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58" r:id="rId8"/>
    <p:sldId id="269" r:id="rId9"/>
    <p:sldId id="265" r:id="rId10"/>
    <p:sldId id="266" r:id="rId11"/>
    <p:sldId id="268" r:id="rId12"/>
    <p:sldId id="267" r:id="rId13"/>
    <p:sldId id="270" r:id="rId14"/>
    <p:sldId id="26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A8586-6410-43A1-A67B-D94BF34509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0FD6D6-76C3-48AE-94EC-B71DB4E4DE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50107-90C7-46BB-9CC1-277E45194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9BC1A-C169-4E52-B4D1-E3FCE31958F7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48A08-189F-4D70-9A4F-5BCD75D20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209A8-7967-44D3-95ED-1E1F45E00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5FA8-A485-4B30-A306-BBC8C4737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139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679D8-5993-4E38-AF16-6181DAA7E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FC3B03-5E36-4A96-9085-DDF1CF8643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D12F1-6D51-4D53-B85E-2CB6DC839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9BC1A-C169-4E52-B4D1-E3FCE31958F7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2EE17-2137-4D56-8523-7F5531B23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2ECAE6-F5A3-4C6C-BFD8-DEF152843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5FA8-A485-4B30-A306-BBC8C4737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88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2704EC-96CD-4C1D-A3CF-5FA5EC6928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9A68F1-25A3-453D-ADFC-466E02817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FD4B1-F821-4075-A39D-D27DEDEDB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9BC1A-C169-4E52-B4D1-E3FCE31958F7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42F12-A3DF-49EE-995C-07E2874AD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BCB8F-F595-4022-BB97-34DFC39EA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5FA8-A485-4B30-A306-BBC8C4737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86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42BFB-7687-4FC4-A9B5-A9549C882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5334E-46B2-4A4D-AD2C-FEB98537E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B6F56-9C20-400D-9F6A-13B4FA029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9BC1A-C169-4E52-B4D1-E3FCE31958F7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97644-50E4-4935-8A85-A452F9F06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9F850-B526-4E0E-829E-CF9A6AF80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5FA8-A485-4B30-A306-BBC8C4737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561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6CFD9-F5FA-416A-AB60-FFC7C0FEB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B420FC-35AE-4343-ACBD-A4735E22A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1CF9C-2FC1-45A2-81B9-2D0440CA5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9BC1A-C169-4E52-B4D1-E3FCE31958F7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1CFB4-731F-4000-A4A6-0F8C068C1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E7E1D-81E0-4AF3-8100-DF1B3687E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5FA8-A485-4B30-A306-BBC8C4737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79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F9E98-BD5E-457D-82DF-AB51248C2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F8C0C-1F01-47C5-B284-3BE7603649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BC1A83-CC59-40D3-99EE-BE8E38FC8B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3E6117-2F46-4B98-8874-9FAF3C6C7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9BC1A-C169-4E52-B4D1-E3FCE31958F7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1D07C1-4D0E-45E2-B9AA-4CC2B5EB9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49F884-4C98-4C4B-B1C4-1EE5EC911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5FA8-A485-4B30-A306-BBC8C4737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776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B7406-A2A7-451C-A4D2-64CEF6D2F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4880A3-9F27-42FB-BE19-26D402C0F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34E9F-3EFC-4EC2-AE6E-0013DDA43F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8BFFE2-6E2A-4069-8D3C-B54A00070C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B0E6D7-2392-49DE-97B5-3AEB547B3E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61BAED-B9A2-4457-BA94-105F4DFA7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9BC1A-C169-4E52-B4D1-E3FCE31958F7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28659C-6ABD-416B-9C01-88CB82C1F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6A8C55-1BA0-4B85-B945-C0BC0F613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5FA8-A485-4B30-A306-BBC8C4737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811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35019-E735-4AC6-86C2-88AC4EF53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DD910C-EBCD-4B3A-892C-93E6CCD94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9BC1A-C169-4E52-B4D1-E3FCE31958F7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C62A28-412D-411B-8B5F-E03A06E2D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88F14B-97E6-477A-8752-DB52EF0E8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5FA8-A485-4B30-A306-BBC8C4737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604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DFB6A8-DDFA-49C2-8743-1EF8D8CDA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9BC1A-C169-4E52-B4D1-E3FCE31958F7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9778D2-0774-4330-9858-84A3E14E0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09CA54-6565-4967-9648-FEA7072E6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5FA8-A485-4B30-A306-BBC8C4737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228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CFDB6-F5E9-4BAD-915B-77A59F7D2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D0710-D8E6-4607-B19D-C1C1BBBB1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A93409-7D77-48AC-9CE3-33287A7E61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26EBFE-CAC0-462E-8E97-E9419A5D0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9BC1A-C169-4E52-B4D1-E3FCE31958F7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F75A2E-591F-4B30-8FC7-5BA072591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9383FE-43B4-4404-AC7A-CA07728FB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5FA8-A485-4B30-A306-BBC8C4737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630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41C35-E28A-4BF3-8DCA-220465D76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C78AAF-A1C3-4F82-A161-CC27B9D8BA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0654A1-6870-4E92-A37F-18B8CD41D3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F7CE66-F59A-4645-827C-F409340D4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9BC1A-C169-4E52-B4D1-E3FCE31958F7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5FE507-909F-4A68-A2DC-3276D82CB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FE5194-DCAA-49D4-912F-CF9C2366E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5FA8-A485-4B30-A306-BBC8C4737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479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393487-5D32-4F27-A7CD-EF9894D5E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8F9C97-FFD1-4B61-9D96-734E6DA83B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D9718-C644-4900-9FFD-A196CD170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9BC1A-C169-4E52-B4D1-E3FCE31958F7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E0348-59B8-4DC5-8DD5-F40876E936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00E07-7938-4F6D-9395-17216D3960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D5FA8-A485-4B30-A306-BBC8C4737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210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1987A-4C07-48B3-8BC9-DD2B87140C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9E9F54-FCBB-4522-8B4F-BFE5526A8E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83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EA56A-21EC-4C5D-9474-BFBF3B512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Preventative Measures [John]</a:t>
            </a:r>
            <a:br>
              <a:rPr lang="en-US" dirty="0"/>
            </a:br>
            <a:r>
              <a:rPr lang="en-US" sz="3200" dirty="0"/>
              <a:t>High-level 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5C409-34C6-40B3-BFB5-F40F2E36F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 histogram on same plot – death rate with mask and without mask</a:t>
            </a:r>
          </a:p>
          <a:p>
            <a:r>
              <a:rPr lang="en-US" dirty="0"/>
              <a:t>2 Sample t-test – is there a difference?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8D94A0-A1DF-4026-97E3-EEA0267611A1}"/>
              </a:ext>
            </a:extLst>
          </p:cNvPr>
          <p:cNvSpPr txBox="1"/>
          <p:nvPr/>
        </p:nvSpPr>
        <p:spPr>
          <a:xfrm>
            <a:off x="786384" y="5850235"/>
            <a:ext cx="95890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The Small Print</a:t>
            </a:r>
          </a:p>
          <a:p>
            <a:r>
              <a:rPr lang="en-US" sz="1200" dirty="0"/>
              <a:t>Definitions of any terms or metrics:  March 2020 to April 2021 | Death Rate is cumulative confirmed Covid Deaths / cumulative confirmed Covid Cases </a:t>
            </a:r>
          </a:p>
          <a:p>
            <a:r>
              <a:rPr lang="en-US" sz="1200" dirty="0"/>
              <a:t>Data Sources: Center for Disease Control (CDC) website: cdc.gov</a:t>
            </a:r>
          </a:p>
          <a:p>
            <a:r>
              <a:rPr lang="en-US" sz="1200" dirty="0"/>
              <a:t>Omissions or filtering: No data for AS</a:t>
            </a:r>
          </a:p>
        </p:txBody>
      </p:sp>
    </p:spTree>
    <p:extLst>
      <p:ext uri="{BB962C8B-B14F-4D97-AF65-F5344CB8AC3E}">
        <p14:creationId xmlns:p14="http://schemas.microsoft.com/office/powerpoint/2010/main" val="4204894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EA56A-21EC-4C5D-9474-BFBF3B512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Vaccination Rollout [?]</a:t>
            </a:r>
            <a:br>
              <a:rPr lang="en-US" dirty="0"/>
            </a:br>
            <a:r>
              <a:rPr lang="en-US" sz="3200" dirty="0"/>
              <a:t>High-level 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5C409-34C6-40B3-BFB5-F40F2E36F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Scatter % complete versus death rate</a:t>
            </a:r>
          </a:p>
          <a:p>
            <a:r>
              <a:rPr lang="en-US" dirty="0"/>
              <a:t>Regression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8D94A0-A1DF-4026-97E3-EEA0267611A1}"/>
              </a:ext>
            </a:extLst>
          </p:cNvPr>
          <p:cNvSpPr txBox="1"/>
          <p:nvPr/>
        </p:nvSpPr>
        <p:spPr>
          <a:xfrm>
            <a:off x="786384" y="5850235"/>
            <a:ext cx="95890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The Small Print</a:t>
            </a:r>
          </a:p>
          <a:p>
            <a:r>
              <a:rPr lang="en-US" sz="1200" dirty="0"/>
              <a:t>Definitions of any terms or metrics:  March 2020 to April 2021 | Death Rate is cumulative confirmed Covid Deaths / cumulative confirmed Covid Cases </a:t>
            </a:r>
          </a:p>
          <a:p>
            <a:r>
              <a:rPr lang="en-US" sz="1200" dirty="0"/>
              <a:t>Data Sources: Center for Disease Control (CDC) website: cdc.gov</a:t>
            </a:r>
          </a:p>
          <a:p>
            <a:r>
              <a:rPr lang="en-US" sz="1200" dirty="0"/>
              <a:t>Omissions or filtering: No data for AS</a:t>
            </a:r>
          </a:p>
        </p:txBody>
      </p:sp>
    </p:spTree>
    <p:extLst>
      <p:ext uri="{BB962C8B-B14F-4D97-AF65-F5344CB8AC3E}">
        <p14:creationId xmlns:p14="http://schemas.microsoft.com/office/powerpoint/2010/main" val="2518426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EA56A-21EC-4C5D-9474-BFBF3B512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Demographics [?]</a:t>
            </a:r>
            <a:br>
              <a:rPr lang="en-US" dirty="0"/>
            </a:br>
            <a:r>
              <a:rPr lang="en-US" sz="3200" dirty="0"/>
              <a:t>High-level 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5C409-34C6-40B3-BFB5-F40F2E36F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8D94A0-A1DF-4026-97E3-EEA0267611A1}"/>
              </a:ext>
            </a:extLst>
          </p:cNvPr>
          <p:cNvSpPr txBox="1"/>
          <p:nvPr/>
        </p:nvSpPr>
        <p:spPr>
          <a:xfrm>
            <a:off x="786384" y="5850235"/>
            <a:ext cx="95890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The Small Print</a:t>
            </a:r>
          </a:p>
          <a:p>
            <a:r>
              <a:rPr lang="en-US" sz="1200" dirty="0"/>
              <a:t>Definitions of any terms or metrics:  March 2020 to April 2021 | Death Rate is cumulative confirmed Covid Deaths / cumulative confirmed Covid Cases </a:t>
            </a:r>
          </a:p>
          <a:p>
            <a:r>
              <a:rPr lang="en-US" sz="1200" dirty="0"/>
              <a:t>Data Sources: Center for Disease Control (CDC) website: cdc.gov</a:t>
            </a:r>
          </a:p>
          <a:p>
            <a:r>
              <a:rPr lang="en-US" sz="1200" dirty="0"/>
              <a:t>Omissions or filtering: No data for AS</a:t>
            </a:r>
          </a:p>
        </p:txBody>
      </p:sp>
    </p:spTree>
    <p:extLst>
      <p:ext uri="{BB962C8B-B14F-4D97-AF65-F5344CB8AC3E}">
        <p14:creationId xmlns:p14="http://schemas.microsoft.com/office/powerpoint/2010/main" val="232561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7BA51-5CA8-47D3-BBDF-9027CDFCC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Conclusions [All]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89807-BD61-448C-AECF-F0035C097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  <a:p>
            <a:r>
              <a:rPr lang="en-US" dirty="0"/>
              <a:t>Lessons learned</a:t>
            </a:r>
          </a:p>
        </p:txBody>
      </p:sp>
    </p:spTree>
    <p:extLst>
      <p:ext uri="{BB962C8B-B14F-4D97-AF65-F5344CB8AC3E}">
        <p14:creationId xmlns:p14="http://schemas.microsoft.com/office/powerpoint/2010/main" val="29045457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B9383-E7C7-4DD9-B148-EE11B299E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DataFrames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E37D8-100C-44EC-8EF6-2A74500F7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Monthly</a:t>
            </a:r>
          </a:p>
          <a:p>
            <a:r>
              <a:rPr lang="en-US" dirty="0"/>
              <a:t>Weekly</a:t>
            </a:r>
          </a:p>
          <a:p>
            <a:r>
              <a:rPr lang="en-US" dirty="0"/>
              <a:t>Not time bound</a:t>
            </a:r>
          </a:p>
        </p:txBody>
      </p:sp>
    </p:spTree>
    <p:extLst>
      <p:ext uri="{BB962C8B-B14F-4D97-AF65-F5344CB8AC3E}">
        <p14:creationId xmlns:p14="http://schemas.microsoft.com/office/powerpoint/2010/main" val="1899077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BE0DD-F988-44E7-829D-58EB9BA9A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state is best / worst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92460-6D93-4965-B2C4-76963A206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Death Rate by State (bar graph – sorted top to bottom)</a:t>
            </a:r>
          </a:p>
          <a:p>
            <a:pPr lvl="1"/>
            <a:r>
              <a:rPr lang="en-US" dirty="0"/>
              <a:t>1. Death Rate = Covid Deaths / Covid Infections [ ~ 1%]</a:t>
            </a:r>
          </a:p>
          <a:p>
            <a:pPr lvl="1"/>
            <a:r>
              <a:rPr lang="en-US" dirty="0"/>
              <a:t>2. Death Rate = Covid Deaths / Total Population [         ]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Death Rate normalized by age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Deaths by age group (month) / population by age group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Excess Deaths….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% difference at end of March (weekly)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Ranks states first to last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Missing: Population by age group by state / Covid infections by state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88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EA56A-21EC-4C5D-9474-BFBF3B512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Death Rate by State [Pallavi]</a:t>
            </a:r>
            <a:br>
              <a:rPr lang="en-US" dirty="0"/>
            </a:br>
            <a:r>
              <a:rPr lang="en-US" sz="3200" dirty="0"/>
              <a:t>High-level 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5C409-34C6-40B3-BFB5-F40F2E36F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Bar Chart – death rate versus state</a:t>
            </a:r>
          </a:p>
          <a:p>
            <a:r>
              <a:rPr lang="en-US" dirty="0"/>
              <a:t>Box Plot - outliers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8D94A0-A1DF-4026-97E3-EEA0267611A1}"/>
              </a:ext>
            </a:extLst>
          </p:cNvPr>
          <p:cNvSpPr txBox="1"/>
          <p:nvPr/>
        </p:nvSpPr>
        <p:spPr>
          <a:xfrm>
            <a:off x="786384" y="5850235"/>
            <a:ext cx="95890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The Small Print</a:t>
            </a:r>
          </a:p>
          <a:p>
            <a:r>
              <a:rPr lang="en-US" sz="1200" dirty="0"/>
              <a:t>Definitions of any terms or metrics:  March 2020 to April 2021 | Death Rate is cumulative confirmed Covid Deaths / cumulative confirmed Covid Cases </a:t>
            </a:r>
          </a:p>
          <a:p>
            <a:r>
              <a:rPr lang="en-US" sz="1200" dirty="0"/>
              <a:t>Data Sources: Center for Disease Control (CDC) website: cdc.gov</a:t>
            </a:r>
          </a:p>
          <a:p>
            <a:r>
              <a:rPr lang="en-US" sz="1200" dirty="0"/>
              <a:t>Omissions or filtering: No data for AS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70906F-6366-4FBA-AEB0-88F7FB3B87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445541" cy="3889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334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EA56A-21EC-4C5D-9474-BFBF3B512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Death Rate normalized by age [Jennie]</a:t>
            </a:r>
            <a:br>
              <a:rPr lang="en-US" dirty="0"/>
            </a:br>
            <a:r>
              <a:rPr lang="en-US" sz="3200" dirty="0"/>
              <a:t>High-level 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5C409-34C6-40B3-BFB5-F40F2E36F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Bar Chart – % deaths by age / % population by age</a:t>
            </a:r>
          </a:p>
          <a:p>
            <a:r>
              <a:rPr lang="en-US" dirty="0"/>
              <a:t>Bar Chart – normalized death rate by age group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8D94A0-A1DF-4026-97E3-EEA0267611A1}"/>
              </a:ext>
            </a:extLst>
          </p:cNvPr>
          <p:cNvSpPr txBox="1"/>
          <p:nvPr/>
        </p:nvSpPr>
        <p:spPr>
          <a:xfrm>
            <a:off x="786384" y="5850235"/>
            <a:ext cx="95890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The Small Print</a:t>
            </a:r>
          </a:p>
          <a:p>
            <a:r>
              <a:rPr lang="en-US" sz="1200" dirty="0"/>
              <a:t>Definitions of any terms or metrics:  March 2020 to April 2021 | Death Rate is cumulative confirmed Covid Deaths / cumulative confirmed Covid Cases </a:t>
            </a:r>
          </a:p>
          <a:p>
            <a:r>
              <a:rPr lang="en-US" sz="1200" dirty="0"/>
              <a:t>Data Sources: Center for Disease Control (CDC) website: cdc.gov</a:t>
            </a:r>
          </a:p>
          <a:p>
            <a:r>
              <a:rPr lang="en-US" sz="1200" dirty="0"/>
              <a:t>Omissions or filtering: No data for AS</a:t>
            </a:r>
          </a:p>
        </p:txBody>
      </p:sp>
    </p:spTree>
    <p:extLst>
      <p:ext uri="{BB962C8B-B14F-4D97-AF65-F5344CB8AC3E}">
        <p14:creationId xmlns:p14="http://schemas.microsoft.com/office/powerpoint/2010/main" val="3649761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EA56A-21EC-4C5D-9474-BFBF3B512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Excess Deaths</a:t>
            </a:r>
            <a:br>
              <a:rPr lang="en-US" dirty="0"/>
            </a:br>
            <a:r>
              <a:rPr lang="en-US" sz="3200" dirty="0"/>
              <a:t>Are states reporting consistently? Does it affect the death rate?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8D94A0-A1DF-4026-97E3-EEA0267611A1}"/>
              </a:ext>
            </a:extLst>
          </p:cNvPr>
          <p:cNvSpPr txBox="1"/>
          <p:nvPr/>
        </p:nvSpPr>
        <p:spPr>
          <a:xfrm>
            <a:off x="786384" y="5850235"/>
            <a:ext cx="95890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The Small Print</a:t>
            </a:r>
          </a:p>
          <a:p>
            <a:r>
              <a:rPr lang="en-US" sz="1200" dirty="0"/>
              <a:t>Definitions of any terms or metrics:  Excess deaths are typically defined as the difference between the observed numbers of deaths in specific time periods and expected numbers of deaths in the same 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time periods.</a:t>
            </a:r>
            <a:endParaRPr lang="en-US" sz="1200" dirty="0"/>
          </a:p>
          <a:p>
            <a:r>
              <a:rPr lang="en-US" sz="1200" dirty="0"/>
              <a:t>Data Sources: Center for Disease Control (CDC) website: cdc.gov</a:t>
            </a:r>
          </a:p>
          <a:p>
            <a:r>
              <a:rPr lang="en-US" sz="1200" dirty="0"/>
              <a:t>Omissions or filtering: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F821FD-AFB1-45B8-98B0-51EDBE3DEE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286" y="1790115"/>
            <a:ext cx="5485714" cy="36571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E2B7FC6-BE06-442B-B016-662E7A2F3D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3379" y="1790115"/>
            <a:ext cx="5485714" cy="3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935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7BA51-5CA8-47D3-BBDF-9027CDFCC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[All]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89807-BD61-448C-AECF-F0035C097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675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6E01B-F803-4DC7-95D3-9844DB734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Mitigating / Explanations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9295A-742B-48D5-BF10-2EEC2FE79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Health</a:t>
            </a:r>
          </a:p>
          <a:p>
            <a:pPr lvl="1"/>
            <a:r>
              <a:rPr lang="en-US" dirty="0"/>
              <a:t>Quality of health care =&gt; hospital beds per capita</a:t>
            </a:r>
          </a:p>
          <a:p>
            <a:pPr lvl="1"/>
            <a:r>
              <a:rPr lang="en-US" dirty="0"/>
              <a:t>Scatter plot normalized death rate versus hospital beds</a:t>
            </a:r>
          </a:p>
          <a:p>
            <a:pPr lvl="1"/>
            <a:r>
              <a:rPr lang="en-US" dirty="0"/>
              <a:t>Regression analysis</a:t>
            </a:r>
          </a:p>
          <a:p>
            <a:pPr lvl="1"/>
            <a:endParaRPr lang="en-US" dirty="0"/>
          </a:p>
          <a:p>
            <a:r>
              <a:rPr lang="en-US" dirty="0"/>
              <a:t>Preventative Measures</a:t>
            </a:r>
          </a:p>
          <a:p>
            <a:pPr lvl="1"/>
            <a:r>
              <a:rPr lang="en-US" dirty="0"/>
              <a:t>Mask mandate data (by month)</a:t>
            </a:r>
          </a:p>
          <a:p>
            <a:pPr lvl="1"/>
            <a:r>
              <a:rPr lang="en-US" dirty="0"/>
              <a:t>Yes or no</a:t>
            </a:r>
          </a:p>
          <a:p>
            <a:pPr lvl="1"/>
            <a:r>
              <a:rPr lang="en-US" dirty="0"/>
              <a:t>2-sample t-test</a:t>
            </a:r>
          </a:p>
        </p:txBody>
      </p:sp>
    </p:spTree>
    <p:extLst>
      <p:ext uri="{BB962C8B-B14F-4D97-AF65-F5344CB8AC3E}">
        <p14:creationId xmlns:p14="http://schemas.microsoft.com/office/powerpoint/2010/main" val="3984935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BE12E-2C71-4FC3-A715-6EA7AEBF1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Mitigating / Explanations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B4214-1624-4766-8D3F-611B88207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Demographics (Scatter Plot – regression)</a:t>
            </a:r>
          </a:p>
          <a:p>
            <a:pPr lvl="1"/>
            <a:r>
              <a:rPr lang="en-US" dirty="0"/>
              <a:t>Sex</a:t>
            </a:r>
          </a:p>
          <a:p>
            <a:pPr lvl="1"/>
            <a:r>
              <a:rPr lang="en-US" dirty="0"/>
              <a:t>Race</a:t>
            </a:r>
          </a:p>
          <a:p>
            <a:pPr lvl="1"/>
            <a:r>
              <a:rPr lang="en-US" dirty="0"/>
              <a:t>Income (if we have time)</a:t>
            </a:r>
          </a:p>
          <a:p>
            <a:pPr lvl="1"/>
            <a:endParaRPr lang="en-US" dirty="0"/>
          </a:p>
          <a:p>
            <a:r>
              <a:rPr lang="en-US" dirty="0"/>
              <a:t>Timing</a:t>
            </a:r>
          </a:p>
          <a:p>
            <a:pPr lvl="1"/>
            <a:r>
              <a:rPr lang="en-US" dirty="0"/>
              <a:t>Vaccination roll out</a:t>
            </a:r>
          </a:p>
          <a:p>
            <a:pPr lvl="1"/>
            <a:endParaRPr lang="en-US" dirty="0"/>
          </a:p>
          <a:p>
            <a:r>
              <a:rPr lang="en-US" dirty="0"/>
              <a:t>Geography</a:t>
            </a:r>
          </a:p>
          <a:p>
            <a:pPr lvl="1"/>
            <a:r>
              <a:rPr lang="en-US" dirty="0"/>
              <a:t>Urban/Metropolitan populations (if we have time)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254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EA56A-21EC-4C5D-9474-BFBF3B512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Health Care : Hospital Beds versus Death Rate</a:t>
            </a:r>
            <a:br>
              <a:rPr lang="en-US" dirty="0"/>
            </a:br>
            <a:r>
              <a:rPr lang="en-US" sz="3200" dirty="0"/>
              <a:t>High-level conclusion [Mohamed]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5C409-34C6-40B3-BFB5-F40F2E36F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Scatter Plot – hospital beds versus death rate (by state)</a:t>
            </a:r>
          </a:p>
          <a:p>
            <a:r>
              <a:rPr lang="en-US" dirty="0"/>
              <a:t>Scatter Plot - regression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8D94A0-A1DF-4026-97E3-EEA0267611A1}"/>
              </a:ext>
            </a:extLst>
          </p:cNvPr>
          <p:cNvSpPr txBox="1"/>
          <p:nvPr/>
        </p:nvSpPr>
        <p:spPr>
          <a:xfrm>
            <a:off x="786384" y="5850235"/>
            <a:ext cx="95890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The Small Print</a:t>
            </a:r>
          </a:p>
          <a:p>
            <a:r>
              <a:rPr lang="en-US" sz="1200" dirty="0"/>
              <a:t>Definitions of any terms or metrics:  March 2020 to April 2021 | Death Rate is cumulative confirmed Covid Deaths / cumulative confirmed Covid Cases </a:t>
            </a:r>
          </a:p>
          <a:p>
            <a:r>
              <a:rPr lang="en-US" sz="1200" dirty="0"/>
              <a:t>Data Sources: Center for Disease Control (CDC) website: cdc.gov</a:t>
            </a:r>
          </a:p>
          <a:p>
            <a:r>
              <a:rPr lang="en-US" sz="1200" dirty="0"/>
              <a:t>Omissions or filtering: No data for AS</a:t>
            </a:r>
          </a:p>
        </p:txBody>
      </p:sp>
    </p:spTree>
    <p:extLst>
      <p:ext uri="{BB962C8B-B14F-4D97-AF65-F5344CB8AC3E}">
        <p14:creationId xmlns:p14="http://schemas.microsoft.com/office/powerpoint/2010/main" val="3645529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1288</TotalTime>
  <Words>693</Words>
  <Application>Microsoft Office PowerPoint</Application>
  <PresentationFormat>Widescreen</PresentationFormat>
  <Paragraphs>85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Open Sans</vt:lpstr>
      <vt:lpstr>Office Theme</vt:lpstr>
      <vt:lpstr>PowerPoint Presentation</vt:lpstr>
      <vt:lpstr>Which state is best / worst</vt:lpstr>
      <vt:lpstr>Death Rate by State [Pallavi] High-level conclusion</vt:lpstr>
      <vt:lpstr>Death Rate normalized by age [Jennie] High-level conclusion</vt:lpstr>
      <vt:lpstr>Excess Deaths Are states reporting consistently? Does it affect the death rate?</vt:lpstr>
      <vt:lpstr>Conclusions [All]</vt:lpstr>
      <vt:lpstr>Mitigating / Explanations</vt:lpstr>
      <vt:lpstr>Mitigating / Explanations</vt:lpstr>
      <vt:lpstr>Health Care : Hospital Beds versus Death Rate High-level conclusion [Mohamed]</vt:lpstr>
      <vt:lpstr>Preventative Measures [John] High-level conclusion</vt:lpstr>
      <vt:lpstr>Vaccination Rollout [?] High-level conclusion</vt:lpstr>
      <vt:lpstr>Demographics [?] High-level conclusion</vt:lpstr>
      <vt:lpstr>Overall Conclusions [All]</vt:lpstr>
      <vt:lpstr>DataFrames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Russell</dc:creator>
  <cp:lastModifiedBy>John Russell</cp:lastModifiedBy>
  <cp:revision>19</cp:revision>
  <dcterms:created xsi:type="dcterms:W3CDTF">2021-05-05T00:04:12Z</dcterms:created>
  <dcterms:modified xsi:type="dcterms:W3CDTF">2021-05-07T01:28:36Z</dcterms:modified>
</cp:coreProperties>
</file>