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274"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BFAA4E8-54E4-46DD-B423-AA065A704A8A}" type="datetimeFigureOut">
              <a:rPr lang="en-US" smtClean="0"/>
              <a:pPr/>
              <a:t>4/3/2023</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3049027A-0A4A-4609-83E5-515F6AD93AD6}"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BFAA4E8-54E4-46DD-B423-AA065A704A8A}" type="datetimeFigureOut">
              <a:rPr lang="en-US" smtClean="0"/>
              <a:pPr/>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49027A-0A4A-4609-83E5-515F6AD93A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BFAA4E8-54E4-46DD-B423-AA065A704A8A}" type="datetimeFigureOut">
              <a:rPr lang="en-US" smtClean="0"/>
              <a:pPr/>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49027A-0A4A-4609-83E5-515F6AD93A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BFAA4E8-54E4-46DD-B423-AA065A704A8A}" type="datetimeFigureOut">
              <a:rPr lang="en-US" smtClean="0"/>
              <a:pPr/>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49027A-0A4A-4609-83E5-515F6AD93A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BFAA4E8-54E4-46DD-B423-AA065A704A8A}" type="datetimeFigureOut">
              <a:rPr lang="en-US" smtClean="0"/>
              <a:pPr/>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049027A-0A4A-4609-83E5-515F6AD93AD6}"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BFAA4E8-54E4-46DD-B423-AA065A704A8A}" type="datetimeFigureOut">
              <a:rPr lang="en-US" smtClean="0"/>
              <a:pPr/>
              <a:t>4/3/2023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49027A-0A4A-4609-83E5-515F6AD93A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BFAA4E8-54E4-46DD-B423-AA065A704A8A}" type="datetimeFigureOut">
              <a:rPr lang="en-US" smtClean="0"/>
              <a:pPr/>
              <a:t>4/3/2023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049027A-0A4A-4609-83E5-515F6AD93A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BFAA4E8-54E4-46DD-B423-AA065A704A8A}" type="datetimeFigureOut">
              <a:rPr lang="en-US" smtClean="0"/>
              <a:pPr/>
              <a:t>4/3/2023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049027A-0A4A-4609-83E5-515F6AD93A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FAA4E8-54E4-46DD-B423-AA065A704A8A}" type="datetimeFigureOut">
              <a:rPr lang="en-US" smtClean="0"/>
              <a:pPr/>
              <a:t>4/3/2023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049027A-0A4A-4609-83E5-515F6AD93A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BFAA4E8-54E4-46DD-B423-AA065A704A8A}" type="datetimeFigureOut">
              <a:rPr lang="en-US" smtClean="0"/>
              <a:pPr/>
              <a:t>4/3/2023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049027A-0A4A-4609-83E5-515F6AD93A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BFAA4E8-54E4-46DD-B423-AA065A704A8A}" type="datetimeFigureOut">
              <a:rPr lang="en-US" smtClean="0"/>
              <a:pPr/>
              <a:t>4/3/2023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3049027A-0A4A-4609-83E5-515F6AD93AD6}"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a:t>Click icon to add picture</a:t>
            </a:r>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BFAA4E8-54E4-46DD-B423-AA065A704A8A}" type="datetimeFigureOut">
              <a:rPr lang="en-US" smtClean="0"/>
              <a:pPr/>
              <a:t>4/3/2023</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049027A-0A4A-4609-83E5-515F6AD93AD6}"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javatpoint.com/java-actionlistene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javatpoint.com/java-jtogglebutton"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javatpoint.com/java-strin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javatpoint.com/java-jcomponent" TargetMode="External"/><Relationship Id="rId2" Type="http://schemas.openxmlformats.org/officeDocument/2006/relationships/hyperlink" Target="https://www.javatpoint.com/java-jmenuitem-and-jmenu"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javatpoint.com/scala-vector" TargetMode="External"/><Relationship Id="rId2" Type="http://schemas.openxmlformats.org/officeDocument/2006/relationships/hyperlink" Target="https://www.javatpoint.com/array-in-java"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javatpoint.com/java-itemlistener" TargetMode="External"/><Relationship Id="rId2" Type="http://schemas.openxmlformats.org/officeDocument/2006/relationships/hyperlink" Target="https://www.javatpoint.com/java-actionlistener"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s://www.javatpoint.com/java-jcomponent"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SWING </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81772"/>
          </a:xfrm>
        </p:spPr>
        <p:txBody>
          <a:bodyPr>
            <a:normAutofit fontScale="90000"/>
          </a:bodyPr>
          <a:lstStyle/>
          <a:p>
            <a:r>
              <a:rPr lang="en-US" dirty="0"/>
              <a:t>Simple Java Swing Example</a:t>
            </a:r>
          </a:p>
        </p:txBody>
      </p:sp>
      <p:sp>
        <p:nvSpPr>
          <p:cNvPr id="3" name="Content Placeholder 2"/>
          <p:cNvSpPr>
            <a:spLocks noGrp="1"/>
          </p:cNvSpPr>
          <p:nvPr>
            <p:ph idx="1"/>
          </p:nvPr>
        </p:nvSpPr>
        <p:spPr>
          <a:xfrm>
            <a:off x="457200" y="1643050"/>
            <a:ext cx="8229600" cy="4681550"/>
          </a:xfrm>
        </p:spPr>
        <p:txBody>
          <a:bodyPr>
            <a:normAutofit fontScale="77500" lnSpcReduction="20000"/>
          </a:bodyPr>
          <a:lstStyle/>
          <a:p>
            <a:pPr>
              <a:buNone/>
            </a:pPr>
            <a:r>
              <a:rPr lang="en-US" b="1" dirty="0"/>
              <a:t>import</a:t>
            </a:r>
            <a:r>
              <a:rPr lang="en-US" dirty="0"/>
              <a:t> </a:t>
            </a:r>
            <a:r>
              <a:rPr lang="en-US" dirty="0" err="1"/>
              <a:t>javax.swing</a:t>
            </a:r>
            <a:r>
              <a:rPr lang="en-US" dirty="0"/>
              <a:t>.*;  </a:t>
            </a:r>
          </a:p>
          <a:p>
            <a:pPr>
              <a:buNone/>
            </a:pPr>
            <a:r>
              <a:rPr lang="en-US" b="1" dirty="0"/>
              <a:t>public</a:t>
            </a:r>
            <a:r>
              <a:rPr lang="en-US" dirty="0"/>
              <a:t> </a:t>
            </a:r>
            <a:r>
              <a:rPr lang="en-US" b="1" dirty="0"/>
              <a:t>class</a:t>
            </a:r>
            <a:r>
              <a:rPr lang="en-US" dirty="0"/>
              <a:t> </a:t>
            </a:r>
            <a:r>
              <a:rPr lang="en-US" dirty="0" err="1"/>
              <a:t>FirstSwingExample</a:t>
            </a:r>
            <a:r>
              <a:rPr lang="en-US" dirty="0"/>
              <a:t> {  </a:t>
            </a:r>
          </a:p>
          <a:p>
            <a:pPr>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a:buNone/>
            </a:pPr>
            <a:r>
              <a:rPr lang="en-US" dirty="0" err="1"/>
              <a:t>JFrame</a:t>
            </a:r>
            <a:r>
              <a:rPr lang="en-US" dirty="0"/>
              <a:t> f=</a:t>
            </a:r>
            <a:r>
              <a:rPr lang="en-US" b="1" dirty="0"/>
              <a:t>new</a:t>
            </a:r>
            <a:r>
              <a:rPr lang="en-US" dirty="0"/>
              <a:t> </a:t>
            </a:r>
            <a:r>
              <a:rPr lang="en-US" dirty="0" err="1"/>
              <a:t>JFrame</a:t>
            </a:r>
            <a:r>
              <a:rPr lang="en-US" dirty="0"/>
              <a:t>();//creating instance of </a:t>
            </a:r>
            <a:r>
              <a:rPr lang="en-US" dirty="0" err="1"/>
              <a:t>JFrame</a:t>
            </a:r>
            <a:r>
              <a:rPr lang="en-US" dirty="0"/>
              <a:t>  </a:t>
            </a:r>
          </a:p>
          <a:p>
            <a:pPr>
              <a:buNone/>
            </a:pPr>
            <a:r>
              <a:rPr lang="en-US" dirty="0"/>
              <a:t>          </a:t>
            </a:r>
          </a:p>
          <a:p>
            <a:pPr>
              <a:buNone/>
            </a:pPr>
            <a:r>
              <a:rPr lang="en-US" dirty="0" err="1"/>
              <a:t>JButton</a:t>
            </a:r>
            <a:r>
              <a:rPr lang="en-US" dirty="0"/>
              <a:t> b=</a:t>
            </a:r>
            <a:r>
              <a:rPr lang="en-US" b="1" dirty="0"/>
              <a:t>new</a:t>
            </a:r>
            <a:r>
              <a:rPr lang="en-US" dirty="0"/>
              <a:t> </a:t>
            </a:r>
            <a:r>
              <a:rPr lang="en-US" dirty="0" err="1"/>
              <a:t>JButton</a:t>
            </a:r>
            <a:r>
              <a:rPr lang="en-US" dirty="0"/>
              <a:t>("click");//creating instance of </a:t>
            </a:r>
            <a:r>
              <a:rPr lang="en-US" dirty="0" err="1"/>
              <a:t>JButton</a:t>
            </a:r>
            <a:r>
              <a:rPr lang="en-US" dirty="0"/>
              <a:t>  </a:t>
            </a:r>
          </a:p>
          <a:p>
            <a:pPr>
              <a:buNone/>
            </a:pPr>
            <a:r>
              <a:rPr lang="en-US" dirty="0" err="1"/>
              <a:t>b.setBounds</a:t>
            </a:r>
            <a:r>
              <a:rPr lang="en-US" dirty="0"/>
              <a:t>(130,100,100, 40);//x axis, y axis, width, height  </a:t>
            </a:r>
          </a:p>
          <a:p>
            <a:pPr>
              <a:buNone/>
            </a:pPr>
            <a:r>
              <a:rPr lang="en-US" dirty="0"/>
              <a:t>          </a:t>
            </a:r>
          </a:p>
          <a:p>
            <a:pPr>
              <a:buNone/>
            </a:pPr>
            <a:r>
              <a:rPr lang="en-US" dirty="0" err="1"/>
              <a:t>f.add</a:t>
            </a:r>
            <a:r>
              <a:rPr lang="en-US" dirty="0"/>
              <a:t>(b);//adding button in </a:t>
            </a:r>
            <a:r>
              <a:rPr lang="en-US" dirty="0" err="1"/>
              <a:t>JFrame</a:t>
            </a:r>
            <a:r>
              <a:rPr lang="en-US" dirty="0"/>
              <a:t>  </a:t>
            </a:r>
          </a:p>
          <a:p>
            <a:pPr>
              <a:buNone/>
            </a:pPr>
            <a:r>
              <a:rPr lang="en-US" dirty="0"/>
              <a:t>          </a:t>
            </a:r>
          </a:p>
          <a:p>
            <a:pPr>
              <a:buNone/>
            </a:pPr>
            <a:r>
              <a:rPr lang="en-US" dirty="0" err="1"/>
              <a:t>f.setSize</a:t>
            </a:r>
            <a:r>
              <a:rPr lang="en-US" dirty="0"/>
              <a:t>(400,500);//400 width and 500 height  </a:t>
            </a:r>
          </a:p>
          <a:p>
            <a:pPr>
              <a:buNone/>
            </a:pPr>
            <a:r>
              <a:rPr lang="en-US" dirty="0" err="1"/>
              <a:t>f.setLayout</a:t>
            </a:r>
            <a:r>
              <a:rPr lang="en-US" dirty="0"/>
              <a:t>(</a:t>
            </a:r>
            <a:r>
              <a:rPr lang="en-US" b="1" dirty="0"/>
              <a:t>null</a:t>
            </a:r>
            <a:r>
              <a:rPr lang="en-US" dirty="0"/>
              <a:t>);//using no layout managers  </a:t>
            </a:r>
          </a:p>
          <a:p>
            <a:pPr>
              <a:buNone/>
            </a:pPr>
            <a:r>
              <a:rPr lang="en-US" dirty="0" err="1"/>
              <a:t>f.setVisible</a:t>
            </a:r>
            <a:r>
              <a:rPr lang="en-US" dirty="0"/>
              <a:t>(</a:t>
            </a:r>
            <a:r>
              <a:rPr lang="en-US" b="1" dirty="0"/>
              <a:t>true</a:t>
            </a:r>
            <a:r>
              <a:rPr lang="en-US" dirty="0"/>
              <a:t>);//making the frame visible  </a:t>
            </a:r>
          </a:p>
          <a:p>
            <a:pPr>
              <a:buNone/>
            </a:pPr>
            <a:r>
              <a:rPr lang="en-US" dirty="0"/>
              <a:t>}  </a:t>
            </a:r>
          </a:p>
          <a:p>
            <a:pPr>
              <a:buNone/>
            </a:pPr>
            <a:r>
              <a:rPr lang="en-US" dirty="0"/>
              <a:t>}  </a:t>
            </a:r>
          </a:p>
          <a:p>
            <a:endParaRPr lang="en-US" dirty="0"/>
          </a:p>
        </p:txBody>
      </p:sp>
      <p:pic>
        <p:nvPicPr>
          <p:cNvPr id="34818" name="Picture 2" descr="simple example of java swing"/>
          <p:cNvPicPr>
            <a:picLocks noChangeAspect="1" noChangeArrowheads="1"/>
          </p:cNvPicPr>
          <p:nvPr/>
        </p:nvPicPr>
        <p:blipFill>
          <a:blip r:embed="rId2"/>
          <a:srcRect/>
          <a:stretch>
            <a:fillRect/>
          </a:stretch>
        </p:blipFill>
        <p:spPr bwMode="auto">
          <a:xfrm>
            <a:off x="6143636" y="3910026"/>
            <a:ext cx="2864065" cy="2947974"/>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Swing by Association inside constructor</a:t>
            </a:r>
          </a:p>
        </p:txBody>
      </p:sp>
      <p:sp>
        <p:nvSpPr>
          <p:cNvPr id="3" name="Content Placeholder 2"/>
          <p:cNvSpPr>
            <a:spLocks noGrp="1"/>
          </p:cNvSpPr>
          <p:nvPr>
            <p:ph idx="1"/>
          </p:nvPr>
        </p:nvSpPr>
        <p:spPr/>
        <p:txBody>
          <a:bodyPr>
            <a:normAutofit fontScale="55000" lnSpcReduction="20000"/>
          </a:bodyPr>
          <a:lstStyle/>
          <a:p>
            <a:pPr>
              <a:buNone/>
            </a:pPr>
            <a:r>
              <a:rPr lang="en-US" b="1" dirty="0"/>
              <a:t>import</a:t>
            </a:r>
            <a:r>
              <a:rPr lang="en-US" dirty="0"/>
              <a:t> </a:t>
            </a:r>
            <a:r>
              <a:rPr lang="en-US" dirty="0" err="1"/>
              <a:t>javax.swing</a:t>
            </a:r>
            <a:r>
              <a:rPr lang="en-US" dirty="0"/>
              <a:t>.*;  </a:t>
            </a:r>
          </a:p>
          <a:p>
            <a:pPr>
              <a:buNone/>
            </a:pPr>
            <a:r>
              <a:rPr lang="en-US" b="1" dirty="0"/>
              <a:t>public</a:t>
            </a:r>
            <a:r>
              <a:rPr lang="en-US" dirty="0"/>
              <a:t> </a:t>
            </a:r>
            <a:r>
              <a:rPr lang="en-US" b="1" dirty="0"/>
              <a:t>class</a:t>
            </a:r>
            <a:r>
              <a:rPr lang="en-US" dirty="0"/>
              <a:t> Simple {  </a:t>
            </a:r>
          </a:p>
          <a:p>
            <a:pPr>
              <a:buNone/>
            </a:pPr>
            <a:r>
              <a:rPr lang="en-US" dirty="0" err="1"/>
              <a:t>JFrame</a:t>
            </a:r>
            <a:r>
              <a:rPr lang="en-US" dirty="0"/>
              <a:t> f;  </a:t>
            </a:r>
          </a:p>
          <a:p>
            <a:pPr>
              <a:buNone/>
            </a:pPr>
            <a:r>
              <a:rPr lang="en-US" dirty="0"/>
              <a:t>Simple(){  </a:t>
            </a:r>
          </a:p>
          <a:p>
            <a:pPr>
              <a:buNone/>
            </a:pPr>
            <a:r>
              <a:rPr lang="en-US" dirty="0"/>
              <a:t>f=</a:t>
            </a:r>
            <a:r>
              <a:rPr lang="en-US" b="1" dirty="0"/>
              <a:t>new</a:t>
            </a:r>
            <a:r>
              <a:rPr lang="en-US" dirty="0"/>
              <a:t> </a:t>
            </a:r>
            <a:r>
              <a:rPr lang="en-US" dirty="0" err="1"/>
              <a:t>JFrame</a:t>
            </a:r>
            <a:r>
              <a:rPr lang="en-US" dirty="0"/>
              <a:t>();//creating instance of </a:t>
            </a:r>
            <a:r>
              <a:rPr lang="en-US" dirty="0" err="1"/>
              <a:t>JFrame</a:t>
            </a:r>
            <a:r>
              <a:rPr lang="en-US" dirty="0"/>
              <a:t>  </a:t>
            </a:r>
          </a:p>
          <a:p>
            <a:pPr>
              <a:buNone/>
            </a:pPr>
            <a:r>
              <a:rPr lang="en-US" dirty="0"/>
              <a:t>          </a:t>
            </a:r>
          </a:p>
          <a:p>
            <a:pPr>
              <a:buNone/>
            </a:pPr>
            <a:r>
              <a:rPr lang="en-US" dirty="0" err="1"/>
              <a:t>JButton</a:t>
            </a:r>
            <a:r>
              <a:rPr lang="en-US" dirty="0"/>
              <a:t> b=</a:t>
            </a:r>
            <a:r>
              <a:rPr lang="en-US" b="1" dirty="0"/>
              <a:t>new</a:t>
            </a:r>
            <a:r>
              <a:rPr lang="en-US" dirty="0"/>
              <a:t> </a:t>
            </a:r>
            <a:r>
              <a:rPr lang="en-US" dirty="0" err="1"/>
              <a:t>JButton</a:t>
            </a:r>
            <a:r>
              <a:rPr lang="en-US" dirty="0"/>
              <a:t>("click");//creating instance of </a:t>
            </a:r>
            <a:r>
              <a:rPr lang="en-US" dirty="0" err="1"/>
              <a:t>JButton</a:t>
            </a:r>
            <a:r>
              <a:rPr lang="en-US" dirty="0"/>
              <a:t>  </a:t>
            </a:r>
          </a:p>
          <a:p>
            <a:pPr>
              <a:buNone/>
            </a:pPr>
            <a:r>
              <a:rPr lang="en-US" dirty="0" err="1"/>
              <a:t>b.setBounds</a:t>
            </a:r>
            <a:r>
              <a:rPr lang="en-US" dirty="0"/>
              <a:t>(130,100,100, 40);  </a:t>
            </a:r>
          </a:p>
          <a:p>
            <a:pPr>
              <a:buNone/>
            </a:pPr>
            <a:r>
              <a:rPr lang="en-US" dirty="0"/>
              <a:t>          </a:t>
            </a:r>
          </a:p>
          <a:p>
            <a:pPr>
              <a:buNone/>
            </a:pPr>
            <a:r>
              <a:rPr lang="en-US" dirty="0" err="1"/>
              <a:t>f.add</a:t>
            </a:r>
            <a:r>
              <a:rPr lang="en-US" dirty="0"/>
              <a:t>(b);//adding button in </a:t>
            </a:r>
            <a:r>
              <a:rPr lang="en-US" dirty="0" err="1"/>
              <a:t>JFrame</a:t>
            </a:r>
            <a:r>
              <a:rPr lang="en-US" dirty="0"/>
              <a:t>  </a:t>
            </a:r>
          </a:p>
          <a:p>
            <a:pPr>
              <a:buNone/>
            </a:pPr>
            <a:r>
              <a:rPr lang="en-US" dirty="0"/>
              <a:t>          </a:t>
            </a:r>
          </a:p>
          <a:p>
            <a:pPr>
              <a:buNone/>
            </a:pPr>
            <a:r>
              <a:rPr lang="en-US" dirty="0" err="1"/>
              <a:t>f.setSize</a:t>
            </a:r>
            <a:r>
              <a:rPr lang="en-US" dirty="0"/>
              <a:t>(400,500);//400 width and 500 height  </a:t>
            </a:r>
          </a:p>
          <a:p>
            <a:pPr>
              <a:buNone/>
            </a:pPr>
            <a:r>
              <a:rPr lang="en-US" dirty="0" err="1"/>
              <a:t>f.setLayout</a:t>
            </a:r>
            <a:r>
              <a:rPr lang="en-US" dirty="0"/>
              <a:t>(</a:t>
            </a:r>
            <a:r>
              <a:rPr lang="en-US" b="1" dirty="0"/>
              <a:t>null</a:t>
            </a:r>
            <a:r>
              <a:rPr lang="en-US" dirty="0"/>
              <a:t>);//using no layout managers  </a:t>
            </a:r>
          </a:p>
          <a:p>
            <a:pPr>
              <a:buNone/>
            </a:pPr>
            <a:r>
              <a:rPr lang="en-US" dirty="0" err="1"/>
              <a:t>f.setVisible</a:t>
            </a:r>
            <a:r>
              <a:rPr lang="en-US" dirty="0"/>
              <a:t>(</a:t>
            </a:r>
            <a:r>
              <a:rPr lang="en-US" b="1" dirty="0"/>
              <a:t>true</a:t>
            </a:r>
            <a:r>
              <a:rPr lang="en-US" dirty="0"/>
              <a:t>);//making the frame visible  </a:t>
            </a:r>
          </a:p>
          <a:p>
            <a:pPr>
              <a:buNone/>
            </a:pPr>
            <a:r>
              <a:rPr lang="en-US" dirty="0"/>
              <a:t>}  </a:t>
            </a:r>
          </a:p>
          <a:p>
            <a:pPr>
              <a:buNone/>
            </a:pPr>
            <a:r>
              <a:rPr lang="en-US" dirty="0"/>
              <a:t>  </a:t>
            </a:r>
          </a:p>
          <a:p>
            <a:pPr>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a:buNone/>
            </a:pPr>
            <a:r>
              <a:rPr lang="en-US" b="1" dirty="0"/>
              <a:t>new</a:t>
            </a:r>
            <a:r>
              <a:rPr lang="en-US" dirty="0"/>
              <a:t> Simple();  </a:t>
            </a:r>
          </a:p>
          <a:p>
            <a:pPr>
              <a:buNone/>
            </a:pPr>
            <a:r>
              <a:rPr lang="en-US" dirty="0"/>
              <a:t>}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142852"/>
            <a:ext cx="8229600" cy="1143000"/>
          </a:xfrm>
        </p:spPr>
        <p:txBody>
          <a:bodyPr>
            <a:normAutofit/>
          </a:bodyPr>
          <a:lstStyle/>
          <a:p>
            <a:r>
              <a:rPr lang="en-US" dirty="0"/>
              <a:t>Java </a:t>
            </a:r>
            <a:r>
              <a:rPr lang="en-US" dirty="0" err="1"/>
              <a:t>JButton</a:t>
            </a:r>
            <a:endParaRPr lang="en-US" dirty="0"/>
          </a:p>
        </p:txBody>
      </p:sp>
      <p:sp>
        <p:nvSpPr>
          <p:cNvPr id="3" name="Content Placeholder 2"/>
          <p:cNvSpPr>
            <a:spLocks noGrp="1"/>
          </p:cNvSpPr>
          <p:nvPr>
            <p:ph idx="1"/>
          </p:nvPr>
        </p:nvSpPr>
        <p:spPr/>
        <p:txBody>
          <a:bodyPr/>
          <a:lstStyle/>
          <a:p>
            <a:r>
              <a:rPr lang="en-US" dirty="0"/>
              <a:t>The </a:t>
            </a:r>
            <a:r>
              <a:rPr lang="en-US" dirty="0" err="1"/>
              <a:t>JButton</a:t>
            </a:r>
            <a:r>
              <a:rPr lang="en-US" dirty="0"/>
              <a:t> class is used to create a labeled button that has platform independent implementation. The application result in some action when the button is pushed. It inherits </a:t>
            </a:r>
            <a:r>
              <a:rPr lang="en-US" dirty="0" err="1"/>
              <a:t>AbstractButton</a:t>
            </a:r>
            <a:r>
              <a:rPr lang="en-US" dirty="0"/>
              <a:t> class.</a:t>
            </a:r>
          </a:p>
          <a:p>
            <a:br>
              <a:rPr lang="en-US" dirty="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JButton</a:t>
            </a:r>
            <a:r>
              <a:rPr lang="en-US" dirty="0"/>
              <a:t> class declaration</a:t>
            </a:r>
            <a:br>
              <a:rPr lang="en-US" dirty="0"/>
            </a:br>
            <a:endParaRPr lang="en-US" dirty="0"/>
          </a:p>
        </p:txBody>
      </p:sp>
      <p:sp>
        <p:nvSpPr>
          <p:cNvPr id="3" name="Content Placeholder 2"/>
          <p:cNvSpPr>
            <a:spLocks noGrp="1"/>
          </p:cNvSpPr>
          <p:nvPr>
            <p:ph idx="1"/>
          </p:nvPr>
        </p:nvSpPr>
        <p:spPr>
          <a:xfrm>
            <a:off x="457200" y="1935480"/>
            <a:ext cx="8401080" cy="4389120"/>
          </a:xfrm>
        </p:spPr>
        <p:txBody>
          <a:bodyPr>
            <a:normAutofit/>
          </a:bodyPr>
          <a:lstStyle/>
          <a:p>
            <a:pPr>
              <a:buNone/>
            </a:pPr>
            <a:r>
              <a:rPr lang="en-US" sz="1800" b="1" dirty="0"/>
              <a:t>public</a:t>
            </a:r>
            <a:r>
              <a:rPr lang="en-US" sz="1800" dirty="0"/>
              <a:t> </a:t>
            </a:r>
            <a:r>
              <a:rPr lang="en-US" sz="1800" b="1" dirty="0"/>
              <a:t>class</a:t>
            </a:r>
            <a:r>
              <a:rPr lang="en-US" sz="1800" dirty="0"/>
              <a:t> </a:t>
            </a:r>
            <a:r>
              <a:rPr lang="en-US" sz="1800" dirty="0" err="1"/>
              <a:t>JButton</a:t>
            </a:r>
            <a:r>
              <a:rPr lang="en-US" sz="1800" dirty="0"/>
              <a:t> </a:t>
            </a:r>
            <a:r>
              <a:rPr lang="en-US" sz="1800" b="1" dirty="0"/>
              <a:t>extends</a:t>
            </a:r>
            <a:r>
              <a:rPr lang="en-US" sz="1800" dirty="0"/>
              <a:t> </a:t>
            </a:r>
            <a:r>
              <a:rPr lang="en-US" sz="1800" dirty="0" err="1"/>
              <a:t>AbstractButton</a:t>
            </a:r>
            <a:r>
              <a:rPr lang="en-US" sz="1800" dirty="0"/>
              <a:t> </a:t>
            </a:r>
            <a:r>
              <a:rPr lang="en-US" sz="1800" b="1" dirty="0"/>
              <a:t>implements</a:t>
            </a:r>
            <a:r>
              <a:rPr lang="en-US" sz="1800" dirty="0"/>
              <a:t> Accessible  </a:t>
            </a:r>
          </a:p>
          <a:p>
            <a:endParaRPr lang="en-IN" sz="1800" dirty="0"/>
          </a:p>
          <a:p>
            <a:r>
              <a:rPr lang="en-US" sz="1800" dirty="0"/>
              <a:t>Commonly used Constructors:</a:t>
            </a:r>
          </a:p>
          <a:p>
            <a:endParaRPr lang="en-US" sz="1800" dirty="0"/>
          </a:p>
        </p:txBody>
      </p:sp>
      <p:graphicFrame>
        <p:nvGraphicFramePr>
          <p:cNvPr id="4" name="Table 3"/>
          <p:cNvGraphicFramePr>
            <a:graphicFrameLocks noGrp="1"/>
          </p:cNvGraphicFramePr>
          <p:nvPr/>
        </p:nvGraphicFramePr>
        <p:xfrm>
          <a:off x="1071538" y="3357562"/>
          <a:ext cx="6096000" cy="1687228"/>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63912">
                <a:tc>
                  <a:txBody>
                    <a:bodyPr/>
                    <a:lstStyle/>
                    <a:p>
                      <a:pPr algn="l" fontAlgn="t"/>
                      <a:r>
                        <a:rPr lang="en-US" sz="1300">
                          <a:solidFill>
                            <a:srgbClr val="000000"/>
                          </a:solidFill>
                          <a:latin typeface="times new roman"/>
                        </a:rPr>
                        <a:t>Constructor</a:t>
                      </a:r>
                    </a:p>
                  </a:txBody>
                  <a:tcPr marL="82707" marR="82707" marT="82707" marB="82707">
                    <a:lnL w="9525" cap="flat" cmpd="sng" algn="ctr">
                      <a:solidFill>
                        <a:srgbClr val="108E47"/>
                      </a:solidFill>
                      <a:prstDash val="solid"/>
                      <a:round/>
                      <a:headEnd type="none" w="med" len="med"/>
                      <a:tailEnd type="none" w="med" len="med"/>
                    </a:lnL>
                    <a:lnR w="9525" cap="flat" cmpd="sng" algn="ctr">
                      <a:solidFill>
                        <a:srgbClr val="108E47"/>
                      </a:solidFill>
                      <a:prstDash val="solid"/>
                      <a:round/>
                      <a:headEnd type="none" w="med" len="med"/>
                      <a:tailEnd type="none" w="med" len="med"/>
                    </a:lnR>
                    <a:lnT w="9525" cap="flat" cmpd="sng" algn="ctr">
                      <a:solidFill>
                        <a:srgbClr val="108E4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latin typeface="times new roman"/>
                        </a:rPr>
                        <a:t>Description</a:t>
                      </a:r>
                    </a:p>
                  </a:txBody>
                  <a:tcPr marL="82707" marR="82707" marT="82707" marB="82707">
                    <a:lnL w="9525" cap="flat" cmpd="sng" algn="ctr">
                      <a:solidFill>
                        <a:srgbClr val="108E47"/>
                      </a:solidFill>
                      <a:prstDash val="solid"/>
                      <a:round/>
                      <a:headEnd type="none" w="med" len="med"/>
                      <a:tailEnd type="none" w="med" len="med"/>
                    </a:lnL>
                    <a:lnR w="9525" cap="flat" cmpd="sng" algn="ctr">
                      <a:solidFill>
                        <a:srgbClr val="108E47"/>
                      </a:solidFill>
                      <a:prstDash val="solid"/>
                      <a:round/>
                      <a:headEnd type="none" w="med" len="med"/>
                      <a:tailEnd type="none" w="med" len="med"/>
                    </a:lnR>
                    <a:lnT w="9525" cap="flat" cmpd="sng" algn="ctr">
                      <a:solidFill>
                        <a:srgbClr val="108E4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08774">
                <a:tc>
                  <a:txBody>
                    <a:bodyPr/>
                    <a:lstStyle/>
                    <a:p>
                      <a:pPr algn="just" fontAlgn="t"/>
                      <a:r>
                        <a:rPr lang="en-US" sz="1300">
                          <a:solidFill>
                            <a:srgbClr val="333333"/>
                          </a:solidFill>
                          <a:latin typeface="inter-regular"/>
                        </a:rPr>
                        <a:t>JButton()</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It creates a button with no text and icon.</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07271">
                <a:tc>
                  <a:txBody>
                    <a:bodyPr/>
                    <a:lstStyle/>
                    <a:p>
                      <a:pPr algn="just" fontAlgn="t"/>
                      <a:r>
                        <a:rPr lang="en-US" sz="1300">
                          <a:solidFill>
                            <a:srgbClr val="333333"/>
                          </a:solidFill>
                          <a:latin typeface="inter-regular"/>
                        </a:rPr>
                        <a:t>JButton(String s)</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It creates a button with the specified text.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507271">
                <a:tc>
                  <a:txBody>
                    <a:bodyPr/>
                    <a:lstStyle/>
                    <a:p>
                      <a:pPr algn="just" fontAlgn="t"/>
                      <a:r>
                        <a:rPr lang="en-US" sz="1300">
                          <a:solidFill>
                            <a:srgbClr val="333333"/>
                          </a:solidFill>
                          <a:latin typeface="inter-regular"/>
                        </a:rPr>
                        <a:t>JButton(Icon i)</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dirty="0">
                          <a:solidFill>
                            <a:srgbClr val="333333"/>
                          </a:solidFill>
                          <a:latin typeface="inter-regular"/>
                        </a:rPr>
                        <a:t>It creates a button with the specified icon object.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14290"/>
            <a:ext cx="8229600" cy="1143000"/>
          </a:xfrm>
        </p:spPr>
        <p:txBody>
          <a:bodyPr>
            <a:normAutofit fontScale="90000"/>
          </a:bodyPr>
          <a:lstStyle/>
          <a:p>
            <a:r>
              <a:rPr lang="en-US" dirty="0"/>
              <a:t>Commonly used Methods of </a:t>
            </a:r>
            <a:r>
              <a:rPr lang="en-US" dirty="0" err="1"/>
              <a:t>AbstractButton</a:t>
            </a:r>
            <a:r>
              <a:rPr lang="en-US" dirty="0"/>
              <a:t> class:</a:t>
            </a:r>
          </a:p>
        </p:txBody>
      </p:sp>
      <p:graphicFrame>
        <p:nvGraphicFramePr>
          <p:cNvPr id="4" name="Table 3"/>
          <p:cNvGraphicFramePr>
            <a:graphicFrameLocks noGrp="1"/>
          </p:cNvGraphicFramePr>
          <p:nvPr/>
        </p:nvGraphicFramePr>
        <p:xfrm>
          <a:off x="857224" y="1769342"/>
          <a:ext cx="7572428" cy="3874236"/>
        </p:xfrm>
        <a:graphic>
          <a:graphicData uri="http://schemas.openxmlformats.org/drawingml/2006/table">
            <a:tbl>
              <a:tblPr/>
              <a:tblGrid>
                <a:gridCol w="3786214">
                  <a:extLst>
                    <a:ext uri="{9D8B030D-6E8A-4147-A177-3AD203B41FA5}">
                      <a16:colId xmlns:a16="http://schemas.microsoft.com/office/drawing/2014/main" val="20000"/>
                    </a:ext>
                  </a:extLst>
                </a:gridCol>
                <a:gridCol w="3786214">
                  <a:extLst>
                    <a:ext uri="{9D8B030D-6E8A-4147-A177-3AD203B41FA5}">
                      <a16:colId xmlns:a16="http://schemas.microsoft.com/office/drawing/2014/main" val="20001"/>
                    </a:ext>
                  </a:extLst>
                </a:gridCol>
              </a:tblGrid>
              <a:tr h="424750">
                <a:tc>
                  <a:txBody>
                    <a:bodyPr/>
                    <a:lstStyle/>
                    <a:p>
                      <a:pPr algn="l" fontAlgn="t"/>
                      <a:r>
                        <a:rPr lang="en-US" sz="1300">
                          <a:solidFill>
                            <a:srgbClr val="000000"/>
                          </a:solidFill>
                          <a:latin typeface="times new roman"/>
                        </a:rPr>
                        <a:t>Methods</a:t>
                      </a:r>
                    </a:p>
                  </a:txBody>
                  <a:tcPr marL="82707" marR="82707" marT="82707" marB="82707">
                    <a:lnL w="9525" cap="flat" cmpd="sng" algn="ctr">
                      <a:solidFill>
                        <a:srgbClr val="60FBEC"/>
                      </a:solidFill>
                      <a:prstDash val="solid"/>
                      <a:round/>
                      <a:headEnd type="none" w="med" len="med"/>
                      <a:tailEnd type="none" w="med" len="med"/>
                    </a:lnL>
                    <a:lnR w="9525" cap="flat" cmpd="sng" algn="ctr">
                      <a:solidFill>
                        <a:srgbClr val="60FBEC"/>
                      </a:solidFill>
                      <a:prstDash val="solid"/>
                      <a:round/>
                      <a:headEnd type="none" w="med" len="med"/>
                      <a:tailEnd type="none" w="med" len="med"/>
                    </a:lnR>
                    <a:lnT w="9525" cap="flat" cmpd="sng" algn="ctr">
                      <a:solidFill>
                        <a:srgbClr val="60FBE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latin typeface="times new roman"/>
                        </a:rPr>
                        <a:t>Description</a:t>
                      </a:r>
                    </a:p>
                  </a:txBody>
                  <a:tcPr marL="82707" marR="82707" marT="82707" marB="82707">
                    <a:lnL w="9525" cap="flat" cmpd="sng" algn="ctr">
                      <a:solidFill>
                        <a:srgbClr val="60FBEC"/>
                      </a:solidFill>
                      <a:prstDash val="solid"/>
                      <a:round/>
                      <a:headEnd type="none" w="med" len="med"/>
                      <a:tailEnd type="none" w="med" len="med"/>
                    </a:lnL>
                    <a:lnR w="9525" cap="flat" cmpd="sng" algn="ctr">
                      <a:solidFill>
                        <a:srgbClr val="60FBEC"/>
                      </a:solidFill>
                      <a:prstDash val="solid"/>
                      <a:round/>
                      <a:headEnd type="none" w="med" len="med"/>
                      <a:tailEnd type="none" w="med" len="med"/>
                    </a:lnR>
                    <a:lnT w="9525" cap="flat" cmpd="sng" algn="ctr">
                      <a:solidFill>
                        <a:srgbClr val="60FBE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60394">
                <a:tc>
                  <a:txBody>
                    <a:bodyPr/>
                    <a:lstStyle/>
                    <a:p>
                      <a:pPr algn="just" fontAlgn="t"/>
                      <a:r>
                        <a:rPr lang="en-US" sz="1300">
                          <a:solidFill>
                            <a:srgbClr val="333333"/>
                          </a:solidFill>
                          <a:latin typeface="inter-regular"/>
                        </a:rPr>
                        <a:t>void setText(String s)</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It is used to set specified text on button</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60394">
                <a:tc>
                  <a:txBody>
                    <a:bodyPr/>
                    <a:lstStyle/>
                    <a:p>
                      <a:pPr algn="just" fontAlgn="t"/>
                      <a:r>
                        <a:rPr lang="en-US" sz="1300">
                          <a:solidFill>
                            <a:srgbClr val="333333"/>
                          </a:solidFill>
                          <a:latin typeface="inter-regular"/>
                        </a:rPr>
                        <a:t>String getText()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It is used to return the text of the button.</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592076">
                <a:tc>
                  <a:txBody>
                    <a:bodyPr/>
                    <a:lstStyle/>
                    <a:p>
                      <a:pPr algn="just" fontAlgn="t"/>
                      <a:r>
                        <a:rPr lang="en-US" sz="1300">
                          <a:solidFill>
                            <a:srgbClr val="333333"/>
                          </a:solidFill>
                          <a:latin typeface="inter-regular"/>
                        </a:rPr>
                        <a:t>void setEnabled(boolean b)</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It is used to enable or disable the button.</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92076">
                <a:tc>
                  <a:txBody>
                    <a:bodyPr/>
                    <a:lstStyle/>
                    <a:p>
                      <a:pPr algn="just" fontAlgn="t"/>
                      <a:r>
                        <a:rPr lang="en-US" sz="1300">
                          <a:solidFill>
                            <a:srgbClr val="333333"/>
                          </a:solidFill>
                          <a:latin typeface="inter-regular"/>
                        </a:rPr>
                        <a:t>void setIcon(Icon b)</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It is used to set the specified Icon on the button.</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360394">
                <a:tc>
                  <a:txBody>
                    <a:bodyPr/>
                    <a:lstStyle/>
                    <a:p>
                      <a:pPr algn="just" fontAlgn="t"/>
                      <a:r>
                        <a:rPr lang="en-US" sz="1300">
                          <a:solidFill>
                            <a:srgbClr val="333333"/>
                          </a:solidFill>
                          <a:latin typeface="inter-regular"/>
                        </a:rPr>
                        <a:t>Icon getIcon()</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It is used to get the Icon of the button.</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92076">
                <a:tc>
                  <a:txBody>
                    <a:bodyPr/>
                    <a:lstStyle/>
                    <a:p>
                      <a:pPr algn="just" fontAlgn="t"/>
                      <a:r>
                        <a:rPr lang="en-US" sz="1300">
                          <a:solidFill>
                            <a:srgbClr val="333333"/>
                          </a:solidFill>
                          <a:latin typeface="inter-regular"/>
                        </a:rPr>
                        <a:t>void setMnemonic(int a)</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It is used to set the mnemonic on the button.</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592076">
                <a:tc>
                  <a:txBody>
                    <a:bodyPr/>
                    <a:lstStyle/>
                    <a:p>
                      <a:pPr algn="just" fontAlgn="t"/>
                      <a:r>
                        <a:rPr lang="en-US" sz="1300">
                          <a:solidFill>
                            <a:srgbClr val="333333"/>
                          </a:solidFill>
                          <a:latin typeface="inter-regular"/>
                        </a:rPr>
                        <a:t>void addActionListener(ActionListener a)</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dirty="0">
                          <a:solidFill>
                            <a:srgbClr val="333333"/>
                          </a:solidFill>
                          <a:latin typeface="inter-regular"/>
                        </a:rPr>
                        <a:t>It is used to add the </a:t>
                      </a:r>
                      <a:r>
                        <a:rPr lang="en-US" sz="1300" u="none" strike="noStrike" dirty="0">
                          <a:solidFill>
                            <a:srgbClr val="008000"/>
                          </a:solidFill>
                          <a:latin typeface="inter-regular"/>
                          <a:hlinkClick r:id="rId2"/>
                        </a:rPr>
                        <a:t>action listener</a:t>
                      </a:r>
                      <a:r>
                        <a:rPr lang="en-US" sz="1300" dirty="0">
                          <a:solidFill>
                            <a:srgbClr val="333333"/>
                          </a:solidFill>
                          <a:latin typeface="inter-regular"/>
                        </a:rPr>
                        <a:t> to this object.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a:t>
            </a:r>
            <a:r>
              <a:rPr lang="en-US" dirty="0" err="1"/>
              <a:t>JButton</a:t>
            </a:r>
            <a:r>
              <a:rPr lang="en-US" dirty="0"/>
              <a:t> Example</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a:t>import</a:t>
            </a:r>
            <a:r>
              <a:rPr lang="en-US" dirty="0"/>
              <a:t> </a:t>
            </a:r>
            <a:r>
              <a:rPr lang="en-US" dirty="0" err="1"/>
              <a:t>javax.swing</a:t>
            </a:r>
            <a:r>
              <a:rPr lang="en-US" dirty="0"/>
              <a:t>.*;    </a:t>
            </a:r>
          </a:p>
          <a:p>
            <a:pPr>
              <a:buNone/>
            </a:pPr>
            <a:r>
              <a:rPr lang="en-US" b="1" dirty="0"/>
              <a:t>public</a:t>
            </a:r>
            <a:r>
              <a:rPr lang="en-US" dirty="0"/>
              <a:t> </a:t>
            </a:r>
            <a:r>
              <a:rPr lang="en-US" b="1" dirty="0"/>
              <a:t>class</a:t>
            </a:r>
            <a:r>
              <a:rPr lang="en-US" dirty="0"/>
              <a:t> </a:t>
            </a:r>
            <a:r>
              <a:rPr lang="en-US" dirty="0" err="1"/>
              <a:t>ButtonExample</a:t>
            </a:r>
            <a:r>
              <a:rPr lang="en-US" dirty="0"/>
              <a:t> {  </a:t>
            </a:r>
          </a:p>
          <a:p>
            <a:pPr>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a:buNone/>
            </a:pPr>
            <a:r>
              <a:rPr lang="en-US" dirty="0"/>
              <a:t>    </a:t>
            </a:r>
            <a:r>
              <a:rPr lang="en-US" dirty="0" err="1"/>
              <a:t>JFrame</a:t>
            </a:r>
            <a:r>
              <a:rPr lang="en-US" dirty="0"/>
              <a:t> f=</a:t>
            </a:r>
            <a:r>
              <a:rPr lang="en-US" b="1" dirty="0"/>
              <a:t>new</a:t>
            </a:r>
            <a:r>
              <a:rPr lang="en-US" dirty="0"/>
              <a:t> </a:t>
            </a:r>
            <a:r>
              <a:rPr lang="en-US" dirty="0" err="1"/>
              <a:t>JFrame</a:t>
            </a:r>
            <a:r>
              <a:rPr lang="en-US" dirty="0"/>
              <a:t>("Button Example");  </a:t>
            </a:r>
          </a:p>
          <a:p>
            <a:pPr>
              <a:buNone/>
            </a:pPr>
            <a:r>
              <a:rPr lang="en-US" dirty="0"/>
              <a:t>    </a:t>
            </a:r>
            <a:r>
              <a:rPr lang="en-US" dirty="0" err="1"/>
              <a:t>JButton</a:t>
            </a:r>
            <a:r>
              <a:rPr lang="en-US" dirty="0"/>
              <a:t> b=</a:t>
            </a:r>
            <a:r>
              <a:rPr lang="en-US" b="1" dirty="0"/>
              <a:t>new</a:t>
            </a:r>
            <a:r>
              <a:rPr lang="en-US" dirty="0"/>
              <a:t> </a:t>
            </a:r>
            <a:r>
              <a:rPr lang="en-US" dirty="0" err="1"/>
              <a:t>JButton</a:t>
            </a:r>
            <a:r>
              <a:rPr lang="en-US" dirty="0"/>
              <a:t>("Click Here");  </a:t>
            </a:r>
          </a:p>
          <a:p>
            <a:pPr>
              <a:buNone/>
            </a:pPr>
            <a:r>
              <a:rPr lang="en-US" dirty="0"/>
              <a:t>    </a:t>
            </a:r>
            <a:r>
              <a:rPr lang="en-US" dirty="0" err="1"/>
              <a:t>b.setBounds</a:t>
            </a:r>
            <a:r>
              <a:rPr lang="en-US" dirty="0"/>
              <a:t>(50,100,95,30);  </a:t>
            </a:r>
          </a:p>
          <a:p>
            <a:pPr>
              <a:buNone/>
            </a:pPr>
            <a:r>
              <a:rPr lang="en-US" dirty="0"/>
              <a:t>    </a:t>
            </a:r>
            <a:r>
              <a:rPr lang="en-US" dirty="0" err="1"/>
              <a:t>f.add</a:t>
            </a:r>
            <a:r>
              <a:rPr lang="en-US" dirty="0"/>
              <a:t>(b);  </a:t>
            </a:r>
          </a:p>
          <a:p>
            <a:pPr>
              <a:buNone/>
            </a:pPr>
            <a:r>
              <a:rPr lang="en-US" dirty="0"/>
              <a:t>    </a:t>
            </a:r>
            <a:r>
              <a:rPr lang="en-US" dirty="0" err="1"/>
              <a:t>f.setSize</a:t>
            </a:r>
            <a:r>
              <a:rPr lang="en-US" dirty="0"/>
              <a:t>(400,400);  </a:t>
            </a:r>
          </a:p>
          <a:p>
            <a:pPr>
              <a:buNone/>
            </a:pPr>
            <a:r>
              <a:rPr lang="en-US" dirty="0"/>
              <a:t>    </a:t>
            </a:r>
            <a:r>
              <a:rPr lang="en-US" dirty="0" err="1"/>
              <a:t>f.setLayout</a:t>
            </a:r>
            <a:r>
              <a:rPr lang="en-US" dirty="0"/>
              <a:t>(</a:t>
            </a:r>
            <a:r>
              <a:rPr lang="en-US" b="1" dirty="0"/>
              <a:t>null</a:t>
            </a:r>
            <a:r>
              <a:rPr lang="en-US" dirty="0"/>
              <a:t>);  </a:t>
            </a:r>
          </a:p>
          <a:p>
            <a:pPr>
              <a:buNone/>
            </a:pPr>
            <a:r>
              <a:rPr lang="en-US" dirty="0"/>
              <a:t>    </a:t>
            </a:r>
            <a:r>
              <a:rPr lang="en-US" dirty="0" err="1"/>
              <a:t>f.setVisible</a:t>
            </a:r>
            <a:r>
              <a:rPr lang="en-US" dirty="0"/>
              <a:t>(</a:t>
            </a:r>
            <a:r>
              <a:rPr lang="en-US" b="1" dirty="0"/>
              <a:t>true</a:t>
            </a:r>
            <a:r>
              <a:rPr lang="en-US" dirty="0"/>
              <a:t>);   </a:t>
            </a:r>
          </a:p>
          <a:p>
            <a:pPr>
              <a:buNone/>
            </a:pPr>
            <a:r>
              <a:rPr lang="en-US" dirty="0"/>
              <a:t>}  </a:t>
            </a:r>
          </a:p>
          <a:p>
            <a:pPr>
              <a:buNone/>
            </a:pPr>
            <a:r>
              <a:rPr lang="en-US" dirty="0"/>
              <a:t>}  </a:t>
            </a:r>
          </a:p>
          <a:p>
            <a:endParaRPr lang="en-US" dirty="0"/>
          </a:p>
        </p:txBody>
      </p:sp>
      <p:pic>
        <p:nvPicPr>
          <p:cNvPr id="40962" name="Picture 2" descr="JAVA Jbutton 1"/>
          <p:cNvPicPr>
            <a:picLocks noChangeAspect="1" noChangeArrowheads="1"/>
          </p:cNvPicPr>
          <p:nvPr/>
        </p:nvPicPr>
        <p:blipFill>
          <a:blip r:embed="rId2"/>
          <a:srcRect/>
          <a:stretch>
            <a:fillRect/>
          </a:stretch>
        </p:blipFill>
        <p:spPr bwMode="auto">
          <a:xfrm>
            <a:off x="5786446" y="3857628"/>
            <a:ext cx="2943225" cy="260032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1143000"/>
          </a:xfrm>
        </p:spPr>
        <p:txBody>
          <a:bodyPr>
            <a:normAutofit fontScale="90000"/>
          </a:bodyPr>
          <a:lstStyle/>
          <a:p>
            <a:r>
              <a:rPr lang="en-US" dirty="0"/>
              <a:t>Java </a:t>
            </a:r>
            <a:r>
              <a:rPr lang="en-US" dirty="0" err="1"/>
              <a:t>JButton</a:t>
            </a:r>
            <a:r>
              <a:rPr lang="en-US" dirty="0"/>
              <a:t> Example with </a:t>
            </a:r>
            <a:r>
              <a:rPr lang="en-US" dirty="0" err="1"/>
              <a:t>ActionListener</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a:t>import </a:t>
            </a:r>
            <a:r>
              <a:rPr lang="en-US" b="1" dirty="0" err="1"/>
              <a:t>java.awt.event</a:t>
            </a:r>
            <a:r>
              <a:rPr lang="en-US" b="1" dirty="0"/>
              <a:t>.*;  </a:t>
            </a:r>
          </a:p>
          <a:p>
            <a:pPr>
              <a:buNone/>
            </a:pPr>
            <a:r>
              <a:rPr lang="en-US" b="1" dirty="0"/>
              <a:t>import </a:t>
            </a:r>
            <a:r>
              <a:rPr lang="en-US" b="1" dirty="0" err="1"/>
              <a:t>javax.swing</a:t>
            </a:r>
            <a:r>
              <a:rPr lang="en-US" b="1" dirty="0"/>
              <a:t>.*;    </a:t>
            </a:r>
          </a:p>
          <a:p>
            <a:pPr>
              <a:buNone/>
            </a:pPr>
            <a:r>
              <a:rPr lang="en-US" b="1" dirty="0"/>
              <a:t>public class sw2 {  </a:t>
            </a:r>
          </a:p>
          <a:p>
            <a:pPr>
              <a:buNone/>
            </a:pPr>
            <a:r>
              <a:rPr lang="en-US" b="1" dirty="0"/>
              <a:t>public static void main(String[] </a:t>
            </a:r>
            <a:r>
              <a:rPr lang="en-US" b="1" dirty="0" err="1"/>
              <a:t>args</a:t>
            </a:r>
            <a:r>
              <a:rPr lang="en-US" b="1" dirty="0"/>
              <a:t>) {  </a:t>
            </a:r>
          </a:p>
          <a:p>
            <a:pPr>
              <a:buNone/>
            </a:pPr>
            <a:r>
              <a:rPr lang="en-US" b="1" dirty="0"/>
              <a:t>    </a:t>
            </a:r>
            <a:r>
              <a:rPr lang="en-US" b="1" dirty="0" err="1"/>
              <a:t>JFrame</a:t>
            </a:r>
            <a:r>
              <a:rPr lang="en-US" b="1" dirty="0"/>
              <a:t> f=new </a:t>
            </a:r>
            <a:r>
              <a:rPr lang="en-US" b="1" dirty="0" err="1"/>
              <a:t>JFrame</a:t>
            </a:r>
            <a:r>
              <a:rPr lang="en-US" b="1" dirty="0"/>
              <a:t>("Button Example");  </a:t>
            </a:r>
          </a:p>
          <a:p>
            <a:pPr>
              <a:buNone/>
            </a:pPr>
            <a:r>
              <a:rPr lang="en-US" b="1" dirty="0"/>
              <a:t>    final </a:t>
            </a:r>
            <a:r>
              <a:rPr lang="en-US" b="1" dirty="0" err="1"/>
              <a:t>JTextField</a:t>
            </a:r>
            <a:r>
              <a:rPr lang="en-US" b="1" dirty="0"/>
              <a:t> </a:t>
            </a:r>
            <a:r>
              <a:rPr lang="en-US" b="1" dirty="0" err="1"/>
              <a:t>tf</a:t>
            </a:r>
            <a:r>
              <a:rPr lang="en-US" b="1" dirty="0"/>
              <a:t>=new </a:t>
            </a:r>
            <a:r>
              <a:rPr lang="en-US" b="1" dirty="0" err="1"/>
              <a:t>JTextField</a:t>
            </a:r>
            <a:r>
              <a:rPr lang="en-US" b="1" dirty="0"/>
              <a:t>();  </a:t>
            </a:r>
          </a:p>
          <a:p>
            <a:pPr>
              <a:buNone/>
            </a:pPr>
            <a:r>
              <a:rPr lang="en-US" b="1" dirty="0"/>
              <a:t>    </a:t>
            </a:r>
            <a:r>
              <a:rPr lang="en-US" b="1" dirty="0" err="1"/>
              <a:t>tf.setBounds</a:t>
            </a:r>
            <a:r>
              <a:rPr lang="en-US" b="1" dirty="0"/>
              <a:t>(50,50, 150,20);  </a:t>
            </a:r>
          </a:p>
          <a:p>
            <a:pPr>
              <a:buNone/>
            </a:pPr>
            <a:r>
              <a:rPr lang="en-US" b="1" dirty="0"/>
              <a:t>    </a:t>
            </a:r>
            <a:r>
              <a:rPr lang="en-US" b="1" dirty="0" err="1"/>
              <a:t>JButton</a:t>
            </a:r>
            <a:r>
              <a:rPr lang="en-US" b="1" dirty="0"/>
              <a:t> b=new </a:t>
            </a:r>
            <a:r>
              <a:rPr lang="en-US" b="1" dirty="0" err="1"/>
              <a:t>JButton</a:t>
            </a:r>
            <a:r>
              <a:rPr lang="en-US" b="1" dirty="0"/>
              <a:t>("Click Here");  </a:t>
            </a:r>
          </a:p>
          <a:p>
            <a:pPr>
              <a:buNone/>
            </a:pPr>
            <a:r>
              <a:rPr lang="en-US" b="1" dirty="0"/>
              <a:t>    </a:t>
            </a:r>
            <a:r>
              <a:rPr lang="en-US" b="1" dirty="0" err="1"/>
              <a:t>b.setBounds</a:t>
            </a:r>
            <a:r>
              <a:rPr lang="en-US" b="1" dirty="0"/>
              <a:t>(50,100,95,30);  </a:t>
            </a:r>
          </a:p>
          <a:p>
            <a:pPr>
              <a:buNone/>
            </a:pPr>
            <a:r>
              <a:rPr lang="en-US" b="1" dirty="0"/>
              <a:t>    </a:t>
            </a:r>
            <a:r>
              <a:rPr lang="en-US" b="1" dirty="0" err="1"/>
              <a:t>b.addActionListener</a:t>
            </a:r>
            <a:r>
              <a:rPr lang="en-US" b="1" dirty="0"/>
              <a:t>(new </a:t>
            </a:r>
            <a:r>
              <a:rPr lang="en-US" b="1" dirty="0" err="1"/>
              <a:t>ActionListener</a:t>
            </a:r>
            <a:r>
              <a:rPr lang="en-US" b="1" dirty="0"/>
              <a:t>(){  </a:t>
            </a:r>
          </a:p>
          <a:p>
            <a:pPr>
              <a:buNone/>
            </a:pPr>
            <a:r>
              <a:rPr lang="en-US" b="1" dirty="0"/>
              <a:t>public void </a:t>
            </a:r>
            <a:r>
              <a:rPr lang="en-US" b="1" dirty="0" err="1"/>
              <a:t>actionPerformed</a:t>
            </a:r>
            <a:r>
              <a:rPr lang="en-US" b="1" dirty="0"/>
              <a:t>(</a:t>
            </a:r>
            <a:r>
              <a:rPr lang="en-US" b="1" dirty="0" err="1"/>
              <a:t>ActionEvent</a:t>
            </a:r>
            <a:r>
              <a:rPr lang="en-US" b="1" dirty="0"/>
              <a:t> e){  </a:t>
            </a:r>
          </a:p>
          <a:p>
            <a:pPr>
              <a:buNone/>
            </a:pPr>
            <a:r>
              <a:rPr lang="en-US" b="1" dirty="0"/>
              <a:t>            </a:t>
            </a:r>
            <a:r>
              <a:rPr lang="en-US" b="1" dirty="0" err="1"/>
              <a:t>tf.setText</a:t>
            </a:r>
            <a:r>
              <a:rPr lang="en-US" b="1" dirty="0"/>
              <a:t>("Welcome to Java.");  </a:t>
            </a:r>
          </a:p>
          <a:p>
            <a:pPr>
              <a:buNone/>
            </a:pPr>
            <a:r>
              <a:rPr lang="en-US" b="1" dirty="0"/>
              <a:t>        }  </a:t>
            </a:r>
          </a:p>
          <a:p>
            <a:pPr>
              <a:buNone/>
            </a:pPr>
            <a:r>
              <a:rPr lang="en-US" b="1" dirty="0"/>
              <a:t>    });  </a:t>
            </a:r>
          </a:p>
          <a:p>
            <a:pPr>
              <a:buNone/>
            </a:pPr>
            <a:r>
              <a:rPr lang="en-US" b="1" dirty="0"/>
              <a:t>    </a:t>
            </a:r>
            <a:r>
              <a:rPr lang="en-US" b="1" dirty="0" err="1"/>
              <a:t>f.add</a:t>
            </a:r>
            <a:r>
              <a:rPr lang="en-US" b="1" dirty="0"/>
              <a:t>(b);</a:t>
            </a:r>
            <a:r>
              <a:rPr lang="en-US" b="1" dirty="0" err="1"/>
              <a:t>f.add</a:t>
            </a:r>
            <a:r>
              <a:rPr lang="en-US" b="1" dirty="0"/>
              <a:t>(</a:t>
            </a:r>
            <a:r>
              <a:rPr lang="en-US" b="1" dirty="0" err="1"/>
              <a:t>tf</a:t>
            </a:r>
            <a:r>
              <a:rPr lang="en-US" b="1" dirty="0"/>
              <a:t>);  </a:t>
            </a:r>
          </a:p>
          <a:p>
            <a:pPr>
              <a:buNone/>
            </a:pPr>
            <a:r>
              <a:rPr lang="en-US" b="1" dirty="0"/>
              <a:t>    </a:t>
            </a:r>
            <a:r>
              <a:rPr lang="en-US" b="1" dirty="0" err="1"/>
              <a:t>f.setSize</a:t>
            </a:r>
            <a:r>
              <a:rPr lang="en-US" b="1" dirty="0"/>
              <a:t>(400,400);  </a:t>
            </a:r>
          </a:p>
          <a:p>
            <a:pPr>
              <a:buNone/>
            </a:pPr>
            <a:r>
              <a:rPr lang="en-US" b="1" dirty="0"/>
              <a:t>    </a:t>
            </a:r>
            <a:r>
              <a:rPr lang="en-US" b="1" dirty="0" err="1"/>
              <a:t>f.setLayout</a:t>
            </a:r>
            <a:r>
              <a:rPr lang="en-US" b="1" dirty="0"/>
              <a:t>(null);  </a:t>
            </a:r>
          </a:p>
          <a:p>
            <a:pPr>
              <a:buNone/>
            </a:pPr>
            <a:r>
              <a:rPr lang="en-US" b="1" dirty="0"/>
              <a:t>    </a:t>
            </a:r>
            <a:r>
              <a:rPr lang="en-US" b="1" dirty="0" err="1"/>
              <a:t>f.setVisible</a:t>
            </a:r>
            <a:r>
              <a:rPr lang="en-US" b="1" dirty="0"/>
              <a:t>(true);   </a:t>
            </a:r>
          </a:p>
          <a:p>
            <a:pPr>
              <a:buNone/>
            </a:pPr>
            <a:r>
              <a:rPr lang="en-US" b="1" dirty="0"/>
              <a:t>}  </a:t>
            </a:r>
          </a:p>
          <a:p>
            <a:pPr>
              <a:buNone/>
            </a:pPr>
            <a:r>
              <a:rPr lang="en-US" b="1" dirty="0"/>
              <a:t>}</a:t>
            </a:r>
            <a:endParaRPr lang="en-US" dirty="0"/>
          </a:p>
          <a:p>
            <a:endParaRPr lang="en-US" dirty="0"/>
          </a:p>
        </p:txBody>
      </p:sp>
      <p:pic>
        <p:nvPicPr>
          <p:cNvPr id="1027" name="Picture 3"/>
          <p:cNvPicPr>
            <a:picLocks noChangeAspect="1" noChangeArrowheads="1"/>
          </p:cNvPicPr>
          <p:nvPr/>
        </p:nvPicPr>
        <p:blipFill>
          <a:blip r:embed="rId2"/>
          <a:srcRect/>
          <a:stretch>
            <a:fillRect/>
          </a:stretch>
        </p:blipFill>
        <p:spPr bwMode="auto">
          <a:xfrm>
            <a:off x="4929190" y="2000240"/>
            <a:ext cx="3676650" cy="374332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143000"/>
          </a:xfrm>
        </p:spPr>
        <p:txBody>
          <a:bodyPr>
            <a:normAutofit fontScale="90000"/>
          </a:bodyPr>
          <a:lstStyle/>
          <a:p>
            <a:r>
              <a:rPr lang="en-US" dirty="0"/>
              <a:t>Example of displaying image on the button:</a:t>
            </a:r>
          </a:p>
        </p:txBody>
      </p:sp>
      <p:sp>
        <p:nvSpPr>
          <p:cNvPr id="3" name="Content Placeholder 2"/>
          <p:cNvSpPr>
            <a:spLocks noGrp="1"/>
          </p:cNvSpPr>
          <p:nvPr>
            <p:ph idx="1"/>
          </p:nvPr>
        </p:nvSpPr>
        <p:spPr/>
        <p:txBody>
          <a:bodyPr>
            <a:normAutofit fontScale="62500" lnSpcReduction="20000"/>
          </a:bodyPr>
          <a:lstStyle/>
          <a:p>
            <a:pPr>
              <a:buNone/>
            </a:pPr>
            <a:r>
              <a:rPr lang="en-US" b="1" dirty="0"/>
              <a:t>import</a:t>
            </a:r>
            <a:r>
              <a:rPr lang="en-US" dirty="0"/>
              <a:t> </a:t>
            </a:r>
            <a:r>
              <a:rPr lang="en-US" dirty="0" err="1"/>
              <a:t>javax.swing</a:t>
            </a:r>
            <a:r>
              <a:rPr lang="en-US" dirty="0"/>
              <a:t>.*;      </a:t>
            </a:r>
          </a:p>
          <a:p>
            <a:pPr>
              <a:buNone/>
            </a:pPr>
            <a:r>
              <a:rPr lang="en-US" b="1" dirty="0"/>
              <a:t>public</a:t>
            </a:r>
            <a:r>
              <a:rPr lang="en-US" dirty="0"/>
              <a:t> </a:t>
            </a:r>
            <a:r>
              <a:rPr lang="en-US" b="1" dirty="0"/>
              <a:t>class</a:t>
            </a:r>
            <a:r>
              <a:rPr lang="en-US" dirty="0"/>
              <a:t> </a:t>
            </a:r>
            <a:r>
              <a:rPr lang="en-US" dirty="0" err="1"/>
              <a:t>ButtonExample</a:t>
            </a:r>
            <a:r>
              <a:rPr lang="en-US" dirty="0"/>
              <a:t>{    </a:t>
            </a:r>
          </a:p>
          <a:p>
            <a:pPr>
              <a:buNone/>
            </a:pPr>
            <a:r>
              <a:rPr lang="en-US" dirty="0" err="1"/>
              <a:t>ButtonExample</a:t>
            </a:r>
            <a:r>
              <a:rPr lang="en-US" dirty="0"/>
              <a:t>(){    </a:t>
            </a:r>
          </a:p>
          <a:p>
            <a:pPr>
              <a:buNone/>
            </a:pPr>
            <a:r>
              <a:rPr lang="en-US" dirty="0" err="1"/>
              <a:t>JFrame</a:t>
            </a:r>
            <a:r>
              <a:rPr lang="en-US" dirty="0"/>
              <a:t> f=</a:t>
            </a:r>
            <a:r>
              <a:rPr lang="en-US" b="1" dirty="0"/>
              <a:t>new</a:t>
            </a:r>
            <a:r>
              <a:rPr lang="en-US" dirty="0"/>
              <a:t> </a:t>
            </a:r>
            <a:r>
              <a:rPr lang="en-US" dirty="0" err="1"/>
              <a:t>JFrame</a:t>
            </a:r>
            <a:r>
              <a:rPr lang="en-US" dirty="0"/>
              <a:t>("Button Example");            </a:t>
            </a:r>
          </a:p>
          <a:p>
            <a:pPr>
              <a:buNone/>
            </a:pPr>
            <a:r>
              <a:rPr lang="en-US" dirty="0" err="1"/>
              <a:t>JButton</a:t>
            </a:r>
            <a:r>
              <a:rPr lang="en-US" dirty="0"/>
              <a:t> b=</a:t>
            </a:r>
            <a:r>
              <a:rPr lang="en-US" b="1" dirty="0"/>
              <a:t>new</a:t>
            </a:r>
            <a:r>
              <a:rPr lang="en-US" dirty="0"/>
              <a:t> </a:t>
            </a:r>
            <a:r>
              <a:rPr lang="en-US" dirty="0" err="1"/>
              <a:t>JButton</a:t>
            </a:r>
            <a:r>
              <a:rPr lang="en-US" dirty="0"/>
              <a:t>(</a:t>
            </a:r>
            <a:r>
              <a:rPr lang="en-US" b="1" dirty="0"/>
              <a:t>new</a:t>
            </a:r>
            <a:r>
              <a:rPr lang="en-US" dirty="0"/>
              <a:t> </a:t>
            </a:r>
            <a:r>
              <a:rPr lang="en-US" dirty="0" err="1"/>
              <a:t>ImageIcon</a:t>
            </a:r>
            <a:r>
              <a:rPr lang="en-US" dirty="0"/>
              <a:t>("D:\\icon.png"));    </a:t>
            </a:r>
          </a:p>
          <a:p>
            <a:pPr>
              <a:buNone/>
            </a:pPr>
            <a:r>
              <a:rPr lang="en-US" dirty="0" err="1"/>
              <a:t>b.setBounds</a:t>
            </a:r>
            <a:r>
              <a:rPr lang="en-US" dirty="0"/>
              <a:t>(100,100,100, 40);    </a:t>
            </a:r>
          </a:p>
          <a:p>
            <a:pPr>
              <a:buNone/>
            </a:pPr>
            <a:r>
              <a:rPr lang="en-US" dirty="0" err="1"/>
              <a:t>f.add</a:t>
            </a:r>
            <a:r>
              <a:rPr lang="en-US" dirty="0"/>
              <a:t>(b);    </a:t>
            </a:r>
          </a:p>
          <a:p>
            <a:pPr>
              <a:buNone/>
            </a:pPr>
            <a:r>
              <a:rPr lang="en-US" dirty="0" err="1"/>
              <a:t>f.setSize</a:t>
            </a:r>
            <a:r>
              <a:rPr lang="en-US" dirty="0"/>
              <a:t>(300,400);    </a:t>
            </a:r>
          </a:p>
          <a:p>
            <a:pPr>
              <a:buNone/>
            </a:pPr>
            <a:r>
              <a:rPr lang="en-US" dirty="0" err="1"/>
              <a:t>f.setLayout</a:t>
            </a:r>
            <a:r>
              <a:rPr lang="en-US" dirty="0"/>
              <a:t>(</a:t>
            </a:r>
            <a:r>
              <a:rPr lang="en-US" b="1" dirty="0"/>
              <a:t>null</a:t>
            </a:r>
            <a:r>
              <a:rPr lang="en-US" dirty="0"/>
              <a:t>);    </a:t>
            </a:r>
          </a:p>
          <a:p>
            <a:pPr>
              <a:buNone/>
            </a:pPr>
            <a:r>
              <a:rPr lang="en-US" dirty="0" err="1"/>
              <a:t>f.setVisible</a:t>
            </a:r>
            <a:r>
              <a:rPr lang="en-US" dirty="0"/>
              <a:t>(</a:t>
            </a:r>
            <a:r>
              <a:rPr lang="en-US" b="1" dirty="0"/>
              <a:t>true</a:t>
            </a:r>
            <a:r>
              <a:rPr lang="en-US" dirty="0"/>
              <a:t>);    </a:t>
            </a:r>
          </a:p>
          <a:p>
            <a:pPr>
              <a:buNone/>
            </a:pPr>
            <a:r>
              <a:rPr lang="en-US" dirty="0" err="1"/>
              <a:t>f.setDefaultCloseOperation</a:t>
            </a:r>
            <a:r>
              <a:rPr lang="en-US" dirty="0"/>
              <a:t>(</a:t>
            </a:r>
            <a:r>
              <a:rPr lang="en-US" dirty="0" err="1"/>
              <a:t>JFrame.EXIT_ON_CLOSE</a:t>
            </a:r>
            <a:r>
              <a:rPr lang="en-US" dirty="0"/>
              <a:t>);    </a:t>
            </a:r>
          </a:p>
          <a:p>
            <a:pPr>
              <a:buNone/>
            </a:pPr>
            <a:r>
              <a:rPr lang="en-US" dirty="0"/>
              <a:t>    }         </a:t>
            </a:r>
          </a:p>
          <a:p>
            <a:pPr>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a:buNone/>
            </a:pPr>
            <a:r>
              <a:rPr lang="en-US" dirty="0"/>
              <a:t>    </a:t>
            </a:r>
            <a:r>
              <a:rPr lang="en-US" b="1" dirty="0"/>
              <a:t>new</a:t>
            </a:r>
            <a:r>
              <a:rPr lang="en-US" dirty="0"/>
              <a:t> </a:t>
            </a:r>
            <a:r>
              <a:rPr lang="en-US" dirty="0" err="1"/>
              <a:t>ButtonExample</a:t>
            </a:r>
            <a:r>
              <a:rPr lang="en-US" dirty="0"/>
              <a:t>();    </a:t>
            </a:r>
          </a:p>
          <a:p>
            <a:pPr>
              <a:buNone/>
            </a:pPr>
            <a:r>
              <a:rPr lang="en-US" dirty="0"/>
              <a:t>}    </a:t>
            </a:r>
          </a:p>
          <a:p>
            <a:pPr>
              <a:buNone/>
            </a:pPr>
            <a:r>
              <a:rPr lang="en-US" dirty="0"/>
              <a:t>}    </a:t>
            </a:r>
          </a:p>
          <a:p>
            <a:endParaRPr lang="en-US" dirty="0"/>
          </a:p>
        </p:txBody>
      </p:sp>
      <p:pic>
        <p:nvPicPr>
          <p:cNvPr id="43010" name="Picture 2" descr="JAVA Jbutton 3"/>
          <p:cNvPicPr>
            <a:picLocks noChangeAspect="1" noChangeArrowheads="1"/>
          </p:cNvPicPr>
          <p:nvPr/>
        </p:nvPicPr>
        <p:blipFill>
          <a:blip r:embed="rId2"/>
          <a:srcRect/>
          <a:stretch>
            <a:fillRect/>
          </a:stretch>
        </p:blipFill>
        <p:spPr bwMode="auto">
          <a:xfrm>
            <a:off x="5643570" y="3286124"/>
            <a:ext cx="3114675" cy="2609851"/>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14290"/>
            <a:ext cx="8229600" cy="1143000"/>
          </a:xfrm>
        </p:spPr>
        <p:txBody>
          <a:bodyPr>
            <a:normAutofit/>
          </a:bodyPr>
          <a:lstStyle/>
          <a:p>
            <a:r>
              <a:rPr lang="en-US" dirty="0"/>
              <a:t>Java </a:t>
            </a:r>
            <a:r>
              <a:rPr lang="en-US" dirty="0" err="1"/>
              <a:t>JLabel</a:t>
            </a:r>
            <a:endParaRPr lang="en-US" dirty="0"/>
          </a:p>
        </p:txBody>
      </p:sp>
      <p:sp>
        <p:nvSpPr>
          <p:cNvPr id="3" name="Content Placeholder 2"/>
          <p:cNvSpPr>
            <a:spLocks noGrp="1"/>
          </p:cNvSpPr>
          <p:nvPr>
            <p:ph idx="1"/>
          </p:nvPr>
        </p:nvSpPr>
        <p:spPr/>
        <p:txBody>
          <a:bodyPr/>
          <a:lstStyle/>
          <a:p>
            <a:r>
              <a:rPr lang="en-US" dirty="0"/>
              <a:t>The object of </a:t>
            </a:r>
            <a:r>
              <a:rPr lang="en-US" dirty="0" err="1"/>
              <a:t>JLabel</a:t>
            </a:r>
            <a:r>
              <a:rPr lang="en-US" dirty="0"/>
              <a:t> class is a component for placing text in a container. It is used to display a single line of read only text. The text can be changed by an application but a user cannot edit it directly. It inherits </a:t>
            </a:r>
            <a:r>
              <a:rPr lang="en-US" dirty="0" err="1"/>
              <a:t>JComponent</a:t>
            </a:r>
            <a:r>
              <a:rPr lang="en-US" dirty="0"/>
              <a:t> class.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229600" cy="1143000"/>
          </a:xfrm>
        </p:spPr>
        <p:txBody>
          <a:bodyPr>
            <a:normAutofit/>
          </a:bodyPr>
          <a:lstStyle/>
          <a:p>
            <a:r>
              <a:rPr lang="en-US" dirty="0"/>
              <a:t>Commonly used Constructors:</a:t>
            </a:r>
          </a:p>
        </p:txBody>
      </p:sp>
      <p:graphicFrame>
        <p:nvGraphicFramePr>
          <p:cNvPr id="4" name="Table 3"/>
          <p:cNvGraphicFramePr>
            <a:graphicFrameLocks noGrp="1"/>
          </p:cNvGraphicFramePr>
          <p:nvPr/>
        </p:nvGraphicFramePr>
        <p:xfrm>
          <a:off x="928662" y="2034003"/>
          <a:ext cx="7643866" cy="3466698"/>
        </p:xfrm>
        <a:graphic>
          <a:graphicData uri="http://schemas.openxmlformats.org/drawingml/2006/table">
            <a:tbl>
              <a:tblPr/>
              <a:tblGrid>
                <a:gridCol w="3821933">
                  <a:extLst>
                    <a:ext uri="{9D8B030D-6E8A-4147-A177-3AD203B41FA5}">
                      <a16:colId xmlns:a16="http://schemas.microsoft.com/office/drawing/2014/main" val="20000"/>
                    </a:ext>
                  </a:extLst>
                </a:gridCol>
                <a:gridCol w="3821933">
                  <a:extLst>
                    <a:ext uri="{9D8B030D-6E8A-4147-A177-3AD203B41FA5}">
                      <a16:colId xmlns:a16="http://schemas.microsoft.com/office/drawing/2014/main" val="20001"/>
                    </a:ext>
                  </a:extLst>
                </a:gridCol>
              </a:tblGrid>
              <a:tr h="452178">
                <a:tc>
                  <a:txBody>
                    <a:bodyPr/>
                    <a:lstStyle/>
                    <a:p>
                      <a:pPr algn="l" fontAlgn="t"/>
                      <a:r>
                        <a:rPr lang="en-US" sz="1300">
                          <a:solidFill>
                            <a:srgbClr val="000000"/>
                          </a:solidFill>
                          <a:latin typeface="times new roman"/>
                        </a:rPr>
                        <a:t>Constructor</a:t>
                      </a:r>
                    </a:p>
                  </a:txBody>
                  <a:tcPr marL="82707" marR="82707" marT="82707" marB="82707">
                    <a:lnL w="9525" cap="flat" cmpd="sng" algn="ctr">
                      <a:solidFill>
                        <a:srgbClr val="D0169A"/>
                      </a:solidFill>
                      <a:prstDash val="solid"/>
                      <a:round/>
                      <a:headEnd type="none" w="med" len="med"/>
                      <a:tailEnd type="none" w="med" len="med"/>
                    </a:lnL>
                    <a:lnR w="9525" cap="flat" cmpd="sng" algn="ctr">
                      <a:solidFill>
                        <a:srgbClr val="D0169A"/>
                      </a:solidFill>
                      <a:prstDash val="solid"/>
                      <a:round/>
                      <a:headEnd type="none" w="med" len="med"/>
                      <a:tailEnd type="none" w="med" len="med"/>
                    </a:lnR>
                    <a:lnT w="9525" cap="flat" cmpd="sng" algn="ctr">
                      <a:solidFill>
                        <a:srgbClr val="D0169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latin typeface="times new roman"/>
                        </a:rPr>
                        <a:t>Description</a:t>
                      </a:r>
                    </a:p>
                  </a:txBody>
                  <a:tcPr marL="82707" marR="82707" marT="82707" marB="82707">
                    <a:lnL w="9525" cap="flat" cmpd="sng" algn="ctr">
                      <a:solidFill>
                        <a:srgbClr val="D0169A"/>
                      </a:solidFill>
                      <a:prstDash val="solid"/>
                      <a:round/>
                      <a:headEnd type="none" w="med" len="med"/>
                      <a:tailEnd type="none" w="med" len="med"/>
                    </a:lnL>
                    <a:lnR w="9525" cap="flat" cmpd="sng" algn="ctr">
                      <a:solidFill>
                        <a:srgbClr val="D0169A"/>
                      </a:solidFill>
                      <a:prstDash val="solid"/>
                      <a:round/>
                      <a:headEnd type="none" w="med" len="med"/>
                      <a:tailEnd type="none" w="med" len="med"/>
                    </a:lnR>
                    <a:lnT w="9525" cap="flat" cmpd="sng" algn="ctr">
                      <a:solidFill>
                        <a:srgbClr val="D0169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876951">
                <a:tc>
                  <a:txBody>
                    <a:bodyPr/>
                    <a:lstStyle/>
                    <a:p>
                      <a:pPr algn="just" fontAlgn="t"/>
                      <a:r>
                        <a:rPr lang="en-US" sz="1300">
                          <a:solidFill>
                            <a:srgbClr val="333333"/>
                          </a:solidFill>
                          <a:latin typeface="inter-regular"/>
                        </a:rPr>
                        <a:t>JLabel()</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Creates a JLabel instance with no image and with an empty string for the title.</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30309">
                <a:tc>
                  <a:txBody>
                    <a:bodyPr/>
                    <a:lstStyle/>
                    <a:p>
                      <a:pPr algn="just" fontAlgn="t"/>
                      <a:r>
                        <a:rPr lang="en-US" sz="1300">
                          <a:solidFill>
                            <a:srgbClr val="333333"/>
                          </a:solidFill>
                          <a:latin typeface="inter-regular"/>
                        </a:rPr>
                        <a:t>JLabel(String s)</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Creates a JLabel instance with the specified text.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630309">
                <a:tc>
                  <a:txBody>
                    <a:bodyPr/>
                    <a:lstStyle/>
                    <a:p>
                      <a:pPr algn="just" fontAlgn="t"/>
                      <a:r>
                        <a:rPr lang="en-US" sz="1300">
                          <a:solidFill>
                            <a:srgbClr val="333333"/>
                          </a:solidFill>
                          <a:latin typeface="inter-regular"/>
                        </a:rPr>
                        <a:t>JLabel(Icon i)</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Creates a JLabel instance with the specified image.</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876951">
                <a:tc>
                  <a:txBody>
                    <a:bodyPr/>
                    <a:lstStyle/>
                    <a:p>
                      <a:pPr algn="just" fontAlgn="t"/>
                      <a:r>
                        <a:rPr lang="en-US" sz="1300">
                          <a:solidFill>
                            <a:srgbClr val="333333"/>
                          </a:solidFill>
                          <a:latin typeface="inter-regular"/>
                        </a:rPr>
                        <a:t>JLabel(String s, Icon i, int horizontalAlignment)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latin typeface="inter-regular"/>
                        </a:rPr>
                        <a:t>Creates a </a:t>
                      </a:r>
                      <a:r>
                        <a:rPr lang="en-US" sz="1300" dirty="0" err="1">
                          <a:solidFill>
                            <a:srgbClr val="333333"/>
                          </a:solidFill>
                          <a:latin typeface="inter-regular"/>
                        </a:rPr>
                        <a:t>JLabel</a:t>
                      </a:r>
                      <a:r>
                        <a:rPr lang="en-US" sz="1300" dirty="0">
                          <a:solidFill>
                            <a:srgbClr val="333333"/>
                          </a:solidFill>
                          <a:latin typeface="inter-regular"/>
                        </a:rPr>
                        <a:t> instance with the specified text, image, and horizontal alignment.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a:t>JAVA provides a rich set of libraries to create Graphical User Interface in a platform independent way. In this PPT , we'll look at SWING GUI controls.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normAutofit/>
          </a:bodyPr>
          <a:lstStyle/>
          <a:p>
            <a:r>
              <a:rPr lang="en-US" dirty="0"/>
              <a:t>Commonly used Methods:</a:t>
            </a:r>
          </a:p>
        </p:txBody>
      </p:sp>
      <p:graphicFrame>
        <p:nvGraphicFramePr>
          <p:cNvPr id="4" name="Table 3"/>
          <p:cNvGraphicFramePr>
            <a:graphicFrameLocks noGrp="1"/>
          </p:cNvGraphicFramePr>
          <p:nvPr/>
        </p:nvGraphicFramePr>
        <p:xfrm>
          <a:off x="928662" y="1978866"/>
          <a:ext cx="7500990" cy="3378961"/>
        </p:xfrm>
        <a:graphic>
          <a:graphicData uri="http://schemas.openxmlformats.org/drawingml/2006/table">
            <a:tbl>
              <a:tblPr/>
              <a:tblGrid>
                <a:gridCol w="3750495">
                  <a:extLst>
                    <a:ext uri="{9D8B030D-6E8A-4147-A177-3AD203B41FA5}">
                      <a16:colId xmlns:a16="http://schemas.microsoft.com/office/drawing/2014/main" val="20000"/>
                    </a:ext>
                  </a:extLst>
                </a:gridCol>
                <a:gridCol w="3750495">
                  <a:extLst>
                    <a:ext uri="{9D8B030D-6E8A-4147-A177-3AD203B41FA5}">
                      <a16:colId xmlns:a16="http://schemas.microsoft.com/office/drawing/2014/main" val="20001"/>
                    </a:ext>
                  </a:extLst>
                </a:gridCol>
              </a:tblGrid>
              <a:tr h="423976">
                <a:tc>
                  <a:txBody>
                    <a:bodyPr/>
                    <a:lstStyle/>
                    <a:p>
                      <a:pPr algn="l" fontAlgn="t"/>
                      <a:r>
                        <a:rPr lang="en-US" sz="1300">
                          <a:solidFill>
                            <a:srgbClr val="000000"/>
                          </a:solidFill>
                          <a:latin typeface="times new roman"/>
                        </a:rPr>
                        <a:t>Methods</a:t>
                      </a:r>
                    </a:p>
                  </a:txBody>
                  <a:tcPr marL="82707" marR="82707" marT="82707" marB="82707">
                    <a:lnL w="9525" cap="flat" cmpd="sng" algn="ctr">
                      <a:solidFill>
                        <a:srgbClr val="5057CD"/>
                      </a:solidFill>
                      <a:prstDash val="solid"/>
                      <a:round/>
                      <a:headEnd type="none" w="med" len="med"/>
                      <a:tailEnd type="none" w="med" len="med"/>
                    </a:lnL>
                    <a:lnR w="9525" cap="flat" cmpd="sng" algn="ctr">
                      <a:solidFill>
                        <a:srgbClr val="5057CD"/>
                      </a:solidFill>
                      <a:prstDash val="solid"/>
                      <a:round/>
                      <a:headEnd type="none" w="med" len="med"/>
                      <a:tailEnd type="none" w="med" len="med"/>
                    </a:lnR>
                    <a:lnT w="9525" cap="flat" cmpd="sng" algn="ctr">
                      <a:solidFill>
                        <a:srgbClr val="5057C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latin typeface="times new roman"/>
                        </a:rPr>
                        <a:t>Description</a:t>
                      </a:r>
                    </a:p>
                  </a:txBody>
                  <a:tcPr marL="82707" marR="82707" marT="82707" marB="82707">
                    <a:lnL w="9525" cap="flat" cmpd="sng" algn="ctr">
                      <a:solidFill>
                        <a:srgbClr val="5057CD"/>
                      </a:solidFill>
                      <a:prstDash val="solid"/>
                      <a:round/>
                      <a:headEnd type="none" w="med" len="med"/>
                      <a:tailEnd type="none" w="med" len="med"/>
                    </a:lnL>
                    <a:lnR w="9525" cap="flat" cmpd="sng" algn="ctr">
                      <a:solidFill>
                        <a:srgbClr val="5057CD"/>
                      </a:solidFill>
                      <a:prstDash val="solid"/>
                      <a:round/>
                      <a:headEnd type="none" w="med" len="med"/>
                      <a:tailEnd type="none" w="med" len="med"/>
                    </a:lnR>
                    <a:lnT w="9525" cap="flat" cmpd="sng" algn="ctr">
                      <a:solidFill>
                        <a:srgbClr val="5057C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590997">
                <a:tc>
                  <a:txBody>
                    <a:bodyPr/>
                    <a:lstStyle/>
                    <a:p>
                      <a:pPr algn="just" fontAlgn="t"/>
                      <a:r>
                        <a:rPr lang="en-US" sz="1300">
                          <a:solidFill>
                            <a:srgbClr val="333333"/>
                          </a:solidFill>
                          <a:latin typeface="inter-regular"/>
                        </a:rPr>
                        <a:t>String getText()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t returns the text string that a label displays.</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90997">
                <a:tc>
                  <a:txBody>
                    <a:bodyPr/>
                    <a:lstStyle/>
                    <a:p>
                      <a:pPr algn="just" fontAlgn="t"/>
                      <a:r>
                        <a:rPr lang="en-US" sz="1300">
                          <a:solidFill>
                            <a:srgbClr val="333333"/>
                          </a:solidFill>
                          <a:latin typeface="inter-regular"/>
                        </a:rPr>
                        <a:t>void setText(String text)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It defines the single line of text this component will display.</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590997">
                <a:tc>
                  <a:txBody>
                    <a:bodyPr/>
                    <a:lstStyle/>
                    <a:p>
                      <a:pPr algn="just" fontAlgn="t"/>
                      <a:r>
                        <a:rPr lang="en-US" sz="1300">
                          <a:solidFill>
                            <a:srgbClr val="333333"/>
                          </a:solidFill>
                          <a:latin typeface="inter-regular"/>
                        </a:rPr>
                        <a:t>void setHorizontalAlignment(int alignment)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It sets the alignment of the label's contents along the X axis.</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90997">
                <a:tc>
                  <a:txBody>
                    <a:bodyPr/>
                    <a:lstStyle/>
                    <a:p>
                      <a:pPr algn="just" fontAlgn="t"/>
                      <a:r>
                        <a:rPr lang="en-US" sz="1300">
                          <a:solidFill>
                            <a:srgbClr val="333333"/>
                          </a:solidFill>
                          <a:latin typeface="inter-regular"/>
                        </a:rPr>
                        <a:t>Icon getIcon()</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It returns the graphic image that the label displays.</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590997">
                <a:tc>
                  <a:txBody>
                    <a:bodyPr/>
                    <a:lstStyle/>
                    <a:p>
                      <a:pPr algn="just" fontAlgn="t"/>
                      <a:r>
                        <a:rPr lang="en-US" sz="1300">
                          <a:solidFill>
                            <a:srgbClr val="333333"/>
                          </a:solidFill>
                          <a:latin typeface="inter-regular"/>
                        </a:rPr>
                        <a:t>int getHorizontalAlignment()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dirty="0">
                          <a:solidFill>
                            <a:srgbClr val="333333"/>
                          </a:solidFill>
                          <a:latin typeface="inter-regular"/>
                        </a:rPr>
                        <a:t>It returns the alignment of the label's contents along the X axis.</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142852"/>
            <a:ext cx="8229600" cy="1143000"/>
          </a:xfrm>
        </p:spPr>
        <p:txBody>
          <a:bodyPr>
            <a:normAutofit/>
          </a:bodyPr>
          <a:lstStyle/>
          <a:p>
            <a:r>
              <a:rPr lang="en-US" dirty="0"/>
              <a:t>Java </a:t>
            </a:r>
            <a:r>
              <a:rPr lang="en-US" dirty="0" err="1"/>
              <a:t>JLabel</a:t>
            </a:r>
            <a:r>
              <a:rPr lang="en-US" dirty="0"/>
              <a:t> Example</a:t>
            </a:r>
          </a:p>
        </p:txBody>
      </p:sp>
      <p:sp>
        <p:nvSpPr>
          <p:cNvPr id="3" name="Content Placeholder 2"/>
          <p:cNvSpPr>
            <a:spLocks noGrp="1"/>
          </p:cNvSpPr>
          <p:nvPr>
            <p:ph idx="1"/>
          </p:nvPr>
        </p:nvSpPr>
        <p:spPr>
          <a:xfrm>
            <a:off x="457200" y="1935480"/>
            <a:ext cx="4257676" cy="4389120"/>
          </a:xfrm>
        </p:spPr>
        <p:txBody>
          <a:bodyPr>
            <a:normAutofit fontScale="62500" lnSpcReduction="20000"/>
          </a:bodyPr>
          <a:lstStyle/>
          <a:p>
            <a:pPr>
              <a:buNone/>
            </a:pPr>
            <a:r>
              <a:rPr lang="en-US" b="1" dirty="0"/>
              <a:t>import</a:t>
            </a:r>
            <a:r>
              <a:rPr lang="en-US" dirty="0"/>
              <a:t> </a:t>
            </a:r>
            <a:r>
              <a:rPr lang="en-US" dirty="0" err="1"/>
              <a:t>javax.swing</a:t>
            </a:r>
            <a:r>
              <a:rPr lang="en-US" dirty="0"/>
              <a:t>.*;  </a:t>
            </a:r>
          </a:p>
          <a:p>
            <a:pPr>
              <a:buNone/>
            </a:pPr>
            <a:r>
              <a:rPr lang="en-US" b="1" dirty="0"/>
              <a:t>class</a:t>
            </a:r>
            <a:r>
              <a:rPr lang="en-US" dirty="0"/>
              <a:t> </a:t>
            </a:r>
            <a:r>
              <a:rPr lang="en-US" dirty="0" err="1"/>
              <a:t>LabelExample</a:t>
            </a:r>
            <a:r>
              <a:rPr lang="en-US" dirty="0"/>
              <a:t>  </a:t>
            </a:r>
          </a:p>
          <a:p>
            <a:pPr>
              <a:buNone/>
            </a:pPr>
            <a:r>
              <a:rPr lang="en-US" dirty="0"/>
              <a:t>{  </a:t>
            </a:r>
          </a:p>
          <a:p>
            <a:pPr>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buNone/>
            </a:pPr>
            <a:r>
              <a:rPr lang="en-US" dirty="0"/>
              <a:t>    {  </a:t>
            </a:r>
          </a:p>
          <a:p>
            <a:pPr>
              <a:buNone/>
            </a:pPr>
            <a:r>
              <a:rPr lang="en-US" dirty="0"/>
              <a:t>    </a:t>
            </a:r>
            <a:r>
              <a:rPr lang="en-US" dirty="0" err="1"/>
              <a:t>JFrame</a:t>
            </a:r>
            <a:r>
              <a:rPr lang="en-US" dirty="0"/>
              <a:t> f= </a:t>
            </a:r>
            <a:r>
              <a:rPr lang="en-US" b="1" dirty="0"/>
              <a:t>new</a:t>
            </a:r>
            <a:r>
              <a:rPr lang="en-US" dirty="0"/>
              <a:t> </a:t>
            </a:r>
            <a:r>
              <a:rPr lang="en-US" dirty="0" err="1"/>
              <a:t>JFrame</a:t>
            </a:r>
            <a:r>
              <a:rPr lang="en-US" dirty="0"/>
              <a:t>("Label Example");  </a:t>
            </a:r>
          </a:p>
          <a:p>
            <a:pPr>
              <a:buNone/>
            </a:pPr>
            <a:r>
              <a:rPr lang="en-US" dirty="0"/>
              <a:t>    </a:t>
            </a:r>
            <a:r>
              <a:rPr lang="en-US" dirty="0" err="1"/>
              <a:t>JLabel</a:t>
            </a:r>
            <a:r>
              <a:rPr lang="en-US" dirty="0"/>
              <a:t> l1,l2;  </a:t>
            </a:r>
          </a:p>
          <a:p>
            <a:pPr>
              <a:buNone/>
            </a:pPr>
            <a:r>
              <a:rPr lang="en-US" dirty="0"/>
              <a:t>    l1=</a:t>
            </a:r>
            <a:r>
              <a:rPr lang="en-US" b="1" dirty="0"/>
              <a:t>new</a:t>
            </a:r>
            <a:r>
              <a:rPr lang="en-US" dirty="0"/>
              <a:t> </a:t>
            </a:r>
            <a:r>
              <a:rPr lang="en-US" dirty="0" err="1"/>
              <a:t>JLabel</a:t>
            </a:r>
            <a:r>
              <a:rPr lang="en-US" dirty="0"/>
              <a:t>("First Label.");  </a:t>
            </a:r>
          </a:p>
          <a:p>
            <a:pPr>
              <a:buNone/>
            </a:pPr>
            <a:r>
              <a:rPr lang="en-US" dirty="0"/>
              <a:t>    l1.setBounds(50,50, 100,30);  </a:t>
            </a:r>
          </a:p>
          <a:p>
            <a:pPr>
              <a:buNone/>
            </a:pPr>
            <a:r>
              <a:rPr lang="en-US" dirty="0"/>
              <a:t>    l2=</a:t>
            </a:r>
            <a:r>
              <a:rPr lang="en-US" b="1" dirty="0"/>
              <a:t>new</a:t>
            </a:r>
            <a:r>
              <a:rPr lang="en-US" dirty="0"/>
              <a:t> </a:t>
            </a:r>
            <a:r>
              <a:rPr lang="en-US" dirty="0" err="1"/>
              <a:t>JLabel</a:t>
            </a:r>
            <a:r>
              <a:rPr lang="en-US" dirty="0"/>
              <a:t>("Second Label.");  </a:t>
            </a:r>
          </a:p>
          <a:p>
            <a:pPr>
              <a:buNone/>
            </a:pPr>
            <a:r>
              <a:rPr lang="en-US" dirty="0"/>
              <a:t>    l2.setBounds(50,100, 100,30);  </a:t>
            </a:r>
          </a:p>
          <a:p>
            <a:pPr>
              <a:buNone/>
            </a:pPr>
            <a:r>
              <a:rPr lang="en-US" dirty="0"/>
              <a:t>    </a:t>
            </a:r>
            <a:r>
              <a:rPr lang="en-US" dirty="0" err="1"/>
              <a:t>f.add</a:t>
            </a:r>
            <a:r>
              <a:rPr lang="en-US" dirty="0"/>
              <a:t>(l1); </a:t>
            </a:r>
            <a:r>
              <a:rPr lang="en-US" dirty="0" err="1"/>
              <a:t>f.add</a:t>
            </a:r>
            <a:r>
              <a:rPr lang="en-US" dirty="0"/>
              <a:t>(l2);  </a:t>
            </a:r>
          </a:p>
          <a:p>
            <a:pPr>
              <a:buNone/>
            </a:pPr>
            <a:r>
              <a:rPr lang="en-US" dirty="0"/>
              <a:t>    </a:t>
            </a:r>
            <a:r>
              <a:rPr lang="en-US" dirty="0" err="1"/>
              <a:t>f.setSize</a:t>
            </a:r>
            <a:r>
              <a:rPr lang="en-US" dirty="0"/>
              <a:t>(300,300);  </a:t>
            </a:r>
          </a:p>
          <a:p>
            <a:pPr>
              <a:buNone/>
            </a:pPr>
            <a:r>
              <a:rPr lang="en-US" dirty="0"/>
              <a:t>    </a:t>
            </a:r>
            <a:r>
              <a:rPr lang="en-US" dirty="0" err="1"/>
              <a:t>f.setLayout</a:t>
            </a:r>
            <a:r>
              <a:rPr lang="en-US" dirty="0"/>
              <a:t>(</a:t>
            </a:r>
            <a:r>
              <a:rPr lang="en-US" b="1" dirty="0"/>
              <a:t>null</a:t>
            </a:r>
            <a:r>
              <a:rPr lang="en-US" dirty="0"/>
              <a:t>);  </a:t>
            </a:r>
          </a:p>
          <a:p>
            <a:pPr>
              <a:buNone/>
            </a:pPr>
            <a:r>
              <a:rPr lang="en-US" dirty="0"/>
              <a:t>    </a:t>
            </a:r>
            <a:r>
              <a:rPr lang="en-US" dirty="0" err="1"/>
              <a:t>f.setVisible</a:t>
            </a:r>
            <a:r>
              <a:rPr lang="en-US" dirty="0"/>
              <a:t>(</a:t>
            </a:r>
            <a:r>
              <a:rPr lang="en-US" b="1" dirty="0"/>
              <a:t>true</a:t>
            </a:r>
            <a:r>
              <a:rPr lang="en-US" dirty="0"/>
              <a:t>);  </a:t>
            </a:r>
          </a:p>
          <a:p>
            <a:pPr>
              <a:buNone/>
            </a:pPr>
            <a:r>
              <a:rPr lang="en-US" dirty="0"/>
              <a:t>    }  </a:t>
            </a:r>
          </a:p>
          <a:p>
            <a:pPr>
              <a:buNone/>
            </a:pPr>
            <a:r>
              <a:rPr lang="en-US" dirty="0"/>
              <a:t>    }  </a:t>
            </a:r>
          </a:p>
          <a:p>
            <a:endParaRPr lang="en-US" dirty="0"/>
          </a:p>
        </p:txBody>
      </p:sp>
      <p:pic>
        <p:nvPicPr>
          <p:cNvPr id="34818" name="Picture 2" descr="JAVA Jlabel 1"/>
          <p:cNvPicPr>
            <a:picLocks noChangeAspect="1" noChangeArrowheads="1"/>
          </p:cNvPicPr>
          <p:nvPr/>
        </p:nvPicPr>
        <p:blipFill>
          <a:blip r:embed="rId2"/>
          <a:srcRect/>
          <a:stretch>
            <a:fillRect/>
          </a:stretch>
        </p:blipFill>
        <p:spPr bwMode="auto">
          <a:xfrm>
            <a:off x="5143504" y="2214554"/>
            <a:ext cx="2895600" cy="2524126"/>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229600" cy="632666"/>
          </a:xfrm>
        </p:spPr>
        <p:txBody>
          <a:bodyPr>
            <a:noAutofit/>
          </a:bodyPr>
          <a:lstStyle/>
          <a:p>
            <a:r>
              <a:rPr lang="en-US" sz="3600" dirty="0"/>
              <a:t>Java </a:t>
            </a:r>
            <a:r>
              <a:rPr lang="en-US" sz="3600" dirty="0" err="1"/>
              <a:t>JLabel</a:t>
            </a:r>
            <a:r>
              <a:rPr lang="en-US" sz="3600" dirty="0"/>
              <a:t> Example with </a:t>
            </a:r>
            <a:r>
              <a:rPr lang="en-US" sz="3600" dirty="0" err="1"/>
              <a:t>ActionListener</a:t>
            </a:r>
            <a:endParaRPr lang="en-US" sz="3600" dirty="0"/>
          </a:p>
        </p:txBody>
      </p:sp>
      <p:sp>
        <p:nvSpPr>
          <p:cNvPr id="3" name="Content Placeholder 2"/>
          <p:cNvSpPr>
            <a:spLocks noGrp="1"/>
          </p:cNvSpPr>
          <p:nvPr>
            <p:ph idx="1"/>
          </p:nvPr>
        </p:nvSpPr>
        <p:spPr>
          <a:xfrm>
            <a:off x="457200" y="1071546"/>
            <a:ext cx="5257808" cy="5253054"/>
          </a:xfrm>
        </p:spPr>
        <p:txBody>
          <a:bodyPr>
            <a:normAutofit fontScale="47500" lnSpcReduction="20000"/>
          </a:bodyPr>
          <a:lstStyle/>
          <a:p>
            <a:pPr>
              <a:buNone/>
            </a:pPr>
            <a:r>
              <a:rPr lang="en-US" b="1" dirty="0"/>
              <a:t>import</a:t>
            </a:r>
            <a:r>
              <a:rPr lang="en-US" dirty="0"/>
              <a:t> </a:t>
            </a:r>
            <a:r>
              <a:rPr lang="en-US" dirty="0" err="1"/>
              <a:t>javax.swing</a:t>
            </a:r>
            <a:r>
              <a:rPr lang="en-US" dirty="0"/>
              <a:t>.*;  </a:t>
            </a:r>
          </a:p>
          <a:p>
            <a:pPr>
              <a:buNone/>
            </a:pPr>
            <a:r>
              <a:rPr lang="en-US" b="1" dirty="0"/>
              <a:t>import</a:t>
            </a:r>
            <a:r>
              <a:rPr lang="en-US" dirty="0"/>
              <a:t> java.awt.*;  </a:t>
            </a:r>
          </a:p>
          <a:p>
            <a:pPr>
              <a:buNone/>
            </a:pPr>
            <a:r>
              <a:rPr lang="en-US" b="1" dirty="0"/>
              <a:t>import</a:t>
            </a:r>
            <a:r>
              <a:rPr lang="en-US" dirty="0"/>
              <a:t> </a:t>
            </a:r>
            <a:r>
              <a:rPr lang="en-US" dirty="0" err="1"/>
              <a:t>java.awt.event</a:t>
            </a:r>
            <a:r>
              <a:rPr lang="en-US" dirty="0"/>
              <a:t>.*;  </a:t>
            </a:r>
          </a:p>
          <a:p>
            <a:pPr>
              <a:buNone/>
            </a:pPr>
            <a:r>
              <a:rPr lang="en-US" b="1" dirty="0"/>
              <a:t>public</a:t>
            </a:r>
            <a:r>
              <a:rPr lang="en-US" dirty="0"/>
              <a:t> </a:t>
            </a:r>
            <a:r>
              <a:rPr lang="en-US" b="1" dirty="0"/>
              <a:t>class</a:t>
            </a:r>
            <a:r>
              <a:rPr lang="en-US" dirty="0"/>
              <a:t> </a:t>
            </a:r>
            <a:r>
              <a:rPr lang="en-US" dirty="0" err="1"/>
              <a:t>LabelExample</a:t>
            </a:r>
            <a:r>
              <a:rPr lang="en-US" dirty="0"/>
              <a:t> </a:t>
            </a:r>
            <a:r>
              <a:rPr lang="en-US" b="1" dirty="0"/>
              <a:t>extends</a:t>
            </a:r>
            <a:r>
              <a:rPr lang="en-US" dirty="0"/>
              <a:t> Frame </a:t>
            </a:r>
            <a:r>
              <a:rPr lang="en-US" b="1" dirty="0"/>
              <a:t>implements</a:t>
            </a:r>
            <a:r>
              <a:rPr lang="en-US" dirty="0"/>
              <a:t> </a:t>
            </a:r>
            <a:r>
              <a:rPr lang="en-US" dirty="0" err="1"/>
              <a:t>ActionListener</a:t>
            </a:r>
            <a:r>
              <a:rPr lang="en-US" dirty="0"/>
              <a:t>{  </a:t>
            </a:r>
          </a:p>
          <a:p>
            <a:pPr>
              <a:buNone/>
            </a:pPr>
            <a:r>
              <a:rPr lang="en-US" dirty="0"/>
              <a:t>    </a:t>
            </a:r>
            <a:r>
              <a:rPr lang="en-US" dirty="0" err="1"/>
              <a:t>JTextField</a:t>
            </a:r>
            <a:r>
              <a:rPr lang="en-US" dirty="0"/>
              <a:t> </a:t>
            </a:r>
            <a:r>
              <a:rPr lang="en-US" dirty="0" err="1"/>
              <a:t>tf</a:t>
            </a:r>
            <a:r>
              <a:rPr lang="en-US" dirty="0"/>
              <a:t>; </a:t>
            </a:r>
            <a:r>
              <a:rPr lang="en-US" dirty="0" err="1"/>
              <a:t>JLabel</a:t>
            </a:r>
            <a:r>
              <a:rPr lang="en-US" dirty="0"/>
              <a:t> l; </a:t>
            </a:r>
            <a:r>
              <a:rPr lang="en-US" dirty="0" err="1"/>
              <a:t>JButton</a:t>
            </a:r>
            <a:r>
              <a:rPr lang="en-US" dirty="0"/>
              <a:t> b;  </a:t>
            </a:r>
          </a:p>
          <a:p>
            <a:pPr>
              <a:buNone/>
            </a:pPr>
            <a:r>
              <a:rPr lang="en-US" dirty="0"/>
              <a:t>    </a:t>
            </a:r>
            <a:r>
              <a:rPr lang="en-US" dirty="0" err="1"/>
              <a:t>LabelExample</a:t>
            </a:r>
            <a:r>
              <a:rPr lang="en-US" dirty="0"/>
              <a:t>(){  </a:t>
            </a:r>
          </a:p>
          <a:p>
            <a:pPr>
              <a:buNone/>
            </a:pPr>
            <a:r>
              <a:rPr lang="en-US" dirty="0"/>
              <a:t>        </a:t>
            </a:r>
            <a:r>
              <a:rPr lang="en-US" dirty="0" err="1"/>
              <a:t>tf</a:t>
            </a:r>
            <a:r>
              <a:rPr lang="en-US" dirty="0"/>
              <a:t>=</a:t>
            </a:r>
            <a:r>
              <a:rPr lang="en-US" b="1" dirty="0"/>
              <a:t>new</a:t>
            </a:r>
            <a:r>
              <a:rPr lang="en-US" dirty="0"/>
              <a:t> </a:t>
            </a:r>
            <a:r>
              <a:rPr lang="en-US" dirty="0" err="1"/>
              <a:t>JTextField</a:t>
            </a:r>
            <a:r>
              <a:rPr lang="en-US" dirty="0"/>
              <a:t>();  </a:t>
            </a:r>
          </a:p>
          <a:p>
            <a:pPr>
              <a:buNone/>
            </a:pPr>
            <a:r>
              <a:rPr lang="en-US" dirty="0"/>
              <a:t>        </a:t>
            </a:r>
            <a:r>
              <a:rPr lang="en-US" dirty="0" err="1"/>
              <a:t>tf.setBounds</a:t>
            </a:r>
            <a:r>
              <a:rPr lang="en-US" dirty="0"/>
              <a:t>(50,50, 150,20);  </a:t>
            </a:r>
          </a:p>
          <a:p>
            <a:pPr>
              <a:buNone/>
            </a:pPr>
            <a:r>
              <a:rPr lang="en-US" dirty="0"/>
              <a:t>        l=</a:t>
            </a:r>
            <a:r>
              <a:rPr lang="en-US" b="1" dirty="0"/>
              <a:t>new</a:t>
            </a:r>
            <a:r>
              <a:rPr lang="en-US" dirty="0"/>
              <a:t> </a:t>
            </a:r>
            <a:r>
              <a:rPr lang="en-US" dirty="0" err="1"/>
              <a:t>JLabel</a:t>
            </a:r>
            <a:r>
              <a:rPr lang="en-US" dirty="0"/>
              <a:t>();  </a:t>
            </a:r>
          </a:p>
          <a:p>
            <a:pPr>
              <a:buNone/>
            </a:pPr>
            <a:r>
              <a:rPr lang="en-US" dirty="0"/>
              <a:t>        </a:t>
            </a:r>
            <a:r>
              <a:rPr lang="en-US" dirty="0" err="1"/>
              <a:t>l.setBounds</a:t>
            </a:r>
            <a:r>
              <a:rPr lang="en-US" dirty="0"/>
              <a:t>(50,100, 250,20);      </a:t>
            </a:r>
          </a:p>
          <a:p>
            <a:pPr>
              <a:buNone/>
            </a:pPr>
            <a:r>
              <a:rPr lang="en-US" dirty="0"/>
              <a:t>        b=</a:t>
            </a:r>
            <a:r>
              <a:rPr lang="en-US" b="1" dirty="0"/>
              <a:t>new</a:t>
            </a:r>
            <a:r>
              <a:rPr lang="en-US" dirty="0"/>
              <a:t> </a:t>
            </a:r>
            <a:r>
              <a:rPr lang="en-US" dirty="0" err="1"/>
              <a:t>JButton</a:t>
            </a:r>
            <a:r>
              <a:rPr lang="en-US" dirty="0"/>
              <a:t>("Find IP");  </a:t>
            </a:r>
          </a:p>
          <a:p>
            <a:pPr>
              <a:buNone/>
            </a:pPr>
            <a:r>
              <a:rPr lang="en-US" dirty="0"/>
              <a:t>        </a:t>
            </a:r>
            <a:r>
              <a:rPr lang="en-US" dirty="0" err="1"/>
              <a:t>b.setBounds</a:t>
            </a:r>
            <a:r>
              <a:rPr lang="en-US" dirty="0"/>
              <a:t>(50,150,95,30);  </a:t>
            </a:r>
          </a:p>
          <a:p>
            <a:pPr>
              <a:buNone/>
            </a:pPr>
            <a:r>
              <a:rPr lang="en-US" dirty="0"/>
              <a:t>        </a:t>
            </a:r>
            <a:r>
              <a:rPr lang="en-US" dirty="0" err="1"/>
              <a:t>b.addActionListener</a:t>
            </a:r>
            <a:r>
              <a:rPr lang="en-US" dirty="0"/>
              <a:t>(</a:t>
            </a:r>
            <a:r>
              <a:rPr lang="en-US" b="1" dirty="0"/>
              <a:t>this</a:t>
            </a:r>
            <a:r>
              <a:rPr lang="en-US" dirty="0"/>
              <a:t>);    </a:t>
            </a:r>
          </a:p>
          <a:p>
            <a:pPr>
              <a:buNone/>
            </a:pPr>
            <a:r>
              <a:rPr lang="en-US" dirty="0"/>
              <a:t>        add(b);add(</a:t>
            </a:r>
            <a:r>
              <a:rPr lang="en-US" dirty="0" err="1"/>
              <a:t>tf</a:t>
            </a:r>
            <a:r>
              <a:rPr lang="en-US" dirty="0"/>
              <a:t>);add(l);    </a:t>
            </a:r>
          </a:p>
          <a:p>
            <a:pPr>
              <a:buNone/>
            </a:pPr>
            <a:r>
              <a:rPr lang="en-US" dirty="0"/>
              <a:t>        </a:t>
            </a:r>
            <a:r>
              <a:rPr lang="en-US" dirty="0" err="1"/>
              <a:t>setSize</a:t>
            </a:r>
            <a:r>
              <a:rPr lang="en-US" dirty="0"/>
              <a:t>(400,400);  </a:t>
            </a:r>
          </a:p>
          <a:p>
            <a:pPr>
              <a:buNone/>
            </a:pPr>
            <a:r>
              <a:rPr lang="en-US" dirty="0"/>
              <a:t>        </a:t>
            </a:r>
            <a:r>
              <a:rPr lang="en-US" dirty="0" err="1"/>
              <a:t>setLayout</a:t>
            </a:r>
            <a:r>
              <a:rPr lang="en-US" dirty="0"/>
              <a:t>(</a:t>
            </a:r>
            <a:r>
              <a:rPr lang="en-US" b="1" dirty="0"/>
              <a:t>null</a:t>
            </a:r>
            <a:r>
              <a:rPr lang="en-US" dirty="0"/>
              <a:t>);  </a:t>
            </a:r>
          </a:p>
          <a:p>
            <a:pPr>
              <a:buNone/>
            </a:pPr>
            <a:r>
              <a:rPr lang="en-US" dirty="0"/>
              <a:t>        </a:t>
            </a:r>
            <a:r>
              <a:rPr lang="en-US" dirty="0" err="1"/>
              <a:t>setVisible</a:t>
            </a:r>
            <a:r>
              <a:rPr lang="en-US" dirty="0"/>
              <a:t>(</a:t>
            </a:r>
            <a:r>
              <a:rPr lang="en-US" b="1" dirty="0"/>
              <a:t>true</a:t>
            </a:r>
            <a:r>
              <a:rPr lang="en-US" dirty="0"/>
              <a:t>);  </a:t>
            </a:r>
          </a:p>
          <a:p>
            <a:pPr>
              <a:buNone/>
            </a:pPr>
            <a:r>
              <a:rPr lang="en-US" dirty="0"/>
              <a:t>    }  </a:t>
            </a:r>
          </a:p>
          <a:p>
            <a:pPr>
              <a:buNone/>
            </a:pPr>
            <a:r>
              <a:rPr lang="en-US" dirty="0"/>
              <a:t>    </a:t>
            </a:r>
            <a:r>
              <a:rPr lang="en-US" b="1" dirty="0"/>
              <a:t>public</a:t>
            </a:r>
            <a:r>
              <a:rPr lang="en-US" dirty="0"/>
              <a:t> </a:t>
            </a:r>
            <a:r>
              <a:rPr lang="en-US" b="1" dirty="0"/>
              <a:t>void</a:t>
            </a:r>
            <a:r>
              <a:rPr lang="en-US" dirty="0"/>
              <a:t> </a:t>
            </a:r>
            <a:r>
              <a:rPr lang="en-US" dirty="0" err="1"/>
              <a:t>actionPerformed</a:t>
            </a:r>
            <a:r>
              <a:rPr lang="en-US" dirty="0"/>
              <a:t>(</a:t>
            </a:r>
            <a:r>
              <a:rPr lang="en-US" dirty="0" err="1"/>
              <a:t>ActionEvent</a:t>
            </a:r>
            <a:r>
              <a:rPr lang="en-US" dirty="0"/>
              <a:t> e) {  </a:t>
            </a:r>
          </a:p>
          <a:p>
            <a:pPr>
              <a:buNone/>
            </a:pPr>
            <a:r>
              <a:rPr lang="en-US" dirty="0"/>
              <a:t>        </a:t>
            </a:r>
            <a:r>
              <a:rPr lang="en-US" b="1" dirty="0"/>
              <a:t>try</a:t>
            </a:r>
            <a:r>
              <a:rPr lang="en-US" dirty="0"/>
              <a:t>{  </a:t>
            </a:r>
          </a:p>
          <a:p>
            <a:pPr>
              <a:buNone/>
            </a:pPr>
            <a:r>
              <a:rPr lang="en-US" dirty="0"/>
              <a:t>        String host=</a:t>
            </a:r>
            <a:r>
              <a:rPr lang="en-US" dirty="0" err="1"/>
              <a:t>tf.getText</a:t>
            </a:r>
            <a:r>
              <a:rPr lang="en-US" dirty="0"/>
              <a:t>();  </a:t>
            </a:r>
          </a:p>
          <a:p>
            <a:pPr>
              <a:buNone/>
            </a:pPr>
            <a:r>
              <a:rPr lang="en-US" dirty="0"/>
              <a:t>        String </a:t>
            </a:r>
            <a:r>
              <a:rPr lang="en-US" dirty="0" err="1"/>
              <a:t>ip</a:t>
            </a:r>
            <a:r>
              <a:rPr lang="en-US" dirty="0"/>
              <a:t>=</a:t>
            </a:r>
            <a:r>
              <a:rPr lang="en-US" dirty="0" err="1"/>
              <a:t>java.net.InetAddress.getByName</a:t>
            </a:r>
            <a:r>
              <a:rPr lang="en-US" dirty="0"/>
              <a:t>(host).</a:t>
            </a:r>
            <a:r>
              <a:rPr lang="en-US" dirty="0" err="1"/>
              <a:t>getHostAddress</a:t>
            </a:r>
            <a:r>
              <a:rPr lang="en-US" dirty="0"/>
              <a:t>();  </a:t>
            </a:r>
          </a:p>
          <a:p>
            <a:pPr>
              <a:buNone/>
            </a:pPr>
            <a:r>
              <a:rPr lang="en-US" dirty="0"/>
              <a:t>        </a:t>
            </a:r>
            <a:r>
              <a:rPr lang="en-US" dirty="0" err="1"/>
              <a:t>l.setText</a:t>
            </a:r>
            <a:r>
              <a:rPr lang="en-US" dirty="0"/>
              <a:t>("IP of "+host+" is: "+</a:t>
            </a:r>
            <a:r>
              <a:rPr lang="en-US" dirty="0" err="1"/>
              <a:t>ip</a:t>
            </a:r>
            <a:r>
              <a:rPr lang="en-US" dirty="0"/>
              <a:t>);  </a:t>
            </a:r>
          </a:p>
          <a:p>
            <a:pPr>
              <a:buNone/>
            </a:pPr>
            <a:r>
              <a:rPr lang="en-US" dirty="0"/>
              <a:t>        }</a:t>
            </a:r>
            <a:r>
              <a:rPr lang="en-US" b="1" dirty="0"/>
              <a:t>catch</a:t>
            </a:r>
            <a:r>
              <a:rPr lang="en-US" dirty="0"/>
              <a:t>(Exception ex){</a:t>
            </a:r>
            <a:r>
              <a:rPr lang="en-US" dirty="0" err="1"/>
              <a:t>System.out.println</a:t>
            </a:r>
            <a:r>
              <a:rPr lang="en-US" dirty="0"/>
              <a:t>(ex);}  </a:t>
            </a:r>
          </a:p>
          <a:p>
            <a:pPr>
              <a:buNone/>
            </a:pPr>
            <a:r>
              <a:rPr lang="en-US" dirty="0"/>
              <a:t>    }  </a:t>
            </a:r>
          </a:p>
          <a:p>
            <a:pPr>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a:buNone/>
            </a:pPr>
            <a:r>
              <a:rPr lang="en-US" dirty="0"/>
              <a:t>        </a:t>
            </a:r>
            <a:r>
              <a:rPr lang="en-US" b="1" dirty="0"/>
              <a:t>new</a:t>
            </a:r>
            <a:r>
              <a:rPr lang="en-US" dirty="0"/>
              <a:t> </a:t>
            </a:r>
            <a:r>
              <a:rPr lang="en-US" dirty="0" err="1"/>
              <a:t>LabelExample</a:t>
            </a:r>
            <a:r>
              <a:rPr lang="en-US" dirty="0"/>
              <a:t>();  </a:t>
            </a:r>
          </a:p>
          <a:p>
            <a:pPr>
              <a:buNone/>
            </a:pPr>
            <a:r>
              <a:rPr lang="en-US" dirty="0"/>
              <a:t>    } }  </a:t>
            </a:r>
          </a:p>
          <a:p>
            <a:endParaRPr lang="en-US" dirty="0"/>
          </a:p>
        </p:txBody>
      </p:sp>
      <p:pic>
        <p:nvPicPr>
          <p:cNvPr id="35842" name="Picture 2"/>
          <p:cNvPicPr>
            <a:picLocks noChangeAspect="1" noChangeArrowheads="1"/>
          </p:cNvPicPr>
          <p:nvPr/>
        </p:nvPicPr>
        <p:blipFill>
          <a:blip r:embed="rId2"/>
          <a:srcRect/>
          <a:stretch>
            <a:fillRect/>
          </a:stretch>
        </p:blipFill>
        <p:spPr bwMode="auto">
          <a:xfrm>
            <a:off x="5467350" y="2000240"/>
            <a:ext cx="3676650" cy="36195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normAutofit/>
          </a:bodyPr>
          <a:lstStyle/>
          <a:p>
            <a:r>
              <a:rPr lang="en-US" dirty="0"/>
              <a:t>Java </a:t>
            </a:r>
            <a:r>
              <a:rPr lang="en-US" dirty="0" err="1"/>
              <a:t>JTextField</a:t>
            </a:r>
            <a:endParaRPr lang="en-US" dirty="0"/>
          </a:p>
        </p:txBody>
      </p:sp>
      <p:sp>
        <p:nvSpPr>
          <p:cNvPr id="3" name="Content Placeholder 2"/>
          <p:cNvSpPr>
            <a:spLocks noGrp="1"/>
          </p:cNvSpPr>
          <p:nvPr>
            <p:ph idx="1"/>
          </p:nvPr>
        </p:nvSpPr>
        <p:spPr/>
        <p:txBody>
          <a:bodyPr/>
          <a:lstStyle/>
          <a:p>
            <a:pPr>
              <a:buNone/>
            </a:pPr>
            <a:r>
              <a:rPr lang="en-US" dirty="0"/>
              <a:t>The object of a </a:t>
            </a:r>
            <a:r>
              <a:rPr lang="en-US" dirty="0" err="1"/>
              <a:t>JTextField</a:t>
            </a:r>
            <a:r>
              <a:rPr lang="en-US" dirty="0"/>
              <a:t> class is a text component that allows the editing of a single line text. It inherits </a:t>
            </a:r>
            <a:r>
              <a:rPr lang="en-US" dirty="0" err="1"/>
              <a:t>JTextComponent</a:t>
            </a:r>
            <a:r>
              <a:rPr lang="en-US" dirty="0"/>
              <a:t> class.</a:t>
            </a:r>
          </a:p>
          <a:p>
            <a:pPr>
              <a:buNone/>
            </a:pPr>
            <a:r>
              <a:rPr lang="en-US" b="1" dirty="0" err="1"/>
              <a:t>JTextField</a:t>
            </a:r>
            <a:r>
              <a:rPr lang="en-US" b="1" dirty="0"/>
              <a:t> class declaration</a:t>
            </a:r>
          </a:p>
          <a:p>
            <a:pPr lvl="1"/>
            <a:r>
              <a:rPr lang="en-US" dirty="0"/>
              <a:t>Let's see the declaration for </a:t>
            </a:r>
            <a:r>
              <a:rPr lang="en-US" dirty="0" err="1"/>
              <a:t>javax.swing.JTextField</a:t>
            </a:r>
            <a:r>
              <a:rPr lang="en-US" dirty="0"/>
              <a:t> class.</a:t>
            </a:r>
          </a:p>
          <a:p>
            <a:pPr lvl="1">
              <a:buNone/>
            </a:pPr>
            <a:endParaRPr lang="en-US" dirty="0"/>
          </a:p>
          <a:p>
            <a:pPr>
              <a:buNone/>
            </a:pPr>
            <a:r>
              <a:rPr lang="en-US" sz="1800" b="1" dirty="0"/>
              <a:t>public</a:t>
            </a:r>
            <a:r>
              <a:rPr lang="en-US" sz="1800" dirty="0"/>
              <a:t> </a:t>
            </a:r>
            <a:r>
              <a:rPr lang="en-US" sz="1800" b="1" dirty="0"/>
              <a:t>class</a:t>
            </a:r>
            <a:r>
              <a:rPr lang="en-US" sz="1800" dirty="0"/>
              <a:t> </a:t>
            </a:r>
            <a:r>
              <a:rPr lang="en-US" sz="1800" dirty="0" err="1"/>
              <a:t>JTextField</a:t>
            </a:r>
            <a:r>
              <a:rPr lang="en-US" sz="1800" dirty="0"/>
              <a:t> </a:t>
            </a:r>
            <a:r>
              <a:rPr lang="en-US" sz="1800" b="1" dirty="0"/>
              <a:t>extends</a:t>
            </a:r>
            <a:r>
              <a:rPr lang="en-US" sz="1800" dirty="0"/>
              <a:t> </a:t>
            </a:r>
            <a:r>
              <a:rPr lang="en-US" sz="1800" dirty="0" err="1"/>
              <a:t>JTextComponent</a:t>
            </a:r>
            <a:r>
              <a:rPr lang="en-US" sz="1800" dirty="0"/>
              <a:t> </a:t>
            </a:r>
            <a:r>
              <a:rPr lang="en-US" sz="1800" b="1" dirty="0"/>
              <a:t>implements</a:t>
            </a:r>
            <a:r>
              <a:rPr lang="en-US" sz="1800" dirty="0"/>
              <a:t> </a:t>
            </a:r>
            <a:r>
              <a:rPr lang="en-US" sz="1800" dirty="0" err="1"/>
              <a:t>SwingConstants</a:t>
            </a:r>
            <a:r>
              <a:rPr lang="en-US"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1143000"/>
          </a:xfrm>
        </p:spPr>
        <p:txBody>
          <a:bodyPr>
            <a:normAutofit/>
          </a:bodyPr>
          <a:lstStyle/>
          <a:p>
            <a:r>
              <a:rPr lang="en-US" dirty="0"/>
              <a:t>Commonly used Constructors:</a:t>
            </a:r>
          </a:p>
        </p:txBody>
      </p:sp>
      <p:graphicFrame>
        <p:nvGraphicFramePr>
          <p:cNvPr id="5" name="Content Placeholder 4"/>
          <p:cNvGraphicFramePr>
            <a:graphicFrameLocks noGrp="1"/>
          </p:cNvGraphicFramePr>
          <p:nvPr>
            <p:ph idx="1"/>
          </p:nvPr>
        </p:nvGraphicFramePr>
        <p:xfrm>
          <a:off x="500034" y="2143116"/>
          <a:ext cx="8229600" cy="3013366"/>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91281">
                <a:tc>
                  <a:txBody>
                    <a:bodyPr/>
                    <a:lstStyle/>
                    <a:p>
                      <a:pPr algn="l" fontAlgn="t"/>
                      <a:r>
                        <a:rPr lang="en-US" sz="1800">
                          <a:solidFill>
                            <a:srgbClr val="000000"/>
                          </a:solidFill>
                          <a:latin typeface="times new roman"/>
                        </a:rPr>
                        <a:t>Constructor</a:t>
                      </a:r>
                    </a:p>
                  </a:txBody>
                  <a:tcPr marL="111655" marR="111655" marT="111655" marB="111655">
                    <a:lnL w="9525" cap="flat" cmpd="sng" algn="ctr">
                      <a:solidFill>
                        <a:srgbClr val="B086A3"/>
                      </a:solidFill>
                      <a:prstDash val="solid"/>
                      <a:round/>
                      <a:headEnd type="none" w="med" len="med"/>
                      <a:tailEnd type="none" w="med" len="med"/>
                    </a:lnL>
                    <a:lnR w="9525" cap="flat" cmpd="sng" algn="ctr">
                      <a:solidFill>
                        <a:srgbClr val="B086A3"/>
                      </a:solidFill>
                      <a:prstDash val="solid"/>
                      <a:round/>
                      <a:headEnd type="none" w="med" len="med"/>
                      <a:tailEnd type="none" w="med" len="med"/>
                    </a:lnR>
                    <a:lnT w="9525" cap="flat" cmpd="sng" algn="ctr">
                      <a:solidFill>
                        <a:srgbClr val="B086A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latin typeface="times new roman"/>
                        </a:rPr>
                        <a:t>Description</a:t>
                      </a:r>
                    </a:p>
                  </a:txBody>
                  <a:tcPr marL="111655" marR="111655" marT="111655" marB="111655">
                    <a:lnL w="9525" cap="flat" cmpd="sng" algn="ctr">
                      <a:solidFill>
                        <a:srgbClr val="B086A3"/>
                      </a:solidFill>
                      <a:prstDash val="solid"/>
                      <a:round/>
                      <a:headEnd type="none" w="med" len="med"/>
                      <a:tailEnd type="none" w="med" len="med"/>
                    </a:lnL>
                    <a:lnR w="9525" cap="flat" cmpd="sng" algn="ctr">
                      <a:solidFill>
                        <a:srgbClr val="B086A3"/>
                      </a:solidFill>
                      <a:prstDash val="solid"/>
                      <a:round/>
                      <a:headEnd type="none" w="med" len="med"/>
                      <a:tailEnd type="none" w="med" len="med"/>
                    </a:lnR>
                    <a:lnT w="9525" cap="flat" cmpd="sng" algn="ctr">
                      <a:solidFill>
                        <a:srgbClr val="B086A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416845">
                <a:tc>
                  <a:txBody>
                    <a:bodyPr/>
                    <a:lstStyle/>
                    <a:p>
                      <a:pPr algn="just" fontAlgn="t"/>
                      <a:r>
                        <a:rPr lang="en-US" sz="1800">
                          <a:solidFill>
                            <a:srgbClr val="333333"/>
                          </a:solidFill>
                          <a:latin typeface="inter-regular"/>
                        </a:rPr>
                        <a:t>JTextField()</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latin typeface="inter-regular"/>
                        </a:rPr>
                        <a:t>Creates a new TextField</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84816">
                <a:tc>
                  <a:txBody>
                    <a:bodyPr/>
                    <a:lstStyle/>
                    <a:p>
                      <a:pPr algn="just" fontAlgn="t"/>
                      <a:r>
                        <a:rPr lang="en-US" sz="1800">
                          <a:solidFill>
                            <a:srgbClr val="333333"/>
                          </a:solidFill>
                          <a:latin typeface="inter-regular"/>
                        </a:rPr>
                        <a:t>JTextField(String text)</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latin typeface="inter-regular"/>
                        </a:rPr>
                        <a:t>Creates a new TextField initialized with the specified text.</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684816">
                <a:tc>
                  <a:txBody>
                    <a:bodyPr/>
                    <a:lstStyle/>
                    <a:p>
                      <a:pPr algn="just" fontAlgn="t"/>
                      <a:r>
                        <a:rPr lang="en-US" sz="1800">
                          <a:solidFill>
                            <a:srgbClr val="333333"/>
                          </a:solidFill>
                          <a:latin typeface="inter-regular"/>
                        </a:rPr>
                        <a:t>JTextField(String text, int columns)</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latin typeface="inter-regular"/>
                        </a:rPr>
                        <a:t>Creates a new TextField initialized with the specified text and columns.</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84816">
                <a:tc>
                  <a:txBody>
                    <a:bodyPr/>
                    <a:lstStyle/>
                    <a:p>
                      <a:pPr algn="just" fontAlgn="t"/>
                      <a:r>
                        <a:rPr lang="en-US" sz="1800">
                          <a:solidFill>
                            <a:srgbClr val="333333"/>
                          </a:solidFill>
                          <a:latin typeface="inter-regular"/>
                        </a:rPr>
                        <a:t>JTextField(int columns)</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latin typeface="inter-regular"/>
                        </a:rPr>
                        <a:t>Creates a new empty </a:t>
                      </a:r>
                      <a:r>
                        <a:rPr lang="en-US" sz="1800" dirty="0" err="1">
                          <a:solidFill>
                            <a:srgbClr val="333333"/>
                          </a:solidFill>
                          <a:latin typeface="inter-regular"/>
                        </a:rPr>
                        <a:t>TextField</a:t>
                      </a:r>
                      <a:r>
                        <a:rPr lang="en-US" sz="1800" dirty="0">
                          <a:solidFill>
                            <a:srgbClr val="333333"/>
                          </a:solidFill>
                          <a:latin typeface="inter-regular"/>
                        </a:rPr>
                        <a:t> with the specified number of columns.</a:t>
                      </a:r>
                    </a:p>
                  </a:txBody>
                  <a:tcPr marL="74437" marR="74437" marT="74437" marB="7443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1143000"/>
          </a:xfrm>
        </p:spPr>
        <p:txBody>
          <a:bodyPr>
            <a:normAutofit/>
          </a:bodyPr>
          <a:lstStyle/>
          <a:p>
            <a:r>
              <a:rPr lang="en-US" dirty="0"/>
              <a:t>Commonly used Methods:</a:t>
            </a:r>
          </a:p>
        </p:txBody>
      </p:sp>
      <p:graphicFrame>
        <p:nvGraphicFramePr>
          <p:cNvPr id="4" name="Table 3"/>
          <p:cNvGraphicFramePr>
            <a:graphicFrameLocks noGrp="1"/>
          </p:cNvGraphicFramePr>
          <p:nvPr/>
        </p:nvGraphicFramePr>
        <p:xfrm>
          <a:off x="1000100" y="2214554"/>
          <a:ext cx="7548594" cy="2769042"/>
        </p:xfrm>
        <a:graphic>
          <a:graphicData uri="http://schemas.openxmlformats.org/drawingml/2006/table">
            <a:tbl>
              <a:tblPr/>
              <a:tblGrid>
                <a:gridCol w="3774297">
                  <a:extLst>
                    <a:ext uri="{9D8B030D-6E8A-4147-A177-3AD203B41FA5}">
                      <a16:colId xmlns:a16="http://schemas.microsoft.com/office/drawing/2014/main" val="20000"/>
                    </a:ext>
                  </a:extLst>
                </a:gridCol>
                <a:gridCol w="3774297">
                  <a:extLst>
                    <a:ext uri="{9D8B030D-6E8A-4147-A177-3AD203B41FA5}">
                      <a16:colId xmlns:a16="http://schemas.microsoft.com/office/drawing/2014/main" val="20001"/>
                    </a:ext>
                  </a:extLst>
                </a:gridCol>
              </a:tblGrid>
              <a:tr h="358998">
                <a:tc>
                  <a:txBody>
                    <a:bodyPr/>
                    <a:lstStyle/>
                    <a:p>
                      <a:pPr algn="l" fontAlgn="t"/>
                      <a:r>
                        <a:rPr lang="en-US" sz="1300">
                          <a:solidFill>
                            <a:srgbClr val="000000"/>
                          </a:solidFill>
                          <a:latin typeface="times new roman"/>
                        </a:rPr>
                        <a:t>Methods</a:t>
                      </a:r>
                    </a:p>
                  </a:txBody>
                  <a:tcPr marL="82707" marR="82707" marT="82707" marB="82707">
                    <a:lnL w="9525" cap="flat" cmpd="sng" algn="ctr">
                      <a:solidFill>
                        <a:srgbClr val="408DC1"/>
                      </a:solidFill>
                      <a:prstDash val="solid"/>
                      <a:round/>
                      <a:headEnd type="none" w="med" len="med"/>
                      <a:tailEnd type="none" w="med" len="med"/>
                    </a:lnL>
                    <a:lnR w="9525" cap="flat" cmpd="sng" algn="ctr">
                      <a:solidFill>
                        <a:srgbClr val="408DC1"/>
                      </a:solidFill>
                      <a:prstDash val="solid"/>
                      <a:round/>
                      <a:headEnd type="none" w="med" len="med"/>
                      <a:tailEnd type="none" w="med" len="med"/>
                    </a:lnR>
                    <a:lnT w="9525" cap="flat" cmpd="sng" algn="ctr">
                      <a:solidFill>
                        <a:srgbClr val="408DC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latin typeface="times new roman"/>
                        </a:rPr>
                        <a:t>Description</a:t>
                      </a:r>
                    </a:p>
                  </a:txBody>
                  <a:tcPr marL="82707" marR="82707" marT="82707" marB="82707">
                    <a:lnL w="9525" cap="flat" cmpd="sng" algn="ctr">
                      <a:solidFill>
                        <a:srgbClr val="408DC1"/>
                      </a:solidFill>
                      <a:prstDash val="solid"/>
                      <a:round/>
                      <a:headEnd type="none" w="med" len="med"/>
                      <a:tailEnd type="none" w="med" len="med"/>
                    </a:lnL>
                    <a:lnR w="9525" cap="flat" cmpd="sng" algn="ctr">
                      <a:solidFill>
                        <a:srgbClr val="408DC1"/>
                      </a:solidFill>
                      <a:prstDash val="solid"/>
                      <a:round/>
                      <a:headEnd type="none" w="med" len="med"/>
                      <a:tailEnd type="none" w="med" len="med"/>
                    </a:lnR>
                    <a:lnT w="9525" cap="flat" cmpd="sng" algn="ctr">
                      <a:solidFill>
                        <a:srgbClr val="408DC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696238">
                <a:tc>
                  <a:txBody>
                    <a:bodyPr/>
                    <a:lstStyle/>
                    <a:p>
                      <a:pPr algn="just" fontAlgn="t"/>
                      <a:r>
                        <a:rPr lang="en-US" sz="1300">
                          <a:solidFill>
                            <a:srgbClr val="333333"/>
                          </a:solidFill>
                          <a:latin typeface="inter-regular"/>
                        </a:rPr>
                        <a:t>void addActionListener(ActionListener l)</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It is used to add the specified action listener to receive action events from this textfield.</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96238">
                <a:tc>
                  <a:txBody>
                    <a:bodyPr/>
                    <a:lstStyle/>
                    <a:p>
                      <a:pPr algn="just" fontAlgn="t"/>
                      <a:r>
                        <a:rPr lang="en-US" sz="1300">
                          <a:solidFill>
                            <a:srgbClr val="333333"/>
                          </a:solidFill>
                          <a:latin typeface="inter-regular"/>
                        </a:rPr>
                        <a:t>Action getAction()</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It returns the currently set Action for this ActionEvent source, or null if no Action is set.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04605">
                <a:tc>
                  <a:txBody>
                    <a:bodyPr/>
                    <a:lstStyle/>
                    <a:p>
                      <a:pPr algn="just" fontAlgn="t"/>
                      <a:r>
                        <a:rPr lang="en-US" sz="1300">
                          <a:solidFill>
                            <a:srgbClr val="333333"/>
                          </a:solidFill>
                          <a:latin typeface="inter-regular"/>
                        </a:rPr>
                        <a:t>void setFont(Font f)</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It is used to set the current font.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96238">
                <a:tc>
                  <a:txBody>
                    <a:bodyPr/>
                    <a:lstStyle/>
                    <a:p>
                      <a:pPr algn="just" fontAlgn="t"/>
                      <a:r>
                        <a:rPr lang="en-US" sz="1300">
                          <a:solidFill>
                            <a:srgbClr val="333333"/>
                          </a:solidFill>
                          <a:latin typeface="inter-regular"/>
                        </a:rPr>
                        <a:t>void removeActionListener(ActionListener l)</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latin typeface="inter-regular"/>
                        </a:rPr>
                        <a:t>It is used to remove the specified action listener so that it no longer receives action events from this </a:t>
                      </a:r>
                      <a:r>
                        <a:rPr lang="en-US" sz="1300" dirty="0" err="1">
                          <a:solidFill>
                            <a:srgbClr val="333333"/>
                          </a:solidFill>
                          <a:latin typeface="inter-regular"/>
                        </a:rPr>
                        <a:t>textfield</a:t>
                      </a:r>
                      <a:r>
                        <a:rPr lang="en-US" sz="1300" dirty="0">
                          <a:solidFill>
                            <a:srgbClr val="333333"/>
                          </a:solidFill>
                          <a:latin typeface="inter-regular"/>
                        </a:rPr>
                        <a: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1143000"/>
          </a:xfrm>
        </p:spPr>
        <p:txBody>
          <a:bodyPr>
            <a:normAutofit/>
          </a:bodyPr>
          <a:lstStyle/>
          <a:p>
            <a:r>
              <a:rPr lang="en-US" dirty="0"/>
              <a:t>Java </a:t>
            </a:r>
            <a:r>
              <a:rPr lang="en-US" dirty="0" err="1"/>
              <a:t>JTextField</a:t>
            </a:r>
            <a:r>
              <a:rPr lang="en-US" dirty="0"/>
              <a:t> Example</a:t>
            </a:r>
          </a:p>
        </p:txBody>
      </p:sp>
      <p:sp>
        <p:nvSpPr>
          <p:cNvPr id="3" name="Content Placeholder 2"/>
          <p:cNvSpPr>
            <a:spLocks noGrp="1"/>
          </p:cNvSpPr>
          <p:nvPr>
            <p:ph idx="1"/>
          </p:nvPr>
        </p:nvSpPr>
        <p:spPr>
          <a:xfrm>
            <a:off x="457200" y="1935480"/>
            <a:ext cx="5186370" cy="4389120"/>
          </a:xfrm>
        </p:spPr>
        <p:txBody>
          <a:bodyPr>
            <a:normAutofit fontScale="62500" lnSpcReduction="20000"/>
          </a:bodyPr>
          <a:lstStyle/>
          <a:p>
            <a:pPr>
              <a:buNone/>
            </a:pPr>
            <a:r>
              <a:rPr lang="en-US" b="1" dirty="0"/>
              <a:t>import</a:t>
            </a:r>
            <a:r>
              <a:rPr lang="en-US" dirty="0"/>
              <a:t> </a:t>
            </a:r>
            <a:r>
              <a:rPr lang="en-US" dirty="0" err="1"/>
              <a:t>javax.swing</a:t>
            </a:r>
            <a:r>
              <a:rPr lang="en-US" dirty="0"/>
              <a:t>.*;  </a:t>
            </a:r>
          </a:p>
          <a:p>
            <a:pPr>
              <a:buNone/>
            </a:pPr>
            <a:r>
              <a:rPr lang="en-US" b="1" dirty="0"/>
              <a:t>class</a:t>
            </a:r>
            <a:r>
              <a:rPr lang="en-US" dirty="0"/>
              <a:t> </a:t>
            </a:r>
            <a:r>
              <a:rPr lang="en-US" dirty="0" err="1"/>
              <a:t>TextFieldExample</a:t>
            </a:r>
            <a:r>
              <a:rPr lang="en-US" dirty="0"/>
              <a:t>  </a:t>
            </a:r>
          </a:p>
          <a:p>
            <a:pPr>
              <a:buNone/>
            </a:pPr>
            <a:r>
              <a:rPr lang="en-US" dirty="0"/>
              <a:t>{  </a:t>
            </a:r>
          </a:p>
          <a:p>
            <a:pPr>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buNone/>
            </a:pPr>
            <a:r>
              <a:rPr lang="en-US" dirty="0"/>
              <a:t>    {  </a:t>
            </a:r>
          </a:p>
          <a:p>
            <a:pPr>
              <a:buNone/>
            </a:pPr>
            <a:r>
              <a:rPr lang="en-US" dirty="0"/>
              <a:t>    </a:t>
            </a:r>
            <a:r>
              <a:rPr lang="en-US" dirty="0" err="1"/>
              <a:t>JFrame</a:t>
            </a:r>
            <a:r>
              <a:rPr lang="en-US" dirty="0"/>
              <a:t> f= </a:t>
            </a:r>
            <a:r>
              <a:rPr lang="en-US" b="1" dirty="0"/>
              <a:t>new</a:t>
            </a:r>
            <a:r>
              <a:rPr lang="en-US" dirty="0"/>
              <a:t> </a:t>
            </a:r>
            <a:r>
              <a:rPr lang="en-US" dirty="0" err="1"/>
              <a:t>JFrame</a:t>
            </a:r>
            <a:r>
              <a:rPr lang="en-US" dirty="0"/>
              <a:t>("</a:t>
            </a:r>
            <a:r>
              <a:rPr lang="en-US" dirty="0" err="1"/>
              <a:t>TextField</a:t>
            </a:r>
            <a:r>
              <a:rPr lang="en-US" dirty="0"/>
              <a:t> Example");  </a:t>
            </a:r>
          </a:p>
          <a:p>
            <a:pPr>
              <a:buNone/>
            </a:pPr>
            <a:r>
              <a:rPr lang="en-US" dirty="0"/>
              <a:t>    </a:t>
            </a:r>
            <a:r>
              <a:rPr lang="en-US" dirty="0" err="1"/>
              <a:t>JTextField</a:t>
            </a:r>
            <a:r>
              <a:rPr lang="en-US" dirty="0"/>
              <a:t> t1,t2;  </a:t>
            </a:r>
          </a:p>
          <a:p>
            <a:pPr>
              <a:buNone/>
            </a:pPr>
            <a:r>
              <a:rPr lang="en-US" dirty="0"/>
              <a:t>    t1=</a:t>
            </a:r>
            <a:r>
              <a:rPr lang="en-US" b="1" dirty="0"/>
              <a:t>new</a:t>
            </a:r>
            <a:r>
              <a:rPr lang="en-US" dirty="0"/>
              <a:t> </a:t>
            </a:r>
            <a:r>
              <a:rPr lang="en-US" dirty="0" err="1"/>
              <a:t>JTextField</a:t>
            </a:r>
            <a:r>
              <a:rPr lang="en-US" dirty="0"/>
              <a:t>("Welcome to LPU.");  </a:t>
            </a:r>
          </a:p>
          <a:p>
            <a:pPr>
              <a:buNone/>
            </a:pPr>
            <a:r>
              <a:rPr lang="en-US" dirty="0"/>
              <a:t>    t1.setBounds(50,100, 200,30);  </a:t>
            </a:r>
          </a:p>
          <a:p>
            <a:pPr>
              <a:buNone/>
            </a:pPr>
            <a:r>
              <a:rPr lang="en-US" dirty="0"/>
              <a:t>    t2=</a:t>
            </a:r>
            <a:r>
              <a:rPr lang="en-US" b="1" dirty="0"/>
              <a:t>new</a:t>
            </a:r>
            <a:r>
              <a:rPr lang="en-US" dirty="0"/>
              <a:t> </a:t>
            </a:r>
            <a:r>
              <a:rPr lang="en-US" dirty="0" err="1"/>
              <a:t>JTextField</a:t>
            </a:r>
            <a:r>
              <a:rPr lang="en-US" dirty="0"/>
              <a:t>(“MCA");  </a:t>
            </a:r>
          </a:p>
          <a:p>
            <a:pPr>
              <a:buNone/>
            </a:pPr>
            <a:r>
              <a:rPr lang="en-US" dirty="0"/>
              <a:t>    t2.setBounds(50,150, 200,30);  </a:t>
            </a:r>
          </a:p>
          <a:p>
            <a:pPr>
              <a:buNone/>
            </a:pPr>
            <a:r>
              <a:rPr lang="en-US" dirty="0"/>
              <a:t>    </a:t>
            </a:r>
            <a:r>
              <a:rPr lang="en-US" dirty="0" err="1"/>
              <a:t>f.add</a:t>
            </a:r>
            <a:r>
              <a:rPr lang="en-US" dirty="0"/>
              <a:t>(t1); </a:t>
            </a:r>
            <a:r>
              <a:rPr lang="en-US" dirty="0" err="1"/>
              <a:t>f.add</a:t>
            </a:r>
            <a:r>
              <a:rPr lang="en-US" dirty="0"/>
              <a:t>(t2);  </a:t>
            </a:r>
          </a:p>
          <a:p>
            <a:pPr>
              <a:buNone/>
            </a:pPr>
            <a:r>
              <a:rPr lang="en-US" dirty="0"/>
              <a:t>    </a:t>
            </a:r>
            <a:r>
              <a:rPr lang="en-US" dirty="0" err="1"/>
              <a:t>f.setSize</a:t>
            </a:r>
            <a:r>
              <a:rPr lang="en-US" dirty="0"/>
              <a:t>(400,400);  </a:t>
            </a:r>
          </a:p>
          <a:p>
            <a:pPr>
              <a:buNone/>
            </a:pPr>
            <a:r>
              <a:rPr lang="en-US" dirty="0"/>
              <a:t>    </a:t>
            </a:r>
            <a:r>
              <a:rPr lang="en-US" dirty="0" err="1"/>
              <a:t>f.setLayout</a:t>
            </a:r>
            <a:r>
              <a:rPr lang="en-US" dirty="0"/>
              <a:t>(</a:t>
            </a:r>
            <a:r>
              <a:rPr lang="en-US" b="1" dirty="0"/>
              <a:t>null</a:t>
            </a:r>
            <a:r>
              <a:rPr lang="en-US" dirty="0"/>
              <a:t>);  </a:t>
            </a:r>
          </a:p>
          <a:p>
            <a:pPr>
              <a:buNone/>
            </a:pPr>
            <a:r>
              <a:rPr lang="en-US" dirty="0"/>
              <a:t>    </a:t>
            </a:r>
            <a:r>
              <a:rPr lang="en-US" dirty="0" err="1"/>
              <a:t>f.setVisible</a:t>
            </a:r>
            <a:r>
              <a:rPr lang="en-US" dirty="0"/>
              <a:t>(</a:t>
            </a:r>
            <a:r>
              <a:rPr lang="en-US" b="1" dirty="0"/>
              <a:t>true</a:t>
            </a:r>
            <a:r>
              <a:rPr lang="en-US" dirty="0"/>
              <a:t>);  </a:t>
            </a:r>
          </a:p>
          <a:p>
            <a:pPr>
              <a:buNone/>
            </a:pPr>
            <a:r>
              <a:rPr lang="en-US" dirty="0"/>
              <a:t>    }  </a:t>
            </a:r>
          </a:p>
          <a:p>
            <a:pPr>
              <a:buNone/>
            </a:pPr>
            <a:r>
              <a:rPr lang="en-US" dirty="0"/>
              <a:t>    }  </a:t>
            </a:r>
          </a:p>
          <a:p>
            <a:pPr>
              <a:buNone/>
            </a:pPr>
            <a:endParaRPr lang="en-US" dirty="0"/>
          </a:p>
        </p:txBody>
      </p:sp>
      <p:pic>
        <p:nvPicPr>
          <p:cNvPr id="39938" name="Picture 2"/>
          <p:cNvPicPr>
            <a:picLocks noChangeAspect="1" noChangeArrowheads="1"/>
          </p:cNvPicPr>
          <p:nvPr/>
        </p:nvPicPr>
        <p:blipFill>
          <a:blip r:embed="rId2"/>
          <a:srcRect/>
          <a:stretch>
            <a:fillRect/>
          </a:stretch>
        </p:blipFill>
        <p:spPr bwMode="auto">
          <a:xfrm>
            <a:off x="5072066" y="1785926"/>
            <a:ext cx="3676650" cy="3743325"/>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143000"/>
          </a:xfrm>
        </p:spPr>
        <p:txBody>
          <a:bodyPr>
            <a:normAutofit/>
          </a:bodyPr>
          <a:lstStyle/>
          <a:p>
            <a:r>
              <a:rPr lang="en-US" dirty="0"/>
              <a:t>Java </a:t>
            </a:r>
            <a:r>
              <a:rPr lang="en-US" dirty="0" err="1"/>
              <a:t>JTextArea</a:t>
            </a:r>
            <a:endParaRPr lang="en-US" dirty="0"/>
          </a:p>
        </p:txBody>
      </p:sp>
      <p:sp>
        <p:nvSpPr>
          <p:cNvPr id="3" name="Content Placeholder 2"/>
          <p:cNvSpPr>
            <a:spLocks noGrp="1"/>
          </p:cNvSpPr>
          <p:nvPr>
            <p:ph idx="1"/>
          </p:nvPr>
        </p:nvSpPr>
        <p:spPr/>
        <p:txBody>
          <a:bodyPr/>
          <a:lstStyle/>
          <a:p>
            <a:pPr>
              <a:buNone/>
            </a:pPr>
            <a:r>
              <a:rPr lang="en-US" dirty="0"/>
              <a:t>The object of a </a:t>
            </a:r>
            <a:r>
              <a:rPr lang="en-US" dirty="0" err="1"/>
              <a:t>JTextArea</a:t>
            </a:r>
            <a:r>
              <a:rPr lang="en-US" dirty="0"/>
              <a:t> class is a multi line region that displays text. It allows the editing of multiple line text. It inherits </a:t>
            </a:r>
            <a:r>
              <a:rPr lang="en-US" dirty="0" err="1"/>
              <a:t>JTextComponent</a:t>
            </a:r>
            <a:r>
              <a:rPr lang="en-US" dirty="0"/>
              <a:t> class</a:t>
            </a:r>
          </a:p>
          <a:p>
            <a:pPr>
              <a:buNone/>
            </a:pPr>
            <a:r>
              <a:rPr lang="en-US" dirty="0" err="1"/>
              <a:t>JTextArea</a:t>
            </a:r>
            <a:r>
              <a:rPr lang="en-US" dirty="0"/>
              <a:t> class declaration</a:t>
            </a:r>
          </a:p>
          <a:p>
            <a:pPr>
              <a:buNone/>
            </a:pPr>
            <a:r>
              <a:rPr lang="en-US" dirty="0"/>
              <a:t>Let's see the declaration for </a:t>
            </a:r>
            <a:r>
              <a:rPr lang="en-US" dirty="0" err="1"/>
              <a:t>javax.swing.JTextArea</a:t>
            </a:r>
            <a:r>
              <a:rPr lang="en-US" dirty="0"/>
              <a:t> class.</a:t>
            </a:r>
          </a:p>
          <a:p>
            <a:r>
              <a:rPr lang="en-US" b="1" dirty="0"/>
              <a:t>public</a:t>
            </a:r>
            <a:r>
              <a:rPr lang="en-US" dirty="0"/>
              <a:t> </a:t>
            </a:r>
            <a:r>
              <a:rPr lang="en-US" b="1" dirty="0"/>
              <a:t>class</a:t>
            </a:r>
            <a:r>
              <a:rPr lang="en-US" dirty="0"/>
              <a:t> </a:t>
            </a:r>
            <a:r>
              <a:rPr lang="en-US" dirty="0" err="1"/>
              <a:t>JTextArea</a:t>
            </a:r>
            <a:r>
              <a:rPr lang="en-US" dirty="0"/>
              <a:t> </a:t>
            </a:r>
            <a:r>
              <a:rPr lang="en-US" b="1" dirty="0"/>
              <a:t>extends</a:t>
            </a:r>
            <a:r>
              <a:rPr lang="en-US" dirty="0"/>
              <a:t> </a:t>
            </a:r>
            <a:r>
              <a:rPr lang="en-US" dirty="0" err="1"/>
              <a:t>JTextComponent</a:t>
            </a:r>
            <a:r>
              <a:rPr lang="en-US" dirty="0"/>
              <a:t>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42852"/>
            <a:ext cx="8229600" cy="1143000"/>
          </a:xfrm>
        </p:spPr>
        <p:txBody>
          <a:bodyPr>
            <a:normAutofit/>
          </a:bodyPr>
          <a:lstStyle/>
          <a:p>
            <a:r>
              <a:rPr lang="en-US" dirty="0"/>
              <a:t>Commonly used Constructors:</a:t>
            </a:r>
          </a:p>
        </p:txBody>
      </p:sp>
      <p:graphicFrame>
        <p:nvGraphicFramePr>
          <p:cNvPr id="4" name="Table 3"/>
          <p:cNvGraphicFramePr>
            <a:graphicFrameLocks noGrp="1"/>
          </p:cNvGraphicFramePr>
          <p:nvPr/>
        </p:nvGraphicFramePr>
        <p:xfrm>
          <a:off x="857224" y="2034004"/>
          <a:ext cx="7715304" cy="3109506"/>
        </p:xfrm>
        <a:graphic>
          <a:graphicData uri="http://schemas.openxmlformats.org/drawingml/2006/table">
            <a:tbl>
              <a:tblPr/>
              <a:tblGrid>
                <a:gridCol w="3429024">
                  <a:extLst>
                    <a:ext uri="{9D8B030D-6E8A-4147-A177-3AD203B41FA5}">
                      <a16:colId xmlns:a16="http://schemas.microsoft.com/office/drawing/2014/main" val="20000"/>
                    </a:ext>
                  </a:extLst>
                </a:gridCol>
                <a:gridCol w="4286280">
                  <a:extLst>
                    <a:ext uri="{9D8B030D-6E8A-4147-A177-3AD203B41FA5}">
                      <a16:colId xmlns:a16="http://schemas.microsoft.com/office/drawing/2014/main" val="20001"/>
                    </a:ext>
                  </a:extLst>
                </a:gridCol>
              </a:tblGrid>
              <a:tr h="405588">
                <a:tc>
                  <a:txBody>
                    <a:bodyPr/>
                    <a:lstStyle/>
                    <a:p>
                      <a:pPr algn="l" fontAlgn="t"/>
                      <a:r>
                        <a:rPr lang="en-US" sz="1300">
                          <a:solidFill>
                            <a:srgbClr val="000000"/>
                          </a:solidFill>
                          <a:latin typeface="times new roman"/>
                        </a:rPr>
                        <a:t>Constructor</a:t>
                      </a:r>
                    </a:p>
                  </a:txBody>
                  <a:tcPr marL="82707" marR="82707" marT="82707" marB="82707">
                    <a:lnL w="9525" cap="flat" cmpd="sng" algn="ctr">
                      <a:solidFill>
                        <a:srgbClr val="0073EF"/>
                      </a:solidFill>
                      <a:prstDash val="solid"/>
                      <a:round/>
                      <a:headEnd type="none" w="med" len="med"/>
                      <a:tailEnd type="none" w="med" len="med"/>
                    </a:lnL>
                    <a:lnR w="9525" cap="flat" cmpd="sng" algn="ctr">
                      <a:solidFill>
                        <a:srgbClr val="0073EF"/>
                      </a:solidFill>
                      <a:prstDash val="solid"/>
                      <a:round/>
                      <a:headEnd type="none" w="med" len="med"/>
                      <a:tailEnd type="none" w="med" len="med"/>
                    </a:lnR>
                    <a:lnT w="9525" cap="flat" cmpd="sng" algn="ctr">
                      <a:solidFill>
                        <a:srgbClr val="0073E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latin typeface="times new roman"/>
                        </a:rPr>
                        <a:t>Description</a:t>
                      </a:r>
                    </a:p>
                  </a:txBody>
                  <a:tcPr marL="82707" marR="82707" marT="82707" marB="82707">
                    <a:lnL w="9525" cap="flat" cmpd="sng" algn="ctr">
                      <a:solidFill>
                        <a:srgbClr val="0073EF"/>
                      </a:solidFill>
                      <a:prstDash val="solid"/>
                      <a:round/>
                      <a:headEnd type="none" w="med" len="med"/>
                      <a:tailEnd type="none" w="med" len="med"/>
                    </a:lnL>
                    <a:lnR w="9525" cap="flat" cmpd="sng" algn="ctr">
                      <a:solidFill>
                        <a:srgbClr val="0073EF"/>
                      </a:solidFill>
                      <a:prstDash val="solid"/>
                      <a:round/>
                      <a:headEnd type="none" w="med" len="med"/>
                      <a:tailEnd type="none" w="med" len="med"/>
                    </a:lnR>
                    <a:lnT w="9525" cap="flat" cmpd="sng" algn="ctr">
                      <a:solidFill>
                        <a:srgbClr val="0073E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565365">
                <a:tc>
                  <a:txBody>
                    <a:bodyPr/>
                    <a:lstStyle/>
                    <a:p>
                      <a:pPr algn="just" fontAlgn="t"/>
                      <a:r>
                        <a:rPr lang="en-US" sz="1300">
                          <a:solidFill>
                            <a:srgbClr val="333333"/>
                          </a:solidFill>
                          <a:latin typeface="inter-regular"/>
                        </a:rPr>
                        <a:t>JTextArea()</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Creates a text area that displays no text initially.</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65365">
                <a:tc>
                  <a:txBody>
                    <a:bodyPr/>
                    <a:lstStyle/>
                    <a:p>
                      <a:pPr algn="just" fontAlgn="t"/>
                      <a:r>
                        <a:rPr lang="en-US" sz="1300">
                          <a:solidFill>
                            <a:srgbClr val="333333"/>
                          </a:solidFill>
                          <a:latin typeface="inter-regular"/>
                        </a:rPr>
                        <a:t>JTextArea(String s)</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Creates a text area that displays specified text initially.</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786594">
                <a:tc>
                  <a:txBody>
                    <a:bodyPr/>
                    <a:lstStyle/>
                    <a:p>
                      <a:pPr algn="just" fontAlgn="t"/>
                      <a:r>
                        <a:rPr lang="en-US" sz="1300">
                          <a:solidFill>
                            <a:srgbClr val="333333"/>
                          </a:solidFill>
                          <a:latin typeface="inter-regular"/>
                        </a:rPr>
                        <a:t>JTextArea(int row, int column)</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Creates a text area with the specified number of rows and columns that displays no text initially.</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786594">
                <a:tc>
                  <a:txBody>
                    <a:bodyPr/>
                    <a:lstStyle/>
                    <a:p>
                      <a:pPr algn="just" fontAlgn="t"/>
                      <a:r>
                        <a:rPr lang="en-US" sz="1300">
                          <a:solidFill>
                            <a:srgbClr val="333333"/>
                          </a:solidFill>
                          <a:latin typeface="inter-regular"/>
                        </a:rPr>
                        <a:t>JTextArea(String s, int row, int column)</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latin typeface="inter-regular"/>
                        </a:rPr>
                        <a:t>Creates a text area with the specified number of rows and columns that displays specified text.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1143000"/>
          </a:xfrm>
        </p:spPr>
        <p:txBody>
          <a:bodyPr>
            <a:normAutofit/>
          </a:bodyPr>
          <a:lstStyle/>
          <a:p>
            <a:r>
              <a:rPr lang="en-US" dirty="0"/>
              <a:t>Commonly used Methods:</a:t>
            </a:r>
          </a:p>
        </p:txBody>
      </p:sp>
      <p:graphicFrame>
        <p:nvGraphicFramePr>
          <p:cNvPr id="4" name="Table 3"/>
          <p:cNvGraphicFramePr>
            <a:graphicFrameLocks noGrp="1"/>
          </p:cNvGraphicFramePr>
          <p:nvPr/>
        </p:nvGraphicFramePr>
        <p:xfrm>
          <a:off x="1000100" y="2078115"/>
          <a:ext cx="7572428" cy="2851082"/>
        </p:xfrm>
        <a:graphic>
          <a:graphicData uri="http://schemas.openxmlformats.org/drawingml/2006/table">
            <a:tbl>
              <a:tblPr/>
              <a:tblGrid>
                <a:gridCol w="3143272">
                  <a:extLst>
                    <a:ext uri="{9D8B030D-6E8A-4147-A177-3AD203B41FA5}">
                      <a16:colId xmlns:a16="http://schemas.microsoft.com/office/drawing/2014/main" val="20000"/>
                    </a:ext>
                  </a:extLst>
                </a:gridCol>
                <a:gridCol w="4429156">
                  <a:extLst>
                    <a:ext uri="{9D8B030D-6E8A-4147-A177-3AD203B41FA5}">
                      <a16:colId xmlns:a16="http://schemas.microsoft.com/office/drawing/2014/main" val="20001"/>
                    </a:ext>
                  </a:extLst>
                </a:gridCol>
              </a:tblGrid>
              <a:tr h="384024">
                <a:tc>
                  <a:txBody>
                    <a:bodyPr/>
                    <a:lstStyle/>
                    <a:p>
                      <a:pPr algn="l" fontAlgn="t"/>
                      <a:r>
                        <a:rPr lang="en-US" sz="1300">
                          <a:solidFill>
                            <a:srgbClr val="000000"/>
                          </a:solidFill>
                          <a:latin typeface="times new roman"/>
                        </a:rPr>
                        <a:t>Methods</a:t>
                      </a:r>
                    </a:p>
                  </a:txBody>
                  <a:tcPr marL="82707" marR="82707" marT="82707" marB="82707">
                    <a:lnL w="9525" cap="flat" cmpd="sng" algn="ctr">
                      <a:solidFill>
                        <a:srgbClr val="E01816"/>
                      </a:solidFill>
                      <a:prstDash val="solid"/>
                      <a:round/>
                      <a:headEnd type="none" w="med" len="med"/>
                      <a:tailEnd type="none" w="med" len="med"/>
                    </a:lnL>
                    <a:lnR w="9525" cap="flat" cmpd="sng" algn="ctr">
                      <a:solidFill>
                        <a:srgbClr val="E01816"/>
                      </a:solidFill>
                      <a:prstDash val="solid"/>
                      <a:round/>
                      <a:headEnd type="none" w="med" len="med"/>
                      <a:tailEnd type="none" w="med" len="med"/>
                    </a:lnR>
                    <a:lnT w="9525" cap="flat" cmpd="sng" algn="ctr">
                      <a:solidFill>
                        <a:srgbClr val="E0181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latin typeface="times new roman"/>
                        </a:rPr>
                        <a:t>Description</a:t>
                      </a:r>
                    </a:p>
                  </a:txBody>
                  <a:tcPr marL="82707" marR="82707" marT="82707" marB="82707">
                    <a:lnL w="9525" cap="flat" cmpd="sng" algn="ctr">
                      <a:solidFill>
                        <a:srgbClr val="E01816"/>
                      </a:solidFill>
                      <a:prstDash val="solid"/>
                      <a:round/>
                      <a:headEnd type="none" w="med" len="med"/>
                      <a:tailEnd type="none" w="med" len="med"/>
                    </a:lnL>
                    <a:lnR w="9525" cap="flat" cmpd="sng" algn="ctr">
                      <a:solidFill>
                        <a:srgbClr val="E01816"/>
                      </a:solidFill>
                      <a:prstDash val="solid"/>
                      <a:round/>
                      <a:headEnd type="none" w="med" len="med"/>
                      <a:tailEnd type="none" w="med" len="med"/>
                    </a:lnR>
                    <a:lnT w="9525" cap="flat" cmpd="sng" algn="ctr">
                      <a:solidFill>
                        <a:srgbClr val="E0181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535305">
                <a:tc>
                  <a:txBody>
                    <a:bodyPr/>
                    <a:lstStyle/>
                    <a:p>
                      <a:pPr algn="just" fontAlgn="t"/>
                      <a:r>
                        <a:rPr lang="en-US" sz="1300">
                          <a:solidFill>
                            <a:srgbClr val="333333"/>
                          </a:solidFill>
                          <a:latin typeface="inter-regular"/>
                        </a:rPr>
                        <a:t>void setRows(int rows)</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It is used to set specified number of rows.</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35305">
                <a:tc>
                  <a:txBody>
                    <a:bodyPr/>
                    <a:lstStyle/>
                    <a:p>
                      <a:pPr algn="just" fontAlgn="t"/>
                      <a:r>
                        <a:rPr lang="en-US" sz="1300">
                          <a:solidFill>
                            <a:srgbClr val="333333"/>
                          </a:solidFill>
                          <a:latin typeface="inter-regular"/>
                        </a:rPr>
                        <a:t>void setColumns(int cols)</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It is used to set specified number of columns.</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25838">
                <a:tc>
                  <a:txBody>
                    <a:bodyPr/>
                    <a:lstStyle/>
                    <a:p>
                      <a:pPr algn="just" fontAlgn="t"/>
                      <a:r>
                        <a:rPr lang="en-US" sz="1300">
                          <a:solidFill>
                            <a:srgbClr val="333333"/>
                          </a:solidFill>
                          <a:latin typeface="inter-regular"/>
                        </a:rPr>
                        <a:t>void setFont(Font f)</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It is used to set the specified font.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35305">
                <a:tc>
                  <a:txBody>
                    <a:bodyPr/>
                    <a:lstStyle/>
                    <a:p>
                      <a:pPr algn="just" fontAlgn="t"/>
                      <a:r>
                        <a:rPr lang="en-US" sz="1300">
                          <a:solidFill>
                            <a:srgbClr val="333333"/>
                          </a:solidFill>
                          <a:latin typeface="inter-regular"/>
                        </a:rPr>
                        <a:t>void insert(String s, int position)</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It is used to insert the specified text on the specified position.</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535305">
                <a:tc>
                  <a:txBody>
                    <a:bodyPr/>
                    <a:lstStyle/>
                    <a:p>
                      <a:pPr algn="just" fontAlgn="t"/>
                      <a:r>
                        <a:rPr lang="en-US" sz="1300">
                          <a:solidFill>
                            <a:srgbClr val="333333"/>
                          </a:solidFill>
                          <a:latin typeface="inter-regular"/>
                        </a:rPr>
                        <a:t>void append(String s)</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dirty="0">
                          <a:solidFill>
                            <a:srgbClr val="333333"/>
                          </a:solidFill>
                          <a:latin typeface="inter-regular"/>
                        </a:rPr>
                        <a:t>It is used to append the given text to the end of the document.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229600" cy="1143000"/>
          </a:xfrm>
        </p:spPr>
        <p:txBody>
          <a:bodyPr>
            <a:normAutofit/>
          </a:bodyPr>
          <a:lstStyle/>
          <a:p>
            <a:r>
              <a:rPr lang="en-US" dirty="0"/>
              <a:t>SWING - Overview</a:t>
            </a:r>
          </a:p>
        </p:txBody>
      </p:sp>
      <p:sp>
        <p:nvSpPr>
          <p:cNvPr id="3" name="Content Placeholder 2"/>
          <p:cNvSpPr>
            <a:spLocks noGrp="1"/>
          </p:cNvSpPr>
          <p:nvPr>
            <p:ph idx="1"/>
          </p:nvPr>
        </p:nvSpPr>
        <p:spPr/>
        <p:txBody>
          <a:bodyPr>
            <a:normAutofit fontScale="92500" lnSpcReduction="20000"/>
          </a:bodyPr>
          <a:lstStyle/>
          <a:p>
            <a:r>
              <a:rPr lang="en-US" dirty="0"/>
              <a:t>Swing API is a set of extensible GUI Components to ease the developer's life to create JAVA based Front End/GUI Applications. It is build on top of AWT API and acts as a replacement of AWT API, since it has almost every control corresponding to AWT controls. Swing component follows a Model-View-Controller architecture to fulfill the following </a:t>
            </a:r>
            <a:r>
              <a:rPr lang="en-US" dirty="0" err="1"/>
              <a:t>criterias</a:t>
            </a:r>
            <a:r>
              <a:rPr lang="en-US" dirty="0"/>
              <a:t>.</a:t>
            </a:r>
          </a:p>
          <a:p>
            <a:pPr lvl="1"/>
            <a:r>
              <a:rPr lang="en-US" dirty="0"/>
              <a:t>A single API is to be sufficient to support multiple look and feel.</a:t>
            </a:r>
          </a:p>
          <a:p>
            <a:pPr lvl="1"/>
            <a:r>
              <a:rPr lang="en-US" dirty="0"/>
              <a:t>API is to be model driven so that the highest level API is not required to have data.</a:t>
            </a:r>
          </a:p>
          <a:p>
            <a:pPr lvl="1"/>
            <a:r>
              <a:rPr lang="en-US" dirty="0"/>
              <a:t>API is to use the Java Bean model so that Builder Tools and IDE can provide better services to the developers for use.</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229600" cy="1143000"/>
          </a:xfrm>
        </p:spPr>
        <p:txBody>
          <a:bodyPr>
            <a:normAutofit/>
          </a:bodyPr>
          <a:lstStyle/>
          <a:p>
            <a:r>
              <a:rPr lang="en-US" dirty="0"/>
              <a:t>Java </a:t>
            </a:r>
            <a:r>
              <a:rPr lang="en-US" dirty="0" err="1"/>
              <a:t>JTextArea</a:t>
            </a:r>
            <a:r>
              <a:rPr lang="en-US" dirty="0"/>
              <a:t> Example</a:t>
            </a:r>
          </a:p>
        </p:txBody>
      </p:sp>
      <p:sp>
        <p:nvSpPr>
          <p:cNvPr id="3" name="Content Placeholder 2"/>
          <p:cNvSpPr>
            <a:spLocks noGrp="1"/>
          </p:cNvSpPr>
          <p:nvPr>
            <p:ph idx="1"/>
          </p:nvPr>
        </p:nvSpPr>
        <p:spPr/>
        <p:txBody>
          <a:bodyPr>
            <a:normAutofit fontScale="62500" lnSpcReduction="20000"/>
          </a:bodyPr>
          <a:lstStyle/>
          <a:p>
            <a:pPr>
              <a:buNone/>
            </a:pPr>
            <a:r>
              <a:rPr lang="en-US" dirty="0"/>
              <a:t>import </a:t>
            </a:r>
            <a:r>
              <a:rPr lang="en-US" dirty="0" err="1"/>
              <a:t>javax.swing</a:t>
            </a:r>
            <a:r>
              <a:rPr lang="en-US" dirty="0"/>
              <a:t>.*;  </a:t>
            </a:r>
          </a:p>
          <a:p>
            <a:pPr>
              <a:buNone/>
            </a:pPr>
            <a:r>
              <a:rPr lang="en-US" dirty="0"/>
              <a:t>public class </a:t>
            </a:r>
            <a:r>
              <a:rPr lang="en-US" dirty="0" err="1"/>
              <a:t>texta</a:t>
            </a:r>
            <a:r>
              <a:rPr lang="en-US" dirty="0"/>
              <a:t>  </a:t>
            </a:r>
          </a:p>
          <a:p>
            <a:pPr>
              <a:buNone/>
            </a:pPr>
            <a:r>
              <a:rPr lang="en-US" dirty="0"/>
              <a:t>{  </a:t>
            </a:r>
          </a:p>
          <a:p>
            <a:pPr>
              <a:buNone/>
            </a:pPr>
            <a:r>
              <a:rPr lang="en-US" dirty="0"/>
              <a:t>     </a:t>
            </a:r>
            <a:r>
              <a:rPr lang="en-US" dirty="0" err="1"/>
              <a:t>texta</a:t>
            </a:r>
            <a:r>
              <a:rPr lang="en-US" dirty="0"/>
              <a:t>(){  </a:t>
            </a:r>
          </a:p>
          <a:p>
            <a:pPr>
              <a:buNone/>
            </a:pPr>
            <a:r>
              <a:rPr lang="en-US" dirty="0"/>
              <a:t>        </a:t>
            </a:r>
            <a:r>
              <a:rPr lang="en-US" dirty="0" err="1"/>
              <a:t>JFrame</a:t>
            </a:r>
            <a:r>
              <a:rPr lang="en-US" dirty="0"/>
              <a:t> f= new </a:t>
            </a:r>
            <a:r>
              <a:rPr lang="en-US" dirty="0" err="1"/>
              <a:t>JFrame</a:t>
            </a:r>
            <a:r>
              <a:rPr lang="en-US" dirty="0"/>
              <a:t>();  </a:t>
            </a:r>
          </a:p>
          <a:p>
            <a:pPr>
              <a:buNone/>
            </a:pPr>
            <a:r>
              <a:rPr lang="en-US" dirty="0"/>
              <a:t>        </a:t>
            </a:r>
            <a:r>
              <a:rPr lang="en-US" dirty="0" err="1"/>
              <a:t>JTextArea</a:t>
            </a:r>
            <a:r>
              <a:rPr lang="en-US" dirty="0"/>
              <a:t> area=new </a:t>
            </a:r>
            <a:r>
              <a:rPr lang="en-US" dirty="0" err="1"/>
              <a:t>JTextArea</a:t>
            </a:r>
            <a:r>
              <a:rPr lang="en-US" dirty="0"/>
              <a:t>("Welcome to MCA");  </a:t>
            </a:r>
          </a:p>
          <a:p>
            <a:pPr>
              <a:buNone/>
            </a:pPr>
            <a:r>
              <a:rPr lang="en-US" dirty="0"/>
              <a:t>        </a:t>
            </a:r>
            <a:r>
              <a:rPr lang="en-US" dirty="0" err="1"/>
              <a:t>area.setBounds</a:t>
            </a:r>
            <a:r>
              <a:rPr lang="en-US" dirty="0"/>
              <a:t>(10,30, 200,200);  </a:t>
            </a:r>
          </a:p>
          <a:p>
            <a:pPr>
              <a:buNone/>
            </a:pPr>
            <a:r>
              <a:rPr lang="en-US" dirty="0"/>
              <a:t>        </a:t>
            </a:r>
            <a:r>
              <a:rPr lang="en-US" dirty="0" err="1"/>
              <a:t>f.add</a:t>
            </a:r>
            <a:r>
              <a:rPr lang="en-US" dirty="0"/>
              <a:t>(area);  </a:t>
            </a:r>
          </a:p>
          <a:p>
            <a:pPr>
              <a:buNone/>
            </a:pPr>
            <a:r>
              <a:rPr lang="en-US" dirty="0"/>
              <a:t>        </a:t>
            </a:r>
            <a:r>
              <a:rPr lang="en-US" dirty="0" err="1"/>
              <a:t>f.setSize</a:t>
            </a:r>
            <a:r>
              <a:rPr lang="en-US" dirty="0"/>
              <a:t>(300,300);  </a:t>
            </a:r>
          </a:p>
          <a:p>
            <a:pPr>
              <a:buNone/>
            </a:pPr>
            <a:r>
              <a:rPr lang="en-US" dirty="0"/>
              <a:t>        </a:t>
            </a:r>
            <a:r>
              <a:rPr lang="en-US" dirty="0" err="1"/>
              <a:t>f.setLayout</a:t>
            </a:r>
            <a:r>
              <a:rPr lang="en-US" dirty="0"/>
              <a:t>(null);  </a:t>
            </a:r>
          </a:p>
          <a:p>
            <a:pPr>
              <a:buNone/>
            </a:pPr>
            <a:r>
              <a:rPr lang="en-US" dirty="0"/>
              <a:t>        </a:t>
            </a:r>
            <a:r>
              <a:rPr lang="en-US" dirty="0" err="1"/>
              <a:t>f.setVisible</a:t>
            </a:r>
            <a:r>
              <a:rPr lang="en-US" dirty="0"/>
              <a:t>(true);  </a:t>
            </a:r>
          </a:p>
          <a:p>
            <a:pPr>
              <a:buNone/>
            </a:pPr>
            <a:r>
              <a:rPr lang="en-US" dirty="0"/>
              <a:t>     }  </a:t>
            </a:r>
          </a:p>
          <a:p>
            <a:pPr>
              <a:buNone/>
            </a:pPr>
            <a:r>
              <a:rPr lang="en-US" dirty="0"/>
              <a:t>public static void main(String </a:t>
            </a:r>
            <a:r>
              <a:rPr lang="en-US" dirty="0" err="1"/>
              <a:t>args</a:t>
            </a:r>
            <a:r>
              <a:rPr lang="en-US" dirty="0"/>
              <a:t>[])  </a:t>
            </a:r>
          </a:p>
          <a:p>
            <a:pPr>
              <a:buNone/>
            </a:pPr>
            <a:r>
              <a:rPr lang="en-US" dirty="0"/>
              <a:t>    {  </a:t>
            </a:r>
          </a:p>
          <a:p>
            <a:pPr>
              <a:buNone/>
            </a:pPr>
            <a:r>
              <a:rPr lang="en-US" dirty="0"/>
              <a:t>   new </a:t>
            </a:r>
            <a:r>
              <a:rPr lang="en-US" dirty="0" err="1"/>
              <a:t>texta</a:t>
            </a:r>
            <a:r>
              <a:rPr lang="en-US" dirty="0"/>
              <a:t>();  </a:t>
            </a:r>
          </a:p>
          <a:p>
            <a:pPr>
              <a:buNone/>
            </a:pPr>
            <a:r>
              <a:rPr lang="en-US" dirty="0"/>
              <a:t>    }</a:t>
            </a:r>
          </a:p>
          <a:p>
            <a:pPr>
              <a:buNone/>
            </a:pPr>
            <a:r>
              <a:rPr lang="en-US" dirty="0"/>
              <a:t>} </a:t>
            </a:r>
          </a:p>
        </p:txBody>
      </p:sp>
      <p:pic>
        <p:nvPicPr>
          <p:cNvPr id="44034" name="Picture 2"/>
          <p:cNvPicPr>
            <a:picLocks noChangeAspect="1" noChangeArrowheads="1"/>
          </p:cNvPicPr>
          <p:nvPr/>
        </p:nvPicPr>
        <p:blipFill>
          <a:blip r:embed="rId2"/>
          <a:srcRect/>
          <a:stretch>
            <a:fillRect/>
          </a:stretch>
        </p:blipFill>
        <p:spPr bwMode="auto">
          <a:xfrm>
            <a:off x="5929322" y="3643314"/>
            <a:ext cx="2724150" cy="2790825"/>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229600" cy="928686"/>
          </a:xfrm>
        </p:spPr>
        <p:txBody>
          <a:bodyPr/>
          <a:lstStyle/>
          <a:p>
            <a:r>
              <a:rPr lang="en-US" dirty="0"/>
              <a:t>Java </a:t>
            </a:r>
            <a:r>
              <a:rPr lang="en-US" dirty="0" err="1"/>
              <a:t>JPasswordField</a:t>
            </a:r>
            <a:endParaRPr lang="en-US" dirty="0"/>
          </a:p>
        </p:txBody>
      </p:sp>
      <p:sp>
        <p:nvSpPr>
          <p:cNvPr id="3" name="Content Placeholder 2"/>
          <p:cNvSpPr>
            <a:spLocks noGrp="1"/>
          </p:cNvSpPr>
          <p:nvPr>
            <p:ph idx="1"/>
          </p:nvPr>
        </p:nvSpPr>
        <p:spPr/>
        <p:txBody>
          <a:bodyPr/>
          <a:lstStyle/>
          <a:p>
            <a:r>
              <a:rPr lang="en-US" dirty="0"/>
              <a:t>The object of a </a:t>
            </a:r>
            <a:r>
              <a:rPr lang="en-US" dirty="0" err="1"/>
              <a:t>JPasswordField</a:t>
            </a:r>
            <a:r>
              <a:rPr lang="en-US" dirty="0"/>
              <a:t> class is a text component specialized for password entry. It allows the editing of a single line of text. It inherits </a:t>
            </a:r>
            <a:r>
              <a:rPr lang="en-US" dirty="0" err="1"/>
              <a:t>JTextField</a:t>
            </a:r>
            <a:r>
              <a:rPr lang="en-US" dirty="0"/>
              <a:t> class.</a:t>
            </a:r>
          </a:p>
          <a:p>
            <a:pPr>
              <a:buNone/>
            </a:pPr>
            <a:r>
              <a:rPr lang="en-US" dirty="0" err="1"/>
              <a:t>JPasswordField</a:t>
            </a:r>
            <a:r>
              <a:rPr lang="en-US" dirty="0"/>
              <a:t> class declaration</a:t>
            </a:r>
          </a:p>
          <a:p>
            <a:pPr lvl="1"/>
            <a:r>
              <a:rPr lang="en-US" dirty="0"/>
              <a:t>Let's see the declaration for </a:t>
            </a:r>
            <a:r>
              <a:rPr lang="en-US" dirty="0" err="1"/>
              <a:t>javax.swing.JPasswordField</a:t>
            </a:r>
            <a:r>
              <a:rPr lang="en-US" dirty="0"/>
              <a:t> class.</a:t>
            </a:r>
          </a:p>
          <a:p>
            <a:pPr lvl="2"/>
            <a:r>
              <a:rPr lang="en-US" b="1" dirty="0"/>
              <a:t>public</a:t>
            </a:r>
            <a:r>
              <a:rPr lang="en-US" dirty="0"/>
              <a:t> </a:t>
            </a:r>
            <a:r>
              <a:rPr lang="en-US" b="1" dirty="0"/>
              <a:t>class</a:t>
            </a:r>
            <a:r>
              <a:rPr lang="en-US" dirty="0"/>
              <a:t> </a:t>
            </a:r>
            <a:r>
              <a:rPr lang="en-US" dirty="0" err="1"/>
              <a:t>JPasswordField</a:t>
            </a:r>
            <a:r>
              <a:rPr lang="en-US" dirty="0"/>
              <a:t> </a:t>
            </a:r>
            <a:r>
              <a:rPr lang="en-US" b="1" dirty="0"/>
              <a:t>extends</a:t>
            </a:r>
            <a:r>
              <a:rPr lang="en-US" dirty="0"/>
              <a:t> </a:t>
            </a:r>
            <a:r>
              <a:rPr lang="en-US" dirty="0" err="1"/>
              <a:t>JTextField</a:t>
            </a:r>
            <a:r>
              <a:rPr lang="en-US" dirty="0"/>
              <a:t>  </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Commonly used Constructors:</a:t>
            </a:r>
            <a:br>
              <a:rPr lang="en-US" dirty="0"/>
            </a:br>
            <a:endParaRPr lang="en-US" dirty="0"/>
          </a:p>
        </p:txBody>
      </p:sp>
      <p:graphicFrame>
        <p:nvGraphicFramePr>
          <p:cNvPr id="4" name="Table 3"/>
          <p:cNvGraphicFramePr>
            <a:graphicFrameLocks noGrp="1"/>
          </p:cNvGraphicFramePr>
          <p:nvPr/>
        </p:nvGraphicFramePr>
        <p:xfrm>
          <a:off x="857224" y="1934756"/>
          <a:ext cx="7786742" cy="2988487"/>
        </p:xfrm>
        <a:graphic>
          <a:graphicData uri="http://schemas.openxmlformats.org/drawingml/2006/table">
            <a:tbl>
              <a:tblPr/>
              <a:tblGrid>
                <a:gridCol w="3214710">
                  <a:extLst>
                    <a:ext uri="{9D8B030D-6E8A-4147-A177-3AD203B41FA5}">
                      <a16:colId xmlns:a16="http://schemas.microsoft.com/office/drawing/2014/main" val="20000"/>
                    </a:ext>
                  </a:extLst>
                </a:gridCol>
                <a:gridCol w="4572032">
                  <a:extLst>
                    <a:ext uri="{9D8B030D-6E8A-4147-A177-3AD203B41FA5}">
                      <a16:colId xmlns:a16="http://schemas.microsoft.com/office/drawing/2014/main" val="20001"/>
                    </a:ext>
                  </a:extLst>
                </a:gridCol>
              </a:tblGrid>
              <a:tr h="363912">
                <a:tc>
                  <a:txBody>
                    <a:bodyPr/>
                    <a:lstStyle/>
                    <a:p>
                      <a:pPr algn="l" fontAlgn="t"/>
                      <a:r>
                        <a:rPr lang="en-US" sz="1300">
                          <a:solidFill>
                            <a:srgbClr val="000000"/>
                          </a:solidFill>
                          <a:latin typeface="times new roman"/>
                        </a:rPr>
                        <a:t>Constructor</a:t>
                      </a:r>
                    </a:p>
                  </a:txBody>
                  <a:tcPr marL="82707" marR="82707" marT="82707" marB="82707">
                    <a:lnL w="9525" cap="flat" cmpd="sng" algn="ctr">
                      <a:solidFill>
                        <a:srgbClr val="6007F2"/>
                      </a:solidFill>
                      <a:prstDash val="solid"/>
                      <a:round/>
                      <a:headEnd type="none" w="med" len="med"/>
                      <a:tailEnd type="none" w="med" len="med"/>
                    </a:lnL>
                    <a:lnR w="9525" cap="flat" cmpd="sng" algn="ctr">
                      <a:solidFill>
                        <a:srgbClr val="6007F2"/>
                      </a:solidFill>
                      <a:prstDash val="solid"/>
                      <a:round/>
                      <a:headEnd type="none" w="med" len="med"/>
                      <a:tailEnd type="none" w="med" len="med"/>
                    </a:lnR>
                    <a:lnT w="9525" cap="flat" cmpd="sng" algn="ctr">
                      <a:solidFill>
                        <a:srgbClr val="6007F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latin typeface="times new roman"/>
                        </a:rPr>
                        <a:t>Description</a:t>
                      </a:r>
                    </a:p>
                  </a:txBody>
                  <a:tcPr marL="82707" marR="82707" marT="82707" marB="82707">
                    <a:lnL w="9525" cap="flat" cmpd="sng" algn="ctr">
                      <a:solidFill>
                        <a:srgbClr val="6007F2"/>
                      </a:solidFill>
                      <a:prstDash val="solid"/>
                      <a:round/>
                      <a:headEnd type="none" w="med" len="med"/>
                      <a:tailEnd type="none" w="med" len="med"/>
                    </a:lnL>
                    <a:lnR w="9525" cap="flat" cmpd="sng" algn="ctr">
                      <a:solidFill>
                        <a:srgbClr val="6007F2"/>
                      </a:solidFill>
                      <a:prstDash val="solid"/>
                      <a:round/>
                      <a:headEnd type="none" w="med" len="med"/>
                      <a:tailEnd type="none" w="med" len="med"/>
                    </a:lnR>
                    <a:lnT w="9525" cap="flat" cmpd="sng" algn="ctr">
                      <a:solidFill>
                        <a:srgbClr val="6007F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705768">
                <a:tc>
                  <a:txBody>
                    <a:bodyPr/>
                    <a:lstStyle/>
                    <a:p>
                      <a:pPr algn="just" fontAlgn="t"/>
                      <a:r>
                        <a:rPr lang="en-US" sz="1300">
                          <a:solidFill>
                            <a:srgbClr val="333333"/>
                          </a:solidFill>
                          <a:latin typeface="inter-regular"/>
                        </a:rPr>
                        <a:t>JPasswordField()</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Constructs a new JPasswordField, with a default document, null starting text string, and 0 column width.</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05768">
                <a:tc>
                  <a:txBody>
                    <a:bodyPr/>
                    <a:lstStyle/>
                    <a:p>
                      <a:pPr algn="just" fontAlgn="t"/>
                      <a:r>
                        <a:rPr lang="en-US" sz="1300">
                          <a:solidFill>
                            <a:srgbClr val="333333"/>
                          </a:solidFill>
                          <a:latin typeface="inter-regular"/>
                        </a:rPr>
                        <a:t>JPasswordField(int columns)</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Constructs a new empty JPasswordField with the specified number of columns.</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507271">
                <a:tc>
                  <a:txBody>
                    <a:bodyPr/>
                    <a:lstStyle/>
                    <a:p>
                      <a:pPr algn="just" fontAlgn="t"/>
                      <a:r>
                        <a:rPr lang="en-US" sz="1300">
                          <a:solidFill>
                            <a:srgbClr val="333333"/>
                          </a:solidFill>
                          <a:latin typeface="inter-regular"/>
                        </a:rPr>
                        <a:t>JPasswordField(String text)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Constructs a new JPasswordField initialized with the specified text.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705768">
                <a:tc>
                  <a:txBody>
                    <a:bodyPr/>
                    <a:lstStyle/>
                    <a:p>
                      <a:pPr algn="just" fontAlgn="t"/>
                      <a:r>
                        <a:rPr lang="en-US" sz="1300">
                          <a:solidFill>
                            <a:srgbClr val="333333"/>
                          </a:solidFill>
                          <a:latin typeface="inter-regular"/>
                        </a:rPr>
                        <a:t>JPasswordField(String text, int columns)</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latin typeface="inter-regular"/>
                        </a:rPr>
                        <a:t>Construct a new </a:t>
                      </a:r>
                      <a:r>
                        <a:rPr lang="en-US" sz="1300" dirty="0" err="1">
                          <a:solidFill>
                            <a:srgbClr val="333333"/>
                          </a:solidFill>
                          <a:latin typeface="inter-regular"/>
                        </a:rPr>
                        <a:t>JPasswordField</a:t>
                      </a:r>
                      <a:r>
                        <a:rPr lang="en-US" sz="1300" dirty="0">
                          <a:solidFill>
                            <a:srgbClr val="333333"/>
                          </a:solidFill>
                          <a:latin typeface="inter-regular"/>
                        </a:rPr>
                        <a:t> initialized with the specified text and columns.</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normAutofit/>
          </a:bodyPr>
          <a:lstStyle/>
          <a:p>
            <a:r>
              <a:rPr lang="en-US" dirty="0"/>
              <a:t>Java </a:t>
            </a:r>
            <a:r>
              <a:rPr lang="en-US" dirty="0" err="1"/>
              <a:t>JPasswordField</a:t>
            </a:r>
            <a:r>
              <a:rPr lang="en-US" dirty="0"/>
              <a:t> Example</a:t>
            </a:r>
          </a:p>
        </p:txBody>
      </p:sp>
      <p:sp>
        <p:nvSpPr>
          <p:cNvPr id="3" name="Content Placeholder 2"/>
          <p:cNvSpPr>
            <a:spLocks noGrp="1"/>
          </p:cNvSpPr>
          <p:nvPr>
            <p:ph idx="1"/>
          </p:nvPr>
        </p:nvSpPr>
        <p:spPr>
          <a:xfrm>
            <a:off x="457200" y="1935480"/>
            <a:ext cx="6543692" cy="4389120"/>
          </a:xfrm>
        </p:spPr>
        <p:txBody>
          <a:bodyPr>
            <a:normAutofit fontScale="77500" lnSpcReduction="20000"/>
          </a:bodyPr>
          <a:lstStyle/>
          <a:p>
            <a:pPr>
              <a:buNone/>
            </a:pPr>
            <a:r>
              <a:rPr lang="en-US" b="1" dirty="0"/>
              <a:t>import</a:t>
            </a:r>
            <a:r>
              <a:rPr lang="en-US" dirty="0"/>
              <a:t> </a:t>
            </a:r>
            <a:r>
              <a:rPr lang="en-US" dirty="0" err="1"/>
              <a:t>javax.swing</a:t>
            </a:r>
            <a:r>
              <a:rPr lang="en-US" dirty="0"/>
              <a:t>.*;    </a:t>
            </a:r>
          </a:p>
          <a:p>
            <a:pPr>
              <a:buNone/>
            </a:pPr>
            <a:r>
              <a:rPr lang="en-US" b="1" dirty="0"/>
              <a:t>public</a:t>
            </a:r>
            <a:r>
              <a:rPr lang="en-US" dirty="0"/>
              <a:t> </a:t>
            </a:r>
            <a:r>
              <a:rPr lang="en-US" b="1" dirty="0"/>
              <a:t>class</a:t>
            </a:r>
            <a:r>
              <a:rPr lang="en-US" dirty="0"/>
              <a:t> </a:t>
            </a:r>
            <a:r>
              <a:rPr lang="en-US" dirty="0" err="1"/>
              <a:t>PasswordFieldExample</a:t>
            </a:r>
            <a:r>
              <a:rPr lang="en-US" dirty="0"/>
              <a:t> {  </a:t>
            </a:r>
          </a:p>
          <a:p>
            <a:pPr>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a:buNone/>
            </a:pPr>
            <a:r>
              <a:rPr lang="en-US" dirty="0"/>
              <a:t>    </a:t>
            </a:r>
            <a:r>
              <a:rPr lang="en-US" dirty="0" err="1"/>
              <a:t>JFrame</a:t>
            </a:r>
            <a:r>
              <a:rPr lang="en-US" dirty="0"/>
              <a:t> f=</a:t>
            </a:r>
            <a:r>
              <a:rPr lang="en-US" b="1" dirty="0"/>
              <a:t>new</a:t>
            </a:r>
            <a:r>
              <a:rPr lang="en-US" dirty="0"/>
              <a:t> </a:t>
            </a:r>
            <a:r>
              <a:rPr lang="en-US" dirty="0" err="1"/>
              <a:t>JFrame</a:t>
            </a:r>
            <a:r>
              <a:rPr lang="en-US" dirty="0"/>
              <a:t>("Password Field Example");    </a:t>
            </a:r>
          </a:p>
          <a:p>
            <a:pPr>
              <a:buNone/>
            </a:pPr>
            <a:r>
              <a:rPr lang="en-US" dirty="0"/>
              <a:t>     </a:t>
            </a:r>
            <a:r>
              <a:rPr lang="en-US" dirty="0" err="1"/>
              <a:t>JPasswordField</a:t>
            </a:r>
            <a:r>
              <a:rPr lang="en-US" dirty="0"/>
              <a:t> value = </a:t>
            </a:r>
            <a:r>
              <a:rPr lang="en-US" b="1" dirty="0"/>
              <a:t>new</a:t>
            </a:r>
            <a:r>
              <a:rPr lang="en-US" dirty="0"/>
              <a:t> </a:t>
            </a:r>
            <a:r>
              <a:rPr lang="en-US" dirty="0" err="1"/>
              <a:t>JPasswordField</a:t>
            </a:r>
            <a:r>
              <a:rPr lang="en-US" dirty="0"/>
              <a:t>();   </a:t>
            </a:r>
          </a:p>
          <a:p>
            <a:pPr>
              <a:buNone/>
            </a:pPr>
            <a:r>
              <a:rPr lang="en-US" dirty="0"/>
              <a:t>     </a:t>
            </a:r>
            <a:r>
              <a:rPr lang="en-US" dirty="0" err="1"/>
              <a:t>JLabel</a:t>
            </a:r>
            <a:r>
              <a:rPr lang="en-US" dirty="0"/>
              <a:t> l1=</a:t>
            </a:r>
            <a:r>
              <a:rPr lang="en-US" b="1" dirty="0"/>
              <a:t>new</a:t>
            </a:r>
            <a:r>
              <a:rPr lang="en-US" dirty="0"/>
              <a:t> </a:t>
            </a:r>
            <a:r>
              <a:rPr lang="en-US" dirty="0" err="1"/>
              <a:t>JLabel</a:t>
            </a:r>
            <a:r>
              <a:rPr lang="en-US" dirty="0"/>
              <a:t>("Password:");    </a:t>
            </a:r>
          </a:p>
          <a:p>
            <a:pPr>
              <a:buNone/>
            </a:pPr>
            <a:r>
              <a:rPr lang="en-US" dirty="0"/>
              <a:t>        l1.setBounds(20,100, 80,30);    </a:t>
            </a:r>
          </a:p>
          <a:p>
            <a:pPr>
              <a:buNone/>
            </a:pPr>
            <a:r>
              <a:rPr lang="en-US" dirty="0"/>
              <a:t>         </a:t>
            </a:r>
            <a:r>
              <a:rPr lang="en-US" dirty="0" err="1"/>
              <a:t>value.setBounds</a:t>
            </a:r>
            <a:r>
              <a:rPr lang="en-US" dirty="0"/>
              <a:t>(100,100,100,30);    </a:t>
            </a:r>
          </a:p>
          <a:p>
            <a:pPr>
              <a:buNone/>
            </a:pPr>
            <a:r>
              <a:rPr lang="en-US" dirty="0"/>
              <a:t>            </a:t>
            </a:r>
            <a:r>
              <a:rPr lang="en-US" dirty="0" err="1"/>
              <a:t>f.add</a:t>
            </a:r>
            <a:r>
              <a:rPr lang="en-US" dirty="0"/>
              <a:t>(value);  </a:t>
            </a:r>
            <a:r>
              <a:rPr lang="en-US" dirty="0" err="1"/>
              <a:t>f.add</a:t>
            </a:r>
            <a:r>
              <a:rPr lang="en-US" dirty="0"/>
              <a:t>(l1);  </a:t>
            </a:r>
          </a:p>
          <a:p>
            <a:pPr>
              <a:buNone/>
            </a:pPr>
            <a:r>
              <a:rPr lang="en-US" dirty="0"/>
              <a:t>            </a:t>
            </a:r>
            <a:r>
              <a:rPr lang="en-US" dirty="0" err="1"/>
              <a:t>f.setSize</a:t>
            </a:r>
            <a:r>
              <a:rPr lang="en-US" dirty="0"/>
              <a:t>(300,300);    </a:t>
            </a:r>
          </a:p>
          <a:p>
            <a:pPr>
              <a:buNone/>
            </a:pPr>
            <a:r>
              <a:rPr lang="en-US" dirty="0"/>
              <a:t>            </a:t>
            </a:r>
            <a:r>
              <a:rPr lang="en-US" dirty="0" err="1"/>
              <a:t>f.setLayout</a:t>
            </a:r>
            <a:r>
              <a:rPr lang="en-US" dirty="0"/>
              <a:t>(</a:t>
            </a:r>
            <a:r>
              <a:rPr lang="en-US" b="1" dirty="0"/>
              <a:t>null</a:t>
            </a:r>
            <a:r>
              <a:rPr lang="en-US" dirty="0"/>
              <a:t>);    </a:t>
            </a:r>
          </a:p>
          <a:p>
            <a:pPr>
              <a:buNone/>
            </a:pPr>
            <a:r>
              <a:rPr lang="en-US" dirty="0"/>
              <a:t>            </a:t>
            </a:r>
            <a:r>
              <a:rPr lang="en-US" dirty="0" err="1"/>
              <a:t>f.setVisible</a:t>
            </a:r>
            <a:r>
              <a:rPr lang="en-US" dirty="0"/>
              <a:t>(</a:t>
            </a:r>
            <a:r>
              <a:rPr lang="en-US" b="1" dirty="0"/>
              <a:t>true</a:t>
            </a:r>
            <a:r>
              <a:rPr lang="en-US" dirty="0"/>
              <a:t>);     </a:t>
            </a:r>
          </a:p>
          <a:p>
            <a:pPr>
              <a:buNone/>
            </a:pPr>
            <a:r>
              <a:rPr lang="en-US" dirty="0"/>
              <a:t>}  </a:t>
            </a:r>
          </a:p>
          <a:p>
            <a:pPr>
              <a:buNone/>
            </a:pPr>
            <a:r>
              <a:rPr lang="en-US" dirty="0"/>
              <a:t>}  </a:t>
            </a:r>
          </a:p>
          <a:p>
            <a:endParaRPr lang="en-US" dirty="0"/>
          </a:p>
        </p:txBody>
      </p:sp>
      <p:pic>
        <p:nvPicPr>
          <p:cNvPr id="47106" name="Picture 2" descr="Java Jpasswardfield 1"/>
          <p:cNvPicPr>
            <a:picLocks noChangeAspect="1" noChangeArrowheads="1"/>
          </p:cNvPicPr>
          <p:nvPr/>
        </p:nvPicPr>
        <p:blipFill>
          <a:blip r:embed="rId2"/>
          <a:srcRect/>
          <a:stretch>
            <a:fillRect/>
          </a:stretch>
        </p:blipFill>
        <p:spPr bwMode="auto">
          <a:xfrm>
            <a:off x="5786446" y="3643314"/>
            <a:ext cx="2895600" cy="2895601"/>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85728"/>
            <a:ext cx="8229600" cy="1143000"/>
          </a:xfrm>
        </p:spPr>
        <p:txBody>
          <a:bodyPr>
            <a:normAutofit/>
          </a:bodyPr>
          <a:lstStyle/>
          <a:p>
            <a:r>
              <a:rPr lang="en-US" dirty="0"/>
              <a:t>Java </a:t>
            </a:r>
            <a:r>
              <a:rPr lang="en-US" dirty="0" err="1"/>
              <a:t>JCheckBox</a:t>
            </a:r>
            <a:endParaRPr lang="en-US" dirty="0"/>
          </a:p>
        </p:txBody>
      </p:sp>
      <p:sp>
        <p:nvSpPr>
          <p:cNvPr id="3" name="Content Placeholder 2"/>
          <p:cNvSpPr>
            <a:spLocks noGrp="1"/>
          </p:cNvSpPr>
          <p:nvPr>
            <p:ph idx="1"/>
          </p:nvPr>
        </p:nvSpPr>
        <p:spPr/>
        <p:txBody>
          <a:bodyPr/>
          <a:lstStyle/>
          <a:p>
            <a:pPr>
              <a:buNone/>
            </a:pPr>
            <a:r>
              <a:rPr lang="en-US" dirty="0"/>
              <a:t>The </a:t>
            </a:r>
            <a:r>
              <a:rPr lang="en-US" dirty="0" err="1"/>
              <a:t>JCheckBox</a:t>
            </a:r>
            <a:r>
              <a:rPr lang="en-US" dirty="0"/>
              <a:t> class is used to create a checkbox. It is used to turn an option on (true) or off (false). Clicking on a </a:t>
            </a:r>
            <a:r>
              <a:rPr lang="en-US" dirty="0" err="1"/>
              <a:t>CheckBox</a:t>
            </a:r>
            <a:r>
              <a:rPr lang="en-US" dirty="0"/>
              <a:t> changes its state from "on" to "off" or from "off" to "on ".It inherits </a:t>
            </a:r>
            <a:r>
              <a:rPr lang="en-US" dirty="0" err="1">
                <a:hlinkClick r:id="rId2"/>
              </a:rPr>
              <a:t>JToggleButton</a:t>
            </a:r>
            <a:r>
              <a:rPr lang="en-US" dirty="0"/>
              <a:t> class.</a:t>
            </a:r>
          </a:p>
          <a:p>
            <a:pPr>
              <a:buNone/>
            </a:pPr>
            <a:r>
              <a:rPr lang="en-US" dirty="0" err="1"/>
              <a:t>JCheckBox</a:t>
            </a:r>
            <a:r>
              <a:rPr lang="en-US" dirty="0"/>
              <a:t> class declaration</a:t>
            </a:r>
          </a:p>
          <a:p>
            <a:r>
              <a:rPr lang="en-US" dirty="0"/>
              <a:t>Let's see the declaration for </a:t>
            </a:r>
            <a:r>
              <a:rPr lang="en-US" dirty="0" err="1"/>
              <a:t>javax.swing.JCheckBox</a:t>
            </a:r>
            <a:r>
              <a:rPr lang="en-US" dirty="0"/>
              <a:t> class.</a:t>
            </a:r>
          </a:p>
          <a:p>
            <a:pPr lvl="3"/>
            <a:r>
              <a:rPr lang="en-US" b="1" dirty="0"/>
              <a:t>public</a:t>
            </a:r>
            <a:r>
              <a:rPr lang="en-US" dirty="0"/>
              <a:t> </a:t>
            </a:r>
            <a:r>
              <a:rPr lang="en-US" b="1" dirty="0"/>
              <a:t>class</a:t>
            </a:r>
            <a:r>
              <a:rPr lang="en-US" dirty="0"/>
              <a:t> </a:t>
            </a:r>
            <a:r>
              <a:rPr lang="en-US" dirty="0" err="1"/>
              <a:t>JCheckBox</a:t>
            </a:r>
            <a:r>
              <a:rPr lang="en-US" dirty="0"/>
              <a:t> </a:t>
            </a:r>
            <a:r>
              <a:rPr lang="en-US" b="1" dirty="0"/>
              <a:t>extends</a:t>
            </a:r>
            <a:r>
              <a:rPr lang="en-US" dirty="0"/>
              <a:t> </a:t>
            </a:r>
            <a:r>
              <a:rPr lang="en-US" dirty="0" err="1"/>
              <a:t>JToggleButton</a:t>
            </a:r>
            <a:r>
              <a:rPr lang="en-US" dirty="0"/>
              <a:t> </a:t>
            </a:r>
            <a:r>
              <a:rPr lang="en-US" b="1" dirty="0"/>
              <a:t>implements</a:t>
            </a:r>
            <a:r>
              <a:rPr lang="en-US" dirty="0"/>
              <a:t> Accessible  </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normAutofit/>
          </a:bodyPr>
          <a:lstStyle/>
          <a:p>
            <a:r>
              <a:rPr lang="en-US" dirty="0"/>
              <a:t>Commonly used Constructors:</a:t>
            </a:r>
          </a:p>
        </p:txBody>
      </p:sp>
      <p:graphicFrame>
        <p:nvGraphicFramePr>
          <p:cNvPr id="4" name="Table 3"/>
          <p:cNvGraphicFramePr>
            <a:graphicFrameLocks noGrp="1"/>
          </p:cNvGraphicFramePr>
          <p:nvPr/>
        </p:nvGraphicFramePr>
        <p:xfrm>
          <a:off x="857224" y="2133253"/>
          <a:ext cx="7643866" cy="2653069"/>
        </p:xfrm>
        <a:graphic>
          <a:graphicData uri="http://schemas.openxmlformats.org/drawingml/2006/table">
            <a:tbl>
              <a:tblPr/>
              <a:tblGrid>
                <a:gridCol w="3429024">
                  <a:extLst>
                    <a:ext uri="{9D8B030D-6E8A-4147-A177-3AD203B41FA5}">
                      <a16:colId xmlns:a16="http://schemas.microsoft.com/office/drawing/2014/main" val="20000"/>
                    </a:ext>
                  </a:extLst>
                </a:gridCol>
                <a:gridCol w="4214842">
                  <a:extLst>
                    <a:ext uri="{9D8B030D-6E8A-4147-A177-3AD203B41FA5}">
                      <a16:colId xmlns:a16="http://schemas.microsoft.com/office/drawing/2014/main" val="20001"/>
                    </a:ext>
                  </a:extLst>
                </a:gridCol>
              </a:tblGrid>
              <a:tr h="372559">
                <a:tc>
                  <a:txBody>
                    <a:bodyPr/>
                    <a:lstStyle/>
                    <a:p>
                      <a:pPr algn="l" fontAlgn="t"/>
                      <a:r>
                        <a:rPr lang="en-US" sz="1300">
                          <a:solidFill>
                            <a:srgbClr val="000000"/>
                          </a:solidFill>
                          <a:latin typeface="times new roman"/>
                        </a:rPr>
                        <a:t>Constructor</a:t>
                      </a:r>
                    </a:p>
                  </a:txBody>
                  <a:tcPr marL="82707" marR="82707" marT="82707" marB="82707">
                    <a:lnL w="9525" cap="flat" cmpd="sng" algn="ctr">
                      <a:solidFill>
                        <a:srgbClr val="B028A5"/>
                      </a:solidFill>
                      <a:prstDash val="solid"/>
                      <a:round/>
                      <a:headEnd type="none" w="med" len="med"/>
                      <a:tailEnd type="none" w="med" len="med"/>
                    </a:lnL>
                    <a:lnR w="9525" cap="flat" cmpd="sng" algn="ctr">
                      <a:solidFill>
                        <a:srgbClr val="B028A5"/>
                      </a:solidFill>
                      <a:prstDash val="solid"/>
                      <a:round/>
                      <a:headEnd type="none" w="med" len="med"/>
                      <a:tailEnd type="none" w="med" len="med"/>
                    </a:lnR>
                    <a:lnT w="9525" cap="flat" cmpd="sng" algn="ctr">
                      <a:solidFill>
                        <a:srgbClr val="B028A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latin typeface="times new roman"/>
                        </a:rPr>
                        <a:t>Description</a:t>
                      </a:r>
                    </a:p>
                  </a:txBody>
                  <a:tcPr marL="82707" marR="82707" marT="82707" marB="82707">
                    <a:lnL w="9525" cap="flat" cmpd="sng" algn="ctr">
                      <a:solidFill>
                        <a:srgbClr val="B028A5"/>
                      </a:solidFill>
                      <a:prstDash val="solid"/>
                      <a:round/>
                      <a:headEnd type="none" w="med" len="med"/>
                      <a:tailEnd type="none" w="med" len="med"/>
                    </a:lnL>
                    <a:lnR w="9525" cap="flat" cmpd="sng" algn="ctr">
                      <a:solidFill>
                        <a:srgbClr val="B028A5"/>
                      </a:solidFill>
                      <a:prstDash val="solid"/>
                      <a:round/>
                      <a:headEnd type="none" w="med" len="med"/>
                      <a:tailEnd type="none" w="med" len="med"/>
                    </a:lnR>
                    <a:lnT w="9525" cap="flat" cmpd="sng" algn="ctr">
                      <a:solidFill>
                        <a:srgbClr val="B028A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519324">
                <a:tc>
                  <a:txBody>
                    <a:bodyPr/>
                    <a:lstStyle/>
                    <a:p>
                      <a:pPr algn="just" fontAlgn="t"/>
                      <a:r>
                        <a:rPr lang="en-US" sz="1300">
                          <a:solidFill>
                            <a:srgbClr val="333333"/>
                          </a:solidFill>
                          <a:latin typeface="inter-regular"/>
                        </a:rPr>
                        <a:t>JJCheckBox()</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Creates an initially unselected check box button with no text, no icon.</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19324">
                <a:tc>
                  <a:txBody>
                    <a:bodyPr/>
                    <a:lstStyle/>
                    <a:p>
                      <a:pPr algn="just" fontAlgn="t"/>
                      <a:r>
                        <a:rPr lang="en-US" sz="1300">
                          <a:solidFill>
                            <a:srgbClr val="333333"/>
                          </a:solidFill>
                          <a:latin typeface="inter-regular"/>
                        </a:rPr>
                        <a:t>JChechBox(String s)</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Creates an initially unselected check box with text.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722538">
                <a:tc>
                  <a:txBody>
                    <a:bodyPr/>
                    <a:lstStyle/>
                    <a:p>
                      <a:pPr algn="just" fontAlgn="t"/>
                      <a:r>
                        <a:rPr lang="en-US" sz="1300">
                          <a:solidFill>
                            <a:srgbClr val="333333"/>
                          </a:solidFill>
                          <a:latin typeface="inter-regular"/>
                        </a:rPr>
                        <a:t>JCheckBox(String text, boolean selected)</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Creates a check box with text and specifies whether or not it is initially selected.</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19324">
                <a:tc>
                  <a:txBody>
                    <a:bodyPr/>
                    <a:lstStyle/>
                    <a:p>
                      <a:pPr algn="just" fontAlgn="t"/>
                      <a:r>
                        <a:rPr lang="en-US" sz="1300">
                          <a:solidFill>
                            <a:srgbClr val="333333"/>
                          </a:solidFill>
                          <a:latin typeface="inter-regular"/>
                        </a:rPr>
                        <a:t>JCheckBox(Action a)</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latin typeface="inter-regular"/>
                        </a:rPr>
                        <a:t>Creates a check box where properties are taken from the Action supplied.</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1143000"/>
          </a:xfrm>
        </p:spPr>
        <p:txBody>
          <a:bodyPr>
            <a:normAutofit/>
          </a:bodyPr>
          <a:lstStyle/>
          <a:p>
            <a:r>
              <a:rPr lang="en-US" dirty="0"/>
              <a:t>Commonly used Methods:</a:t>
            </a:r>
          </a:p>
        </p:txBody>
      </p:sp>
      <p:graphicFrame>
        <p:nvGraphicFramePr>
          <p:cNvPr id="4" name="Table 3"/>
          <p:cNvGraphicFramePr>
            <a:graphicFrameLocks noGrp="1"/>
          </p:cNvGraphicFramePr>
          <p:nvPr/>
        </p:nvGraphicFramePr>
        <p:xfrm>
          <a:off x="928662" y="2739773"/>
          <a:ext cx="7358114" cy="1378454"/>
        </p:xfrm>
        <a:graphic>
          <a:graphicData uri="http://schemas.openxmlformats.org/drawingml/2006/table">
            <a:tbl>
              <a:tblPr/>
              <a:tblGrid>
                <a:gridCol w="3679057">
                  <a:extLst>
                    <a:ext uri="{9D8B030D-6E8A-4147-A177-3AD203B41FA5}">
                      <a16:colId xmlns:a16="http://schemas.microsoft.com/office/drawing/2014/main" val="20000"/>
                    </a:ext>
                  </a:extLst>
                </a:gridCol>
                <a:gridCol w="3679057">
                  <a:extLst>
                    <a:ext uri="{9D8B030D-6E8A-4147-A177-3AD203B41FA5}">
                      <a16:colId xmlns:a16="http://schemas.microsoft.com/office/drawing/2014/main" val="20001"/>
                    </a:ext>
                  </a:extLst>
                </a:gridCol>
              </a:tblGrid>
              <a:tr h="363912">
                <a:tc>
                  <a:txBody>
                    <a:bodyPr/>
                    <a:lstStyle/>
                    <a:p>
                      <a:pPr algn="l" fontAlgn="t"/>
                      <a:r>
                        <a:rPr lang="en-US" sz="1300" dirty="0">
                          <a:solidFill>
                            <a:srgbClr val="000000"/>
                          </a:solidFill>
                          <a:latin typeface="times new roman"/>
                        </a:rPr>
                        <a:t>Methods</a:t>
                      </a:r>
                    </a:p>
                  </a:txBody>
                  <a:tcPr marL="82707" marR="82707" marT="82707" marB="82707">
                    <a:lnL w="9525" cap="flat" cmpd="sng" algn="ctr">
                      <a:solidFill>
                        <a:srgbClr val="B0EAB3"/>
                      </a:solidFill>
                      <a:prstDash val="solid"/>
                      <a:round/>
                      <a:headEnd type="none" w="med" len="med"/>
                      <a:tailEnd type="none" w="med" len="med"/>
                    </a:lnL>
                    <a:lnR w="9525" cap="flat" cmpd="sng" algn="ctr">
                      <a:solidFill>
                        <a:srgbClr val="B0EAB3"/>
                      </a:solidFill>
                      <a:prstDash val="solid"/>
                      <a:round/>
                      <a:headEnd type="none" w="med" len="med"/>
                      <a:tailEnd type="none" w="med" len="med"/>
                    </a:lnR>
                    <a:lnT w="9525" cap="flat" cmpd="sng" algn="ctr">
                      <a:solidFill>
                        <a:srgbClr val="B0EAB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latin typeface="times new roman"/>
                        </a:rPr>
                        <a:t>Description</a:t>
                      </a:r>
                    </a:p>
                  </a:txBody>
                  <a:tcPr marL="82707" marR="82707" marT="82707" marB="82707">
                    <a:lnL w="9525" cap="flat" cmpd="sng" algn="ctr">
                      <a:solidFill>
                        <a:srgbClr val="B0EAB3"/>
                      </a:solidFill>
                      <a:prstDash val="solid"/>
                      <a:round/>
                      <a:headEnd type="none" w="med" len="med"/>
                      <a:tailEnd type="none" w="med" len="med"/>
                    </a:lnL>
                    <a:lnR w="9525" cap="flat" cmpd="sng" algn="ctr">
                      <a:solidFill>
                        <a:srgbClr val="B0EAB3"/>
                      </a:solidFill>
                      <a:prstDash val="solid"/>
                      <a:round/>
                      <a:headEnd type="none" w="med" len="med"/>
                      <a:tailEnd type="none" w="med" len="med"/>
                    </a:lnR>
                    <a:lnT w="9525" cap="flat" cmpd="sng" algn="ctr">
                      <a:solidFill>
                        <a:srgbClr val="B0EAB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507271">
                <a:tc>
                  <a:txBody>
                    <a:bodyPr/>
                    <a:lstStyle/>
                    <a:p>
                      <a:pPr algn="just" fontAlgn="t"/>
                      <a:r>
                        <a:rPr lang="en-US" sz="1300">
                          <a:solidFill>
                            <a:srgbClr val="333333"/>
                          </a:solidFill>
                          <a:latin typeface="inter-regular"/>
                        </a:rPr>
                        <a:t>AccessibleContext getAccessibleContext()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It is used to get the AccessibleContext associated with this JCheckBox.</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07271">
                <a:tc>
                  <a:txBody>
                    <a:bodyPr/>
                    <a:lstStyle/>
                    <a:p>
                      <a:pPr algn="just" fontAlgn="t"/>
                      <a:r>
                        <a:rPr lang="en-US" sz="1300">
                          <a:solidFill>
                            <a:srgbClr val="333333"/>
                          </a:solidFill>
                          <a:latin typeface="inter-regular"/>
                        </a:rPr>
                        <a:t>protected String paramString()</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b="0" dirty="0">
                          <a:solidFill>
                            <a:srgbClr val="333333"/>
                          </a:solidFill>
                          <a:latin typeface="inter-regular"/>
                        </a:rPr>
                        <a:t>It returns a </a:t>
                      </a:r>
                      <a:r>
                        <a:rPr kumimoji="0" lang="en-US" sz="1300" b="1" kern="1200" dirty="0">
                          <a:solidFill>
                            <a:srgbClr val="333333"/>
                          </a:solidFill>
                          <a:latin typeface="inter-regular"/>
                          <a:ea typeface="+mn-ea"/>
                          <a:cs typeface="+mn-cs"/>
                          <a:hlinkClick r:id="rId2"/>
                        </a:rPr>
                        <a:t>string</a:t>
                      </a:r>
                      <a:r>
                        <a:rPr lang="en-US" sz="1300" b="1" dirty="0">
                          <a:solidFill>
                            <a:srgbClr val="333333"/>
                          </a:solidFill>
                          <a:latin typeface="inter-regular"/>
                        </a:rPr>
                        <a:t> </a:t>
                      </a:r>
                      <a:r>
                        <a:rPr lang="en-US" sz="1300" b="0" dirty="0">
                          <a:solidFill>
                            <a:srgbClr val="333333"/>
                          </a:solidFill>
                          <a:latin typeface="inter-regular"/>
                        </a:rPr>
                        <a:t>representation of this </a:t>
                      </a:r>
                      <a:r>
                        <a:rPr lang="en-US" sz="1300" b="0" dirty="0" err="1">
                          <a:solidFill>
                            <a:srgbClr val="333333"/>
                          </a:solidFill>
                          <a:latin typeface="inter-regular"/>
                        </a:rPr>
                        <a:t>JCheckBox</a:t>
                      </a:r>
                      <a:r>
                        <a:rPr lang="en-US" sz="1300" b="0" dirty="0">
                          <a:solidFill>
                            <a:srgbClr val="333333"/>
                          </a:solidFill>
                          <a:latin typeface="inter-regular"/>
                        </a:rPr>
                        <a: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normAutofit/>
          </a:bodyPr>
          <a:lstStyle/>
          <a:p>
            <a:r>
              <a:rPr lang="en-US" dirty="0"/>
              <a:t>Java </a:t>
            </a:r>
            <a:r>
              <a:rPr lang="en-US" dirty="0" err="1"/>
              <a:t>JCheckBox</a:t>
            </a:r>
            <a:r>
              <a:rPr lang="en-US" dirty="0"/>
              <a:t> Example</a:t>
            </a:r>
          </a:p>
        </p:txBody>
      </p:sp>
      <p:sp>
        <p:nvSpPr>
          <p:cNvPr id="3" name="Content Placeholder 2"/>
          <p:cNvSpPr>
            <a:spLocks noGrp="1"/>
          </p:cNvSpPr>
          <p:nvPr>
            <p:ph idx="1"/>
          </p:nvPr>
        </p:nvSpPr>
        <p:spPr>
          <a:xfrm>
            <a:off x="457200" y="1935480"/>
            <a:ext cx="6115064" cy="4389120"/>
          </a:xfrm>
        </p:spPr>
        <p:txBody>
          <a:bodyPr>
            <a:normAutofit fontScale="55000" lnSpcReduction="20000"/>
          </a:bodyPr>
          <a:lstStyle/>
          <a:p>
            <a:pPr>
              <a:buNone/>
            </a:pPr>
            <a:r>
              <a:rPr lang="en-US" b="1" dirty="0"/>
              <a:t>import</a:t>
            </a:r>
            <a:r>
              <a:rPr lang="en-US" dirty="0"/>
              <a:t> </a:t>
            </a:r>
            <a:r>
              <a:rPr lang="en-US" dirty="0" err="1"/>
              <a:t>javax.swing</a:t>
            </a:r>
            <a:r>
              <a:rPr lang="en-US" dirty="0"/>
              <a:t>.*;  </a:t>
            </a:r>
          </a:p>
          <a:p>
            <a:pPr>
              <a:buNone/>
            </a:pPr>
            <a:r>
              <a:rPr lang="en-US" b="1" dirty="0"/>
              <a:t>public</a:t>
            </a:r>
            <a:r>
              <a:rPr lang="en-US" dirty="0"/>
              <a:t> </a:t>
            </a:r>
            <a:r>
              <a:rPr lang="en-US" b="1" dirty="0"/>
              <a:t>class</a:t>
            </a:r>
            <a:r>
              <a:rPr lang="en-US" dirty="0"/>
              <a:t> </a:t>
            </a:r>
            <a:r>
              <a:rPr lang="en-US" dirty="0" err="1"/>
              <a:t>CheckBoxExample</a:t>
            </a:r>
            <a:r>
              <a:rPr lang="en-US" dirty="0"/>
              <a:t>  </a:t>
            </a:r>
          </a:p>
          <a:p>
            <a:pPr>
              <a:buNone/>
            </a:pPr>
            <a:r>
              <a:rPr lang="en-US" dirty="0"/>
              <a:t>{  </a:t>
            </a:r>
          </a:p>
          <a:p>
            <a:pPr>
              <a:buNone/>
            </a:pPr>
            <a:r>
              <a:rPr lang="en-US" dirty="0"/>
              <a:t>     </a:t>
            </a:r>
            <a:r>
              <a:rPr lang="en-US" dirty="0" err="1"/>
              <a:t>CheckBoxExample</a:t>
            </a:r>
            <a:r>
              <a:rPr lang="en-US" dirty="0"/>
              <a:t>(){  </a:t>
            </a:r>
          </a:p>
          <a:p>
            <a:pPr>
              <a:buNone/>
            </a:pPr>
            <a:r>
              <a:rPr lang="en-US" dirty="0"/>
              <a:t>        </a:t>
            </a:r>
            <a:r>
              <a:rPr lang="en-US" dirty="0" err="1"/>
              <a:t>JFrame</a:t>
            </a:r>
            <a:r>
              <a:rPr lang="en-US" dirty="0"/>
              <a:t> f= </a:t>
            </a:r>
            <a:r>
              <a:rPr lang="en-US" b="1" dirty="0"/>
              <a:t>new</a:t>
            </a:r>
            <a:r>
              <a:rPr lang="en-US" dirty="0"/>
              <a:t> </a:t>
            </a:r>
            <a:r>
              <a:rPr lang="en-US" dirty="0" err="1"/>
              <a:t>JFrame</a:t>
            </a:r>
            <a:r>
              <a:rPr lang="en-US" dirty="0"/>
              <a:t>("</a:t>
            </a:r>
            <a:r>
              <a:rPr lang="en-US" dirty="0" err="1"/>
              <a:t>CheckBox</a:t>
            </a:r>
            <a:r>
              <a:rPr lang="en-US" dirty="0"/>
              <a:t> Example");  </a:t>
            </a:r>
          </a:p>
          <a:p>
            <a:pPr>
              <a:buNone/>
            </a:pPr>
            <a:r>
              <a:rPr lang="en-US" dirty="0"/>
              <a:t>        </a:t>
            </a:r>
            <a:r>
              <a:rPr lang="en-US" dirty="0" err="1"/>
              <a:t>JCheckBox</a:t>
            </a:r>
            <a:r>
              <a:rPr lang="en-US" dirty="0"/>
              <a:t> checkBox1 = </a:t>
            </a:r>
            <a:r>
              <a:rPr lang="en-US" b="1" dirty="0"/>
              <a:t>new</a:t>
            </a:r>
            <a:r>
              <a:rPr lang="en-US" dirty="0"/>
              <a:t> </a:t>
            </a:r>
            <a:r>
              <a:rPr lang="en-US" dirty="0" err="1"/>
              <a:t>JCheckBox</a:t>
            </a:r>
            <a:r>
              <a:rPr lang="en-US" dirty="0"/>
              <a:t>("C++");  </a:t>
            </a:r>
          </a:p>
          <a:p>
            <a:pPr>
              <a:buNone/>
            </a:pPr>
            <a:r>
              <a:rPr lang="en-US" dirty="0"/>
              <a:t>        checkBox1.setBounds(100,100, 50,50);  </a:t>
            </a:r>
          </a:p>
          <a:p>
            <a:pPr>
              <a:buNone/>
            </a:pPr>
            <a:r>
              <a:rPr lang="en-US" dirty="0"/>
              <a:t>        </a:t>
            </a:r>
            <a:r>
              <a:rPr lang="en-US" dirty="0" err="1"/>
              <a:t>JCheckBox</a:t>
            </a:r>
            <a:r>
              <a:rPr lang="en-US" dirty="0"/>
              <a:t> checkBox2 = </a:t>
            </a:r>
            <a:r>
              <a:rPr lang="en-US" b="1" dirty="0"/>
              <a:t>new</a:t>
            </a:r>
            <a:r>
              <a:rPr lang="en-US" dirty="0"/>
              <a:t> </a:t>
            </a:r>
            <a:r>
              <a:rPr lang="en-US" dirty="0" err="1"/>
              <a:t>JCheckBox</a:t>
            </a:r>
            <a:r>
              <a:rPr lang="en-US" dirty="0"/>
              <a:t>("Java", </a:t>
            </a:r>
            <a:r>
              <a:rPr lang="en-US" b="1" dirty="0"/>
              <a:t>true</a:t>
            </a:r>
            <a:r>
              <a:rPr lang="en-US" dirty="0"/>
              <a:t>);  </a:t>
            </a:r>
          </a:p>
          <a:p>
            <a:pPr>
              <a:buNone/>
            </a:pPr>
            <a:r>
              <a:rPr lang="en-US" dirty="0"/>
              <a:t>        checkBox2.setBounds(100,150, 50,50);  </a:t>
            </a:r>
          </a:p>
          <a:p>
            <a:pPr>
              <a:buNone/>
            </a:pPr>
            <a:r>
              <a:rPr lang="en-US" dirty="0"/>
              <a:t>        </a:t>
            </a:r>
            <a:r>
              <a:rPr lang="en-US" dirty="0" err="1"/>
              <a:t>f.add</a:t>
            </a:r>
            <a:r>
              <a:rPr lang="en-US" dirty="0"/>
              <a:t>(checkBox1);  </a:t>
            </a:r>
          </a:p>
          <a:p>
            <a:pPr>
              <a:buNone/>
            </a:pPr>
            <a:r>
              <a:rPr lang="en-US" dirty="0"/>
              <a:t>        </a:t>
            </a:r>
            <a:r>
              <a:rPr lang="en-US" dirty="0" err="1"/>
              <a:t>f.add</a:t>
            </a:r>
            <a:r>
              <a:rPr lang="en-US" dirty="0"/>
              <a:t>(checkBox2);  </a:t>
            </a:r>
          </a:p>
          <a:p>
            <a:pPr>
              <a:buNone/>
            </a:pPr>
            <a:r>
              <a:rPr lang="en-US" dirty="0"/>
              <a:t>        </a:t>
            </a:r>
            <a:r>
              <a:rPr lang="en-US" dirty="0" err="1"/>
              <a:t>f.setSize</a:t>
            </a:r>
            <a:r>
              <a:rPr lang="en-US" dirty="0"/>
              <a:t>(400,400);  </a:t>
            </a:r>
          </a:p>
          <a:p>
            <a:pPr>
              <a:buNone/>
            </a:pPr>
            <a:r>
              <a:rPr lang="en-US" dirty="0"/>
              <a:t>        </a:t>
            </a:r>
            <a:r>
              <a:rPr lang="en-US" dirty="0" err="1"/>
              <a:t>f.setLayout</a:t>
            </a:r>
            <a:r>
              <a:rPr lang="en-US" dirty="0"/>
              <a:t>(</a:t>
            </a:r>
            <a:r>
              <a:rPr lang="en-US" b="1" dirty="0"/>
              <a:t>null</a:t>
            </a:r>
            <a:r>
              <a:rPr lang="en-US" dirty="0"/>
              <a:t>);  </a:t>
            </a:r>
          </a:p>
          <a:p>
            <a:pPr>
              <a:buNone/>
            </a:pPr>
            <a:r>
              <a:rPr lang="en-US" dirty="0"/>
              <a:t>        </a:t>
            </a:r>
            <a:r>
              <a:rPr lang="en-US" dirty="0" err="1"/>
              <a:t>f.setVisible</a:t>
            </a:r>
            <a:r>
              <a:rPr lang="en-US" dirty="0"/>
              <a:t>(</a:t>
            </a:r>
            <a:r>
              <a:rPr lang="en-US" b="1" dirty="0"/>
              <a:t>true</a:t>
            </a:r>
            <a:r>
              <a:rPr lang="en-US" dirty="0"/>
              <a:t>);  </a:t>
            </a:r>
          </a:p>
          <a:p>
            <a:pPr>
              <a:buNone/>
            </a:pPr>
            <a:r>
              <a:rPr lang="en-US" dirty="0"/>
              <a:t>     }  </a:t>
            </a:r>
          </a:p>
          <a:p>
            <a:pPr>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buNone/>
            </a:pPr>
            <a:r>
              <a:rPr lang="en-US" dirty="0"/>
              <a:t>    {  </a:t>
            </a:r>
          </a:p>
          <a:p>
            <a:pPr>
              <a:buNone/>
            </a:pPr>
            <a:r>
              <a:rPr lang="en-US" dirty="0"/>
              <a:t>    </a:t>
            </a:r>
            <a:r>
              <a:rPr lang="en-US" b="1" dirty="0"/>
              <a:t>new</a:t>
            </a:r>
            <a:r>
              <a:rPr lang="en-US" dirty="0"/>
              <a:t> </a:t>
            </a:r>
            <a:r>
              <a:rPr lang="en-US" dirty="0" err="1"/>
              <a:t>CheckBoxExample</a:t>
            </a:r>
            <a:r>
              <a:rPr lang="en-US" dirty="0"/>
              <a:t>();  </a:t>
            </a:r>
          </a:p>
          <a:p>
            <a:pPr>
              <a:buNone/>
            </a:pPr>
            <a:r>
              <a:rPr lang="en-US" dirty="0"/>
              <a:t>    }}  </a:t>
            </a:r>
          </a:p>
          <a:p>
            <a:endParaRPr lang="en-US" dirty="0"/>
          </a:p>
        </p:txBody>
      </p:sp>
      <p:pic>
        <p:nvPicPr>
          <p:cNvPr id="51202" name="Picture 2" descr="JAVA Jcheckbox 1"/>
          <p:cNvPicPr>
            <a:picLocks noChangeAspect="1" noChangeArrowheads="1"/>
          </p:cNvPicPr>
          <p:nvPr/>
        </p:nvPicPr>
        <p:blipFill>
          <a:blip r:embed="rId2"/>
          <a:srcRect/>
          <a:stretch>
            <a:fillRect/>
          </a:stretch>
        </p:blipFill>
        <p:spPr bwMode="auto">
          <a:xfrm>
            <a:off x="5572132" y="2285992"/>
            <a:ext cx="3048000" cy="3152775"/>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1143000"/>
          </a:xfrm>
        </p:spPr>
        <p:txBody>
          <a:bodyPr>
            <a:normAutofit/>
          </a:bodyPr>
          <a:lstStyle/>
          <a:p>
            <a:r>
              <a:rPr lang="en-US" dirty="0"/>
              <a:t>Java </a:t>
            </a:r>
            <a:r>
              <a:rPr lang="en-US" dirty="0" err="1"/>
              <a:t>JRadioButton</a:t>
            </a:r>
            <a:endParaRPr lang="en-US" dirty="0"/>
          </a:p>
        </p:txBody>
      </p:sp>
      <p:sp>
        <p:nvSpPr>
          <p:cNvPr id="3" name="Content Placeholder 2"/>
          <p:cNvSpPr>
            <a:spLocks noGrp="1"/>
          </p:cNvSpPr>
          <p:nvPr>
            <p:ph idx="1"/>
          </p:nvPr>
        </p:nvSpPr>
        <p:spPr/>
        <p:txBody>
          <a:bodyPr/>
          <a:lstStyle/>
          <a:p>
            <a:r>
              <a:rPr lang="en-US" dirty="0"/>
              <a:t>The </a:t>
            </a:r>
            <a:r>
              <a:rPr lang="en-US" dirty="0" err="1"/>
              <a:t>JRadioButton</a:t>
            </a:r>
            <a:r>
              <a:rPr lang="en-US" dirty="0"/>
              <a:t> class is used to create a radio button. It is used to choose one option from multiple options. It is widely used in exam systems or quiz.</a:t>
            </a:r>
          </a:p>
          <a:p>
            <a:pPr>
              <a:buNone/>
            </a:pPr>
            <a:r>
              <a:rPr lang="en-US" dirty="0"/>
              <a:t>It should be added in </a:t>
            </a:r>
            <a:r>
              <a:rPr lang="en-US" dirty="0" err="1"/>
              <a:t>ButtonGroup</a:t>
            </a:r>
            <a:r>
              <a:rPr lang="en-US" dirty="0"/>
              <a:t> to select one radio button only.</a:t>
            </a:r>
          </a:p>
          <a:p>
            <a:pPr>
              <a:buNone/>
            </a:pPr>
            <a:r>
              <a:rPr lang="en-US" dirty="0" err="1"/>
              <a:t>JRadioButton</a:t>
            </a:r>
            <a:r>
              <a:rPr lang="en-US" dirty="0"/>
              <a:t> class declaration</a:t>
            </a:r>
          </a:p>
          <a:p>
            <a:pPr>
              <a:buNone/>
            </a:pPr>
            <a:r>
              <a:rPr lang="en-US" dirty="0"/>
              <a:t>Let's see the declaration for </a:t>
            </a:r>
            <a:r>
              <a:rPr lang="en-US" dirty="0" err="1"/>
              <a:t>javax.swing.JRadioButton</a:t>
            </a:r>
            <a:r>
              <a:rPr lang="en-US" dirty="0"/>
              <a:t> class.</a:t>
            </a:r>
          </a:p>
          <a:p>
            <a:pPr lvl="1"/>
            <a:r>
              <a:rPr lang="en-US" sz="1600" b="1" dirty="0"/>
              <a:t>public</a:t>
            </a:r>
            <a:r>
              <a:rPr lang="en-US" sz="1600" dirty="0"/>
              <a:t> </a:t>
            </a:r>
            <a:r>
              <a:rPr lang="en-US" sz="1600" b="1" dirty="0"/>
              <a:t>class</a:t>
            </a:r>
            <a:r>
              <a:rPr lang="en-US" sz="1600" dirty="0"/>
              <a:t> </a:t>
            </a:r>
            <a:r>
              <a:rPr lang="en-US" sz="1600" dirty="0" err="1"/>
              <a:t>JRadioButton</a:t>
            </a:r>
            <a:r>
              <a:rPr lang="en-US" sz="1600" dirty="0"/>
              <a:t> </a:t>
            </a:r>
            <a:r>
              <a:rPr lang="en-US" sz="1600" b="1" dirty="0"/>
              <a:t>extends</a:t>
            </a:r>
            <a:r>
              <a:rPr lang="en-US" sz="1600" dirty="0"/>
              <a:t> </a:t>
            </a:r>
            <a:r>
              <a:rPr lang="en-US" sz="1600" dirty="0" err="1"/>
              <a:t>JToggleButton</a:t>
            </a:r>
            <a:r>
              <a:rPr lang="en-US" sz="1600" dirty="0"/>
              <a:t> </a:t>
            </a:r>
            <a:r>
              <a:rPr lang="en-US" sz="1600" b="1" dirty="0"/>
              <a:t>implements</a:t>
            </a:r>
            <a:r>
              <a:rPr lang="en-US" sz="1600" dirty="0"/>
              <a:t> Accessible  </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00042"/>
            <a:ext cx="8229600" cy="1143000"/>
          </a:xfrm>
        </p:spPr>
        <p:txBody>
          <a:bodyPr/>
          <a:lstStyle/>
          <a:p>
            <a:r>
              <a:rPr lang="en-US" dirty="0"/>
              <a:t>Commonly used Constructors:</a:t>
            </a:r>
          </a:p>
        </p:txBody>
      </p:sp>
      <p:graphicFrame>
        <p:nvGraphicFramePr>
          <p:cNvPr id="4" name="Table 3"/>
          <p:cNvGraphicFramePr>
            <a:graphicFrameLocks noGrp="1"/>
          </p:cNvGraphicFramePr>
          <p:nvPr/>
        </p:nvGraphicFramePr>
        <p:xfrm>
          <a:off x="1071538" y="2486137"/>
          <a:ext cx="7215238" cy="2014432"/>
        </p:xfrm>
        <a:graphic>
          <a:graphicData uri="http://schemas.openxmlformats.org/drawingml/2006/table">
            <a:tbl>
              <a:tblPr/>
              <a:tblGrid>
                <a:gridCol w="3607619">
                  <a:extLst>
                    <a:ext uri="{9D8B030D-6E8A-4147-A177-3AD203B41FA5}">
                      <a16:colId xmlns:a16="http://schemas.microsoft.com/office/drawing/2014/main" val="20000"/>
                    </a:ext>
                  </a:extLst>
                </a:gridCol>
                <a:gridCol w="3607619">
                  <a:extLst>
                    <a:ext uri="{9D8B030D-6E8A-4147-A177-3AD203B41FA5}">
                      <a16:colId xmlns:a16="http://schemas.microsoft.com/office/drawing/2014/main" val="20001"/>
                    </a:ext>
                  </a:extLst>
                </a:gridCol>
              </a:tblGrid>
              <a:tr h="388750">
                <a:tc>
                  <a:txBody>
                    <a:bodyPr/>
                    <a:lstStyle/>
                    <a:p>
                      <a:pPr algn="l" fontAlgn="t"/>
                      <a:r>
                        <a:rPr lang="en-US" sz="1300">
                          <a:solidFill>
                            <a:srgbClr val="000000"/>
                          </a:solidFill>
                          <a:latin typeface="times new roman"/>
                        </a:rPr>
                        <a:t>Constructor</a:t>
                      </a:r>
                    </a:p>
                  </a:txBody>
                  <a:tcPr marL="82707" marR="82707" marT="82707" marB="82707">
                    <a:lnL w="9525" cap="flat" cmpd="sng" algn="ctr">
                      <a:solidFill>
                        <a:srgbClr val="501C1D"/>
                      </a:solidFill>
                      <a:prstDash val="solid"/>
                      <a:round/>
                      <a:headEnd type="none" w="med" len="med"/>
                      <a:tailEnd type="none" w="med" len="med"/>
                    </a:lnL>
                    <a:lnR w="9525" cap="flat" cmpd="sng" algn="ctr">
                      <a:solidFill>
                        <a:srgbClr val="501C1D"/>
                      </a:solidFill>
                      <a:prstDash val="solid"/>
                      <a:round/>
                      <a:headEnd type="none" w="med" len="med"/>
                      <a:tailEnd type="none" w="med" len="med"/>
                    </a:lnR>
                    <a:lnT w="9525" cap="flat" cmpd="sng" algn="ctr">
                      <a:solidFill>
                        <a:srgbClr val="501C1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latin typeface="times new roman"/>
                        </a:rPr>
                        <a:t>Description</a:t>
                      </a:r>
                    </a:p>
                  </a:txBody>
                  <a:tcPr marL="82707" marR="82707" marT="82707" marB="82707">
                    <a:lnL w="9525" cap="flat" cmpd="sng" algn="ctr">
                      <a:solidFill>
                        <a:srgbClr val="501C1D"/>
                      </a:solidFill>
                      <a:prstDash val="solid"/>
                      <a:round/>
                      <a:headEnd type="none" w="med" len="med"/>
                      <a:tailEnd type="none" w="med" len="med"/>
                    </a:lnL>
                    <a:lnR w="9525" cap="flat" cmpd="sng" algn="ctr">
                      <a:solidFill>
                        <a:srgbClr val="501C1D"/>
                      </a:solidFill>
                      <a:prstDash val="solid"/>
                      <a:round/>
                      <a:headEnd type="none" w="med" len="med"/>
                      <a:tailEnd type="none" w="med" len="med"/>
                    </a:lnR>
                    <a:lnT w="9525" cap="flat" cmpd="sng" algn="ctr">
                      <a:solidFill>
                        <a:srgbClr val="501C1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541894">
                <a:tc>
                  <a:txBody>
                    <a:bodyPr/>
                    <a:lstStyle/>
                    <a:p>
                      <a:pPr algn="just" fontAlgn="t"/>
                      <a:r>
                        <a:rPr lang="en-US" sz="1300">
                          <a:solidFill>
                            <a:srgbClr val="333333"/>
                          </a:solidFill>
                          <a:latin typeface="inter-regular"/>
                        </a:rPr>
                        <a:t>JRadioButton()</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Creates an unselected radio button with no text.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41894">
                <a:tc>
                  <a:txBody>
                    <a:bodyPr/>
                    <a:lstStyle/>
                    <a:p>
                      <a:pPr algn="just" fontAlgn="t"/>
                      <a:r>
                        <a:rPr lang="en-US" sz="1300">
                          <a:solidFill>
                            <a:srgbClr val="333333"/>
                          </a:solidFill>
                          <a:latin typeface="inter-regular"/>
                        </a:rPr>
                        <a:t>JRadioButton(String s)</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Creates an unselected radio button with specified text.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541894">
                <a:tc>
                  <a:txBody>
                    <a:bodyPr/>
                    <a:lstStyle/>
                    <a:p>
                      <a:pPr algn="just" fontAlgn="t"/>
                      <a:r>
                        <a:rPr lang="en-US" sz="1300">
                          <a:solidFill>
                            <a:srgbClr val="333333"/>
                          </a:solidFill>
                          <a:latin typeface="inter-regular"/>
                        </a:rPr>
                        <a:t>JRadioButton(String s, boolean selected)</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dirty="0">
                          <a:solidFill>
                            <a:srgbClr val="333333"/>
                          </a:solidFill>
                          <a:latin typeface="inter-regular"/>
                        </a:rPr>
                        <a:t>Creates a radio button with the specified text and selected status.</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MVC Architecture</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Swing API architecture follows loosely based MVC architecture in the following manner.</a:t>
            </a:r>
          </a:p>
          <a:p>
            <a:pPr lvl="1"/>
            <a:r>
              <a:rPr lang="en-US" dirty="0"/>
              <a:t>Model represents component's data.</a:t>
            </a:r>
          </a:p>
          <a:p>
            <a:pPr lvl="1"/>
            <a:r>
              <a:rPr lang="en-US" dirty="0"/>
              <a:t>View represents visual representation of the component's data.</a:t>
            </a:r>
          </a:p>
          <a:p>
            <a:pPr lvl="1"/>
            <a:r>
              <a:rPr lang="en-US" dirty="0"/>
              <a:t>Controller takes the input from the user on the view and reflects the changes in Component's data.</a:t>
            </a:r>
          </a:p>
          <a:p>
            <a:pPr lvl="1"/>
            <a:r>
              <a:rPr lang="en-US" dirty="0"/>
              <a:t>Swing component has Model as a </a:t>
            </a:r>
            <a:r>
              <a:rPr lang="en-US" dirty="0" err="1"/>
              <a:t>seperate</a:t>
            </a:r>
            <a:r>
              <a:rPr lang="en-US" dirty="0"/>
              <a:t> element, while the View and Controller part are clubbed in the User Interface elements. Because of which, Swing has a pluggable look-and-feel architecture.</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Commonly used Methods:</a:t>
            </a:r>
          </a:p>
        </p:txBody>
      </p:sp>
      <p:graphicFrame>
        <p:nvGraphicFramePr>
          <p:cNvPr id="4" name="Table 3"/>
          <p:cNvGraphicFramePr>
            <a:graphicFrameLocks noGrp="1"/>
          </p:cNvGraphicFramePr>
          <p:nvPr/>
        </p:nvGraphicFramePr>
        <p:xfrm>
          <a:off x="785786" y="2500306"/>
          <a:ext cx="7572428" cy="3319318"/>
        </p:xfrm>
        <a:graphic>
          <a:graphicData uri="http://schemas.openxmlformats.org/drawingml/2006/table">
            <a:tbl>
              <a:tblPr/>
              <a:tblGrid>
                <a:gridCol w="3500462">
                  <a:extLst>
                    <a:ext uri="{9D8B030D-6E8A-4147-A177-3AD203B41FA5}">
                      <a16:colId xmlns:a16="http://schemas.microsoft.com/office/drawing/2014/main" val="20000"/>
                    </a:ext>
                  </a:extLst>
                </a:gridCol>
                <a:gridCol w="4071966">
                  <a:extLst>
                    <a:ext uri="{9D8B030D-6E8A-4147-A177-3AD203B41FA5}">
                      <a16:colId xmlns:a16="http://schemas.microsoft.com/office/drawing/2014/main" val="20001"/>
                    </a:ext>
                  </a:extLst>
                </a:gridCol>
              </a:tblGrid>
              <a:tr h="363912">
                <a:tc>
                  <a:txBody>
                    <a:bodyPr/>
                    <a:lstStyle/>
                    <a:p>
                      <a:pPr algn="l" fontAlgn="t"/>
                      <a:r>
                        <a:rPr lang="en-US" sz="1300">
                          <a:solidFill>
                            <a:srgbClr val="000000"/>
                          </a:solidFill>
                          <a:latin typeface="times new roman"/>
                        </a:rPr>
                        <a:t>Methods</a:t>
                      </a:r>
                    </a:p>
                  </a:txBody>
                  <a:tcPr marL="82707" marR="82707" marT="82707" marB="82707">
                    <a:lnL w="9525" cap="flat" cmpd="sng" algn="ctr">
                      <a:solidFill>
                        <a:srgbClr val="A03B20"/>
                      </a:solidFill>
                      <a:prstDash val="solid"/>
                      <a:round/>
                      <a:headEnd type="none" w="med" len="med"/>
                      <a:tailEnd type="none" w="med" len="med"/>
                    </a:lnL>
                    <a:lnR w="9525" cap="flat" cmpd="sng" algn="ctr">
                      <a:solidFill>
                        <a:srgbClr val="A03B20"/>
                      </a:solidFill>
                      <a:prstDash val="solid"/>
                      <a:round/>
                      <a:headEnd type="none" w="med" len="med"/>
                      <a:tailEnd type="none" w="med" len="med"/>
                    </a:lnR>
                    <a:lnT w="9525" cap="flat" cmpd="sng" algn="ctr">
                      <a:solidFill>
                        <a:srgbClr val="A03B2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latin typeface="times new roman"/>
                        </a:rPr>
                        <a:t>Description</a:t>
                      </a:r>
                    </a:p>
                  </a:txBody>
                  <a:tcPr marL="82707" marR="82707" marT="82707" marB="82707">
                    <a:lnL w="9525" cap="flat" cmpd="sng" algn="ctr">
                      <a:solidFill>
                        <a:srgbClr val="A03B20"/>
                      </a:solidFill>
                      <a:prstDash val="solid"/>
                      <a:round/>
                      <a:headEnd type="none" w="med" len="med"/>
                      <a:tailEnd type="none" w="med" len="med"/>
                    </a:lnL>
                    <a:lnR w="9525" cap="flat" cmpd="sng" algn="ctr">
                      <a:solidFill>
                        <a:srgbClr val="A03B20"/>
                      </a:solidFill>
                      <a:prstDash val="solid"/>
                      <a:round/>
                      <a:headEnd type="none" w="med" len="med"/>
                      <a:tailEnd type="none" w="med" len="med"/>
                    </a:lnR>
                    <a:lnT w="9525" cap="flat" cmpd="sng" algn="ctr">
                      <a:solidFill>
                        <a:srgbClr val="A03B2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08774">
                <a:tc>
                  <a:txBody>
                    <a:bodyPr/>
                    <a:lstStyle/>
                    <a:p>
                      <a:pPr algn="just" fontAlgn="t"/>
                      <a:r>
                        <a:rPr lang="en-US" sz="1300">
                          <a:solidFill>
                            <a:srgbClr val="333333"/>
                          </a:solidFill>
                          <a:latin typeface="inter-regular"/>
                        </a:rPr>
                        <a:t>void setText(String s)</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It is used to set specified text on button.</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08774">
                <a:tc>
                  <a:txBody>
                    <a:bodyPr/>
                    <a:lstStyle/>
                    <a:p>
                      <a:pPr algn="just" fontAlgn="t"/>
                      <a:r>
                        <a:rPr lang="en-US" sz="1300">
                          <a:solidFill>
                            <a:srgbClr val="333333"/>
                          </a:solidFill>
                          <a:latin typeface="inter-regular"/>
                        </a:rPr>
                        <a:t>String getText()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It is used to return the text of the button.</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507271">
                <a:tc>
                  <a:txBody>
                    <a:bodyPr/>
                    <a:lstStyle/>
                    <a:p>
                      <a:pPr algn="just" fontAlgn="t"/>
                      <a:r>
                        <a:rPr lang="en-US" sz="1300">
                          <a:solidFill>
                            <a:srgbClr val="333333"/>
                          </a:solidFill>
                          <a:latin typeface="inter-regular"/>
                        </a:rPr>
                        <a:t>void setEnabled(boolean b)</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It is used to enable or disable the button.</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07271">
                <a:tc>
                  <a:txBody>
                    <a:bodyPr/>
                    <a:lstStyle/>
                    <a:p>
                      <a:pPr algn="just" fontAlgn="t"/>
                      <a:r>
                        <a:rPr lang="en-US" sz="1300">
                          <a:solidFill>
                            <a:srgbClr val="333333"/>
                          </a:solidFill>
                          <a:latin typeface="inter-regular"/>
                        </a:rPr>
                        <a:t>void setIcon(Icon b)</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It is used to set the specified Icon on the button.</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308774">
                <a:tc>
                  <a:txBody>
                    <a:bodyPr/>
                    <a:lstStyle/>
                    <a:p>
                      <a:pPr algn="just" fontAlgn="t"/>
                      <a:r>
                        <a:rPr lang="en-US" sz="1300">
                          <a:solidFill>
                            <a:srgbClr val="333333"/>
                          </a:solidFill>
                          <a:latin typeface="inter-regular"/>
                        </a:rPr>
                        <a:t>Icon getIcon()</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It is used to get the Icon of the button.</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07271">
                <a:tc>
                  <a:txBody>
                    <a:bodyPr/>
                    <a:lstStyle/>
                    <a:p>
                      <a:pPr algn="just" fontAlgn="t"/>
                      <a:r>
                        <a:rPr lang="en-US" sz="1300">
                          <a:solidFill>
                            <a:srgbClr val="333333"/>
                          </a:solidFill>
                          <a:latin typeface="inter-regular"/>
                        </a:rPr>
                        <a:t>void setMnemonic(int a)</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It is used to set the mnemonic on the button.</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507271">
                <a:tc>
                  <a:txBody>
                    <a:bodyPr/>
                    <a:lstStyle/>
                    <a:p>
                      <a:pPr algn="just" fontAlgn="t"/>
                      <a:r>
                        <a:rPr lang="en-US" sz="1300">
                          <a:solidFill>
                            <a:srgbClr val="333333"/>
                          </a:solidFill>
                          <a:latin typeface="inter-regular"/>
                        </a:rPr>
                        <a:t>void addActionListener(ActionListener a)</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dirty="0">
                          <a:solidFill>
                            <a:srgbClr val="333333"/>
                          </a:solidFill>
                          <a:latin typeface="inter-regular"/>
                        </a:rPr>
                        <a:t>It is used to add the action listener to this object.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normAutofit/>
          </a:bodyPr>
          <a:lstStyle/>
          <a:p>
            <a:r>
              <a:rPr lang="en-US" dirty="0"/>
              <a:t>Java </a:t>
            </a:r>
            <a:r>
              <a:rPr lang="en-US" dirty="0" err="1"/>
              <a:t>JRadioButton</a:t>
            </a:r>
            <a:r>
              <a:rPr lang="en-US" dirty="0"/>
              <a:t> Example</a:t>
            </a:r>
          </a:p>
        </p:txBody>
      </p:sp>
      <p:sp>
        <p:nvSpPr>
          <p:cNvPr id="3" name="Content Placeholder 2"/>
          <p:cNvSpPr>
            <a:spLocks noGrp="1"/>
          </p:cNvSpPr>
          <p:nvPr>
            <p:ph idx="1"/>
          </p:nvPr>
        </p:nvSpPr>
        <p:spPr>
          <a:xfrm>
            <a:off x="457200" y="1935480"/>
            <a:ext cx="5114932" cy="4389120"/>
          </a:xfrm>
        </p:spPr>
        <p:txBody>
          <a:bodyPr>
            <a:normAutofit fontScale="55000" lnSpcReduction="20000"/>
          </a:bodyPr>
          <a:lstStyle/>
          <a:p>
            <a:pPr>
              <a:buNone/>
            </a:pPr>
            <a:r>
              <a:rPr lang="en-US" b="1" dirty="0"/>
              <a:t>import</a:t>
            </a:r>
            <a:r>
              <a:rPr lang="en-US" dirty="0"/>
              <a:t> </a:t>
            </a:r>
            <a:r>
              <a:rPr lang="en-US" dirty="0" err="1"/>
              <a:t>javax.swing</a:t>
            </a:r>
            <a:r>
              <a:rPr lang="en-US" dirty="0"/>
              <a:t>.*;    </a:t>
            </a:r>
          </a:p>
          <a:p>
            <a:pPr>
              <a:buNone/>
            </a:pPr>
            <a:r>
              <a:rPr lang="en-US" b="1" dirty="0"/>
              <a:t>public</a:t>
            </a:r>
            <a:r>
              <a:rPr lang="en-US" dirty="0"/>
              <a:t> </a:t>
            </a:r>
            <a:r>
              <a:rPr lang="en-US" b="1" dirty="0"/>
              <a:t>class</a:t>
            </a:r>
            <a:r>
              <a:rPr lang="en-US" dirty="0"/>
              <a:t> </a:t>
            </a:r>
            <a:r>
              <a:rPr lang="en-US" dirty="0" err="1"/>
              <a:t>RadioButtonExample</a:t>
            </a:r>
            <a:r>
              <a:rPr lang="en-US" dirty="0"/>
              <a:t> {    </a:t>
            </a:r>
          </a:p>
          <a:p>
            <a:pPr>
              <a:buNone/>
            </a:pPr>
            <a:r>
              <a:rPr lang="en-US" dirty="0" err="1"/>
              <a:t>JFrame</a:t>
            </a:r>
            <a:r>
              <a:rPr lang="en-US" dirty="0"/>
              <a:t> f;    </a:t>
            </a:r>
          </a:p>
          <a:p>
            <a:pPr>
              <a:buNone/>
            </a:pPr>
            <a:r>
              <a:rPr lang="en-US" dirty="0" err="1"/>
              <a:t>RadioButtonExample</a:t>
            </a:r>
            <a:r>
              <a:rPr lang="en-US" dirty="0"/>
              <a:t>(){    </a:t>
            </a:r>
          </a:p>
          <a:p>
            <a:pPr>
              <a:buNone/>
            </a:pPr>
            <a:r>
              <a:rPr lang="en-US" dirty="0"/>
              <a:t>f=</a:t>
            </a:r>
            <a:r>
              <a:rPr lang="en-US" b="1" dirty="0"/>
              <a:t>new</a:t>
            </a:r>
            <a:r>
              <a:rPr lang="en-US" dirty="0"/>
              <a:t> </a:t>
            </a:r>
            <a:r>
              <a:rPr lang="en-US" dirty="0" err="1"/>
              <a:t>JFrame</a:t>
            </a:r>
            <a:r>
              <a:rPr lang="en-US" dirty="0"/>
              <a:t>();     </a:t>
            </a:r>
          </a:p>
          <a:p>
            <a:pPr>
              <a:buNone/>
            </a:pPr>
            <a:r>
              <a:rPr lang="en-US" dirty="0" err="1"/>
              <a:t>JRadioButton</a:t>
            </a:r>
            <a:r>
              <a:rPr lang="en-US" dirty="0"/>
              <a:t> r1=</a:t>
            </a:r>
            <a:r>
              <a:rPr lang="en-US" b="1" dirty="0"/>
              <a:t>new</a:t>
            </a:r>
            <a:r>
              <a:rPr lang="en-US" dirty="0"/>
              <a:t> </a:t>
            </a:r>
            <a:r>
              <a:rPr lang="en-US" dirty="0" err="1"/>
              <a:t>JRadioButton</a:t>
            </a:r>
            <a:r>
              <a:rPr lang="en-US" dirty="0"/>
              <a:t>("A) Male");    </a:t>
            </a:r>
          </a:p>
          <a:p>
            <a:pPr>
              <a:buNone/>
            </a:pPr>
            <a:r>
              <a:rPr lang="en-US" dirty="0" err="1"/>
              <a:t>JRadioButton</a:t>
            </a:r>
            <a:r>
              <a:rPr lang="en-US" dirty="0"/>
              <a:t> r2=</a:t>
            </a:r>
            <a:r>
              <a:rPr lang="en-US" b="1" dirty="0"/>
              <a:t>new</a:t>
            </a:r>
            <a:r>
              <a:rPr lang="en-US" dirty="0"/>
              <a:t> </a:t>
            </a:r>
            <a:r>
              <a:rPr lang="en-US" dirty="0" err="1"/>
              <a:t>JRadioButton</a:t>
            </a:r>
            <a:r>
              <a:rPr lang="en-US" dirty="0"/>
              <a:t>("B) Female");    </a:t>
            </a:r>
          </a:p>
          <a:p>
            <a:pPr>
              <a:buNone/>
            </a:pPr>
            <a:r>
              <a:rPr lang="en-US" dirty="0"/>
              <a:t>r1.setBounds(75,50,100,30);    </a:t>
            </a:r>
          </a:p>
          <a:p>
            <a:pPr>
              <a:buNone/>
            </a:pPr>
            <a:r>
              <a:rPr lang="en-US" dirty="0"/>
              <a:t>r2.setBounds(75,100,100,30);    </a:t>
            </a:r>
          </a:p>
          <a:p>
            <a:pPr>
              <a:buNone/>
            </a:pPr>
            <a:r>
              <a:rPr lang="en-US" dirty="0" err="1"/>
              <a:t>ButtonGroup</a:t>
            </a:r>
            <a:r>
              <a:rPr lang="en-US" dirty="0"/>
              <a:t> </a:t>
            </a:r>
            <a:r>
              <a:rPr lang="en-US" dirty="0" err="1"/>
              <a:t>bg</a:t>
            </a:r>
            <a:r>
              <a:rPr lang="en-US" dirty="0"/>
              <a:t>=</a:t>
            </a:r>
            <a:r>
              <a:rPr lang="en-US" b="1" dirty="0"/>
              <a:t>new</a:t>
            </a:r>
            <a:r>
              <a:rPr lang="en-US" dirty="0"/>
              <a:t> </a:t>
            </a:r>
            <a:r>
              <a:rPr lang="en-US" dirty="0" err="1"/>
              <a:t>ButtonGroup</a:t>
            </a:r>
            <a:r>
              <a:rPr lang="en-US" dirty="0"/>
              <a:t>();    </a:t>
            </a:r>
          </a:p>
          <a:p>
            <a:pPr>
              <a:buNone/>
            </a:pPr>
            <a:r>
              <a:rPr lang="en-US" dirty="0" err="1"/>
              <a:t>bg.add</a:t>
            </a:r>
            <a:r>
              <a:rPr lang="en-US" dirty="0"/>
              <a:t>(r1);</a:t>
            </a:r>
            <a:r>
              <a:rPr lang="en-US" dirty="0" err="1"/>
              <a:t>bg.add</a:t>
            </a:r>
            <a:r>
              <a:rPr lang="en-US" dirty="0"/>
              <a:t>(r2);    </a:t>
            </a:r>
          </a:p>
          <a:p>
            <a:pPr>
              <a:buNone/>
            </a:pPr>
            <a:r>
              <a:rPr lang="en-US" dirty="0" err="1"/>
              <a:t>f.add</a:t>
            </a:r>
            <a:r>
              <a:rPr lang="en-US" dirty="0"/>
              <a:t>(r1);</a:t>
            </a:r>
            <a:r>
              <a:rPr lang="en-US" dirty="0" err="1"/>
              <a:t>f.add</a:t>
            </a:r>
            <a:r>
              <a:rPr lang="en-US" dirty="0"/>
              <a:t>(r2);      </a:t>
            </a:r>
          </a:p>
          <a:p>
            <a:pPr>
              <a:buNone/>
            </a:pPr>
            <a:r>
              <a:rPr lang="en-US" dirty="0" err="1"/>
              <a:t>f.setSize</a:t>
            </a:r>
            <a:r>
              <a:rPr lang="en-US" dirty="0"/>
              <a:t>(300,300);    </a:t>
            </a:r>
          </a:p>
          <a:p>
            <a:pPr>
              <a:buNone/>
            </a:pPr>
            <a:r>
              <a:rPr lang="en-US" dirty="0" err="1"/>
              <a:t>f.setLayout</a:t>
            </a:r>
            <a:r>
              <a:rPr lang="en-US" dirty="0"/>
              <a:t>(</a:t>
            </a:r>
            <a:r>
              <a:rPr lang="en-US" b="1" dirty="0"/>
              <a:t>null</a:t>
            </a:r>
            <a:r>
              <a:rPr lang="en-US" dirty="0"/>
              <a:t>);    </a:t>
            </a:r>
          </a:p>
          <a:p>
            <a:pPr>
              <a:buNone/>
            </a:pPr>
            <a:r>
              <a:rPr lang="en-US" dirty="0" err="1"/>
              <a:t>f.setVisible</a:t>
            </a:r>
            <a:r>
              <a:rPr lang="en-US" dirty="0"/>
              <a:t>(</a:t>
            </a:r>
            <a:r>
              <a:rPr lang="en-US" b="1" dirty="0"/>
              <a:t>true</a:t>
            </a:r>
            <a:r>
              <a:rPr lang="en-US" dirty="0"/>
              <a:t>);    </a:t>
            </a:r>
          </a:p>
          <a:p>
            <a:pPr>
              <a:buNone/>
            </a:pPr>
            <a:r>
              <a:rPr lang="en-US" dirty="0"/>
              <a:t>}    </a:t>
            </a:r>
          </a:p>
          <a:p>
            <a:pPr>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a:buNone/>
            </a:pPr>
            <a:r>
              <a:rPr lang="en-US" dirty="0"/>
              <a:t>    </a:t>
            </a:r>
            <a:r>
              <a:rPr lang="en-US" b="1" dirty="0"/>
              <a:t>new</a:t>
            </a:r>
            <a:r>
              <a:rPr lang="en-US" dirty="0"/>
              <a:t> </a:t>
            </a:r>
            <a:r>
              <a:rPr lang="en-US" dirty="0" err="1"/>
              <a:t>RadioButtonExample</a:t>
            </a:r>
            <a:r>
              <a:rPr lang="en-US" dirty="0"/>
              <a:t>();    </a:t>
            </a:r>
          </a:p>
          <a:p>
            <a:pPr>
              <a:buNone/>
            </a:pPr>
            <a:r>
              <a:rPr lang="en-US" dirty="0"/>
              <a:t>}    </a:t>
            </a:r>
          </a:p>
          <a:p>
            <a:pPr>
              <a:buNone/>
            </a:pPr>
            <a:r>
              <a:rPr lang="en-US" dirty="0"/>
              <a:t>}    </a:t>
            </a:r>
          </a:p>
          <a:p>
            <a:endParaRPr lang="en-US" dirty="0"/>
          </a:p>
        </p:txBody>
      </p:sp>
      <p:pic>
        <p:nvPicPr>
          <p:cNvPr id="55298" name="Picture 2" descr="JAVA Jradiobutton 1"/>
          <p:cNvPicPr>
            <a:picLocks noChangeAspect="1" noChangeArrowheads="1"/>
          </p:cNvPicPr>
          <p:nvPr/>
        </p:nvPicPr>
        <p:blipFill>
          <a:blip r:embed="rId2"/>
          <a:srcRect/>
          <a:stretch>
            <a:fillRect/>
          </a:stretch>
        </p:blipFill>
        <p:spPr bwMode="auto">
          <a:xfrm>
            <a:off x="5143504" y="2500306"/>
            <a:ext cx="2895600" cy="2628900"/>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normAutofit/>
          </a:bodyPr>
          <a:lstStyle/>
          <a:p>
            <a:r>
              <a:rPr lang="en-US" dirty="0"/>
              <a:t>Java </a:t>
            </a:r>
            <a:r>
              <a:rPr lang="en-US" dirty="0" err="1"/>
              <a:t>JComboBox</a:t>
            </a:r>
            <a:endParaRPr lang="en-US" dirty="0"/>
          </a:p>
        </p:txBody>
      </p:sp>
      <p:sp>
        <p:nvSpPr>
          <p:cNvPr id="3" name="Content Placeholder 2"/>
          <p:cNvSpPr>
            <a:spLocks noGrp="1"/>
          </p:cNvSpPr>
          <p:nvPr>
            <p:ph idx="1"/>
          </p:nvPr>
        </p:nvSpPr>
        <p:spPr/>
        <p:txBody>
          <a:bodyPr/>
          <a:lstStyle/>
          <a:p>
            <a:r>
              <a:rPr lang="en-US" dirty="0"/>
              <a:t>The object of Choice class is used to show popup menu of choices. Choice selected by user is shown on the top of a </a:t>
            </a:r>
            <a:r>
              <a:rPr lang="en-US" dirty="0">
                <a:hlinkClick r:id="rId2"/>
              </a:rPr>
              <a:t>menu</a:t>
            </a:r>
            <a:r>
              <a:rPr lang="en-US" dirty="0"/>
              <a:t>. It inherits </a:t>
            </a:r>
            <a:r>
              <a:rPr lang="en-US" dirty="0" err="1">
                <a:hlinkClick r:id="rId3"/>
              </a:rPr>
              <a:t>JComponent</a:t>
            </a:r>
            <a:r>
              <a:rPr lang="en-US" dirty="0"/>
              <a:t> class.</a:t>
            </a:r>
          </a:p>
          <a:p>
            <a:pPr>
              <a:buNone/>
            </a:pPr>
            <a:r>
              <a:rPr lang="en-US" dirty="0" err="1"/>
              <a:t>JComboBox</a:t>
            </a:r>
            <a:r>
              <a:rPr lang="en-US" dirty="0"/>
              <a:t> class declaration</a:t>
            </a:r>
          </a:p>
          <a:p>
            <a:r>
              <a:rPr lang="en-US" sz="1600" b="1" dirty="0"/>
              <a:t>public</a:t>
            </a:r>
            <a:r>
              <a:rPr lang="en-US" sz="1600" dirty="0"/>
              <a:t> </a:t>
            </a:r>
            <a:r>
              <a:rPr lang="en-US" sz="1600" b="1" dirty="0"/>
              <a:t>class</a:t>
            </a:r>
            <a:r>
              <a:rPr lang="en-US" sz="1600" dirty="0"/>
              <a:t> </a:t>
            </a:r>
            <a:r>
              <a:rPr lang="en-US" sz="1600" dirty="0" err="1"/>
              <a:t>JComboBox</a:t>
            </a:r>
            <a:r>
              <a:rPr lang="en-US" sz="1600" dirty="0"/>
              <a:t> </a:t>
            </a:r>
            <a:r>
              <a:rPr lang="en-US" sz="1600" b="1" dirty="0"/>
              <a:t>extends</a:t>
            </a:r>
            <a:r>
              <a:rPr lang="en-US" sz="1600" dirty="0"/>
              <a:t> </a:t>
            </a:r>
            <a:r>
              <a:rPr lang="en-US" sz="1600" dirty="0" err="1"/>
              <a:t>JComponent</a:t>
            </a:r>
            <a:r>
              <a:rPr lang="en-US" sz="1600" dirty="0"/>
              <a:t> </a:t>
            </a:r>
            <a:r>
              <a:rPr lang="en-US" sz="1600" b="1" dirty="0"/>
              <a:t>implements</a:t>
            </a:r>
            <a:r>
              <a:rPr lang="en-US" sz="1600" dirty="0"/>
              <a:t> </a:t>
            </a:r>
            <a:r>
              <a:rPr lang="en-US" sz="1600" dirty="0" err="1"/>
              <a:t>ItemSelectable</a:t>
            </a:r>
            <a:r>
              <a:rPr lang="en-US" sz="1600" dirty="0"/>
              <a:t>, </a:t>
            </a:r>
            <a:r>
              <a:rPr lang="en-US" sz="1600" dirty="0" err="1"/>
              <a:t>ListDataListener</a:t>
            </a:r>
            <a:r>
              <a:rPr lang="en-US" sz="1600" dirty="0"/>
              <a:t>, </a:t>
            </a:r>
            <a:r>
              <a:rPr lang="en-US" sz="1600" dirty="0" err="1"/>
              <a:t>ActionListener</a:t>
            </a:r>
            <a:r>
              <a:rPr lang="en-US" sz="1600" dirty="0"/>
              <a:t>, Accessible  </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normAutofit/>
          </a:bodyPr>
          <a:lstStyle/>
          <a:p>
            <a:r>
              <a:rPr lang="en-US" dirty="0"/>
              <a:t>Commonly used Constructors:</a:t>
            </a:r>
          </a:p>
        </p:txBody>
      </p:sp>
      <p:graphicFrame>
        <p:nvGraphicFramePr>
          <p:cNvPr id="4" name="Table 3"/>
          <p:cNvGraphicFramePr>
            <a:graphicFrameLocks noGrp="1"/>
          </p:cNvGraphicFramePr>
          <p:nvPr/>
        </p:nvGraphicFramePr>
        <p:xfrm>
          <a:off x="1071538" y="2357430"/>
          <a:ext cx="7500990" cy="2514499"/>
        </p:xfrm>
        <a:graphic>
          <a:graphicData uri="http://schemas.openxmlformats.org/drawingml/2006/table">
            <a:tbl>
              <a:tblPr/>
              <a:tblGrid>
                <a:gridCol w="3143272">
                  <a:extLst>
                    <a:ext uri="{9D8B030D-6E8A-4147-A177-3AD203B41FA5}">
                      <a16:colId xmlns:a16="http://schemas.microsoft.com/office/drawing/2014/main" val="20000"/>
                    </a:ext>
                  </a:extLst>
                </a:gridCol>
                <a:gridCol w="4357718">
                  <a:extLst>
                    <a:ext uri="{9D8B030D-6E8A-4147-A177-3AD203B41FA5}">
                      <a16:colId xmlns:a16="http://schemas.microsoft.com/office/drawing/2014/main" val="20001"/>
                    </a:ext>
                  </a:extLst>
                </a:gridCol>
              </a:tblGrid>
              <a:tr h="485254">
                <a:tc>
                  <a:txBody>
                    <a:bodyPr/>
                    <a:lstStyle/>
                    <a:p>
                      <a:pPr algn="l" fontAlgn="t"/>
                      <a:r>
                        <a:rPr lang="en-US" sz="1300">
                          <a:solidFill>
                            <a:srgbClr val="000000"/>
                          </a:solidFill>
                          <a:latin typeface="times new roman"/>
                        </a:rPr>
                        <a:t>Constructor</a:t>
                      </a:r>
                    </a:p>
                  </a:txBody>
                  <a:tcPr marL="82707" marR="82707" marT="82707" marB="82707">
                    <a:lnL w="9525" cap="flat" cmpd="sng" algn="ctr">
                      <a:solidFill>
                        <a:srgbClr val="80B138"/>
                      </a:solidFill>
                      <a:prstDash val="solid"/>
                      <a:round/>
                      <a:headEnd type="none" w="med" len="med"/>
                      <a:tailEnd type="none" w="med" len="med"/>
                    </a:lnL>
                    <a:lnR w="9525" cap="flat" cmpd="sng" algn="ctr">
                      <a:solidFill>
                        <a:srgbClr val="80B138"/>
                      </a:solidFill>
                      <a:prstDash val="solid"/>
                      <a:round/>
                      <a:headEnd type="none" w="med" len="med"/>
                      <a:tailEnd type="none" w="med" len="med"/>
                    </a:lnR>
                    <a:lnT w="9525" cap="flat" cmpd="sng" algn="ctr">
                      <a:solidFill>
                        <a:srgbClr val="80B13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latin typeface="times new roman"/>
                        </a:rPr>
                        <a:t>Description</a:t>
                      </a:r>
                    </a:p>
                  </a:txBody>
                  <a:tcPr marL="82707" marR="82707" marT="82707" marB="82707">
                    <a:lnL w="9525" cap="flat" cmpd="sng" algn="ctr">
                      <a:solidFill>
                        <a:srgbClr val="80B138"/>
                      </a:solidFill>
                      <a:prstDash val="solid"/>
                      <a:round/>
                      <a:headEnd type="none" w="med" len="med"/>
                      <a:tailEnd type="none" w="med" len="med"/>
                    </a:lnL>
                    <a:lnR w="9525" cap="flat" cmpd="sng" algn="ctr">
                      <a:solidFill>
                        <a:srgbClr val="80B138"/>
                      </a:solidFill>
                      <a:prstDash val="solid"/>
                      <a:round/>
                      <a:headEnd type="none" w="med" len="med"/>
                      <a:tailEnd type="none" w="med" len="med"/>
                    </a:lnR>
                    <a:lnT w="9525" cap="flat" cmpd="sng" algn="ctr">
                      <a:solidFill>
                        <a:srgbClr val="80B13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676415">
                <a:tc>
                  <a:txBody>
                    <a:bodyPr/>
                    <a:lstStyle/>
                    <a:p>
                      <a:pPr algn="just" fontAlgn="t"/>
                      <a:r>
                        <a:rPr lang="en-US" sz="1300">
                          <a:solidFill>
                            <a:srgbClr val="333333"/>
                          </a:solidFill>
                          <a:latin typeface="inter-regular"/>
                        </a:rPr>
                        <a:t>JComboBox()</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Creates a JComboBox with a default data model.</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76415">
                <a:tc>
                  <a:txBody>
                    <a:bodyPr/>
                    <a:lstStyle/>
                    <a:p>
                      <a:pPr algn="just" fontAlgn="t"/>
                      <a:r>
                        <a:rPr lang="en-US" sz="1300">
                          <a:solidFill>
                            <a:srgbClr val="333333"/>
                          </a:solidFill>
                          <a:latin typeface="inter-regular"/>
                        </a:rPr>
                        <a:t>JComboBox(Object[] items)</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Creates a JComboBox that contains the elements in the specified </a:t>
                      </a:r>
                      <a:r>
                        <a:rPr lang="en-US" sz="1300" u="none" strike="noStrike">
                          <a:solidFill>
                            <a:srgbClr val="008000"/>
                          </a:solidFill>
                          <a:latin typeface="inter-regular"/>
                          <a:hlinkClick r:id="rId2"/>
                        </a:rPr>
                        <a:t>array</a:t>
                      </a:r>
                      <a:r>
                        <a:rPr lang="en-US" sz="1300">
                          <a:solidFill>
                            <a:srgbClr val="333333"/>
                          </a:solidFill>
                          <a:latin typeface="inter-regular"/>
                        </a:rPr>
                        <a: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676415">
                <a:tc>
                  <a:txBody>
                    <a:bodyPr/>
                    <a:lstStyle/>
                    <a:p>
                      <a:pPr algn="just" fontAlgn="t"/>
                      <a:r>
                        <a:rPr lang="en-US" sz="1300">
                          <a:solidFill>
                            <a:srgbClr val="333333"/>
                          </a:solidFill>
                          <a:latin typeface="inter-regular"/>
                        </a:rPr>
                        <a:t>JComboBox(Vector&lt;?&gt; items)</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dirty="0">
                          <a:solidFill>
                            <a:srgbClr val="333333"/>
                          </a:solidFill>
                          <a:latin typeface="inter-regular"/>
                        </a:rPr>
                        <a:t>Creates a </a:t>
                      </a:r>
                      <a:r>
                        <a:rPr lang="en-US" sz="1300" dirty="0" err="1">
                          <a:solidFill>
                            <a:srgbClr val="333333"/>
                          </a:solidFill>
                          <a:latin typeface="inter-regular"/>
                        </a:rPr>
                        <a:t>JComboBox</a:t>
                      </a:r>
                      <a:r>
                        <a:rPr lang="en-US" sz="1300" dirty="0">
                          <a:solidFill>
                            <a:srgbClr val="333333"/>
                          </a:solidFill>
                          <a:latin typeface="inter-regular"/>
                        </a:rPr>
                        <a:t> that contains the elements in the specified </a:t>
                      </a:r>
                      <a:r>
                        <a:rPr lang="en-US" sz="1300" u="none" strike="noStrike" dirty="0">
                          <a:solidFill>
                            <a:srgbClr val="008000"/>
                          </a:solidFill>
                          <a:latin typeface="inter-regular"/>
                          <a:hlinkClick r:id="rId3"/>
                        </a:rPr>
                        <a:t>Vector</a:t>
                      </a:r>
                      <a:r>
                        <a:rPr lang="en-US" sz="1300" dirty="0">
                          <a:solidFill>
                            <a:srgbClr val="333333"/>
                          </a:solidFill>
                          <a:latin typeface="inter-regular"/>
                        </a:rPr>
                        <a: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143000"/>
          </a:xfrm>
        </p:spPr>
        <p:txBody>
          <a:bodyPr>
            <a:normAutofit/>
          </a:bodyPr>
          <a:lstStyle/>
          <a:p>
            <a:r>
              <a:rPr lang="en-US" dirty="0"/>
              <a:t>Commonly used Methods:</a:t>
            </a:r>
          </a:p>
        </p:txBody>
      </p:sp>
      <p:graphicFrame>
        <p:nvGraphicFramePr>
          <p:cNvPr id="4" name="Table 3"/>
          <p:cNvGraphicFramePr>
            <a:graphicFrameLocks noGrp="1"/>
          </p:cNvGraphicFramePr>
          <p:nvPr/>
        </p:nvGraphicFramePr>
        <p:xfrm>
          <a:off x="1000100" y="1923728"/>
          <a:ext cx="7429552" cy="3576976"/>
        </p:xfrm>
        <a:graphic>
          <a:graphicData uri="http://schemas.openxmlformats.org/drawingml/2006/table">
            <a:tbl>
              <a:tblPr/>
              <a:tblGrid>
                <a:gridCol w="3714776">
                  <a:extLst>
                    <a:ext uri="{9D8B030D-6E8A-4147-A177-3AD203B41FA5}">
                      <a16:colId xmlns:a16="http://schemas.microsoft.com/office/drawing/2014/main" val="20000"/>
                    </a:ext>
                  </a:extLst>
                </a:gridCol>
                <a:gridCol w="3714776">
                  <a:extLst>
                    <a:ext uri="{9D8B030D-6E8A-4147-A177-3AD203B41FA5}">
                      <a16:colId xmlns:a16="http://schemas.microsoft.com/office/drawing/2014/main" val="20001"/>
                    </a:ext>
                  </a:extLst>
                </a:gridCol>
              </a:tblGrid>
              <a:tr h="432382">
                <a:tc>
                  <a:txBody>
                    <a:bodyPr/>
                    <a:lstStyle/>
                    <a:p>
                      <a:pPr algn="l" fontAlgn="t"/>
                      <a:r>
                        <a:rPr lang="en-US" sz="1300">
                          <a:solidFill>
                            <a:srgbClr val="000000"/>
                          </a:solidFill>
                          <a:latin typeface="times new roman"/>
                        </a:rPr>
                        <a:t>Methods</a:t>
                      </a:r>
                    </a:p>
                  </a:txBody>
                  <a:tcPr marL="82707" marR="82707" marT="82707" marB="82707">
                    <a:lnL w="9525" cap="flat" cmpd="sng" algn="ctr">
                      <a:solidFill>
                        <a:srgbClr val="60B738"/>
                      </a:solidFill>
                      <a:prstDash val="solid"/>
                      <a:round/>
                      <a:headEnd type="none" w="med" len="med"/>
                      <a:tailEnd type="none" w="med" len="med"/>
                    </a:lnL>
                    <a:lnR w="9525" cap="flat" cmpd="sng" algn="ctr">
                      <a:solidFill>
                        <a:srgbClr val="60B738"/>
                      </a:solidFill>
                      <a:prstDash val="solid"/>
                      <a:round/>
                      <a:headEnd type="none" w="med" len="med"/>
                      <a:tailEnd type="none" w="med" len="med"/>
                    </a:lnR>
                    <a:lnT w="9525" cap="flat" cmpd="sng" algn="ctr">
                      <a:solidFill>
                        <a:srgbClr val="60B73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latin typeface="times new roman"/>
                        </a:rPr>
                        <a:t>Description</a:t>
                      </a:r>
                    </a:p>
                  </a:txBody>
                  <a:tcPr marL="82707" marR="82707" marT="82707" marB="82707">
                    <a:lnL w="9525" cap="flat" cmpd="sng" algn="ctr">
                      <a:solidFill>
                        <a:srgbClr val="60B738"/>
                      </a:solidFill>
                      <a:prstDash val="solid"/>
                      <a:round/>
                      <a:headEnd type="none" w="med" len="med"/>
                      <a:tailEnd type="none" w="med" len="med"/>
                    </a:lnL>
                    <a:lnR w="9525" cap="flat" cmpd="sng" algn="ctr">
                      <a:solidFill>
                        <a:srgbClr val="60B738"/>
                      </a:solidFill>
                      <a:prstDash val="solid"/>
                      <a:round/>
                      <a:headEnd type="none" w="med" len="med"/>
                      <a:tailEnd type="none" w="med" len="med"/>
                    </a:lnR>
                    <a:lnT w="9525" cap="flat" cmpd="sng" algn="ctr">
                      <a:solidFill>
                        <a:srgbClr val="60B73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66869">
                <a:tc>
                  <a:txBody>
                    <a:bodyPr/>
                    <a:lstStyle/>
                    <a:p>
                      <a:pPr algn="just" fontAlgn="t"/>
                      <a:r>
                        <a:rPr lang="en-US" sz="1300">
                          <a:solidFill>
                            <a:srgbClr val="333333"/>
                          </a:solidFill>
                          <a:latin typeface="inter-regular"/>
                        </a:rPr>
                        <a:t>void addItem(Object anObject)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It is used to add an item to the item list.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02714">
                <a:tc>
                  <a:txBody>
                    <a:bodyPr/>
                    <a:lstStyle/>
                    <a:p>
                      <a:pPr algn="just" fontAlgn="t"/>
                      <a:r>
                        <a:rPr lang="en-US" sz="1300">
                          <a:solidFill>
                            <a:srgbClr val="333333"/>
                          </a:solidFill>
                          <a:latin typeface="inter-regular"/>
                        </a:rPr>
                        <a:t>void removeItem(Object anObject)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It is used to delete an item to the item list.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602714">
                <a:tc>
                  <a:txBody>
                    <a:bodyPr/>
                    <a:lstStyle/>
                    <a:p>
                      <a:pPr algn="just" fontAlgn="t"/>
                      <a:r>
                        <a:rPr lang="en-US" sz="1300">
                          <a:solidFill>
                            <a:srgbClr val="333333"/>
                          </a:solidFill>
                          <a:latin typeface="inter-regular"/>
                        </a:rPr>
                        <a:t>void removeAllItems()</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It is used to remove all the items from the list.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02714">
                <a:tc>
                  <a:txBody>
                    <a:bodyPr/>
                    <a:lstStyle/>
                    <a:p>
                      <a:pPr algn="just" fontAlgn="t"/>
                      <a:r>
                        <a:rPr lang="en-US" sz="1300">
                          <a:solidFill>
                            <a:srgbClr val="333333"/>
                          </a:solidFill>
                          <a:latin typeface="inter-regular"/>
                        </a:rPr>
                        <a:t>void setEditable(boolean b)</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It is used to determine whether the JComboBox is editable.</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602714">
                <a:tc>
                  <a:txBody>
                    <a:bodyPr/>
                    <a:lstStyle/>
                    <a:p>
                      <a:pPr algn="just" fontAlgn="t"/>
                      <a:r>
                        <a:rPr lang="en-US" sz="1300">
                          <a:solidFill>
                            <a:srgbClr val="333333"/>
                          </a:solidFill>
                          <a:latin typeface="inter-regular"/>
                        </a:rPr>
                        <a:t>void addActionListener(ActionListener a)</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It is used to add the </a:t>
                      </a:r>
                      <a:r>
                        <a:rPr lang="en-US" sz="1300" u="none" strike="noStrike">
                          <a:solidFill>
                            <a:srgbClr val="008000"/>
                          </a:solidFill>
                          <a:latin typeface="inter-regular"/>
                          <a:hlinkClick r:id="rId2"/>
                        </a:rPr>
                        <a:t>ActionListener</a:t>
                      </a:r>
                      <a:r>
                        <a:rPr lang="en-US" sz="1300">
                          <a:solidFill>
                            <a:srgbClr val="333333"/>
                          </a:solidFill>
                          <a:latin typeface="inter-regular"/>
                        </a:rPr>
                        <a: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66869">
                <a:tc>
                  <a:txBody>
                    <a:bodyPr/>
                    <a:lstStyle/>
                    <a:p>
                      <a:pPr algn="just" fontAlgn="t"/>
                      <a:r>
                        <a:rPr lang="en-US" sz="1300">
                          <a:solidFill>
                            <a:srgbClr val="333333"/>
                          </a:solidFill>
                          <a:latin typeface="inter-regular"/>
                        </a:rPr>
                        <a:t>void addItemListener(ItemListener i)</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latin typeface="inter-regular"/>
                        </a:rPr>
                        <a:t>It is used to add the </a:t>
                      </a:r>
                      <a:r>
                        <a:rPr lang="en-US" sz="1300" u="none" strike="noStrike" dirty="0" err="1">
                          <a:solidFill>
                            <a:srgbClr val="008000"/>
                          </a:solidFill>
                          <a:latin typeface="inter-regular"/>
                          <a:hlinkClick r:id="rId3"/>
                        </a:rPr>
                        <a:t>ItemListener</a:t>
                      </a:r>
                      <a:r>
                        <a:rPr lang="en-US" sz="1300" dirty="0">
                          <a:solidFill>
                            <a:srgbClr val="333333"/>
                          </a:solidFill>
                          <a:latin typeface="inter-regular"/>
                        </a:rPr>
                        <a: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1143000"/>
          </a:xfrm>
        </p:spPr>
        <p:txBody>
          <a:bodyPr>
            <a:normAutofit/>
          </a:bodyPr>
          <a:lstStyle/>
          <a:p>
            <a:r>
              <a:rPr lang="en-US" dirty="0"/>
              <a:t>Java </a:t>
            </a:r>
            <a:r>
              <a:rPr lang="en-US" dirty="0" err="1"/>
              <a:t>JComboBox</a:t>
            </a:r>
            <a:r>
              <a:rPr lang="en-US" dirty="0"/>
              <a:t> Example</a:t>
            </a:r>
          </a:p>
        </p:txBody>
      </p:sp>
      <p:sp>
        <p:nvSpPr>
          <p:cNvPr id="3" name="Content Placeholder 2"/>
          <p:cNvSpPr>
            <a:spLocks noGrp="1"/>
          </p:cNvSpPr>
          <p:nvPr>
            <p:ph idx="1"/>
          </p:nvPr>
        </p:nvSpPr>
        <p:spPr/>
        <p:txBody>
          <a:bodyPr>
            <a:normAutofit fontScale="62500" lnSpcReduction="20000"/>
          </a:bodyPr>
          <a:lstStyle/>
          <a:p>
            <a:pPr>
              <a:buNone/>
            </a:pPr>
            <a:r>
              <a:rPr lang="en-US" b="1" dirty="0"/>
              <a:t>import</a:t>
            </a:r>
            <a:r>
              <a:rPr lang="en-US" dirty="0"/>
              <a:t> </a:t>
            </a:r>
            <a:r>
              <a:rPr lang="en-US" dirty="0" err="1"/>
              <a:t>javax.swing</a:t>
            </a:r>
            <a:r>
              <a:rPr lang="en-US" dirty="0"/>
              <a:t>.*;    </a:t>
            </a:r>
          </a:p>
          <a:p>
            <a:pPr>
              <a:buNone/>
            </a:pPr>
            <a:r>
              <a:rPr lang="en-US" b="1" dirty="0"/>
              <a:t>public</a:t>
            </a:r>
            <a:r>
              <a:rPr lang="en-US" dirty="0"/>
              <a:t> </a:t>
            </a:r>
            <a:r>
              <a:rPr lang="en-US" b="1" dirty="0"/>
              <a:t>class</a:t>
            </a:r>
            <a:r>
              <a:rPr lang="en-US" dirty="0"/>
              <a:t> </a:t>
            </a:r>
            <a:r>
              <a:rPr lang="en-US" dirty="0" err="1"/>
              <a:t>ComboBoxExample</a:t>
            </a:r>
            <a:r>
              <a:rPr lang="en-US" dirty="0"/>
              <a:t> {    </a:t>
            </a:r>
          </a:p>
          <a:p>
            <a:pPr>
              <a:buNone/>
            </a:pPr>
            <a:r>
              <a:rPr lang="en-US" dirty="0" err="1"/>
              <a:t>JFrame</a:t>
            </a:r>
            <a:r>
              <a:rPr lang="en-US" dirty="0"/>
              <a:t> f;    </a:t>
            </a:r>
          </a:p>
          <a:p>
            <a:pPr>
              <a:buNone/>
            </a:pPr>
            <a:r>
              <a:rPr lang="en-US" dirty="0" err="1"/>
              <a:t>ComboBoxExample</a:t>
            </a:r>
            <a:r>
              <a:rPr lang="en-US" dirty="0"/>
              <a:t>(){    </a:t>
            </a:r>
          </a:p>
          <a:p>
            <a:pPr>
              <a:buNone/>
            </a:pPr>
            <a:r>
              <a:rPr lang="en-US" dirty="0"/>
              <a:t>    f=</a:t>
            </a:r>
            <a:r>
              <a:rPr lang="en-US" b="1" dirty="0"/>
              <a:t>new</a:t>
            </a:r>
            <a:r>
              <a:rPr lang="en-US" dirty="0"/>
              <a:t> </a:t>
            </a:r>
            <a:r>
              <a:rPr lang="en-US" dirty="0" err="1"/>
              <a:t>JFrame</a:t>
            </a:r>
            <a:r>
              <a:rPr lang="en-US" dirty="0"/>
              <a:t>("</a:t>
            </a:r>
            <a:r>
              <a:rPr lang="en-US" dirty="0" err="1"/>
              <a:t>ComboBox</a:t>
            </a:r>
            <a:r>
              <a:rPr lang="en-US" dirty="0"/>
              <a:t> Example");    </a:t>
            </a:r>
          </a:p>
          <a:p>
            <a:pPr>
              <a:buNone/>
            </a:pPr>
            <a:r>
              <a:rPr lang="en-US" dirty="0"/>
              <a:t>    String country[]={"</a:t>
            </a:r>
            <a:r>
              <a:rPr lang="en-US" dirty="0" err="1"/>
              <a:t>India","Aus","U.S.A","England","Newzealand</a:t>
            </a:r>
            <a:r>
              <a:rPr lang="en-US" dirty="0"/>
              <a:t>"};        </a:t>
            </a:r>
          </a:p>
          <a:p>
            <a:pPr>
              <a:buNone/>
            </a:pPr>
            <a:r>
              <a:rPr lang="en-US" dirty="0"/>
              <a:t>    </a:t>
            </a:r>
            <a:r>
              <a:rPr lang="en-US" dirty="0" err="1"/>
              <a:t>JComboBox</a:t>
            </a:r>
            <a:r>
              <a:rPr lang="en-US" dirty="0"/>
              <a:t> </a:t>
            </a:r>
            <a:r>
              <a:rPr lang="en-US" dirty="0" err="1"/>
              <a:t>cb</a:t>
            </a:r>
            <a:r>
              <a:rPr lang="en-US" dirty="0"/>
              <a:t>=</a:t>
            </a:r>
            <a:r>
              <a:rPr lang="en-US" b="1" dirty="0"/>
              <a:t>new</a:t>
            </a:r>
            <a:r>
              <a:rPr lang="en-US" dirty="0"/>
              <a:t> </a:t>
            </a:r>
            <a:r>
              <a:rPr lang="en-US" dirty="0" err="1"/>
              <a:t>JComboBox</a:t>
            </a:r>
            <a:r>
              <a:rPr lang="en-US" dirty="0"/>
              <a:t>(country);    </a:t>
            </a:r>
          </a:p>
          <a:p>
            <a:pPr>
              <a:buNone/>
            </a:pPr>
            <a:r>
              <a:rPr lang="en-US" dirty="0"/>
              <a:t>    </a:t>
            </a:r>
            <a:r>
              <a:rPr lang="en-US" dirty="0" err="1"/>
              <a:t>cb.setBounds</a:t>
            </a:r>
            <a:r>
              <a:rPr lang="en-US" dirty="0"/>
              <a:t>(50, 50,90,20);    </a:t>
            </a:r>
          </a:p>
          <a:p>
            <a:pPr>
              <a:buNone/>
            </a:pPr>
            <a:r>
              <a:rPr lang="en-US" dirty="0"/>
              <a:t>    </a:t>
            </a:r>
            <a:r>
              <a:rPr lang="en-US" dirty="0" err="1"/>
              <a:t>f.add</a:t>
            </a:r>
            <a:r>
              <a:rPr lang="en-US" dirty="0"/>
              <a:t>(</a:t>
            </a:r>
            <a:r>
              <a:rPr lang="en-US" dirty="0" err="1"/>
              <a:t>cb</a:t>
            </a:r>
            <a:r>
              <a:rPr lang="en-US" dirty="0"/>
              <a:t>);        </a:t>
            </a:r>
          </a:p>
          <a:p>
            <a:pPr>
              <a:buNone/>
            </a:pPr>
            <a:r>
              <a:rPr lang="en-US" dirty="0"/>
              <a:t>    </a:t>
            </a:r>
            <a:r>
              <a:rPr lang="en-US" dirty="0" err="1"/>
              <a:t>f.setLayout</a:t>
            </a:r>
            <a:r>
              <a:rPr lang="en-US" dirty="0"/>
              <a:t>(</a:t>
            </a:r>
            <a:r>
              <a:rPr lang="en-US" b="1" dirty="0"/>
              <a:t>null</a:t>
            </a:r>
            <a:r>
              <a:rPr lang="en-US" dirty="0"/>
              <a:t>);    </a:t>
            </a:r>
          </a:p>
          <a:p>
            <a:pPr>
              <a:buNone/>
            </a:pPr>
            <a:r>
              <a:rPr lang="en-US" dirty="0"/>
              <a:t>    </a:t>
            </a:r>
            <a:r>
              <a:rPr lang="en-US" dirty="0" err="1"/>
              <a:t>f.setSize</a:t>
            </a:r>
            <a:r>
              <a:rPr lang="en-US" dirty="0"/>
              <a:t>(400,500);    </a:t>
            </a:r>
          </a:p>
          <a:p>
            <a:pPr>
              <a:buNone/>
            </a:pPr>
            <a:r>
              <a:rPr lang="en-US" dirty="0"/>
              <a:t>    </a:t>
            </a:r>
            <a:r>
              <a:rPr lang="en-US" dirty="0" err="1"/>
              <a:t>f.setVisible</a:t>
            </a:r>
            <a:r>
              <a:rPr lang="en-US" dirty="0"/>
              <a:t>(</a:t>
            </a:r>
            <a:r>
              <a:rPr lang="en-US" b="1" dirty="0"/>
              <a:t>true</a:t>
            </a:r>
            <a:r>
              <a:rPr lang="en-US" dirty="0"/>
              <a:t>);         </a:t>
            </a:r>
          </a:p>
          <a:p>
            <a:pPr>
              <a:buNone/>
            </a:pPr>
            <a:r>
              <a:rPr lang="en-US" dirty="0"/>
              <a:t>}    </a:t>
            </a:r>
          </a:p>
          <a:p>
            <a:pPr>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a:buNone/>
            </a:pPr>
            <a:r>
              <a:rPr lang="en-US" dirty="0"/>
              <a:t>    </a:t>
            </a:r>
            <a:r>
              <a:rPr lang="en-US" b="1" dirty="0"/>
              <a:t>new</a:t>
            </a:r>
            <a:r>
              <a:rPr lang="en-US" dirty="0"/>
              <a:t> </a:t>
            </a:r>
            <a:r>
              <a:rPr lang="en-US" dirty="0" err="1"/>
              <a:t>ComboBoxExample</a:t>
            </a:r>
            <a:r>
              <a:rPr lang="en-US" dirty="0"/>
              <a:t>();         </a:t>
            </a:r>
          </a:p>
          <a:p>
            <a:pPr>
              <a:buNone/>
            </a:pPr>
            <a:r>
              <a:rPr lang="en-US" dirty="0"/>
              <a:t>}    </a:t>
            </a:r>
          </a:p>
          <a:p>
            <a:pPr>
              <a:buNone/>
            </a:pPr>
            <a:r>
              <a:rPr lang="en-US" dirty="0"/>
              <a:t>}   </a:t>
            </a:r>
          </a:p>
          <a:p>
            <a:endParaRPr lang="en-US" dirty="0"/>
          </a:p>
        </p:txBody>
      </p:sp>
      <p:pic>
        <p:nvPicPr>
          <p:cNvPr id="59394" name="Picture 2" descr="JAVA Jcombobox 1"/>
          <p:cNvPicPr>
            <a:picLocks noChangeAspect="1" noChangeArrowheads="1"/>
          </p:cNvPicPr>
          <p:nvPr/>
        </p:nvPicPr>
        <p:blipFill>
          <a:blip r:embed="rId2"/>
          <a:srcRect/>
          <a:stretch>
            <a:fillRect/>
          </a:stretch>
        </p:blipFill>
        <p:spPr bwMode="auto">
          <a:xfrm>
            <a:off x="5429256" y="3500438"/>
            <a:ext cx="3314700" cy="3000376"/>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214290"/>
            <a:ext cx="8229600" cy="6643710"/>
          </a:xfrm>
        </p:spPr>
        <p:txBody>
          <a:bodyPr>
            <a:normAutofit fontScale="55000" lnSpcReduction="20000"/>
          </a:bodyPr>
          <a:lstStyle/>
          <a:p>
            <a:pPr>
              <a:buNone/>
            </a:pPr>
            <a:r>
              <a:rPr lang="en-US" b="1" dirty="0"/>
              <a:t>import</a:t>
            </a:r>
            <a:r>
              <a:rPr lang="en-US" dirty="0"/>
              <a:t> </a:t>
            </a:r>
            <a:r>
              <a:rPr lang="en-US" dirty="0" err="1"/>
              <a:t>javax.swing</a:t>
            </a:r>
            <a:r>
              <a:rPr lang="en-US" dirty="0"/>
              <a:t>.*;    </a:t>
            </a:r>
          </a:p>
          <a:p>
            <a:pPr>
              <a:buNone/>
            </a:pPr>
            <a:r>
              <a:rPr lang="en-US" b="1" dirty="0"/>
              <a:t>import</a:t>
            </a:r>
            <a:r>
              <a:rPr lang="en-US" dirty="0"/>
              <a:t> </a:t>
            </a:r>
            <a:r>
              <a:rPr lang="en-US" dirty="0" err="1"/>
              <a:t>java.awt.event</a:t>
            </a:r>
            <a:r>
              <a:rPr lang="en-US" dirty="0"/>
              <a:t>.*;    </a:t>
            </a:r>
          </a:p>
          <a:p>
            <a:pPr>
              <a:buNone/>
            </a:pPr>
            <a:r>
              <a:rPr lang="en-US" b="1" dirty="0"/>
              <a:t>public</a:t>
            </a:r>
            <a:r>
              <a:rPr lang="en-US" dirty="0"/>
              <a:t> </a:t>
            </a:r>
            <a:r>
              <a:rPr lang="en-US" b="1" dirty="0"/>
              <a:t>class</a:t>
            </a:r>
            <a:r>
              <a:rPr lang="en-US" dirty="0"/>
              <a:t> </a:t>
            </a:r>
            <a:r>
              <a:rPr lang="en-US" dirty="0" err="1"/>
              <a:t>ComboBoxExample</a:t>
            </a:r>
            <a:r>
              <a:rPr lang="en-US" dirty="0"/>
              <a:t> {    </a:t>
            </a:r>
          </a:p>
          <a:p>
            <a:pPr>
              <a:buNone/>
            </a:pPr>
            <a:r>
              <a:rPr lang="en-US" dirty="0" err="1"/>
              <a:t>JFrame</a:t>
            </a:r>
            <a:r>
              <a:rPr lang="en-US" dirty="0"/>
              <a:t> f;    </a:t>
            </a:r>
          </a:p>
          <a:p>
            <a:pPr>
              <a:buNone/>
            </a:pPr>
            <a:r>
              <a:rPr lang="en-US" dirty="0" err="1"/>
              <a:t>ComboBoxExample</a:t>
            </a:r>
            <a:r>
              <a:rPr lang="en-US" dirty="0"/>
              <a:t>(){    </a:t>
            </a:r>
          </a:p>
          <a:p>
            <a:pPr>
              <a:buNone/>
            </a:pPr>
            <a:r>
              <a:rPr lang="en-US" dirty="0"/>
              <a:t>    f=</a:t>
            </a:r>
            <a:r>
              <a:rPr lang="en-US" b="1" dirty="0"/>
              <a:t>new</a:t>
            </a:r>
            <a:r>
              <a:rPr lang="en-US" dirty="0"/>
              <a:t> </a:t>
            </a:r>
            <a:r>
              <a:rPr lang="en-US" dirty="0" err="1"/>
              <a:t>JFrame</a:t>
            </a:r>
            <a:r>
              <a:rPr lang="en-US" dirty="0"/>
              <a:t>("</a:t>
            </a:r>
            <a:r>
              <a:rPr lang="en-US" dirty="0" err="1"/>
              <a:t>ComboBox</a:t>
            </a:r>
            <a:r>
              <a:rPr lang="en-US" dirty="0"/>
              <a:t> Example");   </a:t>
            </a:r>
          </a:p>
          <a:p>
            <a:pPr>
              <a:buNone/>
            </a:pPr>
            <a:r>
              <a:rPr lang="en-US" dirty="0"/>
              <a:t>    </a:t>
            </a:r>
            <a:r>
              <a:rPr lang="en-US" b="1" dirty="0"/>
              <a:t>final</a:t>
            </a:r>
            <a:r>
              <a:rPr lang="en-US" dirty="0"/>
              <a:t> </a:t>
            </a:r>
            <a:r>
              <a:rPr lang="en-US" dirty="0" err="1"/>
              <a:t>JLabel</a:t>
            </a:r>
            <a:r>
              <a:rPr lang="en-US" dirty="0"/>
              <a:t> label = </a:t>
            </a:r>
            <a:r>
              <a:rPr lang="en-US" b="1" dirty="0"/>
              <a:t>new</a:t>
            </a:r>
            <a:r>
              <a:rPr lang="en-US" dirty="0"/>
              <a:t> </a:t>
            </a:r>
            <a:r>
              <a:rPr lang="en-US" dirty="0" err="1"/>
              <a:t>JLabel</a:t>
            </a:r>
            <a:r>
              <a:rPr lang="en-US" dirty="0"/>
              <a:t>();          </a:t>
            </a:r>
          </a:p>
          <a:p>
            <a:pPr>
              <a:buNone/>
            </a:pPr>
            <a:r>
              <a:rPr lang="en-US" dirty="0"/>
              <a:t>    </a:t>
            </a:r>
            <a:r>
              <a:rPr lang="en-US" dirty="0" err="1"/>
              <a:t>label.setHorizontalAlignment</a:t>
            </a:r>
            <a:r>
              <a:rPr lang="en-US" dirty="0"/>
              <a:t>(</a:t>
            </a:r>
            <a:r>
              <a:rPr lang="en-US" dirty="0" err="1"/>
              <a:t>JLabel.CENTER</a:t>
            </a:r>
            <a:r>
              <a:rPr lang="en-US" dirty="0"/>
              <a:t>);  </a:t>
            </a:r>
          </a:p>
          <a:p>
            <a:pPr>
              <a:buNone/>
            </a:pPr>
            <a:r>
              <a:rPr lang="en-US" dirty="0"/>
              <a:t>    </a:t>
            </a:r>
            <a:r>
              <a:rPr lang="en-US" dirty="0" err="1"/>
              <a:t>label.setSize</a:t>
            </a:r>
            <a:r>
              <a:rPr lang="en-US" dirty="0"/>
              <a:t>(400,100);  </a:t>
            </a:r>
          </a:p>
          <a:p>
            <a:pPr>
              <a:buNone/>
            </a:pPr>
            <a:r>
              <a:rPr lang="en-US" dirty="0"/>
              <a:t>    </a:t>
            </a:r>
            <a:r>
              <a:rPr lang="en-US" dirty="0" err="1"/>
              <a:t>JButton</a:t>
            </a:r>
            <a:r>
              <a:rPr lang="en-US" dirty="0"/>
              <a:t> b=</a:t>
            </a:r>
            <a:r>
              <a:rPr lang="en-US" b="1" dirty="0"/>
              <a:t>new</a:t>
            </a:r>
            <a:r>
              <a:rPr lang="en-US" dirty="0"/>
              <a:t> </a:t>
            </a:r>
            <a:r>
              <a:rPr lang="en-US" dirty="0" err="1"/>
              <a:t>JButton</a:t>
            </a:r>
            <a:r>
              <a:rPr lang="en-US" dirty="0"/>
              <a:t>("Show");  </a:t>
            </a:r>
          </a:p>
          <a:p>
            <a:pPr>
              <a:buNone/>
            </a:pPr>
            <a:r>
              <a:rPr lang="en-US" dirty="0"/>
              <a:t>    </a:t>
            </a:r>
            <a:r>
              <a:rPr lang="en-US" dirty="0" err="1"/>
              <a:t>b.setBounds</a:t>
            </a:r>
            <a:r>
              <a:rPr lang="en-US" dirty="0"/>
              <a:t>(200,100,75,20);  </a:t>
            </a:r>
          </a:p>
          <a:p>
            <a:pPr>
              <a:buNone/>
            </a:pPr>
            <a:r>
              <a:rPr lang="en-US" dirty="0"/>
              <a:t>    String languages[]={"C","C++","C#","</a:t>
            </a:r>
            <a:r>
              <a:rPr lang="en-US" dirty="0" err="1"/>
              <a:t>Java","PHP</a:t>
            </a:r>
            <a:r>
              <a:rPr lang="en-US" dirty="0"/>
              <a:t>"};        </a:t>
            </a:r>
          </a:p>
          <a:p>
            <a:pPr>
              <a:buNone/>
            </a:pPr>
            <a:r>
              <a:rPr lang="en-US" dirty="0"/>
              <a:t>    </a:t>
            </a:r>
            <a:r>
              <a:rPr lang="en-US" b="1" dirty="0"/>
              <a:t>final</a:t>
            </a:r>
            <a:r>
              <a:rPr lang="en-US" dirty="0"/>
              <a:t> </a:t>
            </a:r>
            <a:r>
              <a:rPr lang="en-US" dirty="0" err="1"/>
              <a:t>JComboBox</a:t>
            </a:r>
            <a:r>
              <a:rPr lang="en-US" dirty="0"/>
              <a:t> </a:t>
            </a:r>
            <a:r>
              <a:rPr lang="en-US" dirty="0" err="1"/>
              <a:t>cb</a:t>
            </a:r>
            <a:r>
              <a:rPr lang="en-US" dirty="0"/>
              <a:t>=</a:t>
            </a:r>
            <a:r>
              <a:rPr lang="en-US" b="1" dirty="0"/>
              <a:t>new</a:t>
            </a:r>
            <a:r>
              <a:rPr lang="en-US" dirty="0"/>
              <a:t> </a:t>
            </a:r>
            <a:r>
              <a:rPr lang="en-US" dirty="0" err="1"/>
              <a:t>JComboBox</a:t>
            </a:r>
            <a:r>
              <a:rPr lang="en-US" dirty="0"/>
              <a:t>(languages);    </a:t>
            </a:r>
          </a:p>
          <a:p>
            <a:pPr>
              <a:buNone/>
            </a:pPr>
            <a:r>
              <a:rPr lang="en-US" dirty="0"/>
              <a:t>    </a:t>
            </a:r>
            <a:r>
              <a:rPr lang="en-US" dirty="0" err="1"/>
              <a:t>cb.setBounds</a:t>
            </a:r>
            <a:r>
              <a:rPr lang="en-US" dirty="0"/>
              <a:t>(50, 100,90,20);    </a:t>
            </a:r>
          </a:p>
          <a:p>
            <a:pPr>
              <a:buNone/>
            </a:pPr>
            <a:r>
              <a:rPr lang="en-US" dirty="0"/>
              <a:t>    </a:t>
            </a:r>
            <a:r>
              <a:rPr lang="en-US" dirty="0" err="1"/>
              <a:t>f.add</a:t>
            </a:r>
            <a:r>
              <a:rPr lang="en-US" dirty="0"/>
              <a:t>(</a:t>
            </a:r>
            <a:r>
              <a:rPr lang="en-US" dirty="0" err="1"/>
              <a:t>cb</a:t>
            </a:r>
            <a:r>
              <a:rPr lang="en-US" dirty="0"/>
              <a:t>); </a:t>
            </a:r>
            <a:r>
              <a:rPr lang="en-US" dirty="0" err="1"/>
              <a:t>f.add</a:t>
            </a:r>
            <a:r>
              <a:rPr lang="en-US" dirty="0"/>
              <a:t>(label); </a:t>
            </a:r>
            <a:r>
              <a:rPr lang="en-US" dirty="0" err="1"/>
              <a:t>f.add</a:t>
            </a:r>
            <a:r>
              <a:rPr lang="en-US" dirty="0"/>
              <a:t>(b);    </a:t>
            </a:r>
          </a:p>
          <a:p>
            <a:pPr>
              <a:buNone/>
            </a:pPr>
            <a:r>
              <a:rPr lang="en-US" dirty="0"/>
              <a:t>    </a:t>
            </a:r>
            <a:r>
              <a:rPr lang="en-US" dirty="0" err="1"/>
              <a:t>f.setLayout</a:t>
            </a:r>
            <a:r>
              <a:rPr lang="en-US" dirty="0"/>
              <a:t>(</a:t>
            </a:r>
            <a:r>
              <a:rPr lang="en-US" b="1" dirty="0"/>
              <a:t>null</a:t>
            </a:r>
            <a:r>
              <a:rPr lang="en-US" dirty="0"/>
              <a:t>);    </a:t>
            </a:r>
          </a:p>
          <a:p>
            <a:pPr>
              <a:buNone/>
            </a:pPr>
            <a:r>
              <a:rPr lang="en-US" dirty="0"/>
              <a:t>    </a:t>
            </a:r>
            <a:r>
              <a:rPr lang="en-US" dirty="0" err="1"/>
              <a:t>f.setSize</a:t>
            </a:r>
            <a:r>
              <a:rPr lang="en-US" dirty="0"/>
              <a:t>(350,350);    </a:t>
            </a:r>
          </a:p>
          <a:p>
            <a:pPr>
              <a:buNone/>
            </a:pPr>
            <a:r>
              <a:rPr lang="en-US" dirty="0"/>
              <a:t>    </a:t>
            </a:r>
            <a:r>
              <a:rPr lang="en-US" dirty="0" err="1"/>
              <a:t>f.setVisible</a:t>
            </a:r>
            <a:r>
              <a:rPr lang="en-US" dirty="0"/>
              <a:t>(</a:t>
            </a:r>
            <a:r>
              <a:rPr lang="en-US" b="1" dirty="0"/>
              <a:t>true</a:t>
            </a:r>
            <a:r>
              <a:rPr lang="en-US" dirty="0"/>
              <a:t>);       </a:t>
            </a:r>
          </a:p>
          <a:p>
            <a:pPr>
              <a:buNone/>
            </a:pPr>
            <a:r>
              <a:rPr lang="en-US" dirty="0"/>
              <a:t>    </a:t>
            </a:r>
            <a:r>
              <a:rPr lang="en-US" dirty="0" err="1"/>
              <a:t>b.addActionListener</a:t>
            </a:r>
            <a:r>
              <a:rPr lang="en-US" dirty="0"/>
              <a:t>(</a:t>
            </a:r>
            <a:r>
              <a:rPr lang="en-US" b="1" dirty="0"/>
              <a:t>new</a:t>
            </a:r>
            <a:r>
              <a:rPr lang="en-US" dirty="0"/>
              <a:t> </a:t>
            </a:r>
            <a:r>
              <a:rPr lang="en-US" dirty="0" err="1"/>
              <a:t>ActionListener</a:t>
            </a:r>
            <a:r>
              <a:rPr lang="en-US" dirty="0"/>
              <a:t>() {  </a:t>
            </a:r>
          </a:p>
          <a:p>
            <a:pPr>
              <a:buNone/>
            </a:pPr>
            <a:r>
              <a:rPr lang="en-US" dirty="0"/>
              <a:t>        </a:t>
            </a:r>
            <a:r>
              <a:rPr lang="en-US" b="1" dirty="0"/>
              <a:t>public</a:t>
            </a:r>
            <a:r>
              <a:rPr lang="en-US" dirty="0"/>
              <a:t> </a:t>
            </a:r>
            <a:r>
              <a:rPr lang="en-US" b="1" dirty="0"/>
              <a:t>void</a:t>
            </a:r>
            <a:r>
              <a:rPr lang="en-US" dirty="0"/>
              <a:t> </a:t>
            </a:r>
            <a:r>
              <a:rPr lang="en-US" dirty="0" err="1"/>
              <a:t>actionPerformed</a:t>
            </a:r>
            <a:r>
              <a:rPr lang="en-US" dirty="0"/>
              <a:t>(</a:t>
            </a:r>
            <a:r>
              <a:rPr lang="en-US" dirty="0" err="1"/>
              <a:t>ActionEvent</a:t>
            </a:r>
            <a:r>
              <a:rPr lang="en-US" dirty="0"/>
              <a:t> e) {       </a:t>
            </a:r>
          </a:p>
          <a:p>
            <a:pPr>
              <a:buNone/>
            </a:pPr>
            <a:r>
              <a:rPr lang="en-US" dirty="0"/>
              <a:t>String data = "Programming language Selected: "   </a:t>
            </a:r>
          </a:p>
          <a:p>
            <a:pPr>
              <a:buNone/>
            </a:pPr>
            <a:r>
              <a:rPr lang="en-US" dirty="0"/>
              <a:t>   + </a:t>
            </a:r>
            <a:r>
              <a:rPr lang="en-US" dirty="0" err="1"/>
              <a:t>cb.getItemAt</a:t>
            </a:r>
            <a:r>
              <a:rPr lang="en-US" dirty="0"/>
              <a:t>(</a:t>
            </a:r>
            <a:r>
              <a:rPr lang="en-US" dirty="0" err="1"/>
              <a:t>cb.getSelectedIndex</a:t>
            </a:r>
            <a:r>
              <a:rPr lang="en-US" dirty="0"/>
              <a:t>());  </a:t>
            </a:r>
          </a:p>
          <a:p>
            <a:pPr>
              <a:buNone/>
            </a:pPr>
            <a:r>
              <a:rPr lang="en-US" dirty="0" err="1"/>
              <a:t>label.setText</a:t>
            </a:r>
            <a:r>
              <a:rPr lang="en-US" dirty="0"/>
              <a:t>(data);  </a:t>
            </a:r>
          </a:p>
          <a:p>
            <a:pPr>
              <a:buNone/>
            </a:pPr>
            <a:r>
              <a:rPr lang="en-US" dirty="0"/>
              <a:t>}  </a:t>
            </a:r>
          </a:p>
          <a:p>
            <a:pPr>
              <a:buNone/>
            </a:pPr>
            <a:r>
              <a:rPr lang="en-US" dirty="0"/>
              <a:t>});           </a:t>
            </a:r>
          </a:p>
          <a:p>
            <a:pPr>
              <a:buNone/>
            </a:pPr>
            <a:r>
              <a:rPr lang="en-US" dirty="0"/>
              <a:t>}    </a:t>
            </a:r>
          </a:p>
          <a:p>
            <a:pPr>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a:buNone/>
            </a:pPr>
            <a:r>
              <a:rPr lang="en-US" dirty="0"/>
              <a:t>    </a:t>
            </a:r>
            <a:r>
              <a:rPr lang="en-US" b="1" dirty="0"/>
              <a:t>new</a:t>
            </a:r>
            <a:r>
              <a:rPr lang="en-US" dirty="0"/>
              <a:t> </a:t>
            </a:r>
            <a:r>
              <a:rPr lang="en-US" dirty="0" err="1"/>
              <a:t>ComboBoxExample</a:t>
            </a:r>
            <a:r>
              <a:rPr lang="en-US" dirty="0"/>
              <a:t>();         </a:t>
            </a:r>
          </a:p>
          <a:p>
            <a:pPr>
              <a:buNone/>
            </a:pPr>
            <a:r>
              <a:rPr lang="en-US" dirty="0"/>
              <a:t>}    </a:t>
            </a:r>
          </a:p>
          <a:p>
            <a:pPr>
              <a:buNone/>
            </a:pPr>
            <a:r>
              <a:rPr lang="en-US" dirty="0"/>
              <a:t>}  </a:t>
            </a:r>
          </a:p>
          <a:p>
            <a:pPr>
              <a:buNone/>
            </a:pPr>
            <a:endParaRPr lang="en-US" dirty="0"/>
          </a:p>
        </p:txBody>
      </p:sp>
      <p:pic>
        <p:nvPicPr>
          <p:cNvPr id="60418" name="Picture 2" descr="JAVA Jcombobox 2"/>
          <p:cNvPicPr>
            <a:picLocks noChangeAspect="1" noChangeArrowheads="1"/>
          </p:cNvPicPr>
          <p:nvPr/>
        </p:nvPicPr>
        <p:blipFill>
          <a:blip r:embed="rId2"/>
          <a:srcRect/>
          <a:stretch>
            <a:fillRect/>
          </a:stretch>
        </p:blipFill>
        <p:spPr bwMode="auto">
          <a:xfrm>
            <a:off x="5072066" y="2500306"/>
            <a:ext cx="3524250" cy="2771776"/>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29600" cy="581772"/>
          </a:xfrm>
        </p:spPr>
        <p:txBody>
          <a:bodyPr>
            <a:normAutofit fontScale="90000"/>
          </a:bodyPr>
          <a:lstStyle/>
          <a:p>
            <a:r>
              <a:rPr lang="en-US" dirty="0"/>
              <a:t>Java </a:t>
            </a:r>
            <a:r>
              <a:rPr lang="en-US" dirty="0" err="1"/>
              <a:t>JTable</a:t>
            </a:r>
            <a:endParaRPr lang="en-US" dirty="0"/>
          </a:p>
        </p:txBody>
      </p:sp>
      <p:sp>
        <p:nvSpPr>
          <p:cNvPr id="3" name="Content Placeholder 2"/>
          <p:cNvSpPr>
            <a:spLocks noGrp="1"/>
          </p:cNvSpPr>
          <p:nvPr>
            <p:ph idx="1"/>
          </p:nvPr>
        </p:nvSpPr>
        <p:spPr/>
        <p:txBody>
          <a:bodyPr/>
          <a:lstStyle/>
          <a:p>
            <a:r>
              <a:rPr lang="en-US" dirty="0"/>
              <a:t>The </a:t>
            </a:r>
            <a:r>
              <a:rPr lang="en-US" dirty="0" err="1"/>
              <a:t>JTable</a:t>
            </a:r>
            <a:r>
              <a:rPr lang="en-US" dirty="0"/>
              <a:t> class is used to display data in tabular form. It is composed of rows and columns.</a:t>
            </a:r>
          </a:p>
          <a:p>
            <a:pPr>
              <a:buNone/>
            </a:pPr>
            <a:br>
              <a:rPr lang="en-US" dirty="0"/>
            </a:b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Commonly used Constructors:</a:t>
            </a:r>
            <a:br>
              <a:rPr lang="en-US" dirty="0"/>
            </a:br>
            <a:endParaRPr lang="en-US" dirty="0"/>
          </a:p>
        </p:txBody>
      </p:sp>
      <p:graphicFrame>
        <p:nvGraphicFramePr>
          <p:cNvPr id="4" name="Table 3"/>
          <p:cNvGraphicFramePr>
            <a:graphicFrameLocks noGrp="1"/>
          </p:cNvGraphicFramePr>
          <p:nvPr/>
        </p:nvGraphicFramePr>
        <p:xfrm>
          <a:off x="1524000" y="2839021"/>
          <a:ext cx="6096000" cy="1179957"/>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63912">
                <a:tc>
                  <a:txBody>
                    <a:bodyPr/>
                    <a:lstStyle/>
                    <a:p>
                      <a:pPr algn="l" fontAlgn="t"/>
                      <a:r>
                        <a:rPr lang="en-US" sz="1300">
                          <a:solidFill>
                            <a:srgbClr val="000000"/>
                          </a:solidFill>
                          <a:latin typeface="times new roman"/>
                        </a:rPr>
                        <a:t>Constructor</a:t>
                      </a:r>
                    </a:p>
                  </a:txBody>
                  <a:tcPr marL="82707" marR="82707" marT="82707" marB="82707">
                    <a:lnL w="9525" cap="flat" cmpd="sng" algn="ctr">
                      <a:solidFill>
                        <a:srgbClr val="F02E38"/>
                      </a:solidFill>
                      <a:prstDash val="solid"/>
                      <a:round/>
                      <a:headEnd type="none" w="med" len="med"/>
                      <a:tailEnd type="none" w="med" len="med"/>
                    </a:lnL>
                    <a:lnR w="9525" cap="flat" cmpd="sng" algn="ctr">
                      <a:solidFill>
                        <a:srgbClr val="F02E38"/>
                      </a:solidFill>
                      <a:prstDash val="solid"/>
                      <a:round/>
                      <a:headEnd type="none" w="med" len="med"/>
                      <a:tailEnd type="none" w="med" len="med"/>
                    </a:lnR>
                    <a:lnT w="9525" cap="flat" cmpd="sng" algn="ctr">
                      <a:solidFill>
                        <a:srgbClr val="F02E3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latin typeface="times new roman"/>
                        </a:rPr>
                        <a:t>Description</a:t>
                      </a:r>
                    </a:p>
                  </a:txBody>
                  <a:tcPr marL="82707" marR="82707" marT="82707" marB="82707">
                    <a:lnL w="9525" cap="flat" cmpd="sng" algn="ctr">
                      <a:solidFill>
                        <a:srgbClr val="F02E38"/>
                      </a:solidFill>
                      <a:prstDash val="solid"/>
                      <a:round/>
                      <a:headEnd type="none" w="med" len="med"/>
                      <a:tailEnd type="none" w="med" len="med"/>
                    </a:lnL>
                    <a:lnR w="9525" cap="flat" cmpd="sng" algn="ctr">
                      <a:solidFill>
                        <a:srgbClr val="F02E38"/>
                      </a:solidFill>
                      <a:prstDash val="solid"/>
                      <a:round/>
                      <a:headEnd type="none" w="med" len="med"/>
                      <a:tailEnd type="none" w="med" len="med"/>
                    </a:lnR>
                    <a:lnT w="9525" cap="flat" cmpd="sng" algn="ctr">
                      <a:solidFill>
                        <a:srgbClr val="F02E3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08774">
                <a:tc>
                  <a:txBody>
                    <a:bodyPr/>
                    <a:lstStyle/>
                    <a:p>
                      <a:pPr algn="just" fontAlgn="t"/>
                      <a:r>
                        <a:rPr lang="en-US" sz="1300">
                          <a:solidFill>
                            <a:srgbClr val="333333"/>
                          </a:solidFill>
                          <a:latin typeface="inter-regular"/>
                        </a:rPr>
                        <a:t>JTable()</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Creates a table with empty cells.</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07271">
                <a:tc>
                  <a:txBody>
                    <a:bodyPr/>
                    <a:lstStyle/>
                    <a:p>
                      <a:pPr algn="just" fontAlgn="t"/>
                      <a:r>
                        <a:rPr lang="en-US" sz="1300">
                          <a:solidFill>
                            <a:srgbClr val="333333"/>
                          </a:solidFill>
                          <a:latin typeface="inter-regular"/>
                        </a:rPr>
                        <a:t>JTable(Object[][] rows, Object[] columns)</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latin typeface="inter-regular"/>
                        </a:rPr>
                        <a:t>Creates a table with the specified data.</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a:t>
            </a:r>
            <a:r>
              <a:rPr lang="en-US" dirty="0" err="1"/>
              <a:t>JTable</a:t>
            </a:r>
            <a:r>
              <a:rPr lang="en-US" dirty="0"/>
              <a:t> Example</a:t>
            </a:r>
            <a:br>
              <a:rPr lang="en-US" dirty="0"/>
            </a:br>
            <a:endParaRPr lang="en-US" dirty="0"/>
          </a:p>
        </p:txBody>
      </p:sp>
      <p:sp>
        <p:nvSpPr>
          <p:cNvPr id="3" name="Content Placeholder 2"/>
          <p:cNvSpPr>
            <a:spLocks noGrp="1"/>
          </p:cNvSpPr>
          <p:nvPr>
            <p:ph idx="1"/>
          </p:nvPr>
        </p:nvSpPr>
        <p:spPr>
          <a:xfrm>
            <a:off x="457200" y="1500174"/>
            <a:ext cx="8229600" cy="4824426"/>
          </a:xfrm>
        </p:spPr>
        <p:txBody>
          <a:bodyPr>
            <a:normAutofit fontScale="55000" lnSpcReduction="20000"/>
          </a:bodyPr>
          <a:lstStyle/>
          <a:p>
            <a:pPr>
              <a:buNone/>
            </a:pPr>
            <a:r>
              <a:rPr lang="en-US" b="1" dirty="0"/>
              <a:t>import</a:t>
            </a:r>
            <a:r>
              <a:rPr lang="en-US" dirty="0"/>
              <a:t> </a:t>
            </a:r>
            <a:r>
              <a:rPr lang="en-US" dirty="0" err="1"/>
              <a:t>javax.swing</a:t>
            </a:r>
            <a:r>
              <a:rPr lang="en-US" dirty="0"/>
              <a:t>.*;    </a:t>
            </a:r>
          </a:p>
          <a:p>
            <a:pPr>
              <a:buNone/>
            </a:pPr>
            <a:r>
              <a:rPr lang="en-US" b="1" dirty="0"/>
              <a:t>public</a:t>
            </a:r>
            <a:r>
              <a:rPr lang="en-US" dirty="0"/>
              <a:t> </a:t>
            </a:r>
            <a:r>
              <a:rPr lang="en-US" b="1" dirty="0"/>
              <a:t>class</a:t>
            </a:r>
            <a:r>
              <a:rPr lang="en-US" dirty="0"/>
              <a:t> </a:t>
            </a:r>
            <a:r>
              <a:rPr lang="en-US" dirty="0" err="1"/>
              <a:t>TableExample</a:t>
            </a:r>
            <a:r>
              <a:rPr lang="en-US" dirty="0"/>
              <a:t> {    </a:t>
            </a:r>
          </a:p>
          <a:p>
            <a:pPr>
              <a:buNone/>
            </a:pPr>
            <a:r>
              <a:rPr lang="en-US" dirty="0"/>
              <a:t>    </a:t>
            </a:r>
            <a:r>
              <a:rPr lang="en-US" dirty="0" err="1"/>
              <a:t>JFrame</a:t>
            </a:r>
            <a:r>
              <a:rPr lang="en-US" dirty="0"/>
              <a:t> f;    </a:t>
            </a:r>
          </a:p>
          <a:p>
            <a:pPr>
              <a:buNone/>
            </a:pPr>
            <a:r>
              <a:rPr lang="en-US" dirty="0"/>
              <a:t>    </a:t>
            </a:r>
            <a:r>
              <a:rPr lang="en-US" dirty="0" err="1"/>
              <a:t>TableExample</a:t>
            </a:r>
            <a:r>
              <a:rPr lang="en-US" dirty="0"/>
              <a:t>(){    </a:t>
            </a:r>
          </a:p>
          <a:p>
            <a:pPr>
              <a:buNone/>
            </a:pPr>
            <a:r>
              <a:rPr lang="en-US" dirty="0"/>
              <a:t>    f=</a:t>
            </a:r>
            <a:r>
              <a:rPr lang="en-US" b="1" dirty="0"/>
              <a:t>new</a:t>
            </a:r>
            <a:r>
              <a:rPr lang="en-US" dirty="0"/>
              <a:t> </a:t>
            </a:r>
            <a:r>
              <a:rPr lang="en-US" dirty="0" err="1"/>
              <a:t>JFrame</a:t>
            </a:r>
            <a:r>
              <a:rPr lang="en-US" dirty="0"/>
              <a:t>();    </a:t>
            </a:r>
          </a:p>
          <a:p>
            <a:pPr>
              <a:buNone/>
            </a:pPr>
            <a:r>
              <a:rPr lang="en-US" dirty="0"/>
              <a:t>    String data[][]={ {"101","Amit","670000"},    </a:t>
            </a:r>
          </a:p>
          <a:p>
            <a:pPr>
              <a:buNone/>
            </a:pPr>
            <a:r>
              <a:rPr lang="en-US" dirty="0"/>
              <a:t>                          {"102","Jai","780000"},    </a:t>
            </a:r>
          </a:p>
          <a:p>
            <a:pPr>
              <a:buNone/>
            </a:pPr>
            <a:r>
              <a:rPr lang="en-US" dirty="0"/>
              <a:t>                          {"101","Sachin","700000"}};    </a:t>
            </a:r>
          </a:p>
          <a:p>
            <a:pPr>
              <a:buNone/>
            </a:pPr>
            <a:r>
              <a:rPr lang="en-US" dirty="0"/>
              <a:t>    String column[]={"ID","NAME","SALARY"};         </a:t>
            </a:r>
          </a:p>
          <a:p>
            <a:pPr>
              <a:buNone/>
            </a:pPr>
            <a:r>
              <a:rPr lang="en-US" dirty="0"/>
              <a:t>    </a:t>
            </a:r>
            <a:r>
              <a:rPr lang="en-US" dirty="0" err="1"/>
              <a:t>JTable</a:t>
            </a:r>
            <a:r>
              <a:rPr lang="en-US" dirty="0"/>
              <a:t> </a:t>
            </a:r>
            <a:r>
              <a:rPr lang="en-US" dirty="0" err="1"/>
              <a:t>jt</a:t>
            </a:r>
            <a:r>
              <a:rPr lang="en-US" dirty="0"/>
              <a:t>=</a:t>
            </a:r>
            <a:r>
              <a:rPr lang="en-US" b="1" dirty="0"/>
              <a:t>new</a:t>
            </a:r>
            <a:r>
              <a:rPr lang="en-US" dirty="0"/>
              <a:t> </a:t>
            </a:r>
            <a:r>
              <a:rPr lang="en-US" dirty="0" err="1"/>
              <a:t>JTable</a:t>
            </a:r>
            <a:r>
              <a:rPr lang="en-US" dirty="0"/>
              <a:t>(</a:t>
            </a:r>
            <a:r>
              <a:rPr lang="en-US" dirty="0" err="1"/>
              <a:t>data,column</a:t>
            </a:r>
            <a:r>
              <a:rPr lang="en-US" dirty="0"/>
              <a:t>);    </a:t>
            </a:r>
          </a:p>
          <a:p>
            <a:pPr>
              <a:buNone/>
            </a:pPr>
            <a:r>
              <a:rPr lang="en-US" dirty="0"/>
              <a:t>    </a:t>
            </a:r>
            <a:r>
              <a:rPr lang="en-US" dirty="0" err="1"/>
              <a:t>jt.setBounds</a:t>
            </a:r>
            <a:r>
              <a:rPr lang="en-US" dirty="0"/>
              <a:t>(30,40,200,300);          </a:t>
            </a:r>
          </a:p>
          <a:p>
            <a:pPr>
              <a:buNone/>
            </a:pPr>
            <a:r>
              <a:rPr lang="en-US" dirty="0"/>
              <a:t>    </a:t>
            </a:r>
            <a:r>
              <a:rPr lang="en-US" dirty="0" err="1"/>
              <a:t>JScrollPane</a:t>
            </a:r>
            <a:r>
              <a:rPr lang="en-US" dirty="0"/>
              <a:t> sp=</a:t>
            </a:r>
            <a:r>
              <a:rPr lang="en-US" b="1" dirty="0"/>
              <a:t>new</a:t>
            </a:r>
            <a:r>
              <a:rPr lang="en-US" dirty="0"/>
              <a:t> </a:t>
            </a:r>
            <a:r>
              <a:rPr lang="en-US" dirty="0" err="1"/>
              <a:t>JScrollPane</a:t>
            </a:r>
            <a:r>
              <a:rPr lang="en-US" dirty="0"/>
              <a:t>(</a:t>
            </a:r>
            <a:r>
              <a:rPr lang="en-US" dirty="0" err="1"/>
              <a:t>jt</a:t>
            </a:r>
            <a:r>
              <a:rPr lang="en-US" dirty="0"/>
              <a:t>);    </a:t>
            </a:r>
          </a:p>
          <a:p>
            <a:pPr>
              <a:buNone/>
            </a:pPr>
            <a:r>
              <a:rPr lang="en-US" dirty="0"/>
              <a:t>    </a:t>
            </a:r>
            <a:r>
              <a:rPr lang="en-US" dirty="0" err="1"/>
              <a:t>f.add</a:t>
            </a:r>
            <a:r>
              <a:rPr lang="en-US" dirty="0"/>
              <a:t>(sp);          </a:t>
            </a:r>
          </a:p>
          <a:p>
            <a:pPr>
              <a:buNone/>
            </a:pPr>
            <a:r>
              <a:rPr lang="en-US" dirty="0"/>
              <a:t>    </a:t>
            </a:r>
            <a:r>
              <a:rPr lang="en-US" dirty="0" err="1"/>
              <a:t>f.setSize</a:t>
            </a:r>
            <a:r>
              <a:rPr lang="en-US" dirty="0"/>
              <a:t>(300,400);    </a:t>
            </a:r>
          </a:p>
          <a:p>
            <a:pPr>
              <a:buNone/>
            </a:pPr>
            <a:r>
              <a:rPr lang="en-US" dirty="0"/>
              <a:t>    </a:t>
            </a:r>
            <a:r>
              <a:rPr lang="en-US" dirty="0" err="1"/>
              <a:t>f.setVisible</a:t>
            </a:r>
            <a:r>
              <a:rPr lang="en-US" dirty="0"/>
              <a:t>(</a:t>
            </a:r>
            <a:r>
              <a:rPr lang="en-US" b="1" dirty="0"/>
              <a:t>true</a:t>
            </a:r>
            <a:r>
              <a:rPr lang="en-US" dirty="0"/>
              <a:t>);    </a:t>
            </a:r>
          </a:p>
          <a:p>
            <a:pPr>
              <a:buNone/>
            </a:pPr>
            <a:r>
              <a:rPr lang="en-US" dirty="0"/>
              <a:t>}     </a:t>
            </a:r>
          </a:p>
          <a:p>
            <a:pPr>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a:buNone/>
            </a:pPr>
            <a:r>
              <a:rPr lang="en-US" dirty="0"/>
              <a:t>    </a:t>
            </a:r>
            <a:r>
              <a:rPr lang="en-US" b="1" dirty="0"/>
              <a:t>new</a:t>
            </a:r>
            <a:r>
              <a:rPr lang="en-US" dirty="0"/>
              <a:t> </a:t>
            </a:r>
            <a:r>
              <a:rPr lang="en-US" dirty="0" err="1"/>
              <a:t>TableExample</a:t>
            </a:r>
            <a:r>
              <a:rPr lang="en-US" dirty="0"/>
              <a:t>();    </a:t>
            </a:r>
          </a:p>
          <a:p>
            <a:pPr>
              <a:buNone/>
            </a:pPr>
            <a:r>
              <a:rPr lang="en-US" dirty="0"/>
              <a:t>}    </a:t>
            </a:r>
          </a:p>
          <a:p>
            <a:pPr>
              <a:buNone/>
            </a:pPr>
            <a:r>
              <a:rPr lang="en-US" dirty="0"/>
              <a:t>}  </a:t>
            </a:r>
          </a:p>
          <a:p>
            <a:pPr>
              <a:buNone/>
            </a:pPr>
            <a:endParaRPr lang="en-US" dirty="0"/>
          </a:p>
        </p:txBody>
      </p:sp>
      <p:pic>
        <p:nvPicPr>
          <p:cNvPr id="63490" name="Picture 2" descr="JAVA Jtable 1"/>
          <p:cNvPicPr>
            <a:picLocks noChangeAspect="1" noChangeArrowheads="1"/>
          </p:cNvPicPr>
          <p:nvPr/>
        </p:nvPicPr>
        <p:blipFill>
          <a:blip r:embed="rId2"/>
          <a:srcRect/>
          <a:stretch>
            <a:fillRect/>
          </a:stretch>
        </p:blipFill>
        <p:spPr bwMode="auto">
          <a:xfrm>
            <a:off x="5143504" y="2643182"/>
            <a:ext cx="2895600" cy="2524126"/>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Swing Features</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b="1" dirty="0"/>
              <a:t>Light Weight</a:t>
            </a:r>
            <a:r>
              <a:rPr lang="en-US" dirty="0"/>
              <a:t> − Swing components are independent of native Operating System's API as Swing API controls are rendered mostly using pure JAVA code instead of underlying operating system calls.</a:t>
            </a:r>
          </a:p>
          <a:p>
            <a:r>
              <a:rPr lang="en-US" b="1" dirty="0"/>
              <a:t>Rich Controls</a:t>
            </a:r>
            <a:r>
              <a:rPr lang="en-US" dirty="0"/>
              <a:t> − Swing provides a rich set of advanced controls like Tree, </a:t>
            </a:r>
            <a:r>
              <a:rPr lang="en-US" dirty="0" err="1"/>
              <a:t>TabbedPane</a:t>
            </a:r>
            <a:r>
              <a:rPr lang="en-US" dirty="0"/>
              <a:t>, slider, </a:t>
            </a:r>
            <a:r>
              <a:rPr lang="en-US" dirty="0" err="1"/>
              <a:t>colorpicker</a:t>
            </a:r>
            <a:r>
              <a:rPr lang="en-US" dirty="0"/>
              <a:t>, and table controls.</a:t>
            </a:r>
          </a:p>
          <a:p>
            <a:r>
              <a:rPr lang="en-US" b="1" dirty="0"/>
              <a:t>Highly Customizable</a:t>
            </a:r>
            <a:r>
              <a:rPr lang="en-US" dirty="0"/>
              <a:t> − Swing controls can be customized in a very easy way as visual </a:t>
            </a:r>
            <a:r>
              <a:rPr lang="en-US" dirty="0" err="1"/>
              <a:t>apperance</a:t>
            </a:r>
            <a:r>
              <a:rPr lang="en-US" dirty="0"/>
              <a:t> is independent of internal representation.</a:t>
            </a:r>
          </a:p>
          <a:p>
            <a:r>
              <a:rPr lang="en-US" b="1" dirty="0"/>
              <a:t>Pluggable look-and-feel</a:t>
            </a:r>
            <a:r>
              <a:rPr lang="en-US" dirty="0"/>
              <a:t> − SWING based GUI Application look and feel can be changed at run-time, based on available values.</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1143000"/>
          </a:xfrm>
        </p:spPr>
        <p:txBody>
          <a:bodyPr>
            <a:normAutofit/>
          </a:bodyPr>
          <a:lstStyle/>
          <a:p>
            <a:r>
              <a:rPr lang="en-US" dirty="0"/>
              <a:t>Java </a:t>
            </a:r>
            <a:r>
              <a:rPr lang="en-US" dirty="0" err="1"/>
              <a:t>JList</a:t>
            </a:r>
            <a:endParaRPr lang="en-US" dirty="0"/>
          </a:p>
        </p:txBody>
      </p:sp>
      <p:sp>
        <p:nvSpPr>
          <p:cNvPr id="3" name="Content Placeholder 2"/>
          <p:cNvSpPr>
            <a:spLocks noGrp="1"/>
          </p:cNvSpPr>
          <p:nvPr>
            <p:ph idx="1"/>
          </p:nvPr>
        </p:nvSpPr>
        <p:spPr/>
        <p:txBody>
          <a:bodyPr/>
          <a:lstStyle/>
          <a:p>
            <a:r>
              <a:rPr lang="en-US" dirty="0"/>
              <a:t>The object of </a:t>
            </a:r>
            <a:r>
              <a:rPr lang="en-US" dirty="0" err="1"/>
              <a:t>JList</a:t>
            </a:r>
            <a:r>
              <a:rPr lang="en-US" dirty="0"/>
              <a:t> class represents a list of text items. The list of text items can be set up so that the user can choose either one item or multiple items. It inherits </a:t>
            </a:r>
            <a:r>
              <a:rPr lang="en-US" dirty="0" err="1"/>
              <a:t>JComponent</a:t>
            </a:r>
            <a:r>
              <a:rPr lang="en-US" dirty="0"/>
              <a:t> class.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1143000"/>
          </a:xfrm>
        </p:spPr>
        <p:txBody>
          <a:bodyPr>
            <a:normAutofit/>
          </a:bodyPr>
          <a:lstStyle/>
          <a:p>
            <a:r>
              <a:rPr lang="en-US" dirty="0"/>
              <a:t>Commonly used Constructors:</a:t>
            </a:r>
          </a:p>
        </p:txBody>
      </p:sp>
      <p:graphicFrame>
        <p:nvGraphicFramePr>
          <p:cNvPr id="4" name="Table 3"/>
          <p:cNvGraphicFramePr>
            <a:graphicFrameLocks noGrp="1"/>
          </p:cNvGraphicFramePr>
          <p:nvPr/>
        </p:nvGraphicFramePr>
        <p:xfrm>
          <a:off x="1000100" y="2357430"/>
          <a:ext cx="6858048" cy="2428892"/>
        </p:xfrm>
        <a:graphic>
          <a:graphicData uri="http://schemas.openxmlformats.org/drawingml/2006/table">
            <a:tbl>
              <a:tblPr/>
              <a:tblGrid>
                <a:gridCol w="3053996">
                  <a:extLst>
                    <a:ext uri="{9D8B030D-6E8A-4147-A177-3AD203B41FA5}">
                      <a16:colId xmlns:a16="http://schemas.microsoft.com/office/drawing/2014/main" val="20000"/>
                    </a:ext>
                  </a:extLst>
                </a:gridCol>
                <a:gridCol w="3804052">
                  <a:extLst>
                    <a:ext uri="{9D8B030D-6E8A-4147-A177-3AD203B41FA5}">
                      <a16:colId xmlns:a16="http://schemas.microsoft.com/office/drawing/2014/main" val="20001"/>
                    </a:ext>
                  </a:extLst>
                </a:gridCol>
              </a:tblGrid>
              <a:tr h="468734">
                <a:tc>
                  <a:txBody>
                    <a:bodyPr/>
                    <a:lstStyle/>
                    <a:p>
                      <a:pPr algn="l" fontAlgn="t"/>
                      <a:r>
                        <a:rPr lang="en-US" sz="1300">
                          <a:solidFill>
                            <a:srgbClr val="000000"/>
                          </a:solidFill>
                          <a:latin typeface="times new roman"/>
                        </a:rPr>
                        <a:t>Constructor</a:t>
                      </a:r>
                    </a:p>
                  </a:txBody>
                  <a:tcPr marL="82707" marR="82707" marT="82707" marB="82707">
                    <a:lnL w="9525" cap="flat" cmpd="sng" algn="ctr">
                      <a:solidFill>
                        <a:srgbClr val="70CD86"/>
                      </a:solidFill>
                      <a:prstDash val="solid"/>
                      <a:round/>
                      <a:headEnd type="none" w="med" len="med"/>
                      <a:tailEnd type="none" w="med" len="med"/>
                    </a:lnL>
                    <a:lnR w="9525" cap="flat" cmpd="sng" algn="ctr">
                      <a:solidFill>
                        <a:srgbClr val="70CD86"/>
                      </a:solidFill>
                      <a:prstDash val="solid"/>
                      <a:round/>
                      <a:headEnd type="none" w="med" len="med"/>
                      <a:tailEnd type="none" w="med" len="med"/>
                    </a:lnR>
                    <a:lnT w="9525" cap="flat" cmpd="sng" algn="ctr">
                      <a:solidFill>
                        <a:srgbClr val="70CD8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latin typeface="times new roman"/>
                        </a:rPr>
                        <a:t>Description</a:t>
                      </a:r>
                    </a:p>
                  </a:txBody>
                  <a:tcPr marL="82707" marR="82707" marT="82707" marB="82707">
                    <a:lnL w="9525" cap="flat" cmpd="sng" algn="ctr">
                      <a:solidFill>
                        <a:srgbClr val="70CD86"/>
                      </a:solidFill>
                      <a:prstDash val="solid"/>
                      <a:round/>
                      <a:headEnd type="none" w="med" len="med"/>
                      <a:tailEnd type="none" w="med" len="med"/>
                    </a:lnL>
                    <a:lnR w="9525" cap="flat" cmpd="sng" algn="ctr">
                      <a:solidFill>
                        <a:srgbClr val="70CD86"/>
                      </a:solidFill>
                      <a:prstDash val="solid"/>
                      <a:round/>
                      <a:headEnd type="none" w="med" len="med"/>
                      <a:tailEnd type="none" w="med" len="med"/>
                    </a:lnR>
                    <a:lnT w="9525" cap="flat" cmpd="sng" algn="ctr">
                      <a:solidFill>
                        <a:srgbClr val="70CD8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653386">
                <a:tc>
                  <a:txBody>
                    <a:bodyPr/>
                    <a:lstStyle/>
                    <a:p>
                      <a:pPr algn="just" fontAlgn="t"/>
                      <a:r>
                        <a:rPr lang="en-US" sz="1300">
                          <a:solidFill>
                            <a:srgbClr val="333333"/>
                          </a:solidFill>
                          <a:latin typeface="inter-regular"/>
                        </a:rPr>
                        <a:t>JList()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Creates a JList with an empty, read-only, model.</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53386">
                <a:tc>
                  <a:txBody>
                    <a:bodyPr/>
                    <a:lstStyle/>
                    <a:p>
                      <a:pPr algn="just" fontAlgn="t"/>
                      <a:r>
                        <a:rPr lang="en-US" sz="1300">
                          <a:solidFill>
                            <a:srgbClr val="333333"/>
                          </a:solidFill>
                          <a:latin typeface="inter-regular"/>
                        </a:rPr>
                        <a:t>JList(ary[] listData)</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Creates a JList that displays the elements in the specified array.</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653386">
                <a:tc>
                  <a:txBody>
                    <a:bodyPr/>
                    <a:lstStyle/>
                    <a:p>
                      <a:pPr algn="just" fontAlgn="t"/>
                      <a:r>
                        <a:rPr lang="en-US" sz="1300">
                          <a:solidFill>
                            <a:srgbClr val="333333"/>
                          </a:solidFill>
                          <a:latin typeface="inter-regular"/>
                        </a:rPr>
                        <a:t>JList(ListModel&lt;ary&gt; dataModel)</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dirty="0">
                          <a:solidFill>
                            <a:srgbClr val="333333"/>
                          </a:solidFill>
                          <a:latin typeface="inter-regular"/>
                        </a:rPr>
                        <a:t>Creates a </a:t>
                      </a:r>
                      <a:r>
                        <a:rPr lang="en-US" sz="1300" dirty="0" err="1">
                          <a:solidFill>
                            <a:srgbClr val="333333"/>
                          </a:solidFill>
                          <a:latin typeface="inter-regular"/>
                        </a:rPr>
                        <a:t>JList</a:t>
                      </a:r>
                      <a:r>
                        <a:rPr lang="en-US" sz="1300" dirty="0">
                          <a:solidFill>
                            <a:srgbClr val="333333"/>
                          </a:solidFill>
                          <a:latin typeface="inter-regular"/>
                        </a:rPr>
                        <a:t> that displays elements from the specified, non-null, model.</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714380"/>
          </a:xfrm>
        </p:spPr>
        <p:txBody>
          <a:bodyPr>
            <a:normAutofit fontScale="90000"/>
          </a:bodyPr>
          <a:lstStyle/>
          <a:p>
            <a:r>
              <a:rPr lang="en-US" dirty="0"/>
              <a:t>Commonly used Methods</a:t>
            </a:r>
          </a:p>
        </p:txBody>
      </p:sp>
      <p:graphicFrame>
        <p:nvGraphicFramePr>
          <p:cNvPr id="4" name="Table 3"/>
          <p:cNvGraphicFramePr>
            <a:graphicFrameLocks noGrp="1"/>
          </p:cNvGraphicFramePr>
          <p:nvPr/>
        </p:nvGraphicFramePr>
        <p:xfrm>
          <a:off x="500033" y="1236160"/>
          <a:ext cx="8215371" cy="3154344"/>
        </p:xfrm>
        <a:graphic>
          <a:graphicData uri="http://schemas.openxmlformats.org/drawingml/2006/table">
            <a:tbl>
              <a:tblPr/>
              <a:tblGrid>
                <a:gridCol w="3966042">
                  <a:extLst>
                    <a:ext uri="{9D8B030D-6E8A-4147-A177-3AD203B41FA5}">
                      <a16:colId xmlns:a16="http://schemas.microsoft.com/office/drawing/2014/main" val="20000"/>
                    </a:ext>
                  </a:extLst>
                </a:gridCol>
                <a:gridCol w="4249329">
                  <a:extLst>
                    <a:ext uri="{9D8B030D-6E8A-4147-A177-3AD203B41FA5}">
                      <a16:colId xmlns:a16="http://schemas.microsoft.com/office/drawing/2014/main" val="20001"/>
                    </a:ext>
                  </a:extLst>
                </a:gridCol>
              </a:tblGrid>
              <a:tr h="307679">
                <a:tc>
                  <a:txBody>
                    <a:bodyPr/>
                    <a:lstStyle/>
                    <a:p>
                      <a:pPr algn="l" fontAlgn="t"/>
                      <a:r>
                        <a:rPr lang="en-US" sz="1400" dirty="0">
                          <a:solidFill>
                            <a:srgbClr val="000000"/>
                          </a:solidFill>
                          <a:latin typeface="times new roman"/>
                        </a:rPr>
                        <a:t>Methods</a:t>
                      </a:r>
                    </a:p>
                  </a:txBody>
                  <a:tcPr marL="99283" marR="99283" marT="99283" marB="99283">
                    <a:lnL>
                      <a:noFill/>
                    </a:lnL>
                    <a:lnR>
                      <a:noFill/>
                    </a:lnR>
                    <a:lnT>
                      <a:noFill/>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a:solidFill>
                            <a:srgbClr val="000000"/>
                          </a:solidFill>
                          <a:latin typeface="times new roman"/>
                        </a:rPr>
                        <a:t>Description</a:t>
                      </a:r>
                    </a:p>
                  </a:txBody>
                  <a:tcPr marL="99283" marR="99283" marT="99283" marB="99283">
                    <a:lnL>
                      <a:noFill/>
                    </a:lnL>
                    <a:lnR>
                      <a:noFill/>
                    </a:lnR>
                    <a:lnT>
                      <a:noFill/>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770396">
                <a:tc>
                  <a:txBody>
                    <a:bodyPr/>
                    <a:lstStyle/>
                    <a:p>
                      <a:pPr algn="just" fontAlgn="t"/>
                      <a:r>
                        <a:rPr kumimoji="0" lang="en-US" sz="1050" kern="1200" dirty="0">
                          <a:solidFill>
                            <a:srgbClr val="333333"/>
                          </a:solidFill>
                          <a:latin typeface="inter-regular"/>
                          <a:ea typeface="+mn-ea"/>
                          <a:cs typeface="+mn-cs"/>
                        </a:rPr>
                        <a:t>Void </a:t>
                      </a:r>
                      <a:r>
                        <a:rPr kumimoji="0" lang="en-US" sz="1050" kern="1200" dirty="0" err="1">
                          <a:solidFill>
                            <a:srgbClr val="333333"/>
                          </a:solidFill>
                          <a:latin typeface="inter-regular"/>
                          <a:ea typeface="+mn-ea"/>
                          <a:cs typeface="+mn-cs"/>
                        </a:rPr>
                        <a:t>addListSelectionListener</a:t>
                      </a:r>
                      <a:r>
                        <a:rPr kumimoji="0" lang="en-US" sz="1050" kern="1200" dirty="0">
                          <a:solidFill>
                            <a:srgbClr val="333333"/>
                          </a:solidFill>
                          <a:latin typeface="inter-regular"/>
                          <a:ea typeface="+mn-ea"/>
                          <a:cs typeface="+mn-cs"/>
                        </a:rPr>
                        <a:t>(</a:t>
                      </a:r>
                      <a:r>
                        <a:rPr kumimoji="0" lang="en-US" sz="1050" kern="1200" dirty="0" err="1">
                          <a:solidFill>
                            <a:srgbClr val="333333"/>
                          </a:solidFill>
                          <a:latin typeface="inter-regular"/>
                          <a:ea typeface="+mn-ea"/>
                          <a:cs typeface="+mn-cs"/>
                        </a:rPr>
                        <a:t>ListSelectionListener</a:t>
                      </a:r>
                      <a:r>
                        <a:rPr kumimoji="0" lang="en-US" sz="1050" kern="1200" dirty="0">
                          <a:solidFill>
                            <a:srgbClr val="333333"/>
                          </a:solidFill>
                          <a:latin typeface="inter-regular"/>
                          <a:ea typeface="+mn-ea"/>
                          <a:cs typeface="+mn-cs"/>
                        </a:rPr>
                        <a:t> listener)</a:t>
                      </a:r>
                    </a:p>
                  </a:txBody>
                  <a:tcPr marL="66189" marR="66189" marT="66189" marB="661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kumimoji="0" lang="en-US" sz="1050" kern="1200" dirty="0">
                          <a:solidFill>
                            <a:srgbClr val="333333"/>
                          </a:solidFill>
                          <a:latin typeface="inter-regular"/>
                          <a:ea typeface="+mn-ea"/>
                          <a:cs typeface="+mn-cs"/>
                        </a:rPr>
                        <a:t>It is used to add a listener to the list, to be notified each time a change to the selection occurs.</a:t>
                      </a:r>
                    </a:p>
                  </a:txBody>
                  <a:tcPr marL="66189" marR="66189" marT="66189" marB="661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00813">
                <a:tc>
                  <a:txBody>
                    <a:bodyPr/>
                    <a:lstStyle/>
                    <a:p>
                      <a:pPr algn="just" fontAlgn="t"/>
                      <a:r>
                        <a:rPr kumimoji="0" lang="en-US" sz="1050" kern="1200" dirty="0" err="1">
                          <a:solidFill>
                            <a:srgbClr val="333333"/>
                          </a:solidFill>
                          <a:latin typeface="inter-regular"/>
                          <a:ea typeface="+mn-ea"/>
                          <a:cs typeface="+mn-cs"/>
                        </a:rPr>
                        <a:t>int</a:t>
                      </a:r>
                      <a:r>
                        <a:rPr kumimoji="0" lang="en-US" sz="1050" kern="1200" dirty="0">
                          <a:solidFill>
                            <a:srgbClr val="333333"/>
                          </a:solidFill>
                          <a:latin typeface="inter-regular"/>
                          <a:ea typeface="+mn-ea"/>
                          <a:cs typeface="+mn-cs"/>
                        </a:rPr>
                        <a:t> </a:t>
                      </a:r>
                      <a:r>
                        <a:rPr kumimoji="0" lang="en-US" sz="1050" kern="1200" dirty="0" err="1">
                          <a:solidFill>
                            <a:srgbClr val="333333"/>
                          </a:solidFill>
                          <a:latin typeface="inter-regular"/>
                          <a:ea typeface="+mn-ea"/>
                          <a:cs typeface="+mn-cs"/>
                        </a:rPr>
                        <a:t>getSelectedIndex</a:t>
                      </a:r>
                      <a:r>
                        <a:rPr kumimoji="0" lang="en-US" sz="1050" kern="1200" dirty="0">
                          <a:solidFill>
                            <a:srgbClr val="333333"/>
                          </a:solidFill>
                          <a:latin typeface="inter-regular"/>
                          <a:ea typeface="+mn-ea"/>
                          <a:cs typeface="+mn-cs"/>
                        </a:rPr>
                        <a:t>()</a:t>
                      </a:r>
                    </a:p>
                  </a:txBody>
                  <a:tcPr marL="66189" marR="66189" marT="66189" marB="661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kumimoji="0" lang="en-US" sz="1050" kern="1200" dirty="0" err="1">
                          <a:solidFill>
                            <a:srgbClr val="333333"/>
                          </a:solidFill>
                          <a:latin typeface="inter-regular"/>
                          <a:ea typeface="+mn-ea"/>
                          <a:cs typeface="+mn-cs"/>
                        </a:rPr>
                        <a:t>It is used to return the smallest selected cell index.</a:t>
                      </a:r>
                    </a:p>
                  </a:txBody>
                  <a:tcPr marL="66189" marR="66189" marT="66189" marB="661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770396">
                <a:tc>
                  <a:txBody>
                    <a:bodyPr/>
                    <a:lstStyle/>
                    <a:p>
                      <a:pPr algn="just" fontAlgn="t"/>
                      <a:r>
                        <a:rPr kumimoji="0" lang="en-US" sz="1050" kern="1200" dirty="0" err="1">
                          <a:solidFill>
                            <a:srgbClr val="333333"/>
                          </a:solidFill>
                          <a:latin typeface="inter-regular"/>
                          <a:ea typeface="+mn-ea"/>
                          <a:cs typeface="+mn-cs"/>
                        </a:rPr>
                        <a:t>ListModel</a:t>
                      </a:r>
                      <a:r>
                        <a:rPr kumimoji="0" lang="en-US" sz="1050" kern="1200" dirty="0">
                          <a:solidFill>
                            <a:srgbClr val="333333"/>
                          </a:solidFill>
                          <a:latin typeface="inter-regular"/>
                          <a:ea typeface="+mn-ea"/>
                          <a:cs typeface="+mn-cs"/>
                        </a:rPr>
                        <a:t> </a:t>
                      </a:r>
                      <a:r>
                        <a:rPr kumimoji="0" lang="en-US" sz="1050" kern="1200" dirty="0" err="1">
                          <a:solidFill>
                            <a:srgbClr val="333333"/>
                          </a:solidFill>
                          <a:latin typeface="inter-regular"/>
                          <a:ea typeface="+mn-ea"/>
                          <a:cs typeface="+mn-cs"/>
                        </a:rPr>
                        <a:t>getModel</a:t>
                      </a:r>
                      <a:r>
                        <a:rPr kumimoji="0" lang="en-US" sz="1050" kern="1200" dirty="0">
                          <a:solidFill>
                            <a:srgbClr val="333333"/>
                          </a:solidFill>
                          <a:latin typeface="inter-regular"/>
                          <a:ea typeface="+mn-ea"/>
                          <a:cs typeface="+mn-cs"/>
                        </a:rPr>
                        <a:t>()</a:t>
                      </a:r>
                    </a:p>
                  </a:txBody>
                  <a:tcPr marL="66189" marR="66189" marT="66189" marB="661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kumimoji="0" lang="en-US" sz="1050" kern="1200" dirty="0">
                          <a:solidFill>
                            <a:srgbClr val="333333"/>
                          </a:solidFill>
                          <a:latin typeface="inter-regular"/>
                          <a:ea typeface="+mn-ea"/>
                          <a:cs typeface="+mn-cs"/>
                        </a:rPr>
                        <a:t>It is used to return the data model that holds a list of items displayed by the </a:t>
                      </a:r>
                      <a:r>
                        <a:rPr kumimoji="0" lang="en-US" sz="1050" kern="1200" dirty="0" err="1">
                          <a:solidFill>
                            <a:srgbClr val="333333"/>
                          </a:solidFill>
                          <a:latin typeface="inter-regular"/>
                          <a:ea typeface="+mn-ea"/>
                          <a:cs typeface="+mn-cs"/>
                        </a:rPr>
                        <a:t>JList</a:t>
                      </a:r>
                      <a:r>
                        <a:rPr kumimoji="0" lang="en-US" sz="1050" kern="1200" dirty="0">
                          <a:solidFill>
                            <a:srgbClr val="333333"/>
                          </a:solidFill>
                          <a:latin typeface="inter-regular"/>
                          <a:ea typeface="+mn-ea"/>
                          <a:cs typeface="+mn-cs"/>
                        </a:rPr>
                        <a:t> component.</a:t>
                      </a:r>
                    </a:p>
                  </a:txBody>
                  <a:tcPr marL="66189" marR="66189" marT="66189" marB="661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00813">
                <a:tc>
                  <a:txBody>
                    <a:bodyPr/>
                    <a:lstStyle/>
                    <a:p>
                      <a:pPr algn="just" fontAlgn="t"/>
                      <a:r>
                        <a:rPr kumimoji="0" lang="en-US" sz="1050" kern="1200" dirty="0">
                          <a:solidFill>
                            <a:srgbClr val="333333"/>
                          </a:solidFill>
                          <a:latin typeface="inter-regular"/>
                          <a:ea typeface="+mn-ea"/>
                          <a:cs typeface="+mn-cs"/>
                        </a:rPr>
                        <a:t>void </a:t>
                      </a:r>
                      <a:r>
                        <a:rPr kumimoji="0" lang="en-US" sz="1050" kern="1200" dirty="0" err="1">
                          <a:solidFill>
                            <a:srgbClr val="333333"/>
                          </a:solidFill>
                          <a:latin typeface="inter-regular"/>
                          <a:ea typeface="+mn-ea"/>
                          <a:cs typeface="+mn-cs"/>
                        </a:rPr>
                        <a:t>setListData</a:t>
                      </a:r>
                      <a:r>
                        <a:rPr kumimoji="0" lang="en-US" sz="1050" kern="1200" dirty="0">
                          <a:solidFill>
                            <a:srgbClr val="333333"/>
                          </a:solidFill>
                          <a:latin typeface="inter-regular"/>
                          <a:ea typeface="+mn-ea"/>
                          <a:cs typeface="+mn-cs"/>
                        </a:rPr>
                        <a:t>(Object[] </a:t>
                      </a:r>
                      <a:r>
                        <a:rPr kumimoji="0" lang="en-US" sz="1050" kern="1200" dirty="0" err="1">
                          <a:solidFill>
                            <a:srgbClr val="333333"/>
                          </a:solidFill>
                          <a:latin typeface="inter-regular"/>
                          <a:ea typeface="+mn-ea"/>
                          <a:cs typeface="+mn-cs"/>
                        </a:rPr>
                        <a:t>listData</a:t>
                      </a:r>
                      <a:r>
                        <a:rPr kumimoji="0" lang="en-US" sz="1050" kern="1200" dirty="0">
                          <a:solidFill>
                            <a:srgbClr val="333333"/>
                          </a:solidFill>
                          <a:latin typeface="inter-regular"/>
                          <a:ea typeface="+mn-ea"/>
                          <a:cs typeface="+mn-cs"/>
                        </a:rPr>
                        <a:t>)</a:t>
                      </a:r>
                    </a:p>
                  </a:txBody>
                  <a:tcPr marL="66189" marR="66189" marT="66189" marB="661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kumimoji="0" lang="en-US" sz="1050" kern="1200" dirty="0">
                          <a:solidFill>
                            <a:srgbClr val="333333"/>
                          </a:solidFill>
                          <a:latin typeface="inter-regular"/>
                          <a:ea typeface="+mn-ea"/>
                          <a:cs typeface="+mn-cs"/>
                        </a:rPr>
                        <a:t>It is used to create a read-only </a:t>
                      </a:r>
                      <a:r>
                        <a:rPr kumimoji="0" lang="en-US" sz="1050" kern="1200" dirty="0" err="1">
                          <a:solidFill>
                            <a:srgbClr val="333333"/>
                          </a:solidFill>
                          <a:latin typeface="inter-regular"/>
                          <a:ea typeface="+mn-ea"/>
                          <a:cs typeface="+mn-cs"/>
                        </a:rPr>
                        <a:t>ListModel</a:t>
                      </a:r>
                      <a:r>
                        <a:rPr kumimoji="0" lang="en-US" sz="1050" kern="1200" dirty="0">
                          <a:solidFill>
                            <a:srgbClr val="333333"/>
                          </a:solidFill>
                          <a:latin typeface="inter-regular"/>
                          <a:ea typeface="+mn-ea"/>
                          <a:cs typeface="+mn-cs"/>
                        </a:rPr>
                        <a:t> from an array of objects.</a:t>
                      </a:r>
                    </a:p>
                  </a:txBody>
                  <a:tcPr marL="66189" marR="66189" marT="66189" marB="6618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928694"/>
          </a:xfrm>
        </p:spPr>
        <p:txBody>
          <a:bodyPr>
            <a:normAutofit/>
          </a:bodyPr>
          <a:lstStyle/>
          <a:p>
            <a:r>
              <a:rPr lang="en-US" dirty="0"/>
              <a:t>Java </a:t>
            </a:r>
            <a:r>
              <a:rPr lang="en-US" dirty="0" err="1"/>
              <a:t>JList</a:t>
            </a:r>
            <a:r>
              <a:rPr lang="en-US" dirty="0"/>
              <a:t> Example</a:t>
            </a:r>
          </a:p>
        </p:txBody>
      </p:sp>
      <p:sp>
        <p:nvSpPr>
          <p:cNvPr id="3" name="Content Placeholder 2"/>
          <p:cNvSpPr>
            <a:spLocks noGrp="1"/>
          </p:cNvSpPr>
          <p:nvPr>
            <p:ph idx="1"/>
          </p:nvPr>
        </p:nvSpPr>
        <p:spPr>
          <a:xfrm>
            <a:off x="357158" y="1571612"/>
            <a:ext cx="8229600" cy="4786346"/>
          </a:xfrm>
        </p:spPr>
        <p:txBody>
          <a:bodyPr>
            <a:normAutofit fontScale="55000" lnSpcReduction="20000"/>
          </a:bodyPr>
          <a:lstStyle/>
          <a:p>
            <a:pPr>
              <a:buNone/>
            </a:pPr>
            <a:r>
              <a:rPr lang="en-US" b="1" dirty="0"/>
              <a:t>public</a:t>
            </a:r>
            <a:r>
              <a:rPr lang="en-US" dirty="0"/>
              <a:t> </a:t>
            </a:r>
            <a:r>
              <a:rPr lang="en-US" b="1" dirty="0"/>
              <a:t>class</a:t>
            </a:r>
            <a:r>
              <a:rPr lang="en-US" dirty="0"/>
              <a:t> </a:t>
            </a:r>
            <a:r>
              <a:rPr lang="en-US" dirty="0" err="1"/>
              <a:t>ListExample</a:t>
            </a:r>
            <a:r>
              <a:rPr lang="en-US" dirty="0"/>
              <a:t>  </a:t>
            </a:r>
          </a:p>
          <a:p>
            <a:pPr>
              <a:buNone/>
            </a:pPr>
            <a:r>
              <a:rPr lang="en-US" dirty="0"/>
              <a:t>{  </a:t>
            </a:r>
          </a:p>
          <a:p>
            <a:pPr>
              <a:buNone/>
            </a:pPr>
            <a:r>
              <a:rPr lang="en-US" dirty="0"/>
              <a:t>     </a:t>
            </a:r>
            <a:r>
              <a:rPr lang="en-US" dirty="0" err="1"/>
              <a:t>ListExample</a:t>
            </a:r>
            <a:r>
              <a:rPr lang="en-US" dirty="0"/>
              <a:t>(){  </a:t>
            </a:r>
          </a:p>
          <a:p>
            <a:pPr>
              <a:buNone/>
            </a:pPr>
            <a:r>
              <a:rPr lang="en-US" dirty="0"/>
              <a:t>        </a:t>
            </a:r>
            <a:r>
              <a:rPr lang="en-US" dirty="0" err="1"/>
              <a:t>JFrame</a:t>
            </a:r>
            <a:r>
              <a:rPr lang="en-US" dirty="0"/>
              <a:t> f= </a:t>
            </a:r>
            <a:r>
              <a:rPr lang="en-US" b="1" dirty="0"/>
              <a:t>new</a:t>
            </a:r>
            <a:r>
              <a:rPr lang="en-US" dirty="0"/>
              <a:t> </a:t>
            </a:r>
            <a:r>
              <a:rPr lang="en-US" dirty="0" err="1"/>
              <a:t>JFrame</a:t>
            </a:r>
            <a:r>
              <a:rPr lang="en-US" dirty="0"/>
              <a:t>();  </a:t>
            </a:r>
          </a:p>
          <a:p>
            <a:pPr>
              <a:buNone/>
            </a:pPr>
            <a:r>
              <a:rPr lang="en-US" dirty="0"/>
              <a:t>        </a:t>
            </a:r>
            <a:r>
              <a:rPr lang="en-US" dirty="0" err="1"/>
              <a:t>DefaultListModel</a:t>
            </a:r>
            <a:r>
              <a:rPr lang="en-US" dirty="0"/>
              <a:t>&lt;String&gt; l1 = </a:t>
            </a:r>
            <a:r>
              <a:rPr lang="en-US" b="1" dirty="0"/>
              <a:t>new</a:t>
            </a:r>
            <a:r>
              <a:rPr lang="en-US" dirty="0"/>
              <a:t> </a:t>
            </a:r>
            <a:r>
              <a:rPr lang="en-US" dirty="0" err="1"/>
              <a:t>DefaultListModel</a:t>
            </a:r>
            <a:r>
              <a:rPr lang="en-US" dirty="0"/>
              <a:t>&lt;&gt;();  </a:t>
            </a:r>
          </a:p>
          <a:p>
            <a:pPr>
              <a:buNone/>
            </a:pPr>
            <a:r>
              <a:rPr lang="en-US" dirty="0"/>
              <a:t>          l1.addElement("Item1");  </a:t>
            </a:r>
          </a:p>
          <a:p>
            <a:pPr>
              <a:buNone/>
            </a:pPr>
            <a:r>
              <a:rPr lang="en-US" dirty="0"/>
              <a:t>          l1.addElement("Item2");  </a:t>
            </a:r>
          </a:p>
          <a:p>
            <a:pPr>
              <a:buNone/>
            </a:pPr>
            <a:r>
              <a:rPr lang="en-US" dirty="0"/>
              <a:t>          l1.addElement("Item3");  </a:t>
            </a:r>
          </a:p>
          <a:p>
            <a:pPr>
              <a:buNone/>
            </a:pPr>
            <a:r>
              <a:rPr lang="en-US" dirty="0"/>
              <a:t>          l1.addElement("Item4");  </a:t>
            </a:r>
          </a:p>
          <a:p>
            <a:pPr>
              <a:buNone/>
            </a:pPr>
            <a:r>
              <a:rPr lang="en-US" dirty="0"/>
              <a:t>          </a:t>
            </a:r>
            <a:r>
              <a:rPr lang="en-US" dirty="0" err="1"/>
              <a:t>JList</a:t>
            </a:r>
            <a:r>
              <a:rPr lang="en-US" dirty="0"/>
              <a:t>&lt;String&gt; list = </a:t>
            </a:r>
            <a:r>
              <a:rPr lang="en-US" b="1" dirty="0"/>
              <a:t>new</a:t>
            </a:r>
            <a:r>
              <a:rPr lang="en-US" dirty="0"/>
              <a:t> </a:t>
            </a:r>
            <a:r>
              <a:rPr lang="en-US" dirty="0" err="1"/>
              <a:t>JList</a:t>
            </a:r>
            <a:r>
              <a:rPr lang="en-US" dirty="0"/>
              <a:t>&lt;&gt;(l1);  </a:t>
            </a:r>
          </a:p>
          <a:p>
            <a:pPr>
              <a:buNone/>
            </a:pPr>
            <a:r>
              <a:rPr lang="en-US" dirty="0"/>
              <a:t>          </a:t>
            </a:r>
            <a:r>
              <a:rPr lang="en-US" dirty="0" err="1"/>
              <a:t>list.setBounds</a:t>
            </a:r>
            <a:r>
              <a:rPr lang="en-US" dirty="0"/>
              <a:t>(100,100, 75,75);  </a:t>
            </a:r>
          </a:p>
          <a:p>
            <a:pPr>
              <a:buNone/>
            </a:pPr>
            <a:r>
              <a:rPr lang="en-US" dirty="0"/>
              <a:t>          </a:t>
            </a:r>
            <a:r>
              <a:rPr lang="en-US" dirty="0" err="1"/>
              <a:t>f.add</a:t>
            </a:r>
            <a:r>
              <a:rPr lang="en-US" dirty="0"/>
              <a:t>(list);  </a:t>
            </a:r>
          </a:p>
          <a:p>
            <a:pPr>
              <a:buNone/>
            </a:pPr>
            <a:r>
              <a:rPr lang="en-US" dirty="0"/>
              <a:t>          </a:t>
            </a:r>
            <a:r>
              <a:rPr lang="en-US" dirty="0" err="1"/>
              <a:t>f.setSize</a:t>
            </a:r>
            <a:r>
              <a:rPr lang="en-US" dirty="0"/>
              <a:t>(400,400);  </a:t>
            </a:r>
          </a:p>
          <a:p>
            <a:pPr>
              <a:buNone/>
            </a:pPr>
            <a:r>
              <a:rPr lang="en-US" dirty="0"/>
              <a:t>          </a:t>
            </a:r>
            <a:r>
              <a:rPr lang="en-US" dirty="0" err="1"/>
              <a:t>f.setLayout</a:t>
            </a:r>
            <a:r>
              <a:rPr lang="en-US" dirty="0"/>
              <a:t>(</a:t>
            </a:r>
            <a:r>
              <a:rPr lang="en-US" b="1" dirty="0"/>
              <a:t>null</a:t>
            </a:r>
            <a:r>
              <a:rPr lang="en-US" dirty="0"/>
              <a:t>);  </a:t>
            </a:r>
          </a:p>
          <a:p>
            <a:pPr>
              <a:buNone/>
            </a:pPr>
            <a:r>
              <a:rPr lang="en-US" dirty="0"/>
              <a:t>          </a:t>
            </a:r>
            <a:r>
              <a:rPr lang="en-US" dirty="0" err="1"/>
              <a:t>f.setVisible</a:t>
            </a:r>
            <a:r>
              <a:rPr lang="en-US" dirty="0"/>
              <a:t>(</a:t>
            </a:r>
            <a:r>
              <a:rPr lang="en-US" b="1" dirty="0"/>
              <a:t>true</a:t>
            </a:r>
            <a:r>
              <a:rPr lang="en-US" dirty="0"/>
              <a:t>);  </a:t>
            </a:r>
          </a:p>
          <a:p>
            <a:pPr>
              <a:buNone/>
            </a:pPr>
            <a:r>
              <a:rPr lang="en-US" dirty="0"/>
              <a:t>     }  </a:t>
            </a:r>
          </a:p>
          <a:p>
            <a:pPr>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buNone/>
            </a:pPr>
            <a:r>
              <a:rPr lang="en-US" dirty="0"/>
              <a:t>    {  </a:t>
            </a:r>
          </a:p>
          <a:p>
            <a:pPr>
              <a:buNone/>
            </a:pPr>
            <a:r>
              <a:rPr lang="en-US" dirty="0"/>
              <a:t>   </a:t>
            </a:r>
            <a:r>
              <a:rPr lang="en-US" b="1" dirty="0"/>
              <a:t>new</a:t>
            </a:r>
            <a:r>
              <a:rPr lang="en-US" dirty="0"/>
              <a:t> </a:t>
            </a:r>
            <a:r>
              <a:rPr lang="en-US" dirty="0" err="1"/>
              <a:t>ListExample</a:t>
            </a:r>
            <a:r>
              <a:rPr lang="en-US" dirty="0"/>
              <a:t>();  </a:t>
            </a:r>
          </a:p>
          <a:p>
            <a:pPr>
              <a:buNone/>
            </a:pPr>
            <a:r>
              <a:rPr lang="en-US" dirty="0"/>
              <a:t>    }</a:t>
            </a:r>
          </a:p>
          <a:p>
            <a:pPr>
              <a:buNone/>
            </a:pPr>
            <a:r>
              <a:rPr lang="en-US" dirty="0"/>
              <a:t>}  </a:t>
            </a:r>
          </a:p>
          <a:p>
            <a:endParaRPr lang="en-US" dirty="0"/>
          </a:p>
        </p:txBody>
      </p:sp>
      <p:pic>
        <p:nvPicPr>
          <p:cNvPr id="67586" name="Picture 2" descr="JAVA Jlist 1"/>
          <p:cNvPicPr>
            <a:picLocks noChangeAspect="1" noChangeArrowheads="1"/>
          </p:cNvPicPr>
          <p:nvPr/>
        </p:nvPicPr>
        <p:blipFill>
          <a:blip r:embed="rId2"/>
          <a:srcRect/>
          <a:stretch>
            <a:fillRect/>
          </a:stretch>
        </p:blipFill>
        <p:spPr bwMode="auto">
          <a:xfrm>
            <a:off x="4857752" y="3214686"/>
            <a:ext cx="3400425" cy="2819401"/>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653210"/>
          </a:xfrm>
        </p:spPr>
        <p:txBody>
          <a:bodyPr>
            <a:normAutofit fontScale="90000"/>
          </a:bodyPr>
          <a:lstStyle/>
          <a:p>
            <a:r>
              <a:rPr lang="en-US" dirty="0"/>
              <a:t>Java </a:t>
            </a:r>
            <a:r>
              <a:rPr lang="en-US" dirty="0" err="1"/>
              <a:t>JOptionPane</a:t>
            </a:r>
            <a:endParaRPr lang="en-US" dirty="0"/>
          </a:p>
        </p:txBody>
      </p:sp>
      <p:sp>
        <p:nvSpPr>
          <p:cNvPr id="3" name="Content Placeholder 2"/>
          <p:cNvSpPr>
            <a:spLocks noGrp="1"/>
          </p:cNvSpPr>
          <p:nvPr>
            <p:ph idx="1"/>
          </p:nvPr>
        </p:nvSpPr>
        <p:spPr>
          <a:xfrm>
            <a:off x="428596" y="1357298"/>
            <a:ext cx="8229600" cy="4389120"/>
          </a:xfrm>
        </p:spPr>
        <p:txBody>
          <a:bodyPr/>
          <a:lstStyle/>
          <a:p>
            <a:r>
              <a:rPr lang="en-US" dirty="0"/>
              <a:t>The </a:t>
            </a:r>
            <a:r>
              <a:rPr lang="en-US" dirty="0" err="1"/>
              <a:t>JOptionPane</a:t>
            </a:r>
            <a:r>
              <a:rPr lang="en-US" dirty="0"/>
              <a:t> class is used to provide standard dialog boxes such as message dialog box, confirm dialog box and input dialog box. These dialog boxes are used to display information or get input from the user. The </a:t>
            </a:r>
            <a:r>
              <a:rPr lang="en-US" dirty="0" err="1"/>
              <a:t>JOptionPane</a:t>
            </a:r>
            <a:r>
              <a:rPr lang="en-US" dirty="0"/>
              <a:t> class inherits </a:t>
            </a:r>
            <a:r>
              <a:rPr lang="en-US" dirty="0" err="1"/>
              <a:t>JComponent</a:t>
            </a:r>
            <a:r>
              <a:rPr lang="en-US" dirty="0"/>
              <a:t> class.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229600" cy="796086"/>
          </a:xfrm>
        </p:spPr>
        <p:txBody>
          <a:bodyPr>
            <a:noAutofit/>
          </a:bodyPr>
          <a:lstStyle/>
          <a:p>
            <a:r>
              <a:rPr lang="en-US" sz="3600" dirty="0"/>
              <a:t>Common Constructors of </a:t>
            </a:r>
            <a:r>
              <a:rPr lang="en-US" sz="3600" dirty="0" err="1"/>
              <a:t>JOptionPane</a:t>
            </a:r>
            <a:r>
              <a:rPr lang="en-US" sz="3600" dirty="0"/>
              <a:t> class</a:t>
            </a:r>
          </a:p>
        </p:txBody>
      </p:sp>
      <p:graphicFrame>
        <p:nvGraphicFramePr>
          <p:cNvPr id="4" name="Table 3"/>
          <p:cNvGraphicFramePr>
            <a:graphicFrameLocks noGrp="1"/>
          </p:cNvGraphicFramePr>
          <p:nvPr/>
        </p:nvGraphicFramePr>
        <p:xfrm>
          <a:off x="785786" y="2214554"/>
          <a:ext cx="7572428" cy="2641558"/>
        </p:xfrm>
        <a:graphic>
          <a:graphicData uri="http://schemas.openxmlformats.org/drawingml/2006/table">
            <a:tbl>
              <a:tblPr/>
              <a:tblGrid>
                <a:gridCol w="3786214">
                  <a:extLst>
                    <a:ext uri="{9D8B030D-6E8A-4147-A177-3AD203B41FA5}">
                      <a16:colId xmlns:a16="http://schemas.microsoft.com/office/drawing/2014/main" val="20000"/>
                    </a:ext>
                  </a:extLst>
                </a:gridCol>
                <a:gridCol w="3786214">
                  <a:extLst>
                    <a:ext uri="{9D8B030D-6E8A-4147-A177-3AD203B41FA5}">
                      <a16:colId xmlns:a16="http://schemas.microsoft.com/office/drawing/2014/main" val="20001"/>
                    </a:ext>
                  </a:extLst>
                </a:gridCol>
              </a:tblGrid>
              <a:tr h="421118">
                <a:tc>
                  <a:txBody>
                    <a:bodyPr/>
                    <a:lstStyle/>
                    <a:p>
                      <a:pPr algn="l" fontAlgn="t"/>
                      <a:r>
                        <a:rPr lang="en-US" sz="1300">
                          <a:solidFill>
                            <a:srgbClr val="000000"/>
                          </a:solidFill>
                          <a:latin typeface="times new roman"/>
                        </a:rPr>
                        <a:t>Constructor</a:t>
                      </a:r>
                    </a:p>
                  </a:txBody>
                  <a:tcPr marL="82707" marR="82707" marT="82707" marB="82707">
                    <a:lnL w="9525" cap="flat" cmpd="sng" algn="ctr">
                      <a:solidFill>
                        <a:srgbClr val="C017BE"/>
                      </a:solidFill>
                      <a:prstDash val="solid"/>
                      <a:round/>
                      <a:headEnd type="none" w="med" len="med"/>
                      <a:tailEnd type="none" w="med" len="med"/>
                    </a:lnL>
                    <a:lnR w="9525" cap="flat" cmpd="sng" algn="ctr">
                      <a:solidFill>
                        <a:srgbClr val="C017BE"/>
                      </a:solidFill>
                      <a:prstDash val="solid"/>
                      <a:round/>
                      <a:headEnd type="none" w="med" len="med"/>
                      <a:tailEnd type="none" w="med" len="med"/>
                    </a:lnR>
                    <a:lnT w="9525" cap="flat" cmpd="sng" algn="ctr">
                      <a:solidFill>
                        <a:srgbClr val="C017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latin typeface="times new roman"/>
                        </a:rPr>
                        <a:t>Description</a:t>
                      </a:r>
                    </a:p>
                  </a:txBody>
                  <a:tcPr marL="82707" marR="82707" marT="82707" marB="82707">
                    <a:lnL w="9525" cap="flat" cmpd="sng" algn="ctr">
                      <a:solidFill>
                        <a:srgbClr val="C017BE"/>
                      </a:solidFill>
                      <a:prstDash val="solid"/>
                      <a:round/>
                      <a:headEnd type="none" w="med" len="med"/>
                      <a:tailEnd type="none" w="med" len="med"/>
                    </a:lnL>
                    <a:lnR w="9525" cap="flat" cmpd="sng" algn="ctr">
                      <a:solidFill>
                        <a:srgbClr val="C017BE"/>
                      </a:solidFill>
                      <a:prstDash val="solid"/>
                      <a:round/>
                      <a:headEnd type="none" w="med" len="med"/>
                      <a:tailEnd type="none" w="med" len="med"/>
                    </a:lnR>
                    <a:lnT w="9525" cap="flat" cmpd="sng" algn="ctr">
                      <a:solidFill>
                        <a:srgbClr val="C017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587013">
                <a:tc>
                  <a:txBody>
                    <a:bodyPr/>
                    <a:lstStyle/>
                    <a:p>
                      <a:pPr algn="just" fontAlgn="t"/>
                      <a:r>
                        <a:rPr lang="en-US" sz="1300">
                          <a:solidFill>
                            <a:srgbClr val="333333"/>
                          </a:solidFill>
                          <a:latin typeface="inter-regular"/>
                        </a:rPr>
                        <a:t>JOptionPane()</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It is used to create a JOptionPane with a test message.</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87013">
                <a:tc>
                  <a:txBody>
                    <a:bodyPr/>
                    <a:lstStyle/>
                    <a:p>
                      <a:pPr algn="just" fontAlgn="t"/>
                      <a:r>
                        <a:rPr lang="en-US" sz="1300">
                          <a:solidFill>
                            <a:srgbClr val="333333"/>
                          </a:solidFill>
                          <a:latin typeface="inter-regular"/>
                        </a:rPr>
                        <a:t>JOptionPane(Object message)</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It is used to create an instance of JOptionPane to display a message.</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1046414">
                <a:tc>
                  <a:txBody>
                    <a:bodyPr/>
                    <a:lstStyle/>
                    <a:p>
                      <a:pPr algn="just" fontAlgn="t"/>
                      <a:r>
                        <a:rPr lang="en-US" sz="1300">
                          <a:solidFill>
                            <a:srgbClr val="333333"/>
                          </a:solidFill>
                          <a:latin typeface="inter-regular"/>
                        </a:rPr>
                        <a:t>JOptionPane(Object message, int messageType</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dirty="0">
                          <a:solidFill>
                            <a:srgbClr val="333333"/>
                          </a:solidFill>
                          <a:latin typeface="inter-regular"/>
                        </a:rPr>
                        <a:t>It is used to create an instance of </a:t>
                      </a:r>
                      <a:r>
                        <a:rPr lang="en-US" sz="1300" dirty="0" err="1">
                          <a:solidFill>
                            <a:srgbClr val="333333"/>
                          </a:solidFill>
                          <a:latin typeface="inter-regular"/>
                        </a:rPr>
                        <a:t>JOptionPane</a:t>
                      </a:r>
                      <a:r>
                        <a:rPr lang="en-US" sz="1300" dirty="0">
                          <a:solidFill>
                            <a:srgbClr val="333333"/>
                          </a:solidFill>
                          <a:latin typeface="inter-regular"/>
                        </a:rPr>
                        <a:t> to display a message with specified message type and default options.</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85728"/>
            <a:ext cx="8229600" cy="653210"/>
          </a:xfrm>
        </p:spPr>
        <p:txBody>
          <a:bodyPr>
            <a:noAutofit/>
          </a:bodyPr>
          <a:lstStyle/>
          <a:p>
            <a:r>
              <a:rPr lang="en-US" sz="3600" dirty="0"/>
              <a:t>Common Methods of </a:t>
            </a:r>
            <a:r>
              <a:rPr lang="en-US" sz="3600" dirty="0" err="1"/>
              <a:t>JOptionPane</a:t>
            </a:r>
            <a:r>
              <a:rPr lang="en-US" sz="3600" dirty="0"/>
              <a:t> class</a:t>
            </a:r>
          </a:p>
        </p:txBody>
      </p:sp>
      <p:graphicFrame>
        <p:nvGraphicFramePr>
          <p:cNvPr id="4" name="Table 3"/>
          <p:cNvGraphicFramePr>
            <a:graphicFrameLocks noGrp="1"/>
          </p:cNvGraphicFramePr>
          <p:nvPr/>
        </p:nvGraphicFramePr>
        <p:xfrm>
          <a:off x="928659" y="1326172"/>
          <a:ext cx="7786744" cy="4531720"/>
        </p:xfrm>
        <a:graphic>
          <a:graphicData uri="http://schemas.openxmlformats.org/drawingml/2006/table">
            <a:tbl>
              <a:tblPr/>
              <a:tblGrid>
                <a:gridCol w="3500465">
                  <a:extLst>
                    <a:ext uri="{9D8B030D-6E8A-4147-A177-3AD203B41FA5}">
                      <a16:colId xmlns:a16="http://schemas.microsoft.com/office/drawing/2014/main" val="20000"/>
                    </a:ext>
                  </a:extLst>
                </a:gridCol>
                <a:gridCol w="4286279">
                  <a:extLst>
                    <a:ext uri="{9D8B030D-6E8A-4147-A177-3AD203B41FA5}">
                      <a16:colId xmlns:a16="http://schemas.microsoft.com/office/drawing/2014/main" val="20001"/>
                    </a:ext>
                  </a:extLst>
                </a:gridCol>
              </a:tblGrid>
              <a:tr h="354581">
                <a:tc>
                  <a:txBody>
                    <a:bodyPr/>
                    <a:lstStyle/>
                    <a:p>
                      <a:pPr algn="l" fontAlgn="t"/>
                      <a:r>
                        <a:rPr lang="en-US" sz="1200">
                          <a:solidFill>
                            <a:srgbClr val="000000"/>
                          </a:solidFill>
                          <a:latin typeface="times new roman"/>
                        </a:rPr>
                        <a:t>Methods</a:t>
                      </a:r>
                    </a:p>
                  </a:txBody>
                  <a:tcPr marL="73094" marR="73094" marT="73094" marB="73094">
                    <a:lnL w="9525" cap="flat" cmpd="sng" algn="ctr">
                      <a:solidFill>
                        <a:srgbClr val="E00519"/>
                      </a:solidFill>
                      <a:prstDash val="solid"/>
                      <a:round/>
                      <a:headEnd type="none" w="med" len="med"/>
                      <a:tailEnd type="none" w="med" len="med"/>
                    </a:lnL>
                    <a:lnR w="9525" cap="flat" cmpd="sng" algn="ctr">
                      <a:solidFill>
                        <a:srgbClr val="E00519"/>
                      </a:solidFill>
                      <a:prstDash val="solid"/>
                      <a:round/>
                      <a:headEnd type="none" w="med" len="med"/>
                      <a:tailEnd type="none" w="med" len="med"/>
                    </a:lnR>
                    <a:lnT w="9525" cap="flat" cmpd="sng" algn="ctr">
                      <a:solidFill>
                        <a:srgbClr val="E0051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a:solidFill>
                            <a:srgbClr val="000000"/>
                          </a:solidFill>
                          <a:latin typeface="times new roman"/>
                        </a:rPr>
                        <a:t>Description</a:t>
                      </a:r>
                    </a:p>
                  </a:txBody>
                  <a:tcPr marL="73094" marR="73094" marT="73094" marB="73094">
                    <a:lnL w="9525" cap="flat" cmpd="sng" algn="ctr">
                      <a:solidFill>
                        <a:srgbClr val="E00519"/>
                      </a:solidFill>
                      <a:prstDash val="solid"/>
                      <a:round/>
                      <a:headEnd type="none" w="med" len="med"/>
                      <a:tailEnd type="none" w="med" len="med"/>
                    </a:lnL>
                    <a:lnR w="9525" cap="flat" cmpd="sng" algn="ctr">
                      <a:solidFill>
                        <a:srgbClr val="E00519"/>
                      </a:solidFill>
                      <a:prstDash val="solid"/>
                      <a:round/>
                      <a:headEnd type="none" w="med" len="med"/>
                      <a:tailEnd type="none" w="med" len="med"/>
                    </a:lnR>
                    <a:lnT w="9525" cap="flat" cmpd="sng" algn="ctr">
                      <a:solidFill>
                        <a:srgbClr val="E0051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696190">
                <a:tc>
                  <a:txBody>
                    <a:bodyPr/>
                    <a:lstStyle/>
                    <a:p>
                      <a:pPr algn="just" fontAlgn="t"/>
                      <a:r>
                        <a:rPr lang="en-US" sz="1200">
                          <a:solidFill>
                            <a:srgbClr val="333333"/>
                          </a:solidFill>
                          <a:latin typeface="inter-regular"/>
                        </a:rPr>
                        <a:t>JDialog createDialog(String title)</a:t>
                      </a:r>
                    </a:p>
                  </a:txBody>
                  <a:tcPr marL="48729" marR="48729" marT="48729" marB="4872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latin typeface="inter-regular"/>
                        </a:rPr>
                        <a:t>It is used to create and return a new parentless JDialog with the specified title.</a:t>
                      </a:r>
                    </a:p>
                  </a:txBody>
                  <a:tcPr marL="48729" marR="48729" marT="48729" marB="4872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96190">
                <a:tc>
                  <a:txBody>
                    <a:bodyPr/>
                    <a:lstStyle/>
                    <a:p>
                      <a:pPr algn="just" fontAlgn="t"/>
                      <a:r>
                        <a:rPr lang="en-US" sz="1200">
                          <a:solidFill>
                            <a:srgbClr val="333333"/>
                          </a:solidFill>
                          <a:latin typeface="inter-regular"/>
                        </a:rPr>
                        <a:t>static void showMessageDialog(Component parentComponent, Object message)</a:t>
                      </a:r>
                    </a:p>
                  </a:txBody>
                  <a:tcPr marL="48729" marR="48729" marT="48729" marB="4872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latin typeface="inter-regular"/>
                        </a:rPr>
                        <a:t>It is used to create an information-message dialog titled "Message".</a:t>
                      </a:r>
                    </a:p>
                  </a:txBody>
                  <a:tcPr marL="48729" marR="48729" marT="48729" marB="4872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893248">
                <a:tc>
                  <a:txBody>
                    <a:bodyPr/>
                    <a:lstStyle/>
                    <a:p>
                      <a:pPr algn="just" fontAlgn="t"/>
                      <a:r>
                        <a:rPr lang="en-US" sz="1200">
                          <a:solidFill>
                            <a:srgbClr val="333333"/>
                          </a:solidFill>
                          <a:latin typeface="inter-regular"/>
                        </a:rPr>
                        <a:t>static void showMessageDialog(Component parentComponent, Object message, String title, int messageType)</a:t>
                      </a:r>
                    </a:p>
                  </a:txBody>
                  <a:tcPr marL="48729" marR="48729" marT="48729" marB="4872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latin typeface="inter-regular"/>
                        </a:rPr>
                        <a:t>It is used to create a message dialog with given title and messageType.</a:t>
                      </a:r>
                    </a:p>
                  </a:txBody>
                  <a:tcPr marL="48729" marR="48729" marT="48729" marB="4872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96190">
                <a:tc>
                  <a:txBody>
                    <a:bodyPr/>
                    <a:lstStyle/>
                    <a:p>
                      <a:pPr algn="just" fontAlgn="t"/>
                      <a:r>
                        <a:rPr lang="en-US" sz="1200">
                          <a:solidFill>
                            <a:srgbClr val="333333"/>
                          </a:solidFill>
                          <a:latin typeface="inter-regular"/>
                        </a:rPr>
                        <a:t>static int showConfirmDialog(Component parentComponent, Object message)</a:t>
                      </a:r>
                    </a:p>
                  </a:txBody>
                  <a:tcPr marL="48729" marR="48729" marT="48729" marB="4872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latin typeface="inter-regular"/>
                        </a:rPr>
                        <a:t>It is used to create a dialog with the options Yes, No and Cancel; with the title, Select an Option.</a:t>
                      </a:r>
                    </a:p>
                  </a:txBody>
                  <a:tcPr marL="48729" marR="48729" marT="48729" marB="4872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696190">
                <a:tc>
                  <a:txBody>
                    <a:bodyPr/>
                    <a:lstStyle/>
                    <a:p>
                      <a:pPr algn="just" fontAlgn="t"/>
                      <a:r>
                        <a:rPr lang="en-US" sz="1200">
                          <a:solidFill>
                            <a:srgbClr val="333333"/>
                          </a:solidFill>
                          <a:latin typeface="inter-regular"/>
                        </a:rPr>
                        <a:t>static String showInputDialog(Component parentComponent, Object message)</a:t>
                      </a:r>
                    </a:p>
                  </a:txBody>
                  <a:tcPr marL="48729" marR="48729" marT="48729" marB="4872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latin typeface="inter-regular"/>
                        </a:rPr>
                        <a:t>It is used to show a question-message dialog requesting input from the user parented to parentComponent.</a:t>
                      </a:r>
                    </a:p>
                  </a:txBody>
                  <a:tcPr marL="48729" marR="48729" marT="48729" marB="4872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99131">
                <a:tc>
                  <a:txBody>
                    <a:bodyPr/>
                    <a:lstStyle/>
                    <a:p>
                      <a:pPr algn="just" fontAlgn="t"/>
                      <a:r>
                        <a:rPr lang="en-US" sz="1200">
                          <a:solidFill>
                            <a:srgbClr val="333333"/>
                          </a:solidFill>
                          <a:latin typeface="inter-regular"/>
                        </a:rPr>
                        <a:t>void setInputValue(Object newValue)</a:t>
                      </a:r>
                    </a:p>
                  </a:txBody>
                  <a:tcPr marL="48729" marR="48729" marT="48729" marB="4872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dirty="0">
                          <a:solidFill>
                            <a:srgbClr val="333333"/>
                          </a:solidFill>
                          <a:latin typeface="inter-regular"/>
                        </a:rPr>
                        <a:t>It is used to set the input value that was selected or input by the user.</a:t>
                      </a:r>
                    </a:p>
                  </a:txBody>
                  <a:tcPr marL="48729" marR="48729" marT="48729" marB="4872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704104"/>
          </a:xfrm>
        </p:spPr>
        <p:txBody>
          <a:bodyPr>
            <a:noAutofit/>
          </a:bodyPr>
          <a:lstStyle/>
          <a:p>
            <a:r>
              <a:rPr lang="en-US" sz="3200" dirty="0"/>
              <a:t>Java </a:t>
            </a:r>
            <a:r>
              <a:rPr lang="en-US" sz="3200" dirty="0" err="1"/>
              <a:t>JOptionPane</a:t>
            </a:r>
            <a:r>
              <a:rPr lang="en-US" sz="3200" dirty="0"/>
              <a:t> Example: </a:t>
            </a:r>
            <a:r>
              <a:rPr lang="en-US" sz="3200" dirty="0" err="1"/>
              <a:t>showMessageDialog</a:t>
            </a:r>
            <a:r>
              <a:rPr lang="en-US" sz="3200" dirty="0"/>
              <a:t>()</a:t>
            </a:r>
          </a:p>
        </p:txBody>
      </p:sp>
      <p:sp>
        <p:nvSpPr>
          <p:cNvPr id="3" name="Content Placeholder 2"/>
          <p:cNvSpPr>
            <a:spLocks noGrp="1"/>
          </p:cNvSpPr>
          <p:nvPr>
            <p:ph idx="1"/>
          </p:nvPr>
        </p:nvSpPr>
        <p:spPr/>
        <p:txBody>
          <a:bodyPr>
            <a:normAutofit/>
          </a:bodyPr>
          <a:lstStyle/>
          <a:p>
            <a:pPr>
              <a:buNone/>
            </a:pPr>
            <a:r>
              <a:rPr lang="en-US" sz="1800" dirty="0"/>
              <a:t>import </a:t>
            </a:r>
            <a:r>
              <a:rPr lang="en-US" sz="1800" dirty="0" err="1"/>
              <a:t>javax.swing</a:t>
            </a:r>
            <a:r>
              <a:rPr lang="en-US" sz="1800" dirty="0"/>
              <a:t>.*;  </a:t>
            </a:r>
          </a:p>
          <a:p>
            <a:pPr>
              <a:buNone/>
            </a:pPr>
            <a:r>
              <a:rPr lang="en-US" sz="1800" dirty="0"/>
              <a:t>public class </a:t>
            </a:r>
            <a:r>
              <a:rPr lang="en-US" sz="1800" dirty="0" err="1"/>
              <a:t>ope</a:t>
            </a:r>
            <a:r>
              <a:rPr lang="en-US" sz="1800" dirty="0"/>
              <a:t> {  </a:t>
            </a:r>
          </a:p>
          <a:p>
            <a:pPr>
              <a:buNone/>
            </a:pPr>
            <a:r>
              <a:rPr lang="en-US" sz="1800" dirty="0" err="1"/>
              <a:t>JFrame</a:t>
            </a:r>
            <a:r>
              <a:rPr lang="en-US" sz="1800" dirty="0"/>
              <a:t> f;  </a:t>
            </a:r>
          </a:p>
          <a:p>
            <a:pPr>
              <a:buNone/>
            </a:pPr>
            <a:r>
              <a:rPr lang="en-US" sz="1800" dirty="0" err="1"/>
              <a:t>ope</a:t>
            </a:r>
            <a:r>
              <a:rPr lang="en-US" sz="1800" dirty="0"/>
              <a:t>(){  </a:t>
            </a:r>
          </a:p>
          <a:p>
            <a:pPr>
              <a:buNone/>
            </a:pPr>
            <a:r>
              <a:rPr lang="en-US" sz="1800" dirty="0"/>
              <a:t>    f=new </a:t>
            </a:r>
            <a:r>
              <a:rPr lang="en-US" sz="1800" dirty="0" err="1"/>
              <a:t>JFrame</a:t>
            </a:r>
            <a:r>
              <a:rPr lang="en-US" sz="1800" dirty="0"/>
              <a:t>();  </a:t>
            </a:r>
          </a:p>
          <a:p>
            <a:pPr>
              <a:buNone/>
            </a:pPr>
            <a:r>
              <a:rPr lang="en-US" sz="1800" dirty="0"/>
              <a:t>    </a:t>
            </a:r>
            <a:r>
              <a:rPr lang="en-US" sz="1800" dirty="0" err="1"/>
              <a:t>JOptionPane.showMessageDialog</a:t>
            </a:r>
            <a:r>
              <a:rPr lang="en-US" sz="1800" dirty="0"/>
              <a:t>(</a:t>
            </a:r>
            <a:r>
              <a:rPr lang="en-US" sz="1800" dirty="0" err="1"/>
              <a:t>f,"Hello</a:t>
            </a:r>
            <a:r>
              <a:rPr lang="en-US" sz="1800" dirty="0"/>
              <a:t>, Welcome to LPU.");  </a:t>
            </a:r>
          </a:p>
          <a:p>
            <a:pPr>
              <a:buNone/>
            </a:pPr>
            <a:r>
              <a:rPr lang="en-US" sz="1800" dirty="0"/>
              <a:t>}  </a:t>
            </a:r>
          </a:p>
          <a:p>
            <a:pPr>
              <a:buNone/>
            </a:pPr>
            <a:r>
              <a:rPr lang="en-US" sz="1800" dirty="0"/>
              <a:t>public static void main(String[] </a:t>
            </a:r>
            <a:r>
              <a:rPr lang="en-US" sz="1800" dirty="0" err="1"/>
              <a:t>args</a:t>
            </a:r>
            <a:r>
              <a:rPr lang="en-US" sz="1800" dirty="0"/>
              <a:t>) {  </a:t>
            </a:r>
          </a:p>
          <a:p>
            <a:pPr>
              <a:buNone/>
            </a:pPr>
            <a:r>
              <a:rPr lang="en-US" sz="1800" dirty="0"/>
              <a:t>    new </a:t>
            </a:r>
            <a:r>
              <a:rPr lang="en-US" sz="1800" dirty="0" err="1"/>
              <a:t>ope</a:t>
            </a:r>
            <a:r>
              <a:rPr lang="en-US" sz="1800" dirty="0"/>
              <a:t>();  </a:t>
            </a:r>
          </a:p>
          <a:p>
            <a:pPr>
              <a:buNone/>
            </a:pPr>
            <a:r>
              <a:rPr lang="en-US" sz="1800" dirty="0"/>
              <a:t>}  </a:t>
            </a:r>
          </a:p>
          <a:p>
            <a:pPr>
              <a:buNone/>
            </a:pPr>
            <a:r>
              <a:rPr lang="en-US" sz="1800" dirty="0"/>
              <a:t>} </a:t>
            </a:r>
          </a:p>
        </p:txBody>
      </p:sp>
      <p:pic>
        <p:nvPicPr>
          <p:cNvPr id="71682" name="Picture 2"/>
          <p:cNvPicPr>
            <a:picLocks noChangeAspect="1" noChangeArrowheads="1"/>
          </p:cNvPicPr>
          <p:nvPr/>
        </p:nvPicPr>
        <p:blipFill>
          <a:blip r:embed="rId2"/>
          <a:srcRect/>
          <a:stretch>
            <a:fillRect/>
          </a:stretch>
        </p:blipFill>
        <p:spPr bwMode="auto">
          <a:xfrm>
            <a:off x="6000760" y="4714884"/>
            <a:ext cx="2514600" cy="1162050"/>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581772"/>
          </a:xfrm>
        </p:spPr>
        <p:txBody>
          <a:bodyPr>
            <a:noAutofit/>
          </a:bodyPr>
          <a:lstStyle/>
          <a:p>
            <a:r>
              <a:rPr lang="en-US" sz="2800" dirty="0"/>
              <a:t>Java </a:t>
            </a:r>
            <a:r>
              <a:rPr lang="en-US" sz="2800" dirty="0" err="1"/>
              <a:t>JOptionPane</a:t>
            </a:r>
            <a:r>
              <a:rPr lang="en-US" sz="2800" dirty="0"/>
              <a:t> Example: </a:t>
            </a:r>
            <a:r>
              <a:rPr lang="en-US" sz="2800" dirty="0" err="1"/>
              <a:t>showMessageDialog</a:t>
            </a:r>
            <a:r>
              <a:rPr lang="en-US" sz="2800" dirty="0"/>
              <a:t>()</a:t>
            </a:r>
          </a:p>
        </p:txBody>
      </p:sp>
      <p:sp>
        <p:nvSpPr>
          <p:cNvPr id="3" name="Content Placeholder 2"/>
          <p:cNvSpPr>
            <a:spLocks noGrp="1"/>
          </p:cNvSpPr>
          <p:nvPr>
            <p:ph idx="1"/>
          </p:nvPr>
        </p:nvSpPr>
        <p:spPr/>
        <p:txBody>
          <a:bodyPr>
            <a:normAutofit/>
          </a:bodyPr>
          <a:lstStyle/>
          <a:p>
            <a:pPr>
              <a:buNone/>
            </a:pPr>
            <a:r>
              <a:rPr lang="en-US" sz="1200" b="1" dirty="0"/>
              <a:t>import</a:t>
            </a:r>
            <a:r>
              <a:rPr lang="en-US" sz="1200" dirty="0"/>
              <a:t> </a:t>
            </a:r>
            <a:r>
              <a:rPr lang="en-US" sz="1200" dirty="0" err="1"/>
              <a:t>javax.swing</a:t>
            </a:r>
            <a:r>
              <a:rPr lang="en-US" sz="1200" dirty="0"/>
              <a:t>.*;  </a:t>
            </a:r>
          </a:p>
          <a:p>
            <a:pPr>
              <a:buNone/>
            </a:pPr>
            <a:r>
              <a:rPr lang="en-US" sz="1200" b="1" dirty="0"/>
              <a:t>public</a:t>
            </a:r>
            <a:r>
              <a:rPr lang="en-US" sz="1200" dirty="0"/>
              <a:t> </a:t>
            </a:r>
            <a:r>
              <a:rPr lang="en-US" sz="1200" b="1" dirty="0"/>
              <a:t>class</a:t>
            </a:r>
            <a:r>
              <a:rPr lang="en-US" sz="1200" dirty="0"/>
              <a:t> </a:t>
            </a:r>
            <a:r>
              <a:rPr lang="en-US" sz="1200" dirty="0" err="1"/>
              <a:t>OptionPaneExample</a:t>
            </a:r>
            <a:r>
              <a:rPr lang="en-US" sz="1200" dirty="0"/>
              <a:t> {  </a:t>
            </a:r>
          </a:p>
          <a:p>
            <a:pPr>
              <a:buNone/>
            </a:pPr>
            <a:r>
              <a:rPr lang="en-US" sz="1200" dirty="0" err="1"/>
              <a:t>JFrame</a:t>
            </a:r>
            <a:r>
              <a:rPr lang="en-US" sz="1200" dirty="0"/>
              <a:t> f;  </a:t>
            </a:r>
          </a:p>
          <a:p>
            <a:pPr>
              <a:buNone/>
            </a:pPr>
            <a:r>
              <a:rPr lang="en-US" sz="1200" dirty="0" err="1"/>
              <a:t>OptionPaneExample</a:t>
            </a:r>
            <a:r>
              <a:rPr lang="en-US" sz="1200" dirty="0"/>
              <a:t>(){  </a:t>
            </a:r>
          </a:p>
          <a:p>
            <a:pPr>
              <a:buNone/>
            </a:pPr>
            <a:r>
              <a:rPr lang="en-US" sz="1200" dirty="0"/>
              <a:t>    f=</a:t>
            </a:r>
            <a:r>
              <a:rPr lang="en-US" sz="1200" b="1" dirty="0"/>
              <a:t>new</a:t>
            </a:r>
            <a:r>
              <a:rPr lang="en-US" sz="1200" dirty="0"/>
              <a:t> </a:t>
            </a:r>
            <a:r>
              <a:rPr lang="en-US" sz="1200" dirty="0" err="1"/>
              <a:t>JFrame</a:t>
            </a:r>
            <a:r>
              <a:rPr lang="en-US" sz="1200" dirty="0"/>
              <a:t>();  </a:t>
            </a:r>
          </a:p>
          <a:p>
            <a:pPr>
              <a:buNone/>
            </a:pPr>
            <a:r>
              <a:rPr lang="en-US" sz="1200" dirty="0"/>
              <a:t>    </a:t>
            </a:r>
            <a:r>
              <a:rPr lang="en-US" sz="1200" dirty="0" err="1"/>
              <a:t>JOptionPane.showMessageDialog</a:t>
            </a:r>
            <a:r>
              <a:rPr lang="en-US" sz="1200" dirty="0"/>
              <a:t>(</a:t>
            </a:r>
            <a:r>
              <a:rPr lang="en-US" sz="1200" dirty="0" err="1"/>
              <a:t>f,"Successfully</a:t>
            </a:r>
            <a:r>
              <a:rPr lang="en-US" sz="1200" dirty="0"/>
              <a:t> </a:t>
            </a:r>
            <a:r>
              <a:rPr lang="en-US" sz="1200" dirty="0" err="1"/>
              <a:t>Updated.","Alert",JOptionPane.WARNING_MESSAGE</a:t>
            </a:r>
            <a:r>
              <a:rPr lang="en-US" sz="1200" dirty="0"/>
              <a:t>);     </a:t>
            </a:r>
          </a:p>
          <a:p>
            <a:pPr>
              <a:buNone/>
            </a:pPr>
            <a:r>
              <a:rPr lang="en-US" sz="1200" dirty="0"/>
              <a:t>}  </a:t>
            </a:r>
          </a:p>
          <a:p>
            <a:pPr>
              <a:buNone/>
            </a:pPr>
            <a:r>
              <a:rPr lang="en-US" sz="1200" b="1" dirty="0"/>
              <a:t>public</a:t>
            </a:r>
            <a:r>
              <a:rPr lang="en-US" sz="1200" dirty="0"/>
              <a:t> </a:t>
            </a:r>
            <a:r>
              <a:rPr lang="en-US" sz="1200" b="1" dirty="0"/>
              <a:t>static</a:t>
            </a:r>
            <a:r>
              <a:rPr lang="en-US" sz="1200" dirty="0"/>
              <a:t> </a:t>
            </a:r>
            <a:r>
              <a:rPr lang="en-US" sz="1200" b="1" dirty="0"/>
              <a:t>void</a:t>
            </a:r>
            <a:r>
              <a:rPr lang="en-US" sz="1200" dirty="0"/>
              <a:t> main(String[] </a:t>
            </a:r>
            <a:r>
              <a:rPr lang="en-US" sz="1200" dirty="0" err="1"/>
              <a:t>args</a:t>
            </a:r>
            <a:r>
              <a:rPr lang="en-US" sz="1200" dirty="0"/>
              <a:t>) {  </a:t>
            </a:r>
          </a:p>
          <a:p>
            <a:pPr>
              <a:buNone/>
            </a:pPr>
            <a:r>
              <a:rPr lang="en-US" sz="1200" dirty="0"/>
              <a:t>    </a:t>
            </a:r>
            <a:r>
              <a:rPr lang="en-US" sz="1200" b="1" dirty="0"/>
              <a:t>new</a:t>
            </a:r>
            <a:r>
              <a:rPr lang="en-US" sz="1200" dirty="0"/>
              <a:t> </a:t>
            </a:r>
            <a:r>
              <a:rPr lang="en-US" sz="1200" dirty="0" err="1"/>
              <a:t>OptionPaneExample</a:t>
            </a:r>
            <a:r>
              <a:rPr lang="en-US" sz="1200" dirty="0"/>
              <a:t>();  </a:t>
            </a:r>
          </a:p>
          <a:p>
            <a:pPr>
              <a:buNone/>
            </a:pPr>
            <a:r>
              <a:rPr lang="en-US" sz="1200" dirty="0"/>
              <a:t>}  </a:t>
            </a:r>
          </a:p>
          <a:p>
            <a:pPr>
              <a:buNone/>
            </a:pPr>
            <a:r>
              <a:rPr lang="en-US" sz="1200" dirty="0"/>
              <a:t>}  </a:t>
            </a:r>
          </a:p>
        </p:txBody>
      </p:sp>
      <p:pic>
        <p:nvPicPr>
          <p:cNvPr id="72706" name="Picture 2" descr="Java Joptionpane 2"/>
          <p:cNvPicPr>
            <a:picLocks noChangeAspect="1" noChangeArrowheads="1"/>
          </p:cNvPicPr>
          <p:nvPr/>
        </p:nvPicPr>
        <p:blipFill>
          <a:blip r:embed="rId2"/>
          <a:srcRect/>
          <a:stretch>
            <a:fillRect/>
          </a:stretch>
        </p:blipFill>
        <p:spPr bwMode="auto">
          <a:xfrm>
            <a:off x="5214942" y="3857628"/>
            <a:ext cx="2686050" cy="1257301"/>
          </a:xfrm>
          <a:prstGeom prst="rect">
            <a:avLst/>
          </a:prstGeom>
          <a:noFill/>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653210"/>
          </a:xfrm>
        </p:spPr>
        <p:txBody>
          <a:bodyPr>
            <a:noAutofit/>
          </a:bodyPr>
          <a:lstStyle/>
          <a:p>
            <a:r>
              <a:rPr lang="en-US" sz="2800" dirty="0"/>
              <a:t>Java </a:t>
            </a:r>
            <a:r>
              <a:rPr lang="en-US" sz="2800" dirty="0" err="1"/>
              <a:t>JOptionPane</a:t>
            </a:r>
            <a:r>
              <a:rPr lang="en-US" sz="2800" dirty="0"/>
              <a:t> Example: </a:t>
            </a:r>
            <a:r>
              <a:rPr lang="en-US" sz="2800" dirty="0" err="1"/>
              <a:t>showInputDialog</a:t>
            </a:r>
            <a:r>
              <a:rPr lang="en-US" sz="2800" dirty="0"/>
              <a:t>()</a:t>
            </a:r>
          </a:p>
        </p:txBody>
      </p:sp>
      <p:sp>
        <p:nvSpPr>
          <p:cNvPr id="3" name="Content Placeholder 2"/>
          <p:cNvSpPr>
            <a:spLocks noGrp="1"/>
          </p:cNvSpPr>
          <p:nvPr>
            <p:ph idx="1"/>
          </p:nvPr>
        </p:nvSpPr>
        <p:spPr/>
        <p:txBody>
          <a:bodyPr>
            <a:normAutofit/>
          </a:bodyPr>
          <a:lstStyle/>
          <a:p>
            <a:pPr>
              <a:buNone/>
            </a:pPr>
            <a:r>
              <a:rPr lang="en-US" sz="2000" b="1" dirty="0"/>
              <a:t>import</a:t>
            </a:r>
            <a:r>
              <a:rPr lang="en-US" sz="2000" dirty="0"/>
              <a:t> </a:t>
            </a:r>
            <a:r>
              <a:rPr lang="en-US" sz="2000" dirty="0" err="1"/>
              <a:t>javax.swing</a:t>
            </a:r>
            <a:r>
              <a:rPr lang="en-US" sz="2000" dirty="0"/>
              <a:t>.*;  </a:t>
            </a:r>
          </a:p>
          <a:p>
            <a:pPr>
              <a:buNone/>
            </a:pPr>
            <a:r>
              <a:rPr lang="en-US" sz="2000" b="1" dirty="0"/>
              <a:t>public</a:t>
            </a:r>
            <a:r>
              <a:rPr lang="en-US" sz="2000" dirty="0"/>
              <a:t> </a:t>
            </a:r>
            <a:r>
              <a:rPr lang="en-US" sz="2000" b="1" dirty="0"/>
              <a:t>class</a:t>
            </a:r>
            <a:r>
              <a:rPr lang="en-US" sz="2000" dirty="0"/>
              <a:t> </a:t>
            </a:r>
            <a:r>
              <a:rPr lang="en-US" sz="2000" dirty="0" err="1"/>
              <a:t>OptionPaneExample</a:t>
            </a:r>
            <a:r>
              <a:rPr lang="en-US" sz="2000" dirty="0"/>
              <a:t> {  </a:t>
            </a:r>
          </a:p>
          <a:p>
            <a:pPr>
              <a:buNone/>
            </a:pPr>
            <a:r>
              <a:rPr lang="en-US" sz="2000" dirty="0" err="1"/>
              <a:t>JFrame</a:t>
            </a:r>
            <a:r>
              <a:rPr lang="en-US" sz="2000" dirty="0"/>
              <a:t> f;  </a:t>
            </a:r>
          </a:p>
          <a:p>
            <a:pPr>
              <a:buNone/>
            </a:pPr>
            <a:r>
              <a:rPr lang="en-US" sz="2000" dirty="0" err="1"/>
              <a:t>OptionPaneExample</a:t>
            </a:r>
            <a:r>
              <a:rPr lang="en-US" sz="2000" dirty="0"/>
              <a:t>(){  </a:t>
            </a:r>
          </a:p>
          <a:p>
            <a:pPr>
              <a:buNone/>
            </a:pPr>
            <a:r>
              <a:rPr lang="en-US" sz="2000" dirty="0"/>
              <a:t>    f=</a:t>
            </a:r>
            <a:r>
              <a:rPr lang="en-US" sz="2000" b="1" dirty="0"/>
              <a:t>new</a:t>
            </a:r>
            <a:r>
              <a:rPr lang="en-US" sz="2000" dirty="0"/>
              <a:t> </a:t>
            </a:r>
            <a:r>
              <a:rPr lang="en-US" sz="2000" dirty="0" err="1"/>
              <a:t>JFrame</a:t>
            </a:r>
            <a:r>
              <a:rPr lang="en-US" sz="2000" dirty="0"/>
              <a:t>();   </a:t>
            </a:r>
          </a:p>
          <a:p>
            <a:pPr>
              <a:buNone/>
            </a:pPr>
            <a:r>
              <a:rPr lang="en-US" sz="2000" dirty="0"/>
              <a:t>    String name=</a:t>
            </a:r>
            <a:r>
              <a:rPr lang="en-US" sz="2000" dirty="0" err="1"/>
              <a:t>JOptionPane.showInputDialog</a:t>
            </a:r>
            <a:r>
              <a:rPr lang="en-US" sz="2000" dirty="0"/>
              <a:t>(</a:t>
            </a:r>
            <a:r>
              <a:rPr lang="en-US" sz="2000" dirty="0" err="1"/>
              <a:t>f,"Enter</a:t>
            </a:r>
            <a:r>
              <a:rPr lang="en-US" sz="2000" dirty="0"/>
              <a:t> Name");      </a:t>
            </a:r>
          </a:p>
          <a:p>
            <a:pPr>
              <a:buNone/>
            </a:pPr>
            <a:r>
              <a:rPr lang="en-US" sz="2000" dirty="0"/>
              <a:t>}  </a:t>
            </a:r>
          </a:p>
          <a:p>
            <a:pPr>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buNone/>
            </a:pPr>
            <a:r>
              <a:rPr lang="en-US" sz="2000" dirty="0"/>
              <a:t>    </a:t>
            </a:r>
            <a:r>
              <a:rPr lang="en-US" sz="2000" b="1" dirty="0"/>
              <a:t>new</a:t>
            </a:r>
            <a:r>
              <a:rPr lang="en-US" sz="2000" dirty="0"/>
              <a:t> </a:t>
            </a:r>
            <a:r>
              <a:rPr lang="en-US" sz="2000" dirty="0" err="1"/>
              <a:t>OptionPaneExample</a:t>
            </a:r>
            <a:r>
              <a:rPr lang="en-US" sz="2000" dirty="0"/>
              <a:t>();  </a:t>
            </a:r>
          </a:p>
          <a:p>
            <a:pPr>
              <a:buNone/>
            </a:pPr>
            <a:r>
              <a:rPr lang="en-US" sz="2000" dirty="0"/>
              <a:t>}  </a:t>
            </a:r>
          </a:p>
          <a:p>
            <a:pPr>
              <a:buNone/>
            </a:pPr>
            <a:r>
              <a:rPr lang="en-US" sz="2000" dirty="0"/>
              <a:t>}  </a:t>
            </a:r>
          </a:p>
          <a:p>
            <a:pPr>
              <a:buNone/>
            </a:pPr>
            <a:endParaRPr lang="en-US" sz="2000" dirty="0"/>
          </a:p>
        </p:txBody>
      </p:sp>
      <p:pic>
        <p:nvPicPr>
          <p:cNvPr id="73730" name="Picture 2"/>
          <p:cNvPicPr>
            <a:picLocks noChangeAspect="1" noChangeArrowheads="1"/>
          </p:cNvPicPr>
          <p:nvPr/>
        </p:nvPicPr>
        <p:blipFill>
          <a:blip r:embed="rId2"/>
          <a:srcRect/>
          <a:stretch>
            <a:fillRect/>
          </a:stretch>
        </p:blipFill>
        <p:spPr bwMode="auto">
          <a:xfrm>
            <a:off x="5929322" y="4643446"/>
            <a:ext cx="2790825" cy="12192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SWING - Controls</a:t>
            </a:r>
          </a:p>
        </p:txBody>
      </p:sp>
      <p:sp>
        <p:nvSpPr>
          <p:cNvPr id="3" name="Content Placeholder 2"/>
          <p:cNvSpPr>
            <a:spLocks noGrp="1"/>
          </p:cNvSpPr>
          <p:nvPr>
            <p:ph idx="1"/>
          </p:nvPr>
        </p:nvSpPr>
        <p:spPr/>
        <p:txBody>
          <a:bodyPr>
            <a:normAutofit fontScale="92500"/>
          </a:bodyPr>
          <a:lstStyle/>
          <a:p>
            <a:r>
              <a:rPr lang="en-US" dirty="0"/>
              <a:t>Every user interface considers the following three main aspects −</a:t>
            </a:r>
          </a:p>
          <a:p>
            <a:pPr lvl="1"/>
            <a:r>
              <a:rPr lang="en-US" b="1" dirty="0"/>
              <a:t>UI Elements</a:t>
            </a:r>
            <a:r>
              <a:rPr lang="en-US" dirty="0"/>
              <a:t> − These are the core visual elements the user eventually sees and interacts with. GWT provides a huge list of widely used and common elements varying from basic to complex, which we will cover in this tutorial.</a:t>
            </a:r>
          </a:p>
          <a:p>
            <a:pPr lvl="1"/>
            <a:r>
              <a:rPr lang="en-US" b="1" dirty="0"/>
              <a:t>Layouts</a:t>
            </a:r>
            <a:r>
              <a:rPr lang="en-US" dirty="0"/>
              <a:t> − They define how UI elements should be organized on the screen and provide a final look and feel to the GUI (Graphical User Interface). This part will be covered in the Layout chapter.</a:t>
            </a:r>
          </a:p>
          <a:p>
            <a:pPr lvl="1"/>
            <a:r>
              <a:rPr lang="en-US" b="1" dirty="0"/>
              <a:t>Behavior</a:t>
            </a:r>
            <a:r>
              <a:rPr lang="en-US" dirty="0"/>
              <a:t> − These are the events which occur when the user interacts with UI elements</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867524"/>
          </a:xfrm>
        </p:spPr>
        <p:txBody>
          <a:bodyPr>
            <a:noAutofit/>
          </a:bodyPr>
          <a:lstStyle/>
          <a:p>
            <a:r>
              <a:rPr lang="en-US" sz="3200" dirty="0"/>
              <a:t>Java </a:t>
            </a:r>
            <a:r>
              <a:rPr lang="en-US" sz="3200" dirty="0" err="1"/>
              <a:t>JOptionPane</a:t>
            </a:r>
            <a:r>
              <a:rPr lang="en-US" sz="3200" dirty="0"/>
              <a:t> Example: </a:t>
            </a:r>
            <a:r>
              <a:rPr lang="en-US" sz="3200" dirty="0" err="1"/>
              <a:t>showConfirmDialog</a:t>
            </a:r>
            <a:r>
              <a:rPr lang="en-US" sz="3200" dirty="0"/>
              <a:t>()</a:t>
            </a:r>
          </a:p>
        </p:txBody>
      </p:sp>
      <p:sp>
        <p:nvSpPr>
          <p:cNvPr id="3" name="Content Placeholder 2"/>
          <p:cNvSpPr>
            <a:spLocks noGrp="1"/>
          </p:cNvSpPr>
          <p:nvPr>
            <p:ph idx="1"/>
          </p:nvPr>
        </p:nvSpPr>
        <p:spPr>
          <a:xfrm>
            <a:off x="457200" y="1571612"/>
            <a:ext cx="8229600" cy="4752988"/>
          </a:xfrm>
        </p:spPr>
        <p:txBody>
          <a:bodyPr>
            <a:normAutofit fontScale="55000" lnSpcReduction="20000"/>
          </a:bodyPr>
          <a:lstStyle/>
          <a:p>
            <a:pPr>
              <a:buNone/>
            </a:pPr>
            <a:r>
              <a:rPr lang="en-US" b="1" dirty="0"/>
              <a:t>import</a:t>
            </a:r>
            <a:r>
              <a:rPr lang="en-US" dirty="0"/>
              <a:t> </a:t>
            </a:r>
            <a:r>
              <a:rPr lang="en-US" dirty="0" err="1"/>
              <a:t>javax.swing</a:t>
            </a:r>
            <a:r>
              <a:rPr lang="en-US" dirty="0"/>
              <a:t>.*;  </a:t>
            </a:r>
          </a:p>
          <a:p>
            <a:pPr>
              <a:buNone/>
            </a:pPr>
            <a:r>
              <a:rPr lang="en-US" b="1" dirty="0"/>
              <a:t>import</a:t>
            </a:r>
            <a:r>
              <a:rPr lang="en-US" dirty="0"/>
              <a:t> </a:t>
            </a:r>
            <a:r>
              <a:rPr lang="en-US" dirty="0" err="1"/>
              <a:t>java.awt.event</a:t>
            </a:r>
            <a:r>
              <a:rPr lang="en-US" dirty="0"/>
              <a:t>.*;  </a:t>
            </a:r>
          </a:p>
          <a:p>
            <a:pPr>
              <a:buNone/>
            </a:pPr>
            <a:r>
              <a:rPr lang="en-US" b="1" dirty="0"/>
              <a:t>public</a:t>
            </a:r>
            <a:r>
              <a:rPr lang="en-US" dirty="0"/>
              <a:t> </a:t>
            </a:r>
            <a:r>
              <a:rPr lang="en-US" b="1" dirty="0"/>
              <a:t>class</a:t>
            </a:r>
            <a:r>
              <a:rPr lang="en-US" dirty="0"/>
              <a:t> </a:t>
            </a:r>
            <a:r>
              <a:rPr lang="en-US" dirty="0" err="1"/>
              <a:t>OptionPaneExample</a:t>
            </a:r>
            <a:r>
              <a:rPr lang="en-US" dirty="0"/>
              <a:t> </a:t>
            </a:r>
            <a:r>
              <a:rPr lang="en-US" b="1" dirty="0"/>
              <a:t>extends</a:t>
            </a:r>
            <a:r>
              <a:rPr lang="en-US" dirty="0"/>
              <a:t> </a:t>
            </a:r>
            <a:r>
              <a:rPr lang="en-US" dirty="0" err="1"/>
              <a:t>WindowAdapter</a:t>
            </a:r>
            <a:r>
              <a:rPr lang="en-US" dirty="0"/>
              <a:t>{  </a:t>
            </a:r>
          </a:p>
          <a:p>
            <a:pPr>
              <a:buNone/>
            </a:pPr>
            <a:r>
              <a:rPr lang="en-US" dirty="0" err="1"/>
              <a:t>JFrame</a:t>
            </a:r>
            <a:r>
              <a:rPr lang="en-US" dirty="0"/>
              <a:t> f;  </a:t>
            </a:r>
          </a:p>
          <a:p>
            <a:pPr>
              <a:buNone/>
            </a:pPr>
            <a:r>
              <a:rPr lang="en-US" dirty="0" err="1"/>
              <a:t>OptionPaneExample</a:t>
            </a:r>
            <a:r>
              <a:rPr lang="en-US" dirty="0"/>
              <a:t>(){  </a:t>
            </a:r>
          </a:p>
          <a:p>
            <a:pPr>
              <a:buNone/>
            </a:pPr>
            <a:r>
              <a:rPr lang="en-US" dirty="0"/>
              <a:t>    f=</a:t>
            </a:r>
            <a:r>
              <a:rPr lang="en-US" b="1" dirty="0"/>
              <a:t>new</a:t>
            </a:r>
            <a:r>
              <a:rPr lang="en-US" dirty="0"/>
              <a:t> </a:t>
            </a:r>
            <a:r>
              <a:rPr lang="en-US" dirty="0" err="1"/>
              <a:t>JFrame</a:t>
            </a:r>
            <a:r>
              <a:rPr lang="en-US" dirty="0"/>
              <a:t>();   </a:t>
            </a:r>
          </a:p>
          <a:p>
            <a:pPr>
              <a:buNone/>
            </a:pPr>
            <a:r>
              <a:rPr lang="en-US" dirty="0"/>
              <a:t>    </a:t>
            </a:r>
            <a:r>
              <a:rPr lang="en-US" dirty="0" err="1"/>
              <a:t>f.addWindowListener</a:t>
            </a:r>
            <a:r>
              <a:rPr lang="en-US" dirty="0"/>
              <a:t>(</a:t>
            </a:r>
            <a:r>
              <a:rPr lang="en-US" b="1" dirty="0"/>
              <a:t>this</a:t>
            </a:r>
            <a:r>
              <a:rPr lang="en-US" dirty="0"/>
              <a:t>);  </a:t>
            </a:r>
          </a:p>
          <a:p>
            <a:pPr>
              <a:buNone/>
            </a:pPr>
            <a:r>
              <a:rPr lang="en-US" dirty="0"/>
              <a:t>    </a:t>
            </a:r>
            <a:r>
              <a:rPr lang="en-US" dirty="0" err="1"/>
              <a:t>f.setSize</a:t>
            </a:r>
            <a:r>
              <a:rPr lang="en-US" dirty="0"/>
              <a:t>(300, 300);  </a:t>
            </a:r>
          </a:p>
          <a:p>
            <a:pPr>
              <a:buNone/>
            </a:pPr>
            <a:r>
              <a:rPr lang="en-US" dirty="0"/>
              <a:t>    </a:t>
            </a:r>
            <a:r>
              <a:rPr lang="en-US" dirty="0" err="1"/>
              <a:t>f.setLayout</a:t>
            </a:r>
            <a:r>
              <a:rPr lang="en-US" dirty="0"/>
              <a:t>(</a:t>
            </a:r>
            <a:r>
              <a:rPr lang="en-US" b="1" dirty="0"/>
              <a:t>null</a:t>
            </a:r>
            <a:r>
              <a:rPr lang="en-US" dirty="0"/>
              <a:t>);  </a:t>
            </a:r>
          </a:p>
          <a:p>
            <a:pPr>
              <a:buNone/>
            </a:pPr>
            <a:r>
              <a:rPr lang="en-US" dirty="0"/>
              <a:t>    </a:t>
            </a:r>
            <a:r>
              <a:rPr lang="en-US" dirty="0" err="1"/>
              <a:t>f.setDefaultCloseOperation</a:t>
            </a:r>
            <a:r>
              <a:rPr lang="en-US" dirty="0"/>
              <a:t>(</a:t>
            </a:r>
            <a:r>
              <a:rPr lang="en-US" dirty="0" err="1"/>
              <a:t>JFrame.DO_NOTHING_ON_CLOSE</a:t>
            </a:r>
            <a:r>
              <a:rPr lang="en-US" dirty="0"/>
              <a:t>);  </a:t>
            </a:r>
          </a:p>
          <a:p>
            <a:pPr>
              <a:buNone/>
            </a:pPr>
            <a:r>
              <a:rPr lang="en-US" dirty="0"/>
              <a:t>    </a:t>
            </a:r>
            <a:r>
              <a:rPr lang="en-US" dirty="0" err="1"/>
              <a:t>f.setVisible</a:t>
            </a:r>
            <a:r>
              <a:rPr lang="en-US" dirty="0"/>
              <a:t>(</a:t>
            </a:r>
            <a:r>
              <a:rPr lang="en-US" b="1" dirty="0"/>
              <a:t>true</a:t>
            </a:r>
            <a:r>
              <a:rPr lang="en-US" dirty="0"/>
              <a:t>);  </a:t>
            </a:r>
          </a:p>
          <a:p>
            <a:pPr>
              <a:buNone/>
            </a:pPr>
            <a:r>
              <a:rPr lang="en-US" dirty="0"/>
              <a:t>}  </a:t>
            </a:r>
          </a:p>
          <a:p>
            <a:pPr>
              <a:buNone/>
            </a:pPr>
            <a:r>
              <a:rPr lang="en-US" b="1" dirty="0"/>
              <a:t>public</a:t>
            </a:r>
            <a:r>
              <a:rPr lang="en-US" dirty="0"/>
              <a:t> </a:t>
            </a:r>
            <a:r>
              <a:rPr lang="en-US" b="1" dirty="0"/>
              <a:t>void</a:t>
            </a:r>
            <a:r>
              <a:rPr lang="en-US" dirty="0"/>
              <a:t> </a:t>
            </a:r>
            <a:r>
              <a:rPr lang="en-US" dirty="0" err="1"/>
              <a:t>windowClosing</a:t>
            </a:r>
            <a:r>
              <a:rPr lang="en-US" dirty="0"/>
              <a:t>(</a:t>
            </a:r>
            <a:r>
              <a:rPr lang="en-US" dirty="0" err="1"/>
              <a:t>WindowEvent</a:t>
            </a:r>
            <a:r>
              <a:rPr lang="en-US" dirty="0"/>
              <a:t> e) {  </a:t>
            </a:r>
          </a:p>
          <a:p>
            <a:pPr>
              <a:buNone/>
            </a:pPr>
            <a:r>
              <a:rPr lang="en-US" dirty="0"/>
              <a:t>    </a:t>
            </a:r>
            <a:r>
              <a:rPr lang="en-US" b="1" dirty="0" err="1"/>
              <a:t>int</a:t>
            </a:r>
            <a:r>
              <a:rPr lang="en-US" dirty="0"/>
              <a:t> a=</a:t>
            </a:r>
            <a:r>
              <a:rPr lang="en-US" dirty="0" err="1"/>
              <a:t>JOptionPane.showConfirmDialog</a:t>
            </a:r>
            <a:r>
              <a:rPr lang="en-US" dirty="0"/>
              <a:t>(</a:t>
            </a:r>
            <a:r>
              <a:rPr lang="en-US" dirty="0" err="1"/>
              <a:t>f,"Are</a:t>
            </a:r>
            <a:r>
              <a:rPr lang="en-US" dirty="0"/>
              <a:t> you sure?");  </a:t>
            </a:r>
          </a:p>
          <a:p>
            <a:pPr>
              <a:buNone/>
            </a:pPr>
            <a:r>
              <a:rPr lang="en-US" b="1" dirty="0"/>
              <a:t>if</a:t>
            </a:r>
            <a:r>
              <a:rPr lang="en-US" dirty="0"/>
              <a:t>(a==</a:t>
            </a:r>
            <a:r>
              <a:rPr lang="en-US" dirty="0" err="1"/>
              <a:t>JOptionPane.YES_OPTION</a:t>
            </a:r>
            <a:r>
              <a:rPr lang="en-US" dirty="0"/>
              <a:t>){  </a:t>
            </a:r>
          </a:p>
          <a:p>
            <a:pPr>
              <a:buNone/>
            </a:pPr>
            <a:r>
              <a:rPr lang="en-US" dirty="0"/>
              <a:t>    </a:t>
            </a:r>
            <a:r>
              <a:rPr lang="en-US" dirty="0" err="1"/>
              <a:t>f.setDefaultCloseOperation</a:t>
            </a:r>
            <a:r>
              <a:rPr lang="en-US" dirty="0"/>
              <a:t>(</a:t>
            </a:r>
            <a:r>
              <a:rPr lang="en-US" dirty="0" err="1"/>
              <a:t>JFrame.EXIT_ON_CLOSE</a:t>
            </a:r>
            <a:r>
              <a:rPr lang="en-US" dirty="0"/>
              <a:t>);  </a:t>
            </a:r>
          </a:p>
          <a:p>
            <a:pPr>
              <a:buNone/>
            </a:pPr>
            <a:r>
              <a:rPr lang="en-US" dirty="0"/>
              <a:t>}  </a:t>
            </a:r>
          </a:p>
          <a:p>
            <a:pPr>
              <a:buNone/>
            </a:pPr>
            <a:r>
              <a:rPr lang="en-US" dirty="0"/>
              <a:t>}  </a:t>
            </a:r>
          </a:p>
          <a:p>
            <a:pPr>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a:buNone/>
            </a:pPr>
            <a:r>
              <a:rPr lang="en-US" dirty="0"/>
              <a:t>    </a:t>
            </a:r>
            <a:r>
              <a:rPr lang="en-US" b="1" dirty="0"/>
              <a:t>new</a:t>
            </a:r>
            <a:r>
              <a:rPr lang="en-US" dirty="0"/>
              <a:t>  </a:t>
            </a:r>
            <a:r>
              <a:rPr lang="en-US" dirty="0" err="1"/>
              <a:t>OptionPaneExample</a:t>
            </a:r>
            <a:r>
              <a:rPr lang="en-US" dirty="0"/>
              <a:t>();  </a:t>
            </a:r>
          </a:p>
          <a:p>
            <a:pPr>
              <a:buNone/>
            </a:pPr>
            <a:r>
              <a:rPr lang="en-US" dirty="0"/>
              <a:t>}     </a:t>
            </a:r>
          </a:p>
          <a:p>
            <a:pPr>
              <a:buNone/>
            </a:pPr>
            <a:r>
              <a:rPr lang="en-US" dirty="0"/>
              <a:t>}  </a:t>
            </a:r>
          </a:p>
          <a:p>
            <a:pPr>
              <a:buNone/>
            </a:pPr>
            <a:endParaRPr lang="en-US" dirty="0"/>
          </a:p>
        </p:txBody>
      </p:sp>
      <p:pic>
        <p:nvPicPr>
          <p:cNvPr id="74754" name="Picture 2" descr="Java Joptionpane 4"/>
          <p:cNvPicPr>
            <a:picLocks noChangeAspect="1" noChangeArrowheads="1"/>
          </p:cNvPicPr>
          <p:nvPr/>
        </p:nvPicPr>
        <p:blipFill>
          <a:blip r:embed="rId2"/>
          <a:srcRect/>
          <a:stretch>
            <a:fillRect/>
          </a:stretch>
        </p:blipFill>
        <p:spPr bwMode="auto">
          <a:xfrm>
            <a:off x="6000760" y="3643314"/>
            <a:ext cx="2886075" cy="2847976"/>
          </a:xfrm>
          <a:prstGeom prst="rect">
            <a:avLst/>
          </a:prstGeom>
          <a:noFill/>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214290"/>
            <a:ext cx="8229600" cy="1143000"/>
          </a:xfrm>
        </p:spPr>
        <p:txBody>
          <a:bodyPr>
            <a:normAutofit/>
          </a:bodyPr>
          <a:lstStyle/>
          <a:p>
            <a:r>
              <a:rPr lang="en-US" dirty="0"/>
              <a:t>Java </a:t>
            </a:r>
            <a:r>
              <a:rPr lang="en-US" dirty="0" err="1"/>
              <a:t>JColorChooser</a:t>
            </a:r>
            <a:endParaRPr lang="en-US" dirty="0"/>
          </a:p>
        </p:txBody>
      </p:sp>
      <p:sp>
        <p:nvSpPr>
          <p:cNvPr id="3" name="Content Placeholder 2"/>
          <p:cNvSpPr>
            <a:spLocks noGrp="1"/>
          </p:cNvSpPr>
          <p:nvPr>
            <p:ph idx="1"/>
          </p:nvPr>
        </p:nvSpPr>
        <p:spPr/>
        <p:txBody>
          <a:bodyPr/>
          <a:lstStyle/>
          <a:p>
            <a:r>
              <a:rPr lang="en-US" dirty="0"/>
              <a:t>The </a:t>
            </a:r>
            <a:r>
              <a:rPr lang="en-US" dirty="0" err="1"/>
              <a:t>JColorChooser</a:t>
            </a:r>
            <a:r>
              <a:rPr lang="en-US" dirty="0"/>
              <a:t> class is used to create a color chooser dialog box so that user can select any color. It inherits </a:t>
            </a:r>
            <a:r>
              <a:rPr lang="en-US" dirty="0" err="1">
                <a:hlinkClick r:id="rId2"/>
              </a:rPr>
              <a:t>JComponent</a:t>
            </a:r>
            <a:r>
              <a:rPr lang="en-US" dirty="0"/>
              <a:t> class.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28604"/>
            <a:ext cx="8229600" cy="1143000"/>
          </a:xfrm>
        </p:spPr>
        <p:txBody>
          <a:bodyPr>
            <a:normAutofit/>
          </a:bodyPr>
          <a:lstStyle/>
          <a:p>
            <a:r>
              <a:rPr lang="en-US" dirty="0"/>
              <a:t>Commonly used Constructors</a:t>
            </a:r>
          </a:p>
        </p:txBody>
      </p:sp>
      <p:graphicFrame>
        <p:nvGraphicFramePr>
          <p:cNvPr id="4" name="Table 3"/>
          <p:cNvGraphicFramePr>
            <a:graphicFrameLocks noGrp="1"/>
          </p:cNvGraphicFramePr>
          <p:nvPr/>
        </p:nvGraphicFramePr>
        <p:xfrm>
          <a:off x="857224" y="2643182"/>
          <a:ext cx="7620032" cy="1832234"/>
        </p:xfrm>
        <a:graphic>
          <a:graphicData uri="http://schemas.openxmlformats.org/drawingml/2006/table">
            <a:tbl>
              <a:tblPr/>
              <a:tblGrid>
                <a:gridCol w="3286148">
                  <a:extLst>
                    <a:ext uri="{9D8B030D-6E8A-4147-A177-3AD203B41FA5}">
                      <a16:colId xmlns:a16="http://schemas.microsoft.com/office/drawing/2014/main" val="20000"/>
                    </a:ext>
                  </a:extLst>
                </a:gridCol>
                <a:gridCol w="4333884">
                  <a:extLst>
                    <a:ext uri="{9D8B030D-6E8A-4147-A177-3AD203B41FA5}">
                      <a16:colId xmlns:a16="http://schemas.microsoft.com/office/drawing/2014/main" val="20001"/>
                    </a:ext>
                  </a:extLst>
                </a:gridCol>
              </a:tblGrid>
              <a:tr h="483710">
                <a:tc>
                  <a:txBody>
                    <a:bodyPr/>
                    <a:lstStyle/>
                    <a:p>
                      <a:pPr algn="l" fontAlgn="t"/>
                      <a:r>
                        <a:rPr lang="en-US" sz="1300">
                          <a:solidFill>
                            <a:srgbClr val="000000"/>
                          </a:solidFill>
                          <a:latin typeface="times new roman"/>
                        </a:rPr>
                        <a:t>Constructor</a:t>
                      </a:r>
                    </a:p>
                  </a:txBody>
                  <a:tcPr marL="82707" marR="82707" marT="82707" marB="82707">
                    <a:lnL w="9525" cap="flat" cmpd="sng" algn="ctr">
                      <a:solidFill>
                        <a:srgbClr val="B0E9D1"/>
                      </a:solidFill>
                      <a:prstDash val="solid"/>
                      <a:round/>
                      <a:headEnd type="none" w="med" len="med"/>
                      <a:tailEnd type="none" w="med" len="med"/>
                    </a:lnL>
                    <a:lnR w="9525" cap="flat" cmpd="sng" algn="ctr">
                      <a:solidFill>
                        <a:srgbClr val="B0E9D1"/>
                      </a:solidFill>
                      <a:prstDash val="solid"/>
                      <a:round/>
                      <a:headEnd type="none" w="med" len="med"/>
                      <a:tailEnd type="none" w="med" len="med"/>
                    </a:lnR>
                    <a:lnT w="9525" cap="flat" cmpd="sng" algn="ctr">
                      <a:solidFill>
                        <a:srgbClr val="B0E9D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latin typeface="times new roman"/>
                        </a:rPr>
                        <a:t>Description</a:t>
                      </a:r>
                    </a:p>
                  </a:txBody>
                  <a:tcPr marL="82707" marR="82707" marT="82707" marB="82707">
                    <a:lnL w="9525" cap="flat" cmpd="sng" algn="ctr">
                      <a:solidFill>
                        <a:srgbClr val="B0E9D1"/>
                      </a:solidFill>
                      <a:prstDash val="solid"/>
                      <a:round/>
                      <a:headEnd type="none" w="med" len="med"/>
                      <a:tailEnd type="none" w="med" len="med"/>
                    </a:lnL>
                    <a:lnR w="9525" cap="flat" cmpd="sng" algn="ctr">
                      <a:solidFill>
                        <a:srgbClr val="B0E9D1"/>
                      </a:solidFill>
                      <a:prstDash val="solid"/>
                      <a:round/>
                      <a:headEnd type="none" w="med" len="med"/>
                      <a:tailEnd type="none" w="med" len="med"/>
                    </a:lnR>
                    <a:lnT w="9525" cap="flat" cmpd="sng" algn="ctr">
                      <a:solidFill>
                        <a:srgbClr val="B0E9D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674262">
                <a:tc>
                  <a:txBody>
                    <a:bodyPr/>
                    <a:lstStyle/>
                    <a:p>
                      <a:pPr algn="just" fontAlgn="t"/>
                      <a:r>
                        <a:rPr lang="en-US" sz="1300">
                          <a:solidFill>
                            <a:srgbClr val="333333"/>
                          </a:solidFill>
                          <a:latin typeface="inter-regular"/>
                        </a:rPr>
                        <a:t>JColorChooser()</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It is used to create a color chooser panel with white color initially.</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74262">
                <a:tc>
                  <a:txBody>
                    <a:bodyPr/>
                    <a:lstStyle/>
                    <a:p>
                      <a:pPr algn="just" fontAlgn="t"/>
                      <a:r>
                        <a:rPr lang="en-US" sz="1300">
                          <a:solidFill>
                            <a:srgbClr val="333333"/>
                          </a:solidFill>
                          <a:latin typeface="inter-regular"/>
                        </a:rPr>
                        <a:t>JColorChooser(color initialcolor)</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latin typeface="inter-regular"/>
                        </a:rPr>
                        <a:t>It is used to create a color chooser panel with the specified color initially.</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229600" cy="1143000"/>
          </a:xfrm>
        </p:spPr>
        <p:txBody>
          <a:bodyPr>
            <a:normAutofit/>
          </a:bodyPr>
          <a:lstStyle/>
          <a:p>
            <a:r>
              <a:rPr lang="en-US" dirty="0"/>
              <a:t>Commonly used Methods</a:t>
            </a:r>
          </a:p>
        </p:txBody>
      </p:sp>
      <p:graphicFrame>
        <p:nvGraphicFramePr>
          <p:cNvPr id="4" name="Table 3"/>
          <p:cNvGraphicFramePr>
            <a:graphicFrameLocks noGrp="1"/>
          </p:cNvGraphicFramePr>
          <p:nvPr/>
        </p:nvGraphicFramePr>
        <p:xfrm>
          <a:off x="642910" y="2357430"/>
          <a:ext cx="8001056" cy="1576951"/>
        </p:xfrm>
        <a:graphic>
          <a:graphicData uri="http://schemas.openxmlformats.org/drawingml/2006/table">
            <a:tbl>
              <a:tblPr/>
              <a:tblGrid>
                <a:gridCol w="4000528">
                  <a:extLst>
                    <a:ext uri="{9D8B030D-6E8A-4147-A177-3AD203B41FA5}">
                      <a16:colId xmlns:a16="http://schemas.microsoft.com/office/drawing/2014/main" val="20000"/>
                    </a:ext>
                  </a:extLst>
                </a:gridCol>
                <a:gridCol w="4000528">
                  <a:extLst>
                    <a:ext uri="{9D8B030D-6E8A-4147-A177-3AD203B41FA5}">
                      <a16:colId xmlns:a16="http://schemas.microsoft.com/office/drawing/2014/main" val="20001"/>
                    </a:ext>
                  </a:extLst>
                </a:gridCol>
              </a:tblGrid>
              <a:tr h="363912">
                <a:tc>
                  <a:txBody>
                    <a:bodyPr/>
                    <a:lstStyle/>
                    <a:p>
                      <a:pPr algn="l" fontAlgn="t"/>
                      <a:r>
                        <a:rPr lang="en-US" sz="1300">
                          <a:solidFill>
                            <a:srgbClr val="000000"/>
                          </a:solidFill>
                          <a:latin typeface="times new roman"/>
                        </a:rPr>
                        <a:t>Method</a:t>
                      </a:r>
                    </a:p>
                  </a:txBody>
                  <a:tcPr marL="82707" marR="82707" marT="82707" marB="82707">
                    <a:lnL w="9525" cap="flat" cmpd="sng" algn="ctr">
                      <a:solidFill>
                        <a:srgbClr val="C0C09D"/>
                      </a:solidFill>
                      <a:prstDash val="solid"/>
                      <a:round/>
                      <a:headEnd type="none" w="med" len="med"/>
                      <a:tailEnd type="none" w="med" len="med"/>
                    </a:lnL>
                    <a:lnR w="9525" cap="flat" cmpd="sng" algn="ctr">
                      <a:solidFill>
                        <a:srgbClr val="C0C09D"/>
                      </a:solidFill>
                      <a:prstDash val="solid"/>
                      <a:round/>
                      <a:headEnd type="none" w="med" len="med"/>
                      <a:tailEnd type="none" w="med" len="med"/>
                    </a:lnR>
                    <a:lnT w="9525" cap="flat" cmpd="sng" algn="ctr">
                      <a:solidFill>
                        <a:srgbClr val="C0C09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latin typeface="times new roman"/>
                        </a:rPr>
                        <a:t>Description</a:t>
                      </a:r>
                    </a:p>
                  </a:txBody>
                  <a:tcPr marL="82707" marR="82707" marT="82707" marB="82707">
                    <a:lnL w="9525" cap="flat" cmpd="sng" algn="ctr">
                      <a:solidFill>
                        <a:srgbClr val="C0C09D"/>
                      </a:solidFill>
                      <a:prstDash val="solid"/>
                      <a:round/>
                      <a:headEnd type="none" w="med" len="med"/>
                      <a:tailEnd type="none" w="med" len="med"/>
                    </a:lnL>
                    <a:lnR w="9525" cap="flat" cmpd="sng" algn="ctr">
                      <a:solidFill>
                        <a:srgbClr val="C0C09D"/>
                      </a:solidFill>
                      <a:prstDash val="solid"/>
                      <a:round/>
                      <a:headEnd type="none" w="med" len="med"/>
                      <a:tailEnd type="none" w="med" len="med"/>
                    </a:lnR>
                    <a:lnT w="9525" cap="flat" cmpd="sng" algn="ctr">
                      <a:solidFill>
                        <a:srgbClr val="C0C09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705768">
                <a:tc>
                  <a:txBody>
                    <a:bodyPr/>
                    <a:lstStyle/>
                    <a:p>
                      <a:pPr algn="just" fontAlgn="t"/>
                      <a:r>
                        <a:rPr lang="en-US" sz="1300">
                          <a:solidFill>
                            <a:srgbClr val="333333"/>
                          </a:solidFill>
                          <a:latin typeface="inter-regular"/>
                        </a:rPr>
                        <a:t>void addChooserPanel(AbstractColorChooserPanel panel)</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It is used to add a color chooser panel to the color chooser.</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07271">
                <a:tc>
                  <a:txBody>
                    <a:bodyPr/>
                    <a:lstStyle/>
                    <a:p>
                      <a:pPr algn="just" fontAlgn="t"/>
                      <a:r>
                        <a:rPr lang="en-US" sz="1300">
                          <a:solidFill>
                            <a:srgbClr val="333333"/>
                          </a:solidFill>
                          <a:latin typeface="inter-regular"/>
                        </a:rPr>
                        <a:t>static Color showDialog(Component c, String title, Color initialColor)</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latin typeface="inter-regular"/>
                        </a:rPr>
                        <a:t>It is used to show the color chooser dialog box.</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0"/>
            <a:ext cx="8229600" cy="357190"/>
          </a:xfrm>
        </p:spPr>
        <p:txBody>
          <a:bodyPr>
            <a:normAutofit fontScale="90000"/>
          </a:bodyPr>
          <a:lstStyle/>
          <a:p>
            <a:r>
              <a:rPr lang="en-US" sz="3200" dirty="0"/>
              <a:t>Java </a:t>
            </a:r>
            <a:r>
              <a:rPr lang="en-US" sz="3200" dirty="0" err="1"/>
              <a:t>JColorChooser</a:t>
            </a:r>
            <a:r>
              <a:rPr lang="en-US" sz="3200" dirty="0"/>
              <a:t> Example</a:t>
            </a:r>
          </a:p>
        </p:txBody>
      </p:sp>
      <p:sp>
        <p:nvSpPr>
          <p:cNvPr id="3" name="Content Placeholder 2"/>
          <p:cNvSpPr>
            <a:spLocks noGrp="1"/>
          </p:cNvSpPr>
          <p:nvPr>
            <p:ph idx="1"/>
          </p:nvPr>
        </p:nvSpPr>
        <p:spPr>
          <a:xfrm>
            <a:off x="428596" y="428604"/>
            <a:ext cx="8115328" cy="5467368"/>
          </a:xfrm>
        </p:spPr>
        <p:txBody>
          <a:bodyPr>
            <a:noAutofit/>
          </a:bodyPr>
          <a:lstStyle/>
          <a:p>
            <a:pPr>
              <a:buNone/>
            </a:pPr>
            <a:r>
              <a:rPr lang="en-US" sz="1400" b="1" dirty="0"/>
              <a:t>import </a:t>
            </a:r>
            <a:r>
              <a:rPr lang="en-US" sz="1400" b="1" dirty="0" err="1"/>
              <a:t>java.awt.Color</a:t>
            </a:r>
            <a:r>
              <a:rPr lang="en-US" sz="1400" b="1" dirty="0"/>
              <a:t>;</a:t>
            </a:r>
          </a:p>
          <a:p>
            <a:pPr>
              <a:buNone/>
            </a:pPr>
            <a:endParaRPr lang="en-US" sz="1400" b="1" dirty="0"/>
          </a:p>
          <a:p>
            <a:pPr>
              <a:buNone/>
            </a:pPr>
            <a:r>
              <a:rPr lang="en-US" sz="1400" b="1" dirty="0"/>
              <a:t>import </a:t>
            </a:r>
            <a:r>
              <a:rPr lang="en-US" sz="1400" b="1" dirty="0" err="1"/>
              <a:t>javax.swing.JColorChooser</a:t>
            </a:r>
            <a:r>
              <a:rPr lang="en-US" sz="1400" b="1" dirty="0"/>
              <a:t>;</a:t>
            </a:r>
          </a:p>
          <a:p>
            <a:pPr>
              <a:buNone/>
            </a:pPr>
            <a:endParaRPr lang="en-US" sz="1400" b="1" dirty="0"/>
          </a:p>
          <a:p>
            <a:pPr>
              <a:buNone/>
            </a:pPr>
            <a:r>
              <a:rPr lang="en-US" sz="1400" b="1" dirty="0"/>
              <a:t>public class Main {</a:t>
            </a:r>
          </a:p>
          <a:p>
            <a:pPr>
              <a:buNone/>
            </a:pPr>
            <a:r>
              <a:rPr lang="en-US" sz="1400" b="1" dirty="0"/>
              <a:t>  public static void main(String[] </a:t>
            </a:r>
            <a:r>
              <a:rPr lang="en-US" sz="1400" b="1" dirty="0" err="1"/>
              <a:t>args</a:t>
            </a:r>
            <a:r>
              <a:rPr lang="en-US" sz="1400" b="1" dirty="0"/>
              <a:t>) {</a:t>
            </a:r>
          </a:p>
          <a:p>
            <a:pPr>
              <a:buNone/>
            </a:pPr>
            <a:r>
              <a:rPr lang="en-US" sz="1400" b="1" dirty="0"/>
              <a:t>    // Display a color chooser dialog</a:t>
            </a:r>
          </a:p>
          <a:p>
            <a:pPr>
              <a:buNone/>
            </a:pPr>
            <a:r>
              <a:rPr lang="en-US" sz="1400" b="1" dirty="0"/>
              <a:t>    Color </a:t>
            </a:r>
            <a:r>
              <a:rPr lang="en-US" sz="1400" b="1" dirty="0" err="1"/>
              <a:t>color</a:t>
            </a:r>
            <a:r>
              <a:rPr lang="en-US" sz="1400" b="1" dirty="0"/>
              <a:t> = </a:t>
            </a:r>
            <a:r>
              <a:rPr lang="en-US" sz="1400" b="1" dirty="0" err="1"/>
              <a:t>JColorChooser.showDialog</a:t>
            </a:r>
            <a:r>
              <a:rPr lang="en-US" sz="1400" b="1" dirty="0"/>
              <a:t>(null, "Select  a  color", null);</a:t>
            </a:r>
          </a:p>
          <a:p>
            <a:pPr>
              <a:buNone/>
            </a:pPr>
            <a:endParaRPr lang="en-US" sz="1400" b="1" dirty="0"/>
          </a:p>
          <a:p>
            <a:pPr>
              <a:buNone/>
            </a:pPr>
            <a:r>
              <a:rPr lang="en-US" sz="1400" b="1" dirty="0"/>
              <a:t>    // Check if user selected a color</a:t>
            </a:r>
          </a:p>
          <a:p>
            <a:pPr>
              <a:buNone/>
            </a:pPr>
            <a:r>
              <a:rPr lang="en-US" sz="1400" b="1" dirty="0"/>
              <a:t>    if (color == null) {</a:t>
            </a:r>
          </a:p>
          <a:p>
            <a:pPr>
              <a:buNone/>
            </a:pPr>
            <a:r>
              <a:rPr lang="en-US" sz="1400" b="1" dirty="0"/>
              <a:t>      </a:t>
            </a:r>
            <a:r>
              <a:rPr lang="en-US" sz="1400" b="1" dirty="0" err="1"/>
              <a:t>System.out.println</a:t>
            </a:r>
            <a:r>
              <a:rPr lang="en-US" sz="1400" b="1" dirty="0"/>
              <a:t>("we cancelled or  closed the   color chooser");</a:t>
            </a:r>
          </a:p>
          <a:p>
            <a:pPr>
              <a:buNone/>
            </a:pPr>
            <a:r>
              <a:rPr lang="en-US" sz="1400" b="1" dirty="0"/>
              <a:t>    } else {</a:t>
            </a:r>
          </a:p>
          <a:p>
            <a:pPr>
              <a:buNone/>
            </a:pPr>
            <a:r>
              <a:rPr lang="en-US" sz="1400" b="1" dirty="0"/>
              <a:t>      </a:t>
            </a:r>
            <a:r>
              <a:rPr lang="en-US" sz="1400" b="1" dirty="0" err="1"/>
              <a:t>System.out.println</a:t>
            </a:r>
            <a:r>
              <a:rPr lang="en-US" sz="1400" b="1" dirty="0"/>
              <a:t>("we selected  color:  " + color);</a:t>
            </a:r>
          </a:p>
          <a:p>
            <a:pPr>
              <a:buNone/>
            </a:pPr>
            <a:r>
              <a:rPr lang="en-US" sz="1400" b="1" dirty="0"/>
              <a:t>    }</a:t>
            </a:r>
          </a:p>
          <a:p>
            <a:pPr>
              <a:buNone/>
            </a:pPr>
            <a:endParaRPr lang="en-US" sz="1400" b="1" dirty="0"/>
          </a:p>
          <a:p>
            <a:pPr>
              <a:buNone/>
            </a:pPr>
            <a:r>
              <a:rPr lang="en-US" sz="1400" b="1" dirty="0"/>
              <a:t>  }</a:t>
            </a:r>
          </a:p>
          <a:p>
            <a:pPr>
              <a:buNone/>
            </a:pPr>
            <a:r>
              <a:rPr lang="en-US" sz="1400" b="1" dirty="0"/>
              <a:t>}</a:t>
            </a:r>
            <a:endParaRPr lang="en-US" sz="1400" dirty="0"/>
          </a:p>
        </p:txBody>
      </p:sp>
      <p:pic>
        <p:nvPicPr>
          <p:cNvPr id="78851" name="Picture 3"/>
          <p:cNvPicPr>
            <a:picLocks noChangeAspect="1" noChangeArrowheads="1"/>
          </p:cNvPicPr>
          <p:nvPr/>
        </p:nvPicPr>
        <p:blipFill>
          <a:blip r:embed="rId2"/>
          <a:srcRect/>
          <a:stretch>
            <a:fillRect/>
          </a:stretch>
        </p:blipFill>
        <p:spPr bwMode="auto">
          <a:xfrm>
            <a:off x="4357686" y="4214818"/>
            <a:ext cx="4374781" cy="2428892"/>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normAutofit/>
          </a:bodyPr>
          <a:lstStyle/>
          <a:p>
            <a:r>
              <a:rPr lang="en-US" dirty="0"/>
              <a:t>Java </a:t>
            </a:r>
            <a:r>
              <a:rPr lang="en-US" dirty="0" err="1"/>
              <a:t>JProgressBar</a:t>
            </a:r>
            <a:endParaRPr lang="en-US" dirty="0"/>
          </a:p>
        </p:txBody>
      </p:sp>
      <p:sp>
        <p:nvSpPr>
          <p:cNvPr id="3" name="Content Placeholder 2"/>
          <p:cNvSpPr>
            <a:spLocks noGrp="1"/>
          </p:cNvSpPr>
          <p:nvPr>
            <p:ph idx="1"/>
          </p:nvPr>
        </p:nvSpPr>
        <p:spPr/>
        <p:txBody>
          <a:bodyPr/>
          <a:lstStyle/>
          <a:p>
            <a:r>
              <a:rPr lang="en-US" dirty="0"/>
              <a:t>The </a:t>
            </a:r>
            <a:r>
              <a:rPr lang="en-US" dirty="0" err="1"/>
              <a:t>JProgressBar</a:t>
            </a:r>
            <a:r>
              <a:rPr lang="en-US" dirty="0"/>
              <a:t> class is used to display the progress of the task. It inherits </a:t>
            </a:r>
            <a:r>
              <a:rPr lang="en-US" dirty="0" err="1"/>
              <a:t>JComponent</a:t>
            </a:r>
            <a:r>
              <a:rPr lang="en-US" dirty="0"/>
              <a:t> class.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normAutofit/>
          </a:bodyPr>
          <a:lstStyle/>
          <a:p>
            <a:r>
              <a:rPr lang="en-US" dirty="0"/>
              <a:t>Commonly used Constructors</a:t>
            </a:r>
          </a:p>
        </p:txBody>
      </p:sp>
      <p:graphicFrame>
        <p:nvGraphicFramePr>
          <p:cNvPr id="4" name="Table 3"/>
          <p:cNvGraphicFramePr>
            <a:graphicFrameLocks noGrp="1"/>
          </p:cNvGraphicFramePr>
          <p:nvPr/>
        </p:nvGraphicFramePr>
        <p:xfrm>
          <a:off x="714348" y="2071678"/>
          <a:ext cx="7786742" cy="3467466"/>
        </p:xfrm>
        <a:graphic>
          <a:graphicData uri="http://schemas.openxmlformats.org/drawingml/2006/table">
            <a:tbl>
              <a:tblPr/>
              <a:tblGrid>
                <a:gridCol w="3357586">
                  <a:extLst>
                    <a:ext uri="{9D8B030D-6E8A-4147-A177-3AD203B41FA5}">
                      <a16:colId xmlns:a16="http://schemas.microsoft.com/office/drawing/2014/main" val="20000"/>
                    </a:ext>
                  </a:extLst>
                </a:gridCol>
                <a:gridCol w="4429156">
                  <a:extLst>
                    <a:ext uri="{9D8B030D-6E8A-4147-A177-3AD203B41FA5}">
                      <a16:colId xmlns:a16="http://schemas.microsoft.com/office/drawing/2014/main" val="20001"/>
                    </a:ext>
                  </a:extLst>
                </a:gridCol>
              </a:tblGrid>
              <a:tr h="385060">
                <a:tc>
                  <a:txBody>
                    <a:bodyPr/>
                    <a:lstStyle/>
                    <a:p>
                      <a:pPr algn="l" fontAlgn="t"/>
                      <a:r>
                        <a:rPr lang="en-US" sz="1300" dirty="0">
                          <a:solidFill>
                            <a:srgbClr val="000000"/>
                          </a:solidFill>
                          <a:latin typeface="times new roman"/>
                        </a:rPr>
                        <a:t>Constructor</a:t>
                      </a:r>
                    </a:p>
                  </a:txBody>
                  <a:tcPr marL="82707" marR="82707" marT="82707" marB="82707">
                    <a:lnL w="9525" cap="flat" cmpd="sng" algn="ctr">
                      <a:solidFill>
                        <a:srgbClr val="705184"/>
                      </a:solidFill>
                      <a:prstDash val="solid"/>
                      <a:round/>
                      <a:headEnd type="none" w="med" len="med"/>
                      <a:tailEnd type="none" w="med" len="med"/>
                    </a:lnL>
                    <a:lnR w="9525" cap="flat" cmpd="sng" algn="ctr">
                      <a:solidFill>
                        <a:srgbClr val="705184"/>
                      </a:solidFill>
                      <a:prstDash val="solid"/>
                      <a:round/>
                      <a:headEnd type="none" w="med" len="med"/>
                      <a:tailEnd type="none" w="med" len="med"/>
                    </a:lnR>
                    <a:lnT w="9525" cap="flat" cmpd="sng" algn="ctr">
                      <a:solidFill>
                        <a:srgbClr val="70518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dirty="0">
                          <a:solidFill>
                            <a:srgbClr val="000000"/>
                          </a:solidFill>
                          <a:latin typeface="times new roman"/>
                        </a:rPr>
                        <a:t>Description</a:t>
                      </a:r>
                    </a:p>
                  </a:txBody>
                  <a:tcPr marL="82707" marR="82707" marT="82707" marB="82707">
                    <a:lnL w="9525" cap="flat" cmpd="sng" algn="ctr">
                      <a:solidFill>
                        <a:srgbClr val="705184"/>
                      </a:solidFill>
                      <a:prstDash val="solid"/>
                      <a:round/>
                      <a:headEnd type="none" w="med" len="med"/>
                      <a:tailEnd type="none" w="med" len="med"/>
                    </a:lnL>
                    <a:lnR w="9525" cap="flat" cmpd="sng" algn="ctr">
                      <a:solidFill>
                        <a:srgbClr val="705184"/>
                      </a:solidFill>
                      <a:prstDash val="solid"/>
                      <a:round/>
                      <a:headEnd type="none" w="med" len="med"/>
                      <a:tailEnd type="none" w="med" len="med"/>
                    </a:lnR>
                    <a:lnT w="9525" cap="flat" cmpd="sng" algn="ctr">
                      <a:solidFill>
                        <a:srgbClr val="70518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536750">
                <a:tc>
                  <a:txBody>
                    <a:bodyPr/>
                    <a:lstStyle/>
                    <a:p>
                      <a:pPr algn="just" fontAlgn="t"/>
                      <a:r>
                        <a:rPr lang="en-US" sz="1300">
                          <a:solidFill>
                            <a:srgbClr val="333333"/>
                          </a:solidFill>
                          <a:latin typeface="inter-regular"/>
                        </a:rPr>
                        <a:t>JProgressBar()</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It is used to create a horizontal progress bar but no string text.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46782">
                <a:tc>
                  <a:txBody>
                    <a:bodyPr/>
                    <a:lstStyle/>
                    <a:p>
                      <a:pPr algn="just" fontAlgn="t"/>
                      <a:r>
                        <a:rPr lang="en-US" sz="1300">
                          <a:solidFill>
                            <a:srgbClr val="333333"/>
                          </a:solidFill>
                          <a:latin typeface="inter-regular"/>
                        </a:rPr>
                        <a:t>JProgressBar(int min, int max)</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It is used to create a horizontal progress bar with the specified minimum and maximum value.</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1052092">
                <a:tc>
                  <a:txBody>
                    <a:bodyPr/>
                    <a:lstStyle/>
                    <a:p>
                      <a:pPr algn="just" fontAlgn="t"/>
                      <a:r>
                        <a:rPr lang="en-US" sz="1300">
                          <a:solidFill>
                            <a:srgbClr val="333333"/>
                          </a:solidFill>
                          <a:latin typeface="inter-regular"/>
                        </a:rPr>
                        <a:t>JProgressBar(int orient)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It is used to create a progress bar with the specified orientation, it can be either Vertical or Horizontal by using SwingConstants.VERTICAL and SwingConstants.HORIZONTAL constants.</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746782">
                <a:tc>
                  <a:txBody>
                    <a:bodyPr/>
                    <a:lstStyle/>
                    <a:p>
                      <a:pPr algn="just" fontAlgn="t"/>
                      <a:r>
                        <a:rPr lang="sv-SE" sz="1300">
                          <a:solidFill>
                            <a:srgbClr val="333333"/>
                          </a:solidFill>
                          <a:latin typeface="inter-regular"/>
                        </a:rPr>
                        <a:t>JProgressBar(int orient, int min, int max)</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latin typeface="inter-regular"/>
                        </a:rPr>
                        <a:t>It is used to create a progress bar with the specified orientation, minimum and maximum value.</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229600" cy="1143000"/>
          </a:xfrm>
        </p:spPr>
        <p:txBody>
          <a:bodyPr>
            <a:normAutofit/>
          </a:bodyPr>
          <a:lstStyle/>
          <a:p>
            <a:r>
              <a:rPr lang="en-US" dirty="0"/>
              <a:t>Commonly used Methods</a:t>
            </a:r>
          </a:p>
        </p:txBody>
      </p:sp>
      <p:graphicFrame>
        <p:nvGraphicFramePr>
          <p:cNvPr id="4" name="Table 3"/>
          <p:cNvGraphicFramePr>
            <a:graphicFrameLocks noGrp="1"/>
          </p:cNvGraphicFramePr>
          <p:nvPr/>
        </p:nvGraphicFramePr>
        <p:xfrm>
          <a:off x="785786" y="1934757"/>
          <a:ext cx="7643866" cy="2555143"/>
        </p:xfrm>
        <a:graphic>
          <a:graphicData uri="http://schemas.openxmlformats.org/drawingml/2006/table">
            <a:tbl>
              <a:tblPr/>
              <a:tblGrid>
                <a:gridCol w="2786082">
                  <a:extLst>
                    <a:ext uri="{9D8B030D-6E8A-4147-A177-3AD203B41FA5}">
                      <a16:colId xmlns:a16="http://schemas.microsoft.com/office/drawing/2014/main" val="20000"/>
                    </a:ext>
                  </a:extLst>
                </a:gridCol>
                <a:gridCol w="4857784">
                  <a:extLst>
                    <a:ext uri="{9D8B030D-6E8A-4147-A177-3AD203B41FA5}">
                      <a16:colId xmlns:a16="http://schemas.microsoft.com/office/drawing/2014/main" val="20001"/>
                    </a:ext>
                  </a:extLst>
                </a:gridCol>
              </a:tblGrid>
              <a:tr h="351247">
                <a:tc>
                  <a:txBody>
                    <a:bodyPr/>
                    <a:lstStyle/>
                    <a:p>
                      <a:pPr algn="l" fontAlgn="t"/>
                      <a:r>
                        <a:rPr lang="en-US" sz="1300">
                          <a:solidFill>
                            <a:srgbClr val="000000"/>
                          </a:solidFill>
                          <a:latin typeface="times new roman"/>
                        </a:rPr>
                        <a:t>Method</a:t>
                      </a:r>
                    </a:p>
                  </a:txBody>
                  <a:tcPr marL="82707" marR="82707" marT="82707" marB="82707">
                    <a:lnL w="9525" cap="flat" cmpd="sng" algn="ctr">
                      <a:solidFill>
                        <a:srgbClr val="7092B5"/>
                      </a:solidFill>
                      <a:prstDash val="solid"/>
                      <a:round/>
                      <a:headEnd type="none" w="med" len="med"/>
                      <a:tailEnd type="none" w="med" len="med"/>
                    </a:lnL>
                    <a:lnR w="9525" cap="flat" cmpd="sng" algn="ctr">
                      <a:solidFill>
                        <a:srgbClr val="7092B5"/>
                      </a:solidFill>
                      <a:prstDash val="solid"/>
                      <a:round/>
                      <a:headEnd type="none" w="med" len="med"/>
                      <a:tailEnd type="none" w="med" len="med"/>
                    </a:lnR>
                    <a:lnT w="9525" cap="flat" cmpd="sng" algn="ctr">
                      <a:solidFill>
                        <a:srgbClr val="7092B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latin typeface="times new roman"/>
                        </a:rPr>
                        <a:t>Description</a:t>
                      </a:r>
                    </a:p>
                  </a:txBody>
                  <a:tcPr marL="82707" marR="82707" marT="82707" marB="82707">
                    <a:lnL w="9525" cap="flat" cmpd="sng" algn="ctr">
                      <a:solidFill>
                        <a:srgbClr val="7092B5"/>
                      </a:solidFill>
                      <a:prstDash val="solid"/>
                      <a:round/>
                      <a:headEnd type="none" w="med" len="med"/>
                      <a:tailEnd type="none" w="med" len="med"/>
                    </a:lnL>
                    <a:lnR w="9525" cap="flat" cmpd="sng" algn="ctr">
                      <a:solidFill>
                        <a:srgbClr val="7092B5"/>
                      </a:solidFill>
                      <a:prstDash val="solid"/>
                      <a:round/>
                      <a:headEnd type="none" w="med" len="med"/>
                      <a:tailEnd type="none" w="med" len="med"/>
                    </a:lnR>
                    <a:lnT w="9525" cap="flat" cmpd="sng" algn="ctr">
                      <a:solidFill>
                        <a:srgbClr val="7092B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489396">
                <a:tc>
                  <a:txBody>
                    <a:bodyPr/>
                    <a:lstStyle/>
                    <a:p>
                      <a:pPr algn="just" fontAlgn="t"/>
                      <a:r>
                        <a:rPr lang="en-US" sz="1300">
                          <a:solidFill>
                            <a:srgbClr val="333333"/>
                          </a:solidFill>
                          <a:latin typeface="inter-regular"/>
                        </a:rPr>
                        <a:t>void setStringPainted(boolean b)</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It is used to determine whether string should be displayed.</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79386">
                <a:tc>
                  <a:txBody>
                    <a:bodyPr/>
                    <a:lstStyle/>
                    <a:p>
                      <a:pPr algn="just" fontAlgn="t"/>
                      <a:r>
                        <a:rPr lang="en-US" sz="1300">
                          <a:solidFill>
                            <a:srgbClr val="333333"/>
                          </a:solidFill>
                          <a:latin typeface="inter-regular"/>
                        </a:rPr>
                        <a:t>void setString(String s)</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It is used to set value to the progress string.</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733431">
                <a:tc>
                  <a:txBody>
                    <a:bodyPr/>
                    <a:lstStyle/>
                    <a:p>
                      <a:pPr algn="just" fontAlgn="t"/>
                      <a:r>
                        <a:rPr lang="en-US" sz="1300">
                          <a:solidFill>
                            <a:srgbClr val="333333"/>
                          </a:solidFill>
                          <a:latin typeface="inter-regular"/>
                        </a:rPr>
                        <a:t>void setOrientation(int orientation)</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It is used to set the orientation, it may be either vertical or horizontal by using SwingConstants.VERTICAL and SwingConstants.HORIZONTAL constants.</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89396">
                <a:tc>
                  <a:txBody>
                    <a:bodyPr/>
                    <a:lstStyle/>
                    <a:p>
                      <a:pPr algn="just" fontAlgn="t"/>
                      <a:r>
                        <a:rPr lang="en-US" sz="1300">
                          <a:solidFill>
                            <a:srgbClr val="333333"/>
                          </a:solidFill>
                          <a:latin typeface="inter-regular"/>
                        </a:rPr>
                        <a:t>void setValue(int value)</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latin typeface="inter-regular"/>
                        </a:rPr>
                        <a:t>It is used to set the current value on the progress bar.</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1143000"/>
          </a:xfrm>
        </p:spPr>
        <p:txBody>
          <a:bodyPr>
            <a:normAutofit/>
          </a:bodyPr>
          <a:lstStyle/>
          <a:p>
            <a:r>
              <a:rPr lang="en-US" dirty="0"/>
              <a:t>Java </a:t>
            </a:r>
            <a:r>
              <a:rPr lang="en-US" dirty="0" err="1"/>
              <a:t>JProgressBar</a:t>
            </a:r>
            <a:r>
              <a:rPr lang="en-US" dirty="0"/>
              <a:t> Example</a:t>
            </a:r>
          </a:p>
        </p:txBody>
      </p:sp>
      <p:sp>
        <p:nvSpPr>
          <p:cNvPr id="3" name="Content Placeholder 2"/>
          <p:cNvSpPr>
            <a:spLocks noGrp="1"/>
          </p:cNvSpPr>
          <p:nvPr>
            <p:ph idx="1"/>
          </p:nvPr>
        </p:nvSpPr>
        <p:spPr>
          <a:xfrm>
            <a:off x="457200" y="1500174"/>
            <a:ext cx="8229600" cy="4824426"/>
          </a:xfrm>
        </p:spPr>
        <p:txBody>
          <a:bodyPr>
            <a:normAutofit fontScale="47500" lnSpcReduction="20000"/>
          </a:bodyPr>
          <a:lstStyle/>
          <a:p>
            <a:pPr>
              <a:buNone/>
            </a:pPr>
            <a:r>
              <a:rPr lang="en-US" b="1" dirty="0"/>
              <a:t>import</a:t>
            </a:r>
            <a:r>
              <a:rPr lang="en-US" dirty="0"/>
              <a:t> </a:t>
            </a:r>
            <a:r>
              <a:rPr lang="en-US" dirty="0" err="1"/>
              <a:t>javax.swing</a:t>
            </a:r>
            <a:r>
              <a:rPr lang="en-US" dirty="0"/>
              <a:t>.*;    </a:t>
            </a:r>
          </a:p>
          <a:p>
            <a:pPr>
              <a:buNone/>
            </a:pPr>
            <a:r>
              <a:rPr lang="en-US" b="1" dirty="0"/>
              <a:t>public</a:t>
            </a:r>
            <a:r>
              <a:rPr lang="en-US" dirty="0"/>
              <a:t> </a:t>
            </a:r>
            <a:r>
              <a:rPr lang="en-US" b="1" dirty="0"/>
              <a:t>class</a:t>
            </a:r>
            <a:r>
              <a:rPr lang="en-US" dirty="0"/>
              <a:t> </a:t>
            </a:r>
            <a:r>
              <a:rPr lang="en-US" dirty="0" err="1"/>
              <a:t>ProgressBarExample</a:t>
            </a:r>
            <a:r>
              <a:rPr lang="en-US" dirty="0"/>
              <a:t> </a:t>
            </a:r>
            <a:r>
              <a:rPr lang="en-US" b="1" dirty="0"/>
              <a:t>extends</a:t>
            </a:r>
            <a:r>
              <a:rPr lang="en-US" dirty="0"/>
              <a:t> </a:t>
            </a:r>
            <a:r>
              <a:rPr lang="en-US" dirty="0" err="1"/>
              <a:t>JFrame</a:t>
            </a:r>
            <a:r>
              <a:rPr lang="en-US" dirty="0"/>
              <a:t>{    </a:t>
            </a:r>
          </a:p>
          <a:p>
            <a:pPr>
              <a:buNone/>
            </a:pPr>
            <a:r>
              <a:rPr lang="en-US" dirty="0" err="1"/>
              <a:t>JProgressBar</a:t>
            </a:r>
            <a:r>
              <a:rPr lang="en-US" dirty="0"/>
              <a:t> </a:t>
            </a:r>
            <a:r>
              <a:rPr lang="en-US" dirty="0" err="1"/>
              <a:t>jb</a:t>
            </a:r>
            <a:r>
              <a:rPr lang="en-US" dirty="0"/>
              <a:t>;    </a:t>
            </a:r>
          </a:p>
          <a:p>
            <a:pPr>
              <a:buNone/>
            </a:pPr>
            <a:r>
              <a:rPr lang="en-US" b="1" dirty="0" err="1"/>
              <a:t>int</a:t>
            </a:r>
            <a:r>
              <a:rPr lang="en-US" dirty="0"/>
              <a:t> </a:t>
            </a:r>
            <a:r>
              <a:rPr lang="en-US" dirty="0" err="1"/>
              <a:t>i</a:t>
            </a:r>
            <a:r>
              <a:rPr lang="en-US" dirty="0"/>
              <a:t>=0,num=0;     </a:t>
            </a:r>
          </a:p>
          <a:p>
            <a:pPr>
              <a:buNone/>
            </a:pPr>
            <a:r>
              <a:rPr lang="en-US" dirty="0" err="1"/>
              <a:t>ProgressBarExample</a:t>
            </a:r>
            <a:r>
              <a:rPr lang="en-US" dirty="0"/>
              <a:t>(){    </a:t>
            </a:r>
          </a:p>
          <a:p>
            <a:pPr>
              <a:buNone/>
            </a:pPr>
            <a:r>
              <a:rPr lang="en-US" dirty="0" err="1"/>
              <a:t>jb</a:t>
            </a:r>
            <a:r>
              <a:rPr lang="en-US" dirty="0"/>
              <a:t>=</a:t>
            </a:r>
            <a:r>
              <a:rPr lang="en-US" b="1" dirty="0"/>
              <a:t>new</a:t>
            </a:r>
            <a:r>
              <a:rPr lang="en-US" dirty="0"/>
              <a:t> </a:t>
            </a:r>
            <a:r>
              <a:rPr lang="en-US" dirty="0" err="1"/>
              <a:t>JProgressBar</a:t>
            </a:r>
            <a:r>
              <a:rPr lang="en-US" dirty="0"/>
              <a:t>(0,2000);    </a:t>
            </a:r>
          </a:p>
          <a:p>
            <a:pPr>
              <a:buNone/>
            </a:pPr>
            <a:r>
              <a:rPr lang="en-US" dirty="0" err="1"/>
              <a:t>jb.setBounds</a:t>
            </a:r>
            <a:r>
              <a:rPr lang="en-US" dirty="0"/>
              <a:t>(40,40,160,30);         </a:t>
            </a:r>
          </a:p>
          <a:p>
            <a:pPr>
              <a:buNone/>
            </a:pPr>
            <a:r>
              <a:rPr lang="en-US" dirty="0" err="1"/>
              <a:t>jb.setValue</a:t>
            </a:r>
            <a:r>
              <a:rPr lang="en-US" dirty="0"/>
              <a:t>(0);    </a:t>
            </a:r>
          </a:p>
          <a:p>
            <a:pPr>
              <a:buNone/>
            </a:pPr>
            <a:r>
              <a:rPr lang="en-US" dirty="0" err="1"/>
              <a:t>jb.setStringPainted</a:t>
            </a:r>
            <a:r>
              <a:rPr lang="en-US" dirty="0"/>
              <a:t>(</a:t>
            </a:r>
            <a:r>
              <a:rPr lang="en-US" b="1" dirty="0"/>
              <a:t>true</a:t>
            </a:r>
            <a:r>
              <a:rPr lang="en-US" dirty="0"/>
              <a:t>);    </a:t>
            </a:r>
          </a:p>
          <a:p>
            <a:pPr>
              <a:buNone/>
            </a:pPr>
            <a:r>
              <a:rPr lang="en-US" dirty="0"/>
              <a:t>add(</a:t>
            </a:r>
            <a:r>
              <a:rPr lang="en-US" dirty="0" err="1"/>
              <a:t>jb</a:t>
            </a:r>
            <a:r>
              <a:rPr lang="en-US" dirty="0"/>
              <a:t>);    </a:t>
            </a:r>
          </a:p>
          <a:p>
            <a:pPr>
              <a:buNone/>
            </a:pPr>
            <a:r>
              <a:rPr lang="en-US" dirty="0" err="1"/>
              <a:t>setSize</a:t>
            </a:r>
            <a:r>
              <a:rPr lang="en-US" dirty="0"/>
              <a:t>(250,150);    </a:t>
            </a:r>
          </a:p>
          <a:p>
            <a:pPr>
              <a:buNone/>
            </a:pPr>
            <a:r>
              <a:rPr lang="en-US" dirty="0" err="1"/>
              <a:t>setLayout</a:t>
            </a:r>
            <a:r>
              <a:rPr lang="en-US" dirty="0"/>
              <a:t>(</a:t>
            </a:r>
            <a:r>
              <a:rPr lang="en-US" b="1" dirty="0"/>
              <a:t>null</a:t>
            </a:r>
            <a:r>
              <a:rPr lang="en-US" dirty="0"/>
              <a:t>);    </a:t>
            </a:r>
          </a:p>
          <a:p>
            <a:pPr>
              <a:buNone/>
            </a:pPr>
            <a:r>
              <a:rPr lang="en-US" dirty="0"/>
              <a:t>}    </a:t>
            </a:r>
          </a:p>
          <a:p>
            <a:pPr>
              <a:buNone/>
            </a:pPr>
            <a:r>
              <a:rPr lang="en-US" b="1" dirty="0"/>
              <a:t>public</a:t>
            </a:r>
            <a:r>
              <a:rPr lang="en-US" dirty="0"/>
              <a:t> </a:t>
            </a:r>
            <a:r>
              <a:rPr lang="en-US" b="1" dirty="0"/>
              <a:t>void</a:t>
            </a:r>
            <a:r>
              <a:rPr lang="en-US" dirty="0"/>
              <a:t> iterate(){    </a:t>
            </a:r>
          </a:p>
          <a:p>
            <a:pPr>
              <a:buNone/>
            </a:pPr>
            <a:r>
              <a:rPr lang="en-US" b="1" dirty="0"/>
              <a:t>while</a:t>
            </a:r>
            <a:r>
              <a:rPr lang="en-US" dirty="0"/>
              <a:t>(</a:t>
            </a:r>
            <a:r>
              <a:rPr lang="en-US" dirty="0" err="1"/>
              <a:t>i</a:t>
            </a:r>
            <a:r>
              <a:rPr lang="en-US" dirty="0"/>
              <a:t>&lt;=2000){    </a:t>
            </a:r>
          </a:p>
          <a:p>
            <a:pPr>
              <a:buNone/>
            </a:pPr>
            <a:r>
              <a:rPr lang="en-US" dirty="0"/>
              <a:t>  </a:t>
            </a:r>
            <a:r>
              <a:rPr lang="en-US" dirty="0" err="1"/>
              <a:t>jb.setValue</a:t>
            </a:r>
            <a:r>
              <a:rPr lang="en-US" dirty="0"/>
              <a:t>(</a:t>
            </a:r>
            <a:r>
              <a:rPr lang="en-US" dirty="0" err="1"/>
              <a:t>i</a:t>
            </a:r>
            <a:r>
              <a:rPr lang="en-US" dirty="0"/>
              <a:t>);    </a:t>
            </a:r>
          </a:p>
          <a:p>
            <a:pPr>
              <a:buNone/>
            </a:pPr>
            <a:r>
              <a:rPr lang="en-US" dirty="0"/>
              <a:t>  </a:t>
            </a:r>
            <a:r>
              <a:rPr lang="en-US" dirty="0" err="1"/>
              <a:t>i</a:t>
            </a:r>
            <a:r>
              <a:rPr lang="en-US" dirty="0"/>
              <a:t>=i+20;    </a:t>
            </a:r>
          </a:p>
          <a:p>
            <a:pPr>
              <a:buNone/>
            </a:pPr>
            <a:r>
              <a:rPr lang="en-US" dirty="0"/>
              <a:t>  </a:t>
            </a:r>
            <a:r>
              <a:rPr lang="en-US" b="1" dirty="0"/>
              <a:t>try</a:t>
            </a:r>
            <a:r>
              <a:rPr lang="en-US" dirty="0"/>
              <a:t>{</a:t>
            </a:r>
            <a:r>
              <a:rPr lang="en-US" dirty="0" err="1"/>
              <a:t>Thread.sleep</a:t>
            </a:r>
            <a:r>
              <a:rPr lang="en-US" dirty="0"/>
              <a:t>(150);}</a:t>
            </a:r>
            <a:r>
              <a:rPr lang="en-US" b="1" dirty="0"/>
              <a:t>catch</a:t>
            </a:r>
            <a:r>
              <a:rPr lang="en-US" dirty="0"/>
              <a:t>(Exception e){}    </a:t>
            </a:r>
          </a:p>
          <a:p>
            <a:pPr>
              <a:buNone/>
            </a:pPr>
            <a:r>
              <a:rPr lang="en-US" dirty="0"/>
              <a:t>}    </a:t>
            </a:r>
          </a:p>
          <a:p>
            <a:pPr>
              <a:buNone/>
            </a:pPr>
            <a:r>
              <a:rPr lang="en-US" dirty="0"/>
              <a:t>}    </a:t>
            </a:r>
          </a:p>
          <a:p>
            <a:pPr>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a:buNone/>
            </a:pPr>
            <a:r>
              <a:rPr lang="en-US" dirty="0"/>
              <a:t>    </a:t>
            </a:r>
            <a:r>
              <a:rPr lang="en-US" dirty="0" err="1"/>
              <a:t>ProgressBarExample</a:t>
            </a:r>
            <a:r>
              <a:rPr lang="en-US" dirty="0"/>
              <a:t> m=</a:t>
            </a:r>
            <a:r>
              <a:rPr lang="en-US" b="1" dirty="0"/>
              <a:t>new</a:t>
            </a:r>
            <a:r>
              <a:rPr lang="en-US" dirty="0"/>
              <a:t> </a:t>
            </a:r>
            <a:r>
              <a:rPr lang="en-US" dirty="0" err="1"/>
              <a:t>ProgressBarExample</a:t>
            </a:r>
            <a:r>
              <a:rPr lang="en-US" dirty="0"/>
              <a:t>();    </a:t>
            </a:r>
          </a:p>
          <a:p>
            <a:pPr>
              <a:buNone/>
            </a:pPr>
            <a:r>
              <a:rPr lang="en-US" dirty="0"/>
              <a:t>    </a:t>
            </a:r>
            <a:r>
              <a:rPr lang="en-US" dirty="0" err="1"/>
              <a:t>m.setVisible</a:t>
            </a:r>
            <a:r>
              <a:rPr lang="en-US" dirty="0"/>
              <a:t>(</a:t>
            </a:r>
            <a:r>
              <a:rPr lang="en-US" b="1" dirty="0"/>
              <a:t>true</a:t>
            </a:r>
            <a:r>
              <a:rPr lang="en-US" dirty="0"/>
              <a:t>);    </a:t>
            </a:r>
          </a:p>
          <a:p>
            <a:pPr>
              <a:buNone/>
            </a:pPr>
            <a:r>
              <a:rPr lang="en-US" dirty="0"/>
              <a:t>    </a:t>
            </a:r>
            <a:r>
              <a:rPr lang="en-US" dirty="0" err="1"/>
              <a:t>m.iterate</a:t>
            </a:r>
            <a:r>
              <a:rPr lang="en-US" dirty="0"/>
              <a:t>();    </a:t>
            </a:r>
          </a:p>
          <a:p>
            <a:pPr>
              <a:buNone/>
            </a:pPr>
            <a:r>
              <a:rPr lang="en-US" dirty="0"/>
              <a:t>}    </a:t>
            </a:r>
          </a:p>
          <a:p>
            <a:pPr>
              <a:buNone/>
            </a:pPr>
            <a:r>
              <a:rPr lang="en-US" dirty="0"/>
              <a:t>}    </a:t>
            </a:r>
          </a:p>
          <a:p>
            <a:pPr>
              <a:buNone/>
            </a:pPr>
            <a:endParaRPr lang="en-US" dirty="0"/>
          </a:p>
        </p:txBody>
      </p:sp>
      <p:pic>
        <p:nvPicPr>
          <p:cNvPr id="82946" name="Picture 2" descr="JAVA Jprogressbar 1"/>
          <p:cNvPicPr>
            <a:picLocks noChangeAspect="1" noChangeArrowheads="1"/>
          </p:cNvPicPr>
          <p:nvPr/>
        </p:nvPicPr>
        <p:blipFill>
          <a:blip r:embed="rId2"/>
          <a:srcRect/>
          <a:stretch>
            <a:fillRect/>
          </a:stretch>
        </p:blipFill>
        <p:spPr bwMode="auto">
          <a:xfrm>
            <a:off x="5072066" y="2786058"/>
            <a:ext cx="2419350" cy="1466851"/>
          </a:xfrm>
          <a:prstGeom prst="rect">
            <a:avLst/>
          </a:prstGeom>
          <a:noFill/>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724648"/>
          </a:xfrm>
        </p:spPr>
        <p:txBody>
          <a:bodyPr>
            <a:normAutofit fontScale="90000"/>
          </a:bodyPr>
          <a:lstStyle/>
          <a:p>
            <a:r>
              <a:rPr lang="en-US" dirty="0"/>
              <a:t>Java </a:t>
            </a:r>
            <a:r>
              <a:rPr lang="en-US" dirty="0" err="1"/>
              <a:t>JSlider</a:t>
            </a:r>
            <a:endParaRPr lang="en-US" dirty="0"/>
          </a:p>
        </p:txBody>
      </p:sp>
      <p:sp>
        <p:nvSpPr>
          <p:cNvPr id="3" name="Content Placeholder 2"/>
          <p:cNvSpPr>
            <a:spLocks noGrp="1"/>
          </p:cNvSpPr>
          <p:nvPr>
            <p:ph idx="1"/>
          </p:nvPr>
        </p:nvSpPr>
        <p:spPr/>
        <p:txBody>
          <a:bodyPr/>
          <a:lstStyle/>
          <a:p>
            <a:r>
              <a:rPr lang="en-US" dirty="0"/>
              <a:t>The Java </a:t>
            </a:r>
            <a:r>
              <a:rPr lang="en-US" dirty="0" err="1"/>
              <a:t>JSlider</a:t>
            </a:r>
            <a:r>
              <a:rPr lang="en-US" dirty="0"/>
              <a:t> class is used to create the slider. By using </a:t>
            </a:r>
            <a:r>
              <a:rPr lang="en-US" dirty="0" err="1"/>
              <a:t>JSlider</a:t>
            </a:r>
            <a:r>
              <a:rPr lang="en-US" dirty="0"/>
              <a:t>, a user can select a value from a specific range.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Hierarchy of Java Swing classes</a:t>
            </a:r>
            <a:br>
              <a:rPr lang="en-US" dirty="0"/>
            </a:br>
            <a:endParaRPr lang="en-US" dirty="0"/>
          </a:p>
        </p:txBody>
      </p:sp>
      <p:pic>
        <p:nvPicPr>
          <p:cNvPr id="32770" name="Picture 2" descr="hierarchy of javax swing"/>
          <p:cNvPicPr>
            <a:picLocks noChangeAspect="1" noChangeArrowheads="1"/>
          </p:cNvPicPr>
          <p:nvPr/>
        </p:nvPicPr>
        <p:blipFill>
          <a:blip r:embed="rId2"/>
          <a:srcRect/>
          <a:stretch>
            <a:fillRect/>
          </a:stretch>
        </p:blipFill>
        <p:spPr bwMode="auto">
          <a:xfrm>
            <a:off x="1214414" y="1357298"/>
            <a:ext cx="6134100" cy="4953001"/>
          </a:xfrm>
          <a:prstGeom prst="rect">
            <a:avLst/>
          </a:prstGeom>
          <a:noFill/>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510334"/>
          </a:xfrm>
        </p:spPr>
        <p:txBody>
          <a:bodyPr>
            <a:noAutofit/>
          </a:bodyPr>
          <a:lstStyle/>
          <a:p>
            <a:r>
              <a:rPr lang="en-US" sz="3600" dirty="0"/>
              <a:t>Commonly used Constructors of </a:t>
            </a:r>
            <a:r>
              <a:rPr lang="en-US" sz="3600" dirty="0" err="1"/>
              <a:t>JSlider</a:t>
            </a:r>
            <a:r>
              <a:rPr lang="en-US" sz="3600" dirty="0"/>
              <a:t> class</a:t>
            </a:r>
          </a:p>
        </p:txBody>
      </p:sp>
      <p:graphicFrame>
        <p:nvGraphicFramePr>
          <p:cNvPr id="4" name="Table 3"/>
          <p:cNvGraphicFramePr>
            <a:graphicFrameLocks noGrp="1"/>
          </p:cNvGraphicFramePr>
          <p:nvPr/>
        </p:nvGraphicFramePr>
        <p:xfrm>
          <a:off x="1000100" y="1681121"/>
          <a:ext cx="7429552" cy="3481835"/>
        </p:xfrm>
        <a:graphic>
          <a:graphicData uri="http://schemas.openxmlformats.org/drawingml/2006/table">
            <a:tbl>
              <a:tblPr/>
              <a:tblGrid>
                <a:gridCol w="3714776">
                  <a:extLst>
                    <a:ext uri="{9D8B030D-6E8A-4147-A177-3AD203B41FA5}">
                      <a16:colId xmlns:a16="http://schemas.microsoft.com/office/drawing/2014/main" val="20000"/>
                    </a:ext>
                  </a:extLst>
                </a:gridCol>
                <a:gridCol w="3714776">
                  <a:extLst>
                    <a:ext uri="{9D8B030D-6E8A-4147-A177-3AD203B41FA5}">
                      <a16:colId xmlns:a16="http://schemas.microsoft.com/office/drawing/2014/main" val="20001"/>
                    </a:ext>
                  </a:extLst>
                </a:gridCol>
              </a:tblGrid>
              <a:tr h="360438">
                <a:tc>
                  <a:txBody>
                    <a:bodyPr/>
                    <a:lstStyle/>
                    <a:p>
                      <a:pPr algn="l" fontAlgn="t"/>
                      <a:r>
                        <a:rPr lang="en-US" sz="1300">
                          <a:solidFill>
                            <a:srgbClr val="000000"/>
                          </a:solidFill>
                          <a:latin typeface="times new roman"/>
                        </a:rPr>
                        <a:t>Constructor</a:t>
                      </a:r>
                    </a:p>
                  </a:txBody>
                  <a:tcPr marL="82707" marR="82707" marT="82707" marB="82707">
                    <a:lnL w="9525" cap="flat" cmpd="sng" algn="ctr">
                      <a:solidFill>
                        <a:srgbClr val="B0B524"/>
                      </a:solidFill>
                      <a:prstDash val="solid"/>
                      <a:round/>
                      <a:headEnd type="none" w="med" len="med"/>
                      <a:tailEnd type="none" w="med" len="med"/>
                    </a:lnL>
                    <a:lnR w="9525" cap="flat" cmpd="sng" algn="ctr">
                      <a:solidFill>
                        <a:srgbClr val="B0B524"/>
                      </a:solidFill>
                      <a:prstDash val="solid"/>
                      <a:round/>
                      <a:headEnd type="none" w="med" len="med"/>
                      <a:tailEnd type="none" w="med" len="med"/>
                    </a:lnR>
                    <a:lnT w="9525" cap="flat" cmpd="sng" algn="ctr">
                      <a:solidFill>
                        <a:srgbClr val="B0B52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latin typeface="times new roman"/>
                        </a:rPr>
                        <a:t>Description</a:t>
                      </a:r>
                    </a:p>
                  </a:txBody>
                  <a:tcPr marL="82707" marR="82707" marT="82707" marB="82707">
                    <a:lnL w="9525" cap="flat" cmpd="sng" algn="ctr">
                      <a:solidFill>
                        <a:srgbClr val="B0B524"/>
                      </a:solidFill>
                      <a:prstDash val="solid"/>
                      <a:round/>
                      <a:headEnd type="none" w="med" len="med"/>
                      <a:tailEnd type="none" w="med" len="med"/>
                    </a:lnL>
                    <a:lnR w="9525" cap="flat" cmpd="sng" algn="ctr">
                      <a:solidFill>
                        <a:srgbClr val="B0B524"/>
                      </a:solidFill>
                      <a:prstDash val="solid"/>
                      <a:round/>
                      <a:headEnd type="none" w="med" len="med"/>
                      <a:tailEnd type="none" w="med" len="med"/>
                    </a:lnR>
                    <a:lnT w="9525" cap="flat" cmpd="sng" algn="ctr">
                      <a:solidFill>
                        <a:srgbClr val="B0B52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502429">
                <a:tc>
                  <a:txBody>
                    <a:bodyPr/>
                    <a:lstStyle/>
                    <a:p>
                      <a:pPr algn="just" fontAlgn="t"/>
                      <a:r>
                        <a:rPr lang="en-US" sz="1300">
                          <a:solidFill>
                            <a:srgbClr val="333333"/>
                          </a:solidFill>
                          <a:latin typeface="inter-regular"/>
                        </a:rPr>
                        <a:t>JSlider()</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creates a slider with the initial value of 50 and range of 0 to 100.</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092237">
                <a:tc>
                  <a:txBody>
                    <a:bodyPr/>
                    <a:lstStyle/>
                    <a:p>
                      <a:pPr algn="just" fontAlgn="t"/>
                      <a:r>
                        <a:rPr lang="en-US" sz="1300">
                          <a:solidFill>
                            <a:srgbClr val="333333"/>
                          </a:solidFill>
                          <a:latin typeface="inter-regular"/>
                        </a:rPr>
                        <a:t>JSlider(int orientation)</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creates a slider with the specified orientation set by either JSlider.HORIZONTAL or JSlider.VERTICAL with the range 0 to 100 and initial value 50.</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502429">
                <a:tc>
                  <a:txBody>
                    <a:bodyPr/>
                    <a:lstStyle/>
                    <a:p>
                      <a:pPr algn="just" fontAlgn="t"/>
                      <a:r>
                        <a:rPr lang="en-US" sz="1300">
                          <a:solidFill>
                            <a:srgbClr val="333333"/>
                          </a:solidFill>
                          <a:latin typeface="inter-regular"/>
                        </a:rPr>
                        <a:t>JSlider(int min, int max)</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creates a horizontal slider using the given min and max.</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02429">
                <a:tc>
                  <a:txBody>
                    <a:bodyPr/>
                    <a:lstStyle/>
                    <a:p>
                      <a:pPr algn="just" fontAlgn="t"/>
                      <a:r>
                        <a:rPr lang="en-US" sz="1300">
                          <a:solidFill>
                            <a:srgbClr val="333333"/>
                          </a:solidFill>
                          <a:latin typeface="inter-regular"/>
                        </a:rPr>
                        <a:t>JSlider(int min, int max, int value)</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creates a horizontal slider using the given min, max and value.</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502429">
                <a:tc>
                  <a:txBody>
                    <a:bodyPr/>
                    <a:lstStyle/>
                    <a:p>
                      <a:pPr algn="just" fontAlgn="t"/>
                      <a:r>
                        <a:rPr lang="en-US" sz="1300">
                          <a:solidFill>
                            <a:srgbClr val="333333"/>
                          </a:solidFill>
                          <a:latin typeface="inter-regular"/>
                        </a:rPr>
                        <a:t>JSlider(int orientation, int min, int max, int value)</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dirty="0">
                          <a:solidFill>
                            <a:srgbClr val="333333"/>
                          </a:solidFill>
                          <a:latin typeface="inter-regular"/>
                        </a:rPr>
                        <a:t>creates a slider using the given orientation, min, max and value.</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653210"/>
          </a:xfrm>
        </p:spPr>
        <p:txBody>
          <a:bodyPr>
            <a:noAutofit/>
          </a:bodyPr>
          <a:lstStyle/>
          <a:p>
            <a:r>
              <a:rPr lang="en-US" sz="3600" dirty="0"/>
              <a:t>Commonly used Methods of </a:t>
            </a:r>
            <a:r>
              <a:rPr lang="en-US" sz="3600" dirty="0" err="1"/>
              <a:t>JSlider</a:t>
            </a:r>
            <a:r>
              <a:rPr lang="en-US" sz="3600" dirty="0"/>
              <a:t> class</a:t>
            </a:r>
          </a:p>
        </p:txBody>
      </p:sp>
      <p:graphicFrame>
        <p:nvGraphicFramePr>
          <p:cNvPr id="4" name="Table 3"/>
          <p:cNvGraphicFramePr>
            <a:graphicFrameLocks noGrp="1"/>
          </p:cNvGraphicFramePr>
          <p:nvPr/>
        </p:nvGraphicFramePr>
        <p:xfrm>
          <a:off x="785786" y="1978866"/>
          <a:ext cx="7858180" cy="3021768"/>
        </p:xfrm>
        <a:graphic>
          <a:graphicData uri="http://schemas.openxmlformats.org/drawingml/2006/table">
            <a:tbl>
              <a:tblPr/>
              <a:tblGrid>
                <a:gridCol w="3500462">
                  <a:extLst>
                    <a:ext uri="{9D8B030D-6E8A-4147-A177-3AD203B41FA5}">
                      <a16:colId xmlns:a16="http://schemas.microsoft.com/office/drawing/2014/main" val="20000"/>
                    </a:ext>
                  </a:extLst>
                </a:gridCol>
                <a:gridCol w="4357718">
                  <a:extLst>
                    <a:ext uri="{9D8B030D-6E8A-4147-A177-3AD203B41FA5}">
                      <a16:colId xmlns:a16="http://schemas.microsoft.com/office/drawing/2014/main" val="20001"/>
                    </a:ext>
                  </a:extLst>
                </a:gridCol>
              </a:tblGrid>
              <a:tr h="379158">
                <a:tc>
                  <a:txBody>
                    <a:bodyPr/>
                    <a:lstStyle/>
                    <a:p>
                      <a:pPr algn="l" fontAlgn="t"/>
                      <a:r>
                        <a:rPr lang="en-US" sz="1300">
                          <a:solidFill>
                            <a:srgbClr val="000000"/>
                          </a:solidFill>
                          <a:latin typeface="times new roman"/>
                        </a:rPr>
                        <a:t>Method</a:t>
                      </a:r>
                    </a:p>
                  </a:txBody>
                  <a:tcPr marL="82707" marR="82707" marT="82707" marB="82707">
                    <a:lnL w="9525" cap="flat" cmpd="sng" algn="ctr">
                      <a:solidFill>
                        <a:srgbClr val="C0EABE"/>
                      </a:solidFill>
                      <a:prstDash val="solid"/>
                      <a:round/>
                      <a:headEnd type="none" w="med" len="med"/>
                      <a:tailEnd type="none" w="med" len="med"/>
                    </a:lnL>
                    <a:lnR w="9525" cap="flat" cmpd="sng" algn="ctr">
                      <a:solidFill>
                        <a:srgbClr val="C0EABE"/>
                      </a:solidFill>
                      <a:prstDash val="solid"/>
                      <a:round/>
                      <a:headEnd type="none" w="med" len="med"/>
                      <a:tailEnd type="none" w="med" len="med"/>
                    </a:lnR>
                    <a:lnT w="9525" cap="flat" cmpd="sng" algn="ctr">
                      <a:solidFill>
                        <a:srgbClr val="C0EA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latin typeface="times new roman"/>
                        </a:rPr>
                        <a:t>Description</a:t>
                      </a:r>
                    </a:p>
                  </a:txBody>
                  <a:tcPr marL="82707" marR="82707" marT="82707" marB="82707">
                    <a:lnL w="9525" cap="flat" cmpd="sng" algn="ctr">
                      <a:solidFill>
                        <a:srgbClr val="C0EABE"/>
                      </a:solidFill>
                      <a:prstDash val="solid"/>
                      <a:round/>
                      <a:headEnd type="none" w="med" len="med"/>
                      <a:tailEnd type="none" w="med" len="med"/>
                    </a:lnL>
                    <a:lnR w="9525" cap="flat" cmpd="sng" algn="ctr">
                      <a:solidFill>
                        <a:srgbClr val="C0EABE"/>
                      </a:solidFill>
                      <a:prstDash val="solid"/>
                      <a:round/>
                      <a:headEnd type="none" w="med" len="med"/>
                      <a:tailEnd type="none" w="med" len="med"/>
                    </a:lnR>
                    <a:lnT w="9525" cap="flat" cmpd="sng" algn="ctr">
                      <a:solidFill>
                        <a:srgbClr val="C0EA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528522">
                <a:tc>
                  <a:txBody>
                    <a:bodyPr/>
                    <a:lstStyle/>
                    <a:p>
                      <a:pPr algn="just" fontAlgn="t"/>
                      <a:r>
                        <a:rPr lang="en-US" sz="1300">
                          <a:solidFill>
                            <a:srgbClr val="333333"/>
                          </a:solidFill>
                          <a:latin typeface="inter-regular"/>
                        </a:rPr>
                        <a:t>public void setMinorTickSpacing(int n)</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is used to set the minor tick spacing to the slider.</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28522">
                <a:tc>
                  <a:txBody>
                    <a:bodyPr/>
                    <a:lstStyle/>
                    <a:p>
                      <a:pPr algn="just" fontAlgn="t"/>
                      <a:r>
                        <a:rPr lang="en-US" sz="1300">
                          <a:solidFill>
                            <a:srgbClr val="333333"/>
                          </a:solidFill>
                          <a:latin typeface="inter-regular"/>
                        </a:rPr>
                        <a:t>public void setMajorTickSpacing(int n)</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is used to set the major tick spacing to the slider.</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528522">
                <a:tc>
                  <a:txBody>
                    <a:bodyPr/>
                    <a:lstStyle/>
                    <a:p>
                      <a:pPr algn="just" fontAlgn="t"/>
                      <a:r>
                        <a:rPr lang="en-US" sz="1300">
                          <a:solidFill>
                            <a:srgbClr val="333333"/>
                          </a:solidFill>
                          <a:latin typeface="inter-regular"/>
                        </a:rPr>
                        <a:t>public void setPaintTicks(boolean b)</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is used to determine whether tick marks are painted.</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28522">
                <a:tc>
                  <a:txBody>
                    <a:bodyPr/>
                    <a:lstStyle/>
                    <a:p>
                      <a:pPr algn="just" fontAlgn="t"/>
                      <a:r>
                        <a:rPr lang="en-US" sz="1300">
                          <a:solidFill>
                            <a:srgbClr val="333333"/>
                          </a:solidFill>
                          <a:latin typeface="inter-regular"/>
                        </a:rPr>
                        <a:t>public void setPaintLabels(boolean b)</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is used to determine whether labels are painted.</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528522">
                <a:tc>
                  <a:txBody>
                    <a:bodyPr/>
                    <a:lstStyle/>
                    <a:p>
                      <a:pPr algn="just" fontAlgn="t"/>
                      <a:r>
                        <a:rPr lang="en-US" sz="1300">
                          <a:solidFill>
                            <a:srgbClr val="333333"/>
                          </a:solidFill>
                          <a:latin typeface="inter-regular"/>
                        </a:rPr>
                        <a:t>public void setPaintTracks(boolean b)</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dirty="0">
                          <a:solidFill>
                            <a:srgbClr val="333333"/>
                          </a:solidFill>
                          <a:latin typeface="inter-regular"/>
                        </a:rPr>
                        <a:t>is used to determine whether track is painted.</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653210"/>
          </a:xfrm>
        </p:spPr>
        <p:txBody>
          <a:bodyPr>
            <a:normAutofit fontScale="90000"/>
          </a:bodyPr>
          <a:lstStyle/>
          <a:p>
            <a:r>
              <a:rPr lang="en-US" dirty="0"/>
              <a:t>Java </a:t>
            </a:r>
            <a:r>
              <a:rPr lang="en-US" dirty="0" err="1"/>
              <a:t>JSlider</a:t>
            </a:r>
            <a:r>
              <a:rPr lang="en-US" dirty="0"/>
              <a:t> Example</a:t>
            </a:r>
          </a:p>
        </p:txBody>
      </p:sp>
      <p:sp>
        <p:nvSpPr>
          <p:cNvPr id="3" name="Content Placeholder 2"/>
          <p:cNvSpPr>
            <a:spLocks noGrp="1"/>
          </p:cNvSpPr>
          <p:nvPr>
            <p:ph idx="1"/>
          </p:nvPr>
        </p:nvSpPr>
        <p:spPr>
          <a:xfrm>
            <a:off x="457200" y="1357298"/>
            <a:ext cx="8229600" cy="4967302"/>
          </a:xfrm>
        </p:spPr>
        <p:txBody>
          <a:bodyPr>
            <a:normAutofit fontScale="77500" lnSpcReduction="20000"/>
          </a:bodyPr>
          <a:lstStyle/>
          <a:p>
            <a:pPr>
              <a:buNone/>
            </a:pPr>
            <a:r>
              <a:rPr lang="en-US" b="1" dirty="0"/>
              <a:t>import</a:t>
            </a:r>
            <a:r>
              <a:rPr lang="en-US" dirty="0"/>
              <a:t> </a:t>
            </a:r>
            <a:r>
              <a:rPr lang="en-US" dirty="0" err="1"/>
              <a:t>javax.swing</a:t>
            </a:r>
            <a:r>
              <a:rPr lang="en-US" dirty="0"/>
              <a:t>.*;  </a:t>
            </a:r>
          </a:p>
          <a:p>
            <a:pPr>
              <a:buNone/>
            </a:pPr>
            <a:r>
              <a:rPr lang="en-US" b="1" dirty="0"/>
              <a:t>public</a:t>
            </a:r>
            <a:r>
              <a:rPr lang="en-US" dirty="0"/>
              <a:t> </a:t>
            </a:r>
            <a:r>
              <a:rPr lang="en-US" b="1" dirty="0"/>
              <a:t>class</a:t>
            </a:r>
            <a:r>
              <a:rPr lang="en-US" dirty="0"/>
              <a:t> SliderExample1 </a:t>
            </a:r>
            <a:r>
              <a:rPr lang="en-US" b="1" dirty="0"/>
              <a:t>extends</a:t>
            </a:r>
            <a:r>
              <a:rPr lang="en-US" dirty="0"/>
              <a:t> </a:t>
            </a:r>
            <a:r>
              <a:rPr lang="en-US" dirty="0" err="1"/>
              <a:t>JFrame</a:t>
            </a:r>
            <a:r>
              <a:rPr lang="en-US" dirty="0"/>
              <a:t>{  </a:t>
            </a:r>
          </a:p>
          <a:p>
            <a:pPr>
              <a:buNone/>
            </a:pPr>
            <a:r>
              <a:rPr lang="en-US" b="1" dirty="0"/>
              <a:t>public</a:t>
            </a:r>
            <a:r>
              <a:rPr lang="en-US" dirty="0"/>
              <a:t> SliderExample1() {  </a:t>
            </a:r>
          </a:p>
          <a:p>
            <a:pPr>
              <a:buNone/>
            </a:pPr>
            <a:r>
              <a:rPr lang="en-US" dirty="0" err="1"/>
              <a:t>JSlider</a:t>
            </a:r>
            <a:r>
              <a:rPr lang="en-US" dirty="0"/>
              <a:t> slider = </a:t>
            </a:r>
            <a:r>
              <a:rPr lang="en-US" b="1" dirty="0"/>
              <a:t>new</a:t>
            </a:r>
            <a:r>
              <a:rPr lang="en-US" dirty="0"/>
              <a:t> </a:t>
            </a:r>
            <a:r>
              <a:rPr lang="en-US" dirty="0" err="1"/>
              <a:t>JSlider</a:t>
            </a:r>
            <a:r>
              <a:rPr lang="en-US" dirty="0"/>
              <a:t>(</a:t>
            </a:r>
            <a:r>
              <a:rPr lang="en-US" dirty="0" err="1"/>
              <a:t>JSlider.HORIZONTAL</a:t>
            </a:r>
            <a:r>
              <a:rPr lang="en-US" dirty="0"/>
              <a:t>, 0, 50, 25);  </a:t>
            </a:r>
          </a:p>
          <a:p>
            <a:pPr>
              <a:buNone/>
            </a:pPr>
            <a:r>
              <a:rPr lang="en-US" dirty="0" err="1"/>
              <a:t>JPanel</a:t>
            </a:r>
            <a:r>
              <a:rPr lang="en-US" dirty="0"/>
              <a:t> panel=</a:t>
            </a:r>
            <a:r>
              <a:rPr lang="en-US" b="1" dirty="0"/>
              <a:t>new</a:t>
            </a:r>
            <a:r>
              <a:rPr lang="en-US" dirty="0"/>
              <a:t> </a:t>
            </a:r>
            <a:r>
              <a:rPr lang="en-US" dirty="0" err="1"/>
              <a:t>JPanel</a:t>
            </a:r>
            <a:r>
              <a:rPr lang="en-US" dirty="0"/>
              <a:t>();  </a:t>
            </a:r>
          </a:p>
          <a:p>
            <a:pPr>
              <a:buNone/>
            </a:pPr>
            <a:r>
              <a:rPr lang="en-US" dirty="0" err="1"/>
              <a:t>panel.add</a:t>
            </a:r>
            <a:r>
              <a:rPr lang="en-US" dirty="0"/>
              <a:t>(slider);  </a:t>
            </a:r>
          </a:p>
          <a:p>
            <a:pPr>
              <a:buNone/>
            </a:pPr>
            <a:r>
              <a:rPr lang="en-US" dirty="0"/>
              <a:t>add(panel);  </a:t>
            </a:r>
          </a:p>
          <a:p>
            <a:pPr>
              <a:buNone/>
            </a:pPr>
            <a:r>
              <a:rPr lang="en-US" dirty="0"/>
              <a:t>}  </a:t>
            </a:r>
          </a:p>
          <a:p>
            <a:pPr>
              <a:buNone/>
            </a:pPr>
            <a:r>
              <a:rPr lang="en-US" dirty="0"/>
              <a:t>  </a:t>
            </a:r>
          </a:p>
          <a:p>
            <a:pPr>
              <a:buNone/>
            </a:pPr>
            <a:r>
              <a:rPr lang="en-US" b="1" dirty="0"/>
              <a:t>public</a:t>
            </a:r>
            <a:r>
              <a:rPr lang="en-US" dirty="0"/>
              <a:t> </a:t>
            </a:r>
            <a:r>
              <a:rPr lang="en-US" b="1" dirty="0"/>
              <a:t>static</a:t>
            </a:r>
            <a:r>
              <a:rPr lang="en-US" dirty="0"/>
              <a:t> </a:t>
            </a:r>
            <a:r>
              <a:rPr lang="en-US" b="1" dirty="0"/>
              <a:t>void</a:t>
            </a:r>
            <a:r>
              <a:rPr lang="en-US" dirty="0"/>
              <a:t> main(String s[]) {  </a:t>
            </a:r>
          </a:p>
          <a:p>
            <a:pPr>
              <a:buNone/>
            </a:pPr>
            <a:r>
              <a:rPr lang="en-US" dirty="0"/>
              <a:t>SliderExample1 frame=</a:t>
            </a:r>
            <a:r>
              <a:rPr lang="en-US" b="1" dirty="0"/>
              <a:t>new</a:t>
            </a:r>
            <a:r>
              <a:rPr lang="en-US" dirty="0"/>
              <a:t> SliderExample1();  </a:t>
            </a:r>
          </a:p>
          <a:p>
            <a:pPr>
              <a:buNone/>
            </a:pPr>
            <a:r>
              <a:rPr lang="en-US" dirty="0" err="1"/>
              <a:t>frame.pack</a:t>
            </a:r>
            <a:r>
              <a:rPr lang="en-US" dirty="0"/>
              <a:t>();  </a:t>
            </a:r>
          </a:p>
          <a:p>
            <a:pPr>
              <a:buNone/>
            </a:pPr>
            <a:r>
              <a:rPr lang="en-US" dirty="0" err="1"/>
              <a:t>frame.setVisible</a:t>
            </a:r>
            <a:r>
              <a:rPr lang="en-US" dirty="0"/>
              <a:t>(</a:t>
            </a:r>
            <a:r>
              <a:rPr lang="en-US" b="1" dirty="0"/>
              <a:t>true</a:t>
            </a:r>
            <a:r>
              <a:rPr lang="en-US" dirty="0"/>
              <a:t>);  </a:t>
            </a:r>
          </a:p>
          <a:p>
            <a:pPr>
              <a:buNone/>
            </a:pPr>
            <a:r>
              <a:rPr lang="en-US" dirty="0"/>
              <a:t>}  </a:t>
            </a:r>
          </a:p>
          <a:p>
            <a:pPr>
              <a:buNone/>
            </a:pPr>
            <a:r>
              <a:rPr lang="en-US" dirty="0"/>
              <a:t>}  </a:t>
            </a:r>
          </a:p>
          <a:p>
            <a:pPr>
              <a:buNone/>
            </a:pPr>
            <a:endParaRPr lang="en-US" dirty="0"/>
          </a:p>
        </p:txBody>
      </p:sp>
      <p:pic>
        <p:nvPicPr>
          <p:cNvPr id="87042" name="Picture 2" descr="example of JSlider class"/>
          <p:cNvPicPr>
            <a:picLocks noChangeAspect="1" noChangeArrowheads="1"/>
          </p:cNvPicPr>
          <p:nvPr/>
        </p:nvPicPr>
        <p:blipFill>
          <a:blip r:embed="rId2"/>
          <a:srcRect/>
          <a:stretch>
            <a:fillRect/>
          </a:stretch>
        </p:blipFill>
        <p:spPr bwMode="auto">
          <a:xfrm>
            <a:off x="5857884" y="3286124"/>
            <a:ext cx="2295525" cy="771525"/>
          </a:xfrm>
          <a:prstGeom prst="rect">
            <a:avLst/>
          </a:prstGeom>
          <a:noFill/>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normAutofit fontScale="90000"/>
          </a:bodyPr>
          <a:lstStyle/>
          <a:p>
            <a:r>
              <a:rPr lang="en-US"/>
              <a:t>Java </a:t>
            </a:r>
            <a:r>
              <a:rPr lang="en-US" dirty="0" err="1"/>
              <a:t>JSlider</a:t>
            </a:r>
            <a:r>
              <a:rPr lang="en-US" dirty="0"/>
              <a:t> Example: painting ticks</a:t>
            </a:r>
          </a:p>
        </p:txBody>
      </p:sp>
      <p:sp>
        <p:nvSpPr>
          <p:cNvPr id="3" name="Content Placeholder 2"/>
          <p:cNvSpPr>
            <a:spLocks noGrp="1"/>
          </p:cNvSpPr>
          <p:nvPr>
            <p:ph idx="1"/>
          </p:nvPr>
        </p:nvSpPr>
        <p:spPr>
          <a:xfrm>
            <a:off x="457200" y="1643050"/>
            <a:ext cx="8229600" cy="4681550"/>
          </a:xfrm>
        </p:spPr>
        <p:txBody>
          <a:bodyPr>
            <a:normAutofit fontScale="62500" lnSpcReduction="20000"/>
          </a:bodyPr>
          <a:lstStyle/>
          <a:p>
            <a:pPr>
              <a:buNone/>
            </a:pPr>
            <a:r>
              <a:rPr lang="en-US" b="1" dirty="0"/>
              <a:t>import</a:t>
            </a:r>
            <a:r>
              <a:rPr lang="en-US" dirty="0"/>
              <a:t> </a:t>
            </a:r>
            <a:r>
              <a:rPr lang="en-US" dirty="0" err="1"/>
              <a:t>javax.swing</a:t>
            </a:r>
            <a:r>
              <a:rPr lang="en-US" dirty="0"/>
              <a:t>.*;  </a:t>
            </a:r>
          </a:p>
          <a:p>
            <a:pPr>
              <a:buNone/>
            </a:pPr>
            <a:r>
              <a:rPr lang="en-US" b="1" dirty="0"/>
              <a:t>public</a:t>
            </a:r>
            <a:r>
              <a:rPr lang="en-US" dirty="0"/>
              <a:t> </a:t>
            </a:r>
            <a:r>
              <a:rPr lang="en-US" b="1" dirty="0"/>
              <a:t>class</a:t>
            </a:r>
            <a:r>
              <a:rPr lang="en-US" dirty="0"/>
              <a:t> </a:t>
            </a:r>
            <a:r>
              <a:rPr lang="en-US" dirty="0" err="1"/>
              <a:t>SliderExample</a:t>
            </a:r>
            <a:r>
              <a:rPr lang="en-US" dirty="0"/>
              <a:t> </a:t>
            </a:r>
            <a:r>
              <a:rPr lang="en-US" b="1" dirty="0"/>
              <a:t>extends</a:t>
            </a:r>
            <a:r>
              <a:rPr lang="en-US" dirty="0"/>
              <a:t> </a:t>
            </a:r>
            <a:r>
              <a:rPr lang="en-US" dirty="0" err="1"/>
              <a:t>JFrame</a:t>
            </a:r>
            <a:r>
              <a:rPr lang="en-US" dirty="0"/>
              <a:t>{  </a:t>
            </a:r>
          </a:p>
          <a:p>
            <a:pPr>
              <a:buNone/>
            </a:pPr>
            <a:r>
              <a:rPr lang="en-US" b="1" dirty="0"/>
              <a:t>public</a:t>
            </a:r>
            <a:r>
              <a:rPr lang="en-US" dirty="0"/>
              <a:t> </a:t>
            </a:r>
            <a:r>
              <a:rPr lang="en-US" dirty="0" err="1"/>
              <a:t>SliderExample</a:t>
            </a:r>
            <a:r>
              <a:rPr lang="en-US" dirty="0"/>
              <a:t>() {  </a:t>
            </a:r>
          </a:p>
          <a:p>
            <a:pPr>
              <a:buNone/>
            </a:pPr>
            <a:r>
              <a:rPr lang="en-US" dirty="0" err="1"/>
              <a:t>JSlider</a:t>
            </a:r>
            <a:r>
              <a:rPr lang="en-US" dirty="0"/>
              <a:t> slider = </a:t>
            </a:r>
            <a:r>
              <a:rPr lang="en-US" b="1" dirty="0"/>
              <a:t>new</a:t>
            </a:r>
            <a:r>
              <a:rPr lang="en-US" dirty="0"/>
              <a:t> </a:t>
            </a:r>
            <a:r>
              <a:rPr lang="en-US" dirty="0" err="1"/>
              <a:t>JSlider</a:t>
            </a:r>
            <a:r>
              <a:rPr lang="en-US" dirty="0"/>
              <a:t>(</a:t>
            </a:r>
            <a:r>
              <a:rPr lang="en-US" dirty="0" err="1"/>
              <a:t>JSlider.HORIZONTAL</a:t>
            </a:r>
            <a:r>
              <a:rPr lang="en-US" dirty="0"/>
              <a:t>, 0, 50, 25);  </a:t>
            </a:r>
          </a:p>
          <a:p>
            <a:pPr>
              <a:buNone/>
            </a:pPr>
            <a:r>
              <a:rPr lang="en-US" dirty="0" err="1"/>
              <a:t>slider.setMinorTickSpacing</a:t>
            </a:r>
            <a:r>
              <a:rPr lang="en-US" dirty="0"/>
              <a:t>(2);  </a:t>
            </a:r>
          </a:p>
          <a:p>
            <a:pPr>
              <a:buNone/>
            </a:pPr>
            <a:r>
              <a:rPr lang="en-US" dirty="0" err="1"/>
              <a:t>slider.setMajorTickSpacing</a:t>
            </a:r>
            <a:r>
              <a:rPr lang="en-US" dirty="0"/>
              <a:t>(10);  </a:t>
            </a:r>
          </a:p>
          <a:p>
            <a:pPr>
              <a:buNone/>
            </a:pPr>
            <a:r>
              <a:rPr lang="en-US" dirty="0" err="1"/>
              <a:t>slider.setPaintTicks</a:t>
            </a:r>
            <a:r>
              <a:rPr lang="en-US" dirty="0"/>
              <a:t>(</a:t>
            </a:r>
            <a:r>
              <a:rPr lang="en-US" b="1" dirty="0"/>
              <a:t>true</a:t>
            </a:r>
            <a:r>
              <a:rPr lang="en-US" dirty="0"/>
              <a:t>);  </a:t>
            </a:r>
          </a:p>
          <a:p>
            <a:pPr>
              <a:buNone/>
            </a:pPr>
            <a:r>
              <a:rPr lang="en-US" dirty="0" err="1"/>
              <a:t>slider.setPaintLabels</a:t>
            </a:r>
            <a:r>
              <a:rPr lang="en-US" dirty="0"/>
              <a:t>(</a:t>
            </a:r>
            <a:r>
              <a:rPr lang="en-US" b="1" dirty="0"/>
              <a:t>true</a:t>
            </a:r>
            <a:r>
              <a:rPr lang="en-US" dirty="0"/>
              <a:t>);  </a:t>
            </a:r>
          </a:p>
          <a:p>
            <a:pPr>
              <a:buNone/>
            </a:pPr>
            <a:r>
              <a:rPr lang="en-US" dirty="0"/>
              <a:t>  </a:t>
            </a:r>
          </a:p>
          <a:p>
            <a:pPr>
              <a:buNone/>
            </a:pPr>
            <a:r>
              <a:rPr lang="en-US" dirty="0" err="1"/>
              <a:t>JPanel</a:t>
            </a:r>
            <a:r>
              <a:rPr lang="en-US" dirty="0"/>
              <a:t> panel=</a:t>
            </a:r>
            <a:r>
              <a:rPr lang="en-US" b="1" dirty="0"/>
              <a:t>new</a:t>
            </a:r>
            <a:r>
              <a:rPr lang="en-US" dirty="0"/>
              <a:t> </a:t>
            </a:r>
            <a:r>
              <a:rPr lang="en-US" dirty="0" err="1"/>
              <a:t>JPanel</a:t>
            </a:r>
            <a:r>
              <a:rPr lang="en-US" dirty="0"/>
              <a:t>();  </a:t>
            </a:r>
          </a:p>
          <a:p>
            <a:pPr>
              <a:buNone/>
            </a:pPr>
            <a:r>
              <a:rPr lang="en-US" dirty="0" err="1"/>
              <a:t>panel.add</a:t>
            </a:r>
            <a:r>
              <a:rPr lang="en-US" dirty="0"/>
              <a:t>(slider);  </a:t>
            </a:r>
          </a:p>
          <a:p>
            <a:pPr>
              <a:buNone/>
            </a:pPr>
            <a:r>
              <a:rPr lang="en-US" dirty="0"/>
              <a:t>add(panel);  </a:t>
            </a:r>
          </a:p>
          <a:p>
            <a:pPr>
              <a:buNone/>
            </a:pPr>
            <a:r>
              <a:rPr lang="en-US" dirty="0"/>
              <a:t>}  </a:t>
            </a:r>
          </a:p>
          <a:p>
            <a:pPr>
              <a:buNone/>
            </a:pPr>
            <a:r>
              <a:rPr lang="en-US" b="1" dirty="0"/>
              <a:t>public</a:t>
            </a:r>
            <a:r>
              <a:rPr lang="en-US" dirty="0"/>
              <a:t> </a:t>
            </a:r>
            <a:r>
              <a:rPr lang="en-US" b="1" dirty="0"/>
              <a:t>static</a:t>
            </a:r>
            <a:r>
              <a:rPr lang="en-US" dirty="0"/>
              <a:t> </a:t>
            </a:r>
            <a:r>
              <a:rPr lang="en-US" b="1" dirty="0"/>
              <a:t>void</a:t>
            </a:r>
            <a:r>
              <a:rPr lang="en-US" dirty="0"/>
              <a:t> main(String s[]) {  </a:t>
            </a:r>
          </a:p>
          <a:p>
            <a:pPr>
              <a:buNone/>
            </a:pPr>
            <a:r>
              <a:rPr lang="en-US" dirty="0" err="1"/>
              <a:t>SliderExample</a:t>
            </a:r>
            <a:r>
              <a:rPr lang="en-US" dirty="0"/>
              <a:t> frame=</a:t>
            </a:r>
            <a:r>
              <a:rPr lang="en-US" b="1" dirty="0"/>
              <a:t>new</a:t>
            </a:r>
            <a:r>
              <a:rPr lang="en-US" dirty="0"/>
              <a:t> </a:t>
            </a:r>
            <a:r>
              <a:rPr lang="en-US" dirty="0" err="1"/>
              <a:t>SliderExample</a:t>
            </a:r>
            <a:r>
              <a:rPr lang="en-US" dirty="0"/>
              <a:t>();  </a:t>
            </a:r>
          </a:p>
          <a:p>
            <a:pPr>
              <a:buNone/>
            </a:pPr>
            <a:r>
              <a:rPr lang="en-US" dirty="0" err="1"/>
              <a:t>frame.pack</a:t>
            </a:r>
            <a:r>
              <a:rPr lang="en-US" dirty="0"/>
              <a:t>();  </a:t>
            </a:r>
          </a:p>
          <a:p>
            <a:pPr>
              <a:buNone/>
            </a:pPr>
            <a:r>
              <a:rPr lang="en-US" dirty="0" err="1"/>
              <a:t>frame.setVisible</a:t>
            </a:r>
            <a:r>
              <a:rPr lang="en-US" dirty="0"/>
              <a:t>(</a:t>
            </a:r>
            <a:r>
              <a:rPr lang="en-US" b="1" dirty="0"/>
              <a:t>true</a:t>
            </a:r>
            <a:r>
              <a:rPr lang="en-US" dirty="0"/>
              <a:t>);  </a:t>
            </a:r>
          </a:p>
          <a:p>
            <a:pPr>
              <a:buNone/>
            </a:pPr>
            <a:r>
              <a:rPr lang="en-US" dirty="0"/>
              <a:t>}  </a:t>
            </a:r>
          </a:p>
          <a:p>
            <a:pPr>
              <a:buNone/>
            </a:pPr>
            <a:r>
              <a:rPr lang="en-US" dirty="0"/>
              <a:t>} </a:t>
            </a:r>
          </a:p>
          <a:p>
            <a:pPr>
              <a:buNone/>
            </a:pPr>
            <a:endParaRPr lang="en-US" dirty="0"/>
          </a:p>
        </p:txBody>
      </p:sp>
      <p:pic>
        <p:nvPicPr>
          <p:cNvPr id="88066" name="Picture 2" descr="example of JSlider class"/>
          <p:cNvPicPr>
            <a:picLocks noChangeAspect="1" noChangeArrowheads="1"/>
          </p:cNvPicPr>
          <p:nvPr/>
        </p:nvPicPr>
        <p:blipFill>
          <a:blip r:embed="rId2"/>
          <a:srcRect/>
          <a:stretch>
            <a:fillRect/>
          </a:stretch>
        </p:blipFill>
        <p:spPr bwMode="auto">
          <a:xfrm>
            <a:off x="5143504" y="3429000"/>
            <a:ext cx="2286000" cy="1133476"/>
          </a:xfrm>
          <a:prstGeom prst="rect">
            <a:avLst/>
          </a:prstGeom>
          <a:noFill/>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5143536" cy="6500858"/>
          </a:xfrm>
        </p:spPr>
        <p:txBody>
          <a:bodyPr>
            <a:normAutofit fontScale="40000" lnSpcReduction="20000"/>
          </a:bodyPr>
          <a:lstStyle/>
          <a:p>
            <a:pPr>
              <a:buNone/>
            </a:pPr>
            <a:r>
              <a:rPr lang="en-US" dirty="0"/>
              <a:t>import </a:t>
            </a:r>
            <a:r>
              <a:rPr lang="en-US" dirty="0" err="1"/>
              <a:t>javax.swing.JFrame</a:t>
            </a:r>
            <a:r>
              <a:rPr lang="en-US" dirty="0"/>
              <a:t>;</a:t>
            </a:r>
          </a:p>
          <a:p>
            <a:pPr>
              <a:buNone/>
            </a:pPr>
            <a:r>
              <a:rPr lang="en-US" dirty="0"/>
              <a:t>import </a:t>
            </a:r>
            <a:r>
              <a:rPr lang="en-US" dirty="0" err="1"/>
              <a:t>javax.swing.JSlider</a:t>
            </a:r>
            <a:r>
              <a:rPr lang="en-US" dirty="0"/>
              <a:t>;</a:t>
            </a:r>
          </a:p>
          <a:p>
            <a:pPr>
              <a:buNone/>
            </a:pPr>
            <a:r>
              <a:rPr lang="en-US" dirty="0"/>
              <a:t>import </a:t>
            </a:r>
            <a:r>
              <a:rPr lang="en-US" dirty="0" err="1"/>
              <a:t>javax.swing.JLabel</a:t>
            </a:r>
            <a:r>
              <a:rPr lang="en-US" dirty="0"/>
              <a:t>;</a:t>
            </a:r>
          </a:p>
          <a:p>
            <a:pPr>
              <a:buNone/>
            </a:pPr>
            <a:r>
              <a:rPr lang="en-US" dirty="0"/>
              <a:t>import </a:t>
            </a:r>
            <a:r>
              <a:rPr lang="en-US" dirty="0" err="1"/>
              <a:t>javax.swing.JButton</a:t>
            </a:r>
            <a:r>
              <a:rPr lang="en-US" dirty="0"/>
              <a:t>;</a:t>
            </a:r>
          </a:p>
          <a:p>
            <a:pPr>
              <a:buNone/>
            </a:pPr>
            <a:r>
              <a:rPr lang="en-US" dirty="0"/>
              <a:t>import </a:t>
            </a:r>
            <a:r>
              <a:rPr lang="en-US" dirty="0" err="1"/>
              <a:t>javax.swing.event.ChangeListener</a:t>
            </a:r>
            <a:r>
              <a:rPr lang="en-US" dirty="0"/>
              <a:t>;</a:t>
            </a:r>
          </a:p>
          <a:p>
            <a:pPr>
              <a:buNone/>
            </a:pPr>
            <a:r>
              <a:rPr lang="en-US" dirty="0"/>
              <a:t>import </a:t>
            </a:r>
            <a:r>
              <a:rPr lang="en-US" dirty="0" err="1"/>
              <a:t>javax.swing.event.ChangeEvent</a:t>
            </a:r>
            <a:r>
              <a:rPr lang="en-US" dirty="0"/>
              <a:t>;</a:t>
            </a:r>
          </a:p>
          <a:p>
            <a:pPr>
              <a:buNone/>
            </a:pPr>
            <a:r>
              <a:rPr lang="en-US" dirty="0"/>
              <a:t>import </a:t>
            </a:r>
            <a:r>
              <a:rPr lang="en-US" dirty="0" err="1"/>
              <a:t>java.awt.FlowLayout</a:t>
            </a:r>
            <a:r>
              <a:rPr lang="en-US" dirty="0"/>
              <a:t>;</a:t>
            </a:r>
          </a:p>
          <a:p>
            <a:pPr>
              <a:buNone/>
            </a:pPr>
            <a:endParaRPr lang="en-US" dirty="0"/>
          </a:p>
          <a:p>
            <a:pPr>
              <a:buNone/>
            </a:pPr>
            <a:r>
              <a:rPr lang="en-US" dirty="0"/>
              <a:t>class </a:t>
            </a:r>
            <a:r>
              <a:rPr lang="en-US" dirty="0" err="1"/>
              <a:t>JSliderTest</a:t>
            </a:r>
            <a:r>
              <a:rPr lang="en-US" dirty="0"/>
              <a:t> extends </a:t>
            </a:r>
            <a:r>
              <a:rPr lang="en-US" dirty="0" err="1"/>
              <a:t>JFrame</a:t>
            </a:r>
            <a:r>
              <a:rPr lang="en-US" dirty="0"/>
              <a:t> implements </a:t>
            </a:r>
            <a:r>
              <a:rPr lang="en-US" dirty="0" err="1"/>
              <a:t>ChangeListener</a:t>
            </a:r>
            <a:r>
              <a:rPr lang="en-US" dirty="0"/>
              <a:t>{</a:t>
            </a:r>
          </a:p>
          <a:p>
            <a:pPr>
              <a:buNone/>
            </a:pPr>
            <a:endParaRPr lang="en-US" dirty="0"/>
          </a:p>
          <a:p>
            <a:pPr>
              <a:buNone/>
            </a:pPr>
            <a:r>
              <a:rPr lang="en-US" dirty="0"/>
              <a:t>    </a:t>
            </a:r>
            <a:r>
              <a:rPr lang="en-US" dirty="0" err="1"/>
              <a:t>JSlider</a:t>
            </a:r>
            <a:r>
              <a:rPr lang="en-US" dirty="0"/>
              <a:t> slider1,slider2;</a:t>
            </a:r>
          </a:p>
          <a:p>
            <a:pPr>
              <a:buNone/>
            </a:pPr>
            <a:r>
              <a:rPr lang="en-US" dirty="0"/>
              <a:t>    </a:t>
            </a:r>
            <a:r>
              <a:rPr lang="en-US" dirty="0" err="1"/>
              <a:t>JButton</a:t>
            </a:r>
            <a:r>
              <a:rPr lang="en-US" dirty="0"/>
              <a:t> jb1,jb2;</a:t>
            </a:r>
          </a:p>
          <a:p>
            <a:pPr>
              <a:buNone/>
            </a:pPr>
            <a:r>
              <a:rPr lang="en-US" dirty="0"/>
              <a:t>    </a:t>
            </a:r>
          </a:p>
          <a:p>
            <a:pPr>
              <a:buNone/>
            </a:pPr>
            <a:r>
              <a:rPr lang="en-US" dirty="0"/>
              <a:t>    </a:t>
            </a:r>
            <a:r>
              <a:rPr lang="en-US" dirty="0" err="1"/>
              <a:t>JSliderTest</a:t>
            </a:r>
            <a:r>
              <a:rPr lang="en-US" dirty="0"/>
              <a:t>()</a:t>
            </a:r>
          </a:p>
          <a:p>
            <a:pPr>
              <a:buNone/>
            </a:pPr>
            <a:r>
              <a:rPr lang="en-US" dirty="0"/>
              <a:t>    {</a:t>
            </a:r>
          </a:p>
          <a:p>
            <a:pPr>
              <a:buNone/>
            </a:pPr>
            <a:r>
              <a:rPr lang="en-US" dirty="0"/>
              <a:t>        </a:t>
            </a:r>
            <a:r>
              <a:rPr lang="en-US" dirty="0" err="1"/>
              <a:t>setTitle</a:t>
            </a:r>
            <a:r>
              <a:rPr lang="en-US" dirty="0"/>
              <a:t>("</a:t>
            </a:r>
            <a:r>
              <a:rPr lang="en-US" dirty="0" err="1"/>
              <a:t>JSlider</a:t>
            </a:r>
            <a:r>
              <a:rPr lang="en-US" dirty="0"/>
              <a:t>");</a:t>
            </a:r>
          </a:p>
          <a:p>
            <a:pPr>
              <a:buNone/>
            </a:pPr>
            <a:r>
              <a:rPr lang="en-US" dirty="0"/>
              <a:t>        </a:t>
            </a:r>
            <a:r>
              <a:rPr lang="en-US" dirty="0" err="1"/>
              <a:t>setLayout</a:t>
            </a:r>
            <a:r>
              <a:rPr lang="en-US" dirty="0"/>
              <a:t>(new </a:t>
            </a:r>
            <a:r>
              <a:rPr lang="en-US" dirty="0" err="1"/>
              <a:t>FlowLayout</a:t>
            </a:r>
            <a:r>
              <a:rPr lang="en-US" dirty="0"/>
              <a:t>());</a:t>
            </a:r>
          </a:p>
          <a:p>
            <a:pPr>
              <a:buNone/>
            </a:pPr>
            <a:r>
              <a:rPr lang="en-US" dirty="0"/>
              <a:t>        </a:t>
            </a:r>
            <a:r>
              <a:rPr lang="en-US" dirty="0" err="1"/>
              <a:t>setJSlider</a:t>
            </a:r>
            <a:r>
              <a:rPr lang="en-US" dirty="0"/>
              <a:t>();</a:t>
            </a:r>
          </a:p>
          <a:p>
            <a:pPr>
              <a:buNone/>
            </a:pPr>
            <a:r>
              <a:rPr lang="en-US" dirty="0"/>
              <a:t>        </a:t>
            </a:r>
            <a:r>
              <a:rPr lang="en-US" dirty="0" err="1"/>
              <a:t>setSize</a:t>
            </a:r>
            <a:r>
              <a:rPr lang="en-US" dirty="0"/>
              <a:t>(700, 250);</a:t>
            </a:r>
          </a:p>
          <a:p>
            <a:pPr>
              <a:buNone/>
            </a:pPr>
            <a:r>
              <a:rPr lang="en-US" dirty="0"/>
              <a:t>        </a:t>
            </a:r>
            <a:r>
              <a:rPr lang="en-US" dirty="0" err="1"/>
              <a:t>setVisible</a:t>
            </a:r>
            <a:r>
              <a:rPr lang="en-US" dirty="0"/>
              <a:t>(true);</a:t>
            </a:r>
          </a:p>
          <a:p>
            <a:pPr>
              <a:buNone/>
            </a:pPr>
            <a:r>
              <a:rPr lang="en-US" dirty="0"/>
              <a:t>        </a:t>
            </a:r>
            <a:r>
              <a:rPr lang="en-US" dirty="0" err="1"/>
              <a:t>setDefaultCloseOperation</a:t>
            </a:r>
            <a:r>
              <a:rPr lang="en-US" dirty="0"/>
              <a:t>(</a:t>
            </a:r>
            <a:r>
              <a:rPr lang="en-US" dirty="0" err="1"/>
              <a:t>JFrame.EXIT_ON_CLOSE</a:t>
            </a:r>
            <a:r>
              <a:rPr lang="en-US" dirty="0"/>
              <a:t>);</a:t>
            </a:r>
          </a:p>
          <a:p>
            <a:pPr>
              <a:buNone/>
            </a:pPr>
            <a:r>
              <a:rPr lang="en-US" dirty="0"/>
              <a:t>    }</a:t>
            </a:r>
          </a:p>
          <a:p>
            <a:pPr>
              <a:buNone/>
            </a:pPr>
            <a:r>
              <a:rPr lang="en-US" dirty="0"/>
              <a:t>    </a:t>
            </a:r>
          </a:p>
          <a:p>
            <a:pPr>
              <a:buNone/>
            </a:pPr>
            <a:r>
              <a:rPr lang="en-US" dirty="0"/>
              <a:t>    private void </a:t>
            </a:r>
            <a:r>
              <a:rPr lang="en-US" dirty="0" err="1"/>
              <a:t>setJSlider</a:t>
            </a:r>
            <a:r>
              <a:rPr lang="en-US" dirty="0"/>
              <a:t>()</a:t>
            </a:r>
          </a:p>
          <a:p>
            <a:pPr>
              <a:buNone/>
            </a:pPr>
            <a:r>
              <a:rPr lang="en-US" dirty="0"/>
              <a:t>    {</a:t>
            </a:r>
          </a:p>
          <a:p>
            <a:pPr>
              <a:buNone/>
            </a:pPr>
            <a:r>
              <a:rPr lang="en-US" dirty="0"/>
              <a:t>        slider1 = new </a:t>
            </a:r>
            <a:r>
              <a:rPr lang="en-US" dirty="0" err="1"/>
              <a:t>JSlider</a:t>
            </a:r>
            <a:r>
              <a:rPr lang="en-US" dirty="0"/>
              <a:t>();</a:t>
            </a:r>
          </a:p>
          <a:p>
            <a:pPr>
              <a:buNone/>
            </a:pPr>
            <a:r>
              <a:rPr lang="en-US" dirty="0"/>
              <a:t>        slider1.addChangeListener(this);</a:t>
            </a:r>
          </a:p>
          <a:p>
            <a:pPr>
              <a:buNone/>
            </a:pPr>
            <a:r>
              <a:rPr lang="en-US" dirty="0"/>
              <a:t>        add(new </a:t>
            </a:r>
            <a:r>
              <a:rPr lang="en-US" dirty="0" err="1"/>
              <a:t>JLabel</a:t>
            </a:r>
            <a:r>
              <a:rPr lang="en-US" dirty="0"/>
              <a:t>("slider1"));</a:t>
            </a:r>
          </a:p>
          <a:p>
            <a:pPr>
              <a:buNone/>
            </a:pPr>
            <a:r>
              <a:rPr lang="en-US" dirty="0"/>
              <a:t>        add(slider1);</a:t>
            </a:r>
          </a:p>
          <a:p>
            <a:pPr>
              <a:buNone/>
            </a:pPr>
            <a:r>
              <a:rPr lang="en-US" dirty="0"/>
              <a:t>        add(jb1 = new </a:t>
            </a:r>
            <a:r>
              <a:rPr lang="en-US" dirty="0" err="1"/>
              <a:t>JButton</a:t>
            </a:r>
            <a:r>
              <a:rPr lang="en-US" dirty="0"/>
              <a:t>("</a:t>
            </a:r>
            <a:r>
              <a:rPr lang="en-US" dirty="0" err="1"/>
              <a:t>DefaultValue</a:t>
            </a:r>
            <a:r>
              <a:rPr lang="en-US" dirty="0"/>
              <a:t>"));</a:t>
            </a:r>
          </a:p>
          <a:p>
            <a:pPr>
              <a:buNone/>
            </a:pPr>
            <a:r>
              <a:rPr lang="en-US" dirty="0"/>
              <a:t>        </a:t>
            </a:r>
          </a:p>
          <a:p>
            <a:pPr>
              <a:buNone/>
            </a:pPr>
            <a:r>
              <a:rPr lang="en-US" dirty="0"/>
              <a:t>        slider2 = new </a:t>
            </a:r>
            <a:r>
              <a:rPr lang="en-US" dirty="0" err="1"/>
              <a:t>JSlider</a:t>
            </a:r>
            <a:r>
              <a:rPr lang="en-US" dirty="0"/>
              <a:t>(100,200);</a:t>
            </a:r>
          </a:p>
          <a:p>
            <a:pPr>
              <a:buNone/>
            </a:pPr>
            <a:r>
              <a:rPr lang="en-US" dirty="0"/>
              <a:t>        slider2.addChangeListener(this);</a:t>
            </a:r>
          </a:p>
          <a:p>
            <a:pPr>
              <a:buNone/>
            </a:pPr>
            <a:r>
              <a:rPr lang="en-US" dirty="0"/>
              <a:t>        add(new </a:t>
            </a:r>
            <a:r>
              <a:rPr lang="en-US" dirty="0" err="1"/>
              <a:t>JLabel</a:t>
            </a:r>
            <a:r>
              <a:rPr lang="en-US" dirty="0"/>
              <a:t>("slider2"));</a:t>
            </a:r>
          </a:p>
          <a:p>
            <a:pPr>
              <a:buNone/>
            </a:pPr>
            <a:r>
              <a:rPr lang="en-US" dirty="0"/>
              <a:t>        add(slider2);</a:t>
            </a:r>
          </a:p>
          <a:p>
            <a:pPr>
              <a:buNone/>
            </a:pPr>
            <a:r>
              <a:rPr lang="en-US" dirty="0"/>
              <a:t>        add(jb2 = new </a:t>
            </a:r>
            <a:r>
              <a:rPr lang="en-US" dirty="0" err="1"/>
              <a:t>JButton</a:t>
            </a:r>
            <a:r>
              <a:rPr lang="en-US" dirty="0"/>
              <a:t>("</a:t>
            </a:r>
            <a:r>
              <a:rPr lang="en-US" dirty="0" err="1"/>
              <a:t>DefinedValue</a:t>
            </a:r>
            <a:r>
              <a:rPr lang="en-US" dirty="0"/>
              <a:t>"));</a:t>
            </a:r>
          </a:p>
          <a:p>
            <a:pPr>
              <a:buNone/>
            </a:pPr>
            <a:r>
              <a:rPr lang="en-US" dirty="0"/>
              <a:t>    }</a:t>
            </a:r>
          </a:p>
          <a:p>
            <a:pPr>
              <a:buNone/>
            </a:pPr>
            <a:r>
              <a:rPr lang="en-US" dirty="0"/>
              <a:t>    </a:t>
            </a:r>
          </a:p>
          <a:p>
            <a:pPr>
              <a:buNone/>
            </a:pPr>
            <a:endParaRPr lang="en-US" dirty="0"/>
          </a:p>
        </p:txBody>
      </p:sp>
      <p:sp>
        <p:nvSpPr>
          <p:cNvPr id="4" name="Content Placeholder 2"/>
          <p:cNvSpPr txBox="1">
            <a:spLocks/>
          </p:cNvSpPr>
          <p:nvPr/>
        </p:nvSpPr>
        <p:spPr>
          <a:xfrm>
            <a:off x="4243382" y="0"/>
            <a:ext cx="4900618" cy="4389120"/>
          </a:xfrm>
          <a:prstGeom prst="rect">
            <a:avLst/>
          </a:prstGeom>
        </p:spPr>
        <p:txBody>
          <a:bodyPr vert="horz">
            <a:normAutofit fontScale="4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public void </a:t>
            </a:r>
            <a:r>
              <a:rPr kumimoji="0" lang="en-US" sz="2600" b="0" i="0" u="none" strike="noStrike" kern="1200" cap="none" spc="0" normalizeH="0" baseline="0" noProof="0" dirty="0" err="1">
                <a:ln>
                  <a:noFill/>
                </a:ln>
                <a:solidFill>
                  <a:schemeClr val="tx1"/>
                </a:solidFill>
                <a:effectLst/>
                <a:uLnTx/>
                <a:uFillTx/>
                <a:latin typeface="+mn-lt"/>
                <a:ea typeface="+mn-ea"/>
                <a:cs typeface="+mn-cs"/>
              </a:rPr>
              <a:t>stateChanged</a:t>
            </a:r>
            <a:r>
              <a:rPr kumimoji="0" lang="en-US" sz="2600" b="0" i="0" u="none" strike="noStrike" kern="1200" cap="none" spc="0" normalizeH="0" baseline="0" noProof="0" dirty="0">
                <a:ln>
                  <a:noFill/>
                </a:ln>
                <a:solidFill>
                  <a:schemeClr val="tx1"/>
                </a:solidFill>
                <a:effectLst/>
                <a:uLnTx/>
                <a:uFillTx/>
                <a:latin typeface="+mn-lt"/>
                <a:ea typeface="+mn-ea"/>
                <a:cs typeface="+mn-cs"/>
              </a:rPr>
              <a:t>(</a:t>
            </a:r>
            <a:r>
              <a:rPr kumimoji="0" lang="en-US" sz="2600" b="0" i="0" u="none" strike="noStrike" kern="1200" cap="none" spc="0" normalizeH="0" baseline="0" noProof="0" dirty="0" err="1">
                <a:ln>
                  <a:noFill/>
                </a:ln>
                <a:solidFill>
                  <a:schemeClr val="tx1"/>
                </a:solidFill>
                <a:effectLst/>
                <a:uLnTx/>
                <a:uFillTx/>
                <a:latin typeface="+mn-lt"/>
                <a:ea typeface="+mn-ea"/>
                <a:cs typeface="+mn-cs"/>
              </a:rPr>
              <a:t>ChangeEvent</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err="1">
                <a:ln>
                  <a:noFill/>
                </a:ln>
                <a:solidFill>
                  <a:schemeClr val="tx1"/>
                </a:solidFill>
                <a:effectLst/>
                <a:uLnTx/>
                <a:uFillTx/>
                <a:latin typeface="+mn-lt"/>
                <a:ea typeface="+mn-ea"/>
                <a:cs typeface="+mn-cs"/>
              </a:rPr>
              <a:t>ev</a:t>
            </a:r>
            <a:r>
              <a:rPr kumimoji="0" lang="en-US" sz="26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if(</a:t>
            </a:r>
            <a:r>
              <a:rPr kumimoji="0" lang="en-US" sz="2600" b="0" i="0" u="none" strike="noStrike" kern="1200" cap="none" spc="0" normalizeH="0" baseline="0" noProof="0" dirty="0" err="1">
                <a:ln>
                  <a:noFill/>
                </a:ln>
                <a:solidFill>
                  <a:schemeClr val="tx1"/>
                </a:solidFill>
                <a:effectLst/>
                <a:uLnTx/>
                <a:uFillTx/>
                <a:latin typeface="+mn-lt"/>
                <a:ea typeface="+mn-ea"/>
                <a:cs typeface="+mn-cs"/>
              </a:rPr>
              <a:t>ev.getSource</a:t>
            </a:r>
            <a:r>
              <a:rPr kumimoji="0" lang="en-US" sz="2600" b="0" i="0" u="none" strike="noStrike" kern="1200" cap="none" spc="0" normalizeH="0" baseline="0" noProof="0" dirty="0">
                <a:ln>
                  <a:noFill/>
                </a:ln>
                <a:solidFill>
                  <a:schemeClr val="tx1"/>
                </a:solidFill>
                <a:effectLst/>
                <a:uLnTx/>
                <a:uFillTx/>
                <a:latin typeface="+mn-lt"/>
                <a:ea typeface="+mn-ea"/>
                <a:cs typeface="+mn-cs"/>
              </a:rPr>
              <a:t>() == slider1)</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jb1.setText(""+slider1.getValue());</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if(</a:t>
            </a:r>
            <a:r>
              <a:rPr kumimoji="0" lang="en-US" sz="2600" b="0" i="0" u="none" strike="noStrike" kern="1200" cap="none" spc="0" normalizeH="0" baseline="0" noProof="0" dirty="0" err="1">
                <a:ln>
                  <a:noFill/>
                </a:ln>
                <a:solidFill>
                  <a:schemeClr val="tx1"/>
                </a:solidFill>
                <a:effectLst/>
                <a:uLnTx/>
                <a:uFillTx/>
                <a:latin typeface="+mn-lt"/>
                <a:ea typeface="+mn-ea"/>
                <a:cs typeface="+mn-cs"/>
              </a:rPr>
              <a:t>ev.getSource</a:t>
            </a:r>
            <a:r>
              <a:rPr kumimoji="0" lang="en-US" sz="2600" b="0" i="0" u="none" strike="noStrike" kern="1200" cap="none" spc="0" normalizeH="0" baseline="0" noProof="0" dirty="0">
                <a:ln>
                  <a:noFill/>
                </a:ln>
                <a:solidFill>
                  <a:schemeClr val="tx1"/>
                </a:solidFill>
                <a:effectLst/>
                <a:uLnTx/>
                <a:uFillTx/>
                <a:latin typeface="+mn-lt"/>
                <a:ea typeface="+mn-ea"/>
                <a:cs typeface="+mn-cs"/>
              </a:rPr>
              <a:t>() == slider2)</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jb2.setText(""+slider2.getValue());</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public class Main {</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public static void main(String[] </a:t>
            </a:r>
            <a:r>
              <a:rPr kumimoji="0" lang="en-US" sz="2600" b="0" i="0" u="none" strike="noStrike" kern="1200" cap="none" spc="0" normalizeH="0" baseline="0" noProof="0" dirty="0" err="1">
                <a:ln>
                  <a:noFill/>
                </a:ln>
                <a:solidFill>
                  <a:schemeClr val="tx1"/>
                </a:solidFill>
                <a:effectLst/>
                <a:uLnTx/>
                <a:uFillTx/>
                <a:latin typeface="+mn-lt"/>
                <a:ea typeface="+mn-ea"/>
                <a:cs typeface="+mn-cs"/>
              </a:rPr>
              <a:t>args</a:t>
            </a:r>
            <a:r>
              <a:rPr kumimoji="0" lang="en-US" sz="2600" b="0" i="0" u="none" strike="noStrike" kern="1200" cap="none" spc="0" normalizeH="0" baseline="0" noProof="0" dirty="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err="1">
                <a:ln>
                  <a:noFill/>
                </a:ln>
                <a:solidFill>
                  <a:schemeClr val="tx1"/>
                </a:solidFill>
                <a:effectLst/>
                <a:uLnTx/>
                <a:uFillTx/>
                <a:latin typeface="+mn-lt"/>
                <a:ea typeface="+mn-ea"/>
                <a:cs typeface="+mn-cs"/>
              </a:rPr>
              <a:t>JSliderTest</a:t>
            </a:r>
            <a:r>
              <a:rPr kumimoji="0" lang="en-US" sz="2600" b="0" i="0" u="none" strike="noStrike" kern="1200" cap="none" spc="0" normalizeH="0" baseline="0" noProof="0" dirty="0">
                <a:ln>
                  <a:noFill/>
                </a:ln>
                <a:solidFill>
                  <a:schemeClr val="tx1"/>
                </a:solidFill>
                <a:effectLst/>
                <a:uLnTx/>
                <a:uFillTx/>
                <a:latin typeface="+mn-lt"/>
                <a:ea typeface="+mn-ea"/>
                <a:cs typeface="+mn-cs"/>
              </a:rPr>
              <a:t> </a:t>
            </a:r>
            <a:r>
              <a:rPr kumimoji="0" lang="en-US" sz="2600" b="0" i="0" u="none" strike="noStrike" kern="1200" cap="none" spc="0" normalizeH="0" baseline="0" noProof="0" dirty="0" err="1">
                <a:ln>
                  <a:noFill/>
                </a:ln>
                <a:solidFill>
                  <a:schemeClr val="tx1"/>
                </a:solidFill>
                <a:effectLst/>
                <a:uLnTx/>
                <a:uFillTx/>
                <a:latin typeface="+mn-lt"/>
                <a:ea typeface="+mn-ea"/>
                <a:cs typeface="+mn-cs"/>
              </a:rPr>
              <a:t>js</a:t>
            </a:r>
            <a:r>
              <a:rPr kumimoji="0" lang="en-US" sz="2600" b="0" i="0" u="none" strike="noStrike" kern="1200" cap="none" spc="0" normalizeH="0" baseline="0" noProof="0" dirty="0">
                <a:ln>
                  <a:noFill/>
                </a:ln>
                <a:solidFill>
                  <a:schemeClr val="tx1"/>
                </a:solidFill>
                <a:effectLst/>
                <a:uLnTx/>
                <a:uFillTx/>
                <a:latin typeface="+mn-lt"/>
                <a:ea typeface="+mn-ea"/>
                <a:cs typeface="+mn-cs"/>
              </a:rPr>
              <a:t> = new </a:t>
            </a:r>
            <a:r>
              <a:rPr kumimoji="0" lang="en-US" sz="2600" b="0" i="0" u="none" strike="noStrike" kern="1200" cap="none" spc="0" normalizeH="0" baseline="0" noProof="0" dirty="0" err="1">
                <a:ln>
                  <a:noFill/>
                </a:ln>
                <a:solidFill>
                  <a:schemeClr val="tx1"/>
                </a:solidFill>
                <a:effectLst/>
                <a:uLnTx/>
                <a:uFillTx/>
                <a:latin typeface="+mn-lt"/>
                <a:ea typeface="+mn-ea"/>
                <a:cs typeface="+mn-cs"/>
              </a:rPr>
              <a:t>JSliderTest</a:t>
            </a:r>
            <a:r>
              <a:rPr kumimoji="0" lang="en-US" sz="26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a:t>
            </a:r>
          </a:p>
        </p:txBody>
      </p:sp>
      <p:pic>
        <p:nvPicPr>
          <p:cNvPr id="89090" name="Picture 2"/>
          <p:cNvPicPr>
            <a:picLocks noChangeAspect="1" noChangeArrowheads="1"/>
          </p:cNvPicPr>
          <p:nvPr/>
        </p:nvPicPr>
        <p:blipFill>
          <a:blip r:embed="rId2"/>
          <a:srcRect/>
          <a:stretch>
            <a:fillRect/>
          </a:stretch>
        </p:blipFill>
        <p:spPr bwMode="auto">
          <a:xfrm>
            <a:off x="3714744" y="4214818"/>
            <a:ext cx="4695835" cy="2314575"/>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1736" y="2643182"/>
            <a:ext cx="4429156" cy="1143000"/>
          </a:xfrm>
        </p:spPr>
        <p:txBody>
          <a:bodyPr/>
          <a:lstStyle/>
          <a:p>
            <a:r>
              <a:rPr lang="en-IN" dirty="0"/>
              <a:t>Continue . .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Commonly used Methods of Component class</a:t>
            </a:r>
            <a:br>
              <a:rPr lang="en-US" dirty="0"/>
            </a:br>
            <a:endParaRPr lang="en-US" dirty="0"/>
          </a:p>
        </p:txBody>
      </p:sp>
      <p:graphicFrame>
        <p:nvGraphicFramePr>
          <p:cNvPr id="4" name="Table 3"/>
          <p:cNvGraphicFramePr>
            <a:graphicFrameLocks noGrp="1"/>
          </p:cNvGraphicFramePr>
          <p:nvPr/>
        </p:nvGraphicFramePr>
        <p:xfrm>
          <a:off x="1000100" y="2331750"/>
          <a:ext cx="7429552" cy="3311829"/>
        </p:xfrm>
        <a:graphic>
          <a:graphicData uri="http://schemas.openxmlformats.org/drawingml/2006/table">
            <a:tbl>
              <a:tblPr/>
              <a:tblGrid>
                <a:gridCol w="3714776">
                  <a:extLst>
                    <a:ext uri="{9D8B030D-6E8A-4147-A177-3AD203B41FA5}">
                      <a16:colId xmlns:a16="http://schemas.microsoft.com/office/drawing/2014/main" val="20000"/>
                    </a:ext>
                  </a:extLst>
                </a:gridCol>
                <a:gridCol w="3714776">
                  <a:extLst>
                    <a:ext uri="{9D8B030D-6E8A-4147-A177-3AD203B41FA5}">
                      <a16:colId xmlns:a16="http://schemas.microsoft.com/office/drawing/2014/main" val="20001"/>
                    </a:ext>
                  </a:extLst>
                </a:gridCol>
              </a:tblGrid>
              <a:tr h="549198">
                <a:tc>
                  <a:txBody>
                    <a:bodyPr/>
                    <a:lstStyle/>
                    <a:p>
                      <a:pPr algn="l" fontAlgn="t"/>
                      <a:r>
                        <a:rPr lang="en-US" sz="1300">
                          <a:solidFill>
                            <a:srgbClr val="000000"/>
                          </a:solidFill>
                          <a:latin typeface="times new roman"/>
                        </a:rPr>
                        <a:t>Method</a:t>
                      </a:r>
                    </a:p>
                  </a:txBody>
                  <a:tcPr marL="82707" marR="82707" marT="82707" marB="82707">
                    <a:lnL w="9525" cap="flat" cmpd="sng" algn="ctr">
                      <a:solidFill>
                        <a:srgbClr val="3012EF"/>
                      </a:solidFill>
                      <a:prstDash val="solid"/>
                      <a:round/>
                      <a:headEnd type="none" w="med" len="med"/>
                      <a:tailEnd type="none" w="med" len="med"/>
                    </a:lnL>
                    <a:lnR w="9525" cap="flat" cmpd="sng" algn="ctr">
                      <a:solidFill>
                        <a:srgbClr val="3012EF"/>
                      </a:solidFill>
                      <a:prstDash val="solid"/>
                      <a:round/>
                      <a:headEnd type="none" w="med" len="med"/>
                      <a:tailEnd type="none" w="med" len="med"/>
                    </a:lnR>
                    <a:lnT w="9525" cap="flat" cmpd="sng" algn="ctr">
                      <a:solidFill>
                        <a:srgbClr val="3012E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latin typeface="times new roman"/>
                        </a:rPr>
                        <a:t>Description</a:t>
                      </a:r>
                    </a:p>
                  </a:txBody>
                  <a:tcPr marL="82707" marR="82707" marT="82707" marB="82707">
                    <a:lnL w="9525" cap="flat" cmpd="sng" algn="ctr">
                      <a:solidFill>
                        <a:srgbClr val="3012EF"/>
                      </a:solidFill>
                      <a:prstDash val="solid"/>
                      <a:round/>
                      <a:headEnd type="none" w="med" len="med"/>
                      <a:tailEnd type="none" w="med" len="med"/>
                    </a:lnL>
                    <a:lnR w="9525" cap="flat" cmpd="sng" algn="ctr">
                      <a:solidFill>
                        <a:srgbClr val="3012EF"/>
                      </a:solidFill>
                      <a:prstDash val="solid"/>
                      <a:round/>
                      <a:headEnd type="none" w="med" len="med"/>
                      <a:tailEnd type="none" w="med" len="med"/>
                    </a:lnR>
                    <a:lnT w="9525" cap="flat" cmpd="sng" algn="ctr">
                      <a:solidFill>
                        <a:srgbClr val="3012E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765548">
                <a:tc>
                  <a:txBody>
                    <a:bodyPr/>
                    <a:lstStyle/>
                    <a:p>
                      <a:pPr algn="just" fontAlgn="t"/>
                      <a:r>
                        <a:rPr lang="en-US" sz="1300">
                          <a:solidFill>
                            <a:srgbClr val="333333"/>
                          </a:solidFill>
                          <a:latin typeface="inter-regular"/>
                        </a:rPr>
                        <a:t>public void add(Component c)</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add a component on another component.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65987">
                <a:tc>
                  <a:txBody>
                    <a:bodyPr/>
                    <a:lstStyle/>
                    <a:p>
                      <a:pPr algn="just" fontAlgn="t"/>
                      <a:r>
                        <a:rPr lang="en-US" sz="1300">
                          <a:solidFill>
                            <a:srgbClr val="333333"/>
                          </a:solidFill>
                          <a:latin typeface="inter-regular"/>
                        </a:rPr>
                        <a:t>public void setSize(int width,int height)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sets size of the component.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765548">
                <a:tc>
                  <a:txBody>
                    <a:bodyPr/>
                    <a:lstStyle/>
                    <a:p>
                      <a:pPr algn="just" fontAlgn="t"/>
                      <a:r>
                        <a:rPr lang="en-US" sz="1300">
                          <a:solidFill>
                            <a:srgbClr val="333333"/>
                          </a:solidFill>
                          <a:latin typeface="inter-regular"/>
                        </a:rPr>
                        <a:t>public void setLayout(LayoutManager m)</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sets the layout manager for the component.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765548">
                <a:tc>
                  <a:txBody>
                    <a:bodyPr/>
                    <a:lstStyle/>
                    <a:p>
                      <a:pPr algn="just" fontAlgn="t"/>
                      <a:r>
                        <a:rPr lang="en-US" sz="1300">
                          <a:solidFill>
                            <a:srgbClr val="333333"/>
                          </a:solidFill>
                          <a:latin typeface="inter-regular"/>
                        </a:rPr>
                        <a:t>public void setVisible(boolean b)</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latin typeface="inter-regular"/>
                        </a:rPr>
                        <a:t>sets the visibility of the component. It is by default false.</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Swing Examples</a:t>
            </a:r>
            <a:br>
              <a:rPr lang="en-US" dirty="0"/>
            </a:br>
            <a:endParaRPr lang="en-US" dirty="0"/>
          </a:p>
        </p:txBody>
      </p:sp>
      <p:sp>
        <p:nvSpPr>
          <p:cNvPr id="3" name="Content Placeholder 2"/>
          <p:cNvSpPr>
            <a:spLocks noGrp="1"/>
          </p:cNvSpPr>
          <p:nvPr>
            <p:ph idx="1"/>
          </p:nvPr>
        </p:nvSpPr>
        <p:spPr/>
        <p:txBody>
          <a:bodyPr/>
          <a:lstStyle/>
          <a:p>
            <a:r>
              <a:rPr lang="en-US" dirty="0"/>
              <a:t>There are two ways to create a frame:</a:t>
            </a:r>
          </a:p>
          <a:p>
            <a:pPr lvl="1"/>
            <a:r>
              <a:rPr lang="en-US" dirty="0"/>
              <a:t>By creating the object of Frame class (association)</a:t>
            </a:r>
          </a:p>
          <a:p>
            <a:pPr lvl="1"/>
            <a:r>
              <a:rPr lang="en-US" dirty="0"/>
              <a:t>By extending Frame class (inheritance)</a:t>
            </a:r>
          </a:p>
          <a:p>
            <a:pPr>
              <a:buNone/>
            </a:pPr>
            <a:endParaRPr lang="en-US" dirty="0"/>
          </a:p>
          <a:p>
            <a:pPr>
              <a:buNone/>
            </a:pPr>
            <a:r>
              <a:rPr lang="en-US" dirty="0"/>
              <a:t>We can write the code of swing inside the main(), constructor or any other method.</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94</TotalTime>
  <Words>6338</Words>
  <Application>Microsoft Office PowerPoint</Application>
  <PresentationFormat>On-screen Show (4:3)</PresentationFormat>
  <Paragraphs>899</Paragraphs>
  <Slides>75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75</vt:i4>
      </vt:variant>
    </vt:vector>
  </HeadingPairs>
  <TitlesOfParts>
    <vt:vector size="81" baseType="lpstr">
      <vt:lpstr>Calibri</vt:lpstr>
      <vt:lpstr>Constantia</vt:lpstr>
      <vt:lpstr>inter-regular</vt:lpstr>
      <vt:lpstr>times new roman</vt:lpstr>
      <vt:lpstr>Wingdings 2</vt:lpstr>
      <vt:lpstr>Flow</vt:lpstr>
      <vt:lpstr>SWING </vt:lpstr>
      <vt:lpstr>PowerPoint Presentation</vt:lpstr>
      <vt:lpstr>SWING - Overview</vt:lpstr>
      <vt:lpstr>MVC Architecture </vt:lpstr>
      <vt:lpstr>Swing Features </vt:lpstr>
      <vt:lpstr>SWING - Controls</vt:lpstr>
      <vt:lpstr>Hierarchy of Java Swing classes </vt:lpstr>
      <vt:lpstr>Commonly used Methods of Component class </vt:lpstr>
      <vt:lpstr>Java Swing Examples </vt:lpstr>
      <vt:lpstr>Simple Java Swing Example</vt:lpstr>
      <vt:lpstr>Example of Swing by Association inside constructor</vt:lpstr>
      <vt:lpstr>Java JButton</vt:lpstr>
      <vt:lpstr>JButton class declaration </vt:lpstr>
      <vt:lpstr>Commonly used Methods of AbstractButton class:</vt:lpstr>
      <vt:lpstr>Java JButton Example </vt:lpstr>
      <vt:lpstr>Java JButton Example with ActionListener</vt:lpstr>
      <vt:lpstr>Example of displaying image on the button:</vt:lpstr>
      <vt:lpstr>Java JLabel</vt:lpstr>
      <vt:lpstr>Commonly used Constructors:</vt:lpstr>
      <vt:lpstr>Commonly used Methods:</vt:lpstr>
      <vt:lpstr>Java JLabel Example</vt:lpstr>
      <vt:lpstr>Java JLabel Example with ActionListener</vt:lpstr>
      <vt:lpstr>Java JTextField</vt:lpstr>
      <vt:lpstr>Commonly used Constructors:</vt:lpstr>
      <vt:lpstr>Commonly used Methods:</vt:lpstr>
      <vt:lpstr>Java JTextField Example</vt:lpstr>
      <vt:lpstr>Java JTextArea</vt:lpstr>
      <vt:lpstr>Commonly used Constructors:</vt:lpstr>
      <vt:lpstr>Commonly used Methods:</vt:lpstr>
      <vt:lpstr>Java JTextArea Example</vt:lpstr>
      <vt:lpstr>Java JPasswordField</vt:lpstr>
      <vt:lpstr>Commonly used Constructors: </vt:lpstr>
      <vt:lpstr>Java JPasswordField Example</vt:lpstr>
      <vt:lpstr>Java JCheckBox</vt:lpstr>
      <vt:lpstr>Commonly used Constructors:</vt:lpstr>
      <vt:lpstr>Commonly used Methods:</vt:lpstr>
      <vt:lpstr>Java JCheckBox Example</vt:lpstr>
      <vt:lpstr>Java JRadioButton</vt:lpstr>
      <vt:lpstr>Commonly used Constructors:</vt:lpstr>
      <vt:lpstr>Commonly used Methods:</vt:lpstr>
      <vt:lpstr>Java JRadioButton Example</vt:lpstr>
      <vt:lpstr>Java JComboBox</vt:lpstr>
      <vt:lpstr>Commonly used Constructors:</vt:lpstr>
      <vt:lpstr>Commonly used Methods:</vt:lpstr>
      <vt:lpstr>Java JComboBox Example</vt:lpstr>
      <vt:lpstr>PowerPoint Presentation</vt:lpstr>
      <vt:lpstr>Java JTable</vt:lpstr>
      <vt:lpstr>Commonly used Constructors: </vt:lpstr>
      <vt:lpstr>Java JTable Example </vt:lpstr>
      <vt:lpstr>Java JList</vt:lpstr>
      <vt:lpstr>Commonly used Constructors:</vt:lpstr>
      <vt:lpstr>Commonly used Methods</vt:lpstr>
      <vt:lpstr>Java JList Example</vt:lpstr>
      <vt:lpstr>Java JOptionPane</vt:lpstr>
      <vt:lpstr>Common Constructors of JOptionPane class</vt:lpstr>
      <vt:lpstr>Common Methods of JOptionPane class</vt:lpstr>
      <vt:lpstr>Java JOptionPane Example: showMessageDialog()</vt:lpstr>
      <vt:lpstr>Java JOptionPane Example: showMessageDialog()</vt:lpstr>
      <vt:lpstr>Java JOptionPane Example: showInputDialog()</vt:lpstr>
      <vt:lpstr>Java JOptionPane Example: showConfirmDialog()</vt:lpstr>
      <vt:lpstr>Java JColorChooser</vt:lpstr>
      <vt:lpstr>Commonly used Constructors</vt:lpstr>
      <vt:lpstr>Commonly used Methods</vt:lpstr>
      <vt:lpstr>Java JColorChooser Example</vt:lpstr>
      <vt:lpstr>Java JProgressBar</vt:lpstr>
      <vt:lpstr>Commonly used Constructors</vt:lpstr>
      <vt:lpstr>Commonly used Methods</vt:lpstr>
      <vt:lpstr>Java JProgressBar Example</vt:lpstr>
      <vt:lpstr>Java JSlider</vt:lpstr>
      <vt:lpstr>Commonly used Constructors of JSlider class</vt:lpstr>
      <vt:lpstr>Commonly used Methods of JSlider class</vt:lpstr>
      <vt:lpstr>Java JSlider Example</vt:lpstr>
      <vt:lpstr>Java JSlider Example: painting ticks</vt:lpstr>
      <vt:lpstr>PowerPoint Presentation</vt:lpstr>
      <vt:lpstr>Continue .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SWING </dc:title>
  <dc:creator>Girish</dc:creator>
  <cp:lastModifiedBy>Mitesh kumar</cp:lastModifiedBy>
  <cp:revision>35</cp:revision>
  <dcterms:created xsi:type="dcterms:W3CDTF">2022-03-15T05:05:57Z</dcterms:created>
  <dcterms:modified xsi:type="dcterms:W3CDTF">2023-04-03T10:50:21Z</dcterms:modified>
</cp:coreProperties>
</file>