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27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FAA4E8-54E4-46DD-B423-AA065A704A8A}"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049027A-0A4A-4609-83E5-515F6AD93AD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FAA4E8-54E4-46DD-B423-AA065A704A8A}" type="datetimeFigureOut">
              <a:rPr lang="en-US" smtClean="0"/>
              <a:pPr/>
              <a:t>3/28/2022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49027A-0A4A-4609-83E5-515F6AD93AD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java-jcompon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SWING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JTable</a:t>
            </a:r>
            <a:r>
              <a:rPr lang="en-US" dirty="0" smtClean="0"/>
              <a:t> Example</a:t>
            </a:r>
            <a:br>
              <a:rPr lang="en-US" dirty="0" smtClean="0"/>
            </a:br>
            <a:endParaRPr lang="en-US" dirty="0"/>
          </a:p>
        </p:txBody>
      </p:sp>
      <p:sp>
        <p:nvSpPr>
          <p:cNvPr id="3" name="Content Placeholder 2"/>
          <p:cNvSpPr>
            <a:spLocks noGrp="1"/>
          </p:cNvSpPr>
          <p:nvPr>
            <p:ph idx="1"/>
          </p:nvPr>
        </p:nvSpPr>
        <p:spPr>
          <a:xfrm>
            <a:off x="457200" y="1500174"/>
            <a:ext cx="8229600" cy="4824426"/>
          </a:xfrm>
        </p:spPr>
        <p:txBody>
          <a:bodyPr>
            <a:normAutofit fontScale="55000" lnSpcReduction="20000"/>
          </a:bodyPr>
          <a:lstStyle/>
          <a:p>
            <a:pPr>
              <a:buNone/>
            </a:pPr>
            <a:r>
              <a:rPr lang="en-US" b="1" dirty="0" smtClean="0"/>
              <a:t>import</a:t>
            </a:r>
            <a:r>
              <a:rPr lang="en-US" dirty="0" smtClean="0"/>
              <a:t> </a:t>
            </a:r>
            <a:r>
              <a:rPr lang="en-US" dirty="0" err="1" smtClean="0"/>
              <a:t>javax.swing</a:t>
            </a: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TableExample</a:t>
            </a:r>
            <a:r>
              <a:rPr lang="en-US" dirty="0" smtClean="0"/>
              <a:t> {    </a:t>
            </a:r>
          </a:p>
          <a:p>
            <a:pPr>
              <a:buNone/>
            </a:pPr>
            <a:r>
              <a:rPr lang="en-US" dirty="0" smtClean="0"/>
              <a:t>    </a:t>
            </a:r>
            <a:r>
              <a:rPr lang="en-US" dirty="0" err="1" smtClean="0"/>
              <a:t>JFrame</a:t>
            </a:r>
            <a:r>
              <a:rPr lang="en-US" dirty="0" smtClean="0"/>
              <a:t> f;    </a:t>
            </a:r>
          </a:p>
          <a:p>
            <a:pPr>
              <a:buNone/>
            </a:pPr>
            <a:r>
              <a:rPr lang="en-US" dirty="0" smtClean="0"/>
              <a:t>    </a:t>
            </a:r>
            <a:r>
              <a:rPr lang="en-US" dirty="0" err="1" smtClean="0"/>
              <a:t>TableExample</a:t>
            </a:r>
            <a:r>
              <a:rPr lang="en-US" dirty="0" smtClean="0"/>
              <a:t>(){    </a:t>
            </a:r>
          </a:p>
          <a:p>
            <a:pPr>
              <a:buNone/>
            </a:pPr>
            <a:r>
              <a:rPr lang="en-US" dirty="0" smtClean="0"/>
              <a:t>    f=</a:t>
            </a:r>
            <a:r>
              <a:rPr lang="en-US" b="1" dirty="0" smtClean="0"/>
              <a:t>new</a:t>
            </a:r>
            <a:r>
              <a:rPr lang="en-US" dirty="0" smtClean="0"/>
              <a:t> </a:t>
            </a:r>
            <a:r>
              <a:rPr lang="en-US" dirty="0" err="1" smtClean="0"/>
              <a:t>JFrame</a:t>
            </a:r>
            <a:r>
              <a:rPr lang="en-US" dirty="0" smtClean="0"/>
              <a:t>();    </a:t>
            </a:r>
          </a:p>
          <a:p>
            <a:pPr>
              <a:buNone/>
            </a:pPr>
            <a:r>
              <a:rPr lang="en-US" dirty="0" smtClean="0"/>
              <a:t>    String data[][]={ {"101","Amit","670000"},    </a:t>
            </a:r>
          </a:p>
          <a:p>
            <a:pPr>
              <a:buNone/>
            </a:pPr>
            <a:r>
              <a:rPr lang="en-US" dirty="0" smtClean="0"/>
              <a:t>                          {"102","Jai","780000"},    </a:t>
            </a:r>
          </a:p>
          <a:p>
            <a:pPr>
              <a:buNone/>
            </a:pPr>
            <a:r>
              <a:rPr lang="en-US" dirty="0" smtClean="0"/>
              <a:t>                          {"101","Sachin","700000"}};    </a:t>
            </a:r>
          </a:p>
          <a:p>
            <a:pPr>
              <a:buNone/>
            </a:pPr>
            <a:r>
              <a:rPr lang="en-US" dirty="0" smtClean="0"/>
              <a:t>    String column[]={"ID","NAME","SALARY"};         </a:t>
            </a:r>
          </a:p>
          <a:p>
            <a:pPr>
              <a:buNone/>
            </a:pPr>
            <a:r>
              <a:rPr lang="en-US" dirty="0" smtClean="0"/>
              <a:t>    </a:t>
            </a:r>
            <a:r>
              <a:rPr lang="en-US" dirty="0" err="1" smtClean="0"/>
              <a:t>JTable</a:t>
            </a:r>
            <a:r>
              <a:rPr lang="en-US" dirty="0" smtClean="0"/>
              <a:t> </a:t>
            </a:r>
            <a:r>
              <a:rPr lang="en-US" dirty="0" err="1" smtClean="0"/>
              <a:t>jt</a:t>
            </a:r>
            <a:r>
              <a:rPr lang="en-US" dirty="0" smtClean="0"/>
              <a:t>=</a:t>
            </a:r>
            <a:r>
              <a:rPr lang="en-US" b="1" dirty="0" smtClean="0"/>
              <a:t>new</a:t>
            </a:r>
            <a:r>
              <a:rPr lang="en-US" dirty="0" smtClean="0"/>
              <a:t> </a:t>
            </a:r>
            <a:r>
              <a:rPr lang="en-US" dirty="0" err="1" smtClean="0"/>
              <a:t>JTable</a:t>
            </a:r>
            <a:r>
              <a:rPr lang="en-US" dirty="0" smtClean="0"/>
              <a:t>(</a:t>
            </a:r>
            <a:r>
              <a:rPr lang="en-US" dirty="0" err="1" smtClean="0"/>
              <a:t>data,column</a:t>
            </a:r>
            <a:r>
              <a:rPr lang="en-US" dirty="0" smtClean="0"/>
              <a:t>);    </a:t>
            </a:r>
          </a:p>
          <a:p>
            <a:pPr>
              <a:buNone/>
            </a:pPr>
            <a:r>
              <a:rPr lang="en-US" dirty="0" smtClean="0"/>
              <a:t>    </a:t>
            </a:r>
            <a:r>
              <a:rPr lang="en-US" dirty="0" err="1" smtClean="0"/>
              <a:t>jt.setBounds</a:t>
            </a:r>
            <a:r>
              <a:rPr lang="en-US" dirty="0" smtClean="0"/>
              <a:t>(30,40,200,300);          </a:t>
            </a:r>
          </a:p>
          <a:p>
            <a:pPr>
              <a:buNone/>
            </a:pPr>
            <a:r>
              <a:rPr lang="en-US" dirty="0" smtClean="0"/>
              <a:t>    </a:t>
            </a:r>
            <a:r>
              <a:rPr lang="en-US" dirty="0" err="1" smtClean="0"/>
              <a:t>JScrollPane</a:t>
            </a:r>
            <a:r>
              <a:rPr lang="en-US" dirty="0" smtClean="0"/>
              <a:t> sp=</a:t>
            </a:r>
            <a:r>
              <a:rPr lang="en-US" b="1" dirty="0" smtClean="0"/>
              <a:t>new</a:t>
            </a:r>
            <a:r>
              <a:rPr lang="en-US" dirty="0" smtClean="0"/>
              <a:t> </a:t>
            </a:r>
            <a:r>
              <a:rPr lang="en-US" dirty="0" err="1" smtClean="0"/>
              <a:t>JScrollPane</a:t>
            </a:r>
            <a:r>
              <a:rPr lang="en-US" dirty="0" smtClean="0"/>
              <a:t>(</a:t>
            </a:r>
            <a:r>
              <a:rPr lang="en-US" dirty="0" err="1" smtClean="0"/>
              <a:t>jt</a:t>
            </a:r>
            <a:r>
              <a:rPr lang="en-US" dirty="0" smtClean="0"/>
              <a:t>);    </a:t>
            </a:r>
          </a:p>
          <a:p>
            <a:pPr>
              <a:buNone/>
            </a:pPr>
            <a:r>
              <a:rPr lang="en-US" dirty="0" smtClean="0"/>
              <a:t>    </a:t>
            </a:r>
            <a:r>
              <a:rPr lang="en-US" dirty="0" err="1" smtClean="0"/>
              <a:t>f.add</a:t>
            </a:r>
            <a:r>
              <a:rPr lang="en-US" dirty="0" smtClean="0"/>
              <a:t>(sp);          </a:t>
            </a:r>
          </a:p>
          <a:p>
            <a:pPr>
              <a:buNone/>
            </a:pPr>
            <a:r>
              <a:rPr lang="en-US" dirty="0" smtClean="0"/>
              <a:t>    </a:t>
            </a:r>
            <a:r>
              <a:rPr lang="en-US" dirty="0" err="1" smtClean="0"/>
              <a:t>f.setSize</a:t>
            </a:r>
            <a:r>
              <a:rPr lang="en-US" dirty="0" smtClean="0"/>
              <a:t>(300,400);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new</a:t>
            </a:r>
            <a:r>
              <a:rPr lang="en-US" dirty="0" smtClean="0"/>
              <a:t> </a:t>
            </a:r>
            <a:r>
              <a:rPr lang="en-US" dirty="0" err="1" smtClean="0"/>
              <a:t>TableExample</a:t>
            </a:r>
            <a:r>
              <a:rPr lang="en-US" dirty="0" smtClean="0"/>
              <a:t>();    </a:t>
            </a:r>
          </a:p>
          <a:p>
            <a:pPr>
              <a:buNone/>
            </a:pPr>
            <a:r>
              <a:rPr lang="en-US" dirty="0" smtClean="0"/>
              <a:t>}    </a:t>
            </a:r>
          </a:p>
          <a:p>
            <a:pPr>
              <a:buNone/>
            </a:pPr>
            <a:r>
              <a:rPr lang="en-US" dirty="0" smtClean="0"/>
              <a:t>}  </a:t>
            </a:r>
          </a:p>
          <a:p>
            <a:pPr>
              <a:buNone/>
            </a:pPr>
            <a:endParaRPr lang="en-US" dirty="0"/>
          </a:p>
        </p:txBody>
      </p:sp>
      <p:pic>
        <p:nvPicPr>
          <p:cNvPr id="63490" name="Picture 2" descr="JAVA Jtable 1"/>
          <p:cNvPicPr>
            <a:picLocks noChangeAspect="1" noChangeArrowheads="1"/>
          </p:cNvPicPr>
          <p:nvPr/>
        </p:nvPicPr>
        <p:blipFill>
          <a:blip r:embed="rId2"/>
          <a:srcRect/>
          <a:stretch>
            <a:fillRect/>
          </a:stretch>
        </p:blipFill>
        <p:spPr bwMode="auto">
          <a:xfrm>
            <a:off x="5143504" y="2643182"/>
            <a:ext cx="2895600" cy="25241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smtClean="0"/>
              <a:t>Java </a:t>
            </a:r>
            <a:r>
              <a:rPr lang="en-US" dirty="0" err="1" smtClean="0"/>
              <a:t>JList</a:t>
            </a:r>
            <a:endParaRPr lang="en-US" dirty="0"/>
          </a:p>
        </p:txBody>
      </p:sp>
      <p:sp>
        <p:nvSpPr>
          <p:cNvPr id="3" name="Content Placeholder 2"/>
          <p:cNvSpPr>
            <a:spLocks noGrp="1"/>
          </p:cNvSpPr>
          <p:nvPr>
            <p:ph idx="1"/>
          </p:nvPr>
        </p:nvSpPr>
        <p:spPr/>
        <p:txBody>
          <a:bodyPr/>
          <a:lstStyle/>
          <a:p>
            <a:r>
              <a:rPr lang="en-US" dirty="0" smtClean="0"/>
              <a:t>The object of </a:t>
            </a:r>
            <a:r>
              <a:rPr lang="en-US" dirty="0" err="1" smtClean="0"/>
              <a:t>JList</a:t>
            </a:r>
            <a:r>
              <a:rPr lang="en-US" dirty="0" smtClean="0"/>
              <a:t> class represents a list of text items. The list of text items can be set up so that the user can choose either one item or multiple items. It inherits </a:t>
            </a:r>
            <a:r>
              <a:rPr lang="en-US" dirty="0" err="1" smtClean="0"/>
              <a:t>JComponent</a:t>
            </a:r>
            <a:r>
              <a:rPr lang="en-US" dirty="0" smtClean="0"/>
              <a:t> class.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smtClean="0"/>
              <a:t>Commonly used Constructors:</a:t>
            </a:r>
            <a:endParaRPr lang="en-US" dirty="0"/>
          </a:p>
        </p:txBody>
      </p:sp>
      <p:graphicFrame>
        <p:nvGraphicFramePr>
          <p:cNvPr id="4" name="Table 3"/>
          <p:cNvGraphicFramePr>
            <a:graphicFrameLocks noGrp="1"/>
          </p:cNvGraphicFramePr>
          <p:nvPr/>
        </p:nvGraphicFramePr>
        <p:xfrm>
          <a:off x="1000100" y="2357430"/>
          <a:ext cx="6858048" cy="2428892"/>
        </p:xfrm>
        <a:graphic>
          <a:graphicData uri="http://schemas.openxmlformats.org/drawingml/2006/table">
            <a:tbl>
              <a:tblPr/>
              <a:tblGrid>
                <a:gridCol w="3053996"/>
                <a:gridCol w="3804052"/>
              </a:tblGrid>
              <a:tr h="468734">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70CD86"/>
                      </a:solidFill>
                      <a:prstDash val="solid"/>
                      <a:round/>
                      <a:headEnd type="none" w="med" len="med"/>
                      <a:tailEnd type="none" w="med" len="med"/>
                    </a:lnL>
                    <a:lnR w="9525" cap="flat" cmpd="sng" algn="ctr">
                      <a:solidFill>
                        <a:srgbClr val="70CD86"/>
                      </a:solidFill>
                      <a:prstDash val="solid"/>
                      <a:round/>
                      <a:headEnd type="none" w="med" len="med"/>
                      <a:tailEnd type="none" w="med" len="med"/>
                    </a:lnR>
                    <a:lnT w="9525" cap="flat" cmpd="sng" algn="ctr">
                      <a:solidFill>
                        <a:srgbClr val="70CD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70CD86"/>
                      </a:solidFill>
                      <a:prstDash val="solid"/>
                      <a:round/>
                      <a:headEnd type="none" w="med" len="med"/>
                      <a:tailEnd type="none" w="med" len="med"/>
                    </a:lnL>
                    <a:lnR w="9525" cap="flat" cmpd="sng" algn="ctr">
                      <a:solidFill>
                        <a:srgbClr val="70CD86"/>
                      </a:solidFill>
                      <a:prstDash val="solid"/>
                      <a:round/>
                      <a:headEnd type="none" w="med" len="med"/>
                      <a:tailEnd type="none" w="med" len="med"/>
                    </a:lnR>
                    <a:lnT w="9525" cap="flat" cmpd="sng" algn="ctr">
                      <a:solidFill>
                        <a:srgbClr val="70CD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53386">
                <a:tc>
                  <a:txBody>
                    <a:bodyPr/>
                    <a:lstStyle/>
                    <a:p>
                      <a:pPr algn="just" fontAlgn="t"/>
                      <a:r>
                        <a:rPr lang="en-US" sz="1300">
                          <a:solidFill>
                            <a:srgbClr val="333333"/>
                          </a:solidFill>
                          <a:latin typeface="inter-regular"/>
                        </a:rPr>
                        <a:t>JList()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JList with an empty, read-only, 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3386">
                <a:tc>
                  <a:txBody>
                    <a:bodyPr/>
                    <a:lstStyle/>
                    <a:p>
                      <a:pPr algn="just" fontAlgn="t"/>
                      <a:r>
                        <a:rPr lang="en-US" sz="1300">
                          <a:solidFill>
                            <a:srgbClr val="333333"/>
                          </a:solidFill>
                          <a:latin typeface="inter-regular"/>
                        </a:rPr>
                        <a:t>JList(ary[] listData)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JList that displays the elements in the specified array.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53386">
                <a:tc>
                  <a:txBody>
                    <a:bodyPr/>
                    <a:lstStyle/>
                    <a:p>
                      <a:pPr algn="just" fontAlgn="t"/>
                      <a:r>
                        <a:rPr lang="en-US" sz="1300">
                          <a:solidFill>
                            <a:srgbClr val="333333"/>
                          </a:solidFill>
                          <a:latin typeface="inter-regular"/>
                        </a:rPr>
                        <a:t>JList(ListModel&lt;ary&gt; dataModel)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a:t>
                      </a:r>
                      <a:r>
                        <a:rPr lang="en-US" sz="1300" dirty="0" err="1">
                          <a:solidFill>
                            <a:srgbClr val="333333"/>
                          </a:solidFill>
                          <a:latin typeface="inter-regular"/>
                        </a:rPr>
                        <a:t>JList</a:t>
                      </a:r>
                      <a:r>
                        <a:rPr lang="en-US" sz="1300" dirty="0">
                          <a:solidFill>
                            <a:srgbClr val="333333"/>
                          </a:solidFill>
                          <a:latin typeface="inter-regular"/>
                        </a:rPr>
                        <a:t> that displays elements from the specified, non-null, 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714380"/>
          </a:xfrm>
        </p:spPr>
        <p:txBody>
          <a:bodyPr>
            <a:normAutofit fontScale="90000"/>
          </a:bodyPr>
          <a:lstStyle/>
          <a:p>
            <a:r>
              <a:rPr lang="en-US" dirty="0" smtClean="0"/>
              <a:t>Commonly used Methods</a:t>
            </a:r>
            <a:endParaRPr lang="en-US" dirty="0"/>
          </a:p>
        </p:txBody>
      </p:sp>
      <p:graphicFrame>
        <p:nvGraphicFramePr>
          <p:cNvPr id="4" name="Table 3"/>
          <p:cNvGraphicFramePr>
            <a:graphicFrameLocks noGrp="1"/>
          </p:cNvGraphicFramePr>
          <p:nvPr/>
        </p:nvGraphicFramePr>
        <p:xfrm>
          <a:off x="500033" y="1236160"/>
          <a:ext cx="8215371" cy="3154344"/>
        </p:xfrm>
        <a:graphic>
          <a:graphicData uri="http://schemas.openxmlformats.org/drawingml/2006/table">
            <a:tbl>
              <a:tblPr/>
              <a:tblGrid>
                <a:gridCol w="3966042"/>
                <a:gridCol w="4249329"/>
              </a:tblGrid>
              <a:tr h="307679">
                <a:tc>
                  <a:txBody>
                    <a:bodyPr/>
                    <a:lstStyle/>
                    <a:p>
                      <a:pPr algn="l" fontAlgn="t"/>
                      <a:r>
                        <a:rPr lang="en-US" sz="1400" dirty="0">
                          <a:solidFill>
                            <a:srgbClr val="000000"/>
                          </a:solidFill>
                          <a:latin typeface="times new roman"/>
                        </a:rPr>
                        <a:t>Methods</a:t>
                      </a:r>
                    </a:p>
                  </a:txBody>
                  <a:tcPr marL="99283" marR="99283" marT="99283" marB="99283">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Description</a:t>
                      </a:r>
                    </a:p>
                  </a:txBody>
                  <a:tcPr marL="99283" marR="99283" marT="99283" marB="99283">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770396">
                <a:tc>
                  <a:txBody>
                    <a:bodyPr/>
                    <a:lstStyle/>
                    <a:p>
                      <a:pPr algn="just" fontAlgn="t"/>
                      <a:r>
                        <a:rPr kumimoji="0" lang="en-US" sz="1050" kern="1200" dirty="0">
                          <a:solidFill>
                            <a:srgbClr val="333333"/>
                          </a:solidFill>
                          <a:latin typeface="inter-regular"/>
                          <a:ea typeface="+mn-ea"/>
                          <a:cs typeface="+mn-cs"/>
                        </a:rPr>
                        <a:t>Void </a:t>
                      </a:r>
                      <a:r>
                        <a:rPr kumimoji="0" lang="en-US" sz="1050" kern="1200" dirty="0" err="1">
                          <a:solidFill>
                            <a:srgbClr val="333333"/>
                          </a:solidFill>
                          <a:latin typeface="inter-regular"/>
                          <a:ea typeface="+mn-ea"/>
                          <a:cs typeface="+mn-cs"/>
                        </a:rPr>
                        <a:t>addListSelectionListener</a:t>
                      </a:r>
                      <a:r>
                        <a:rPr kumimoji="0" lang="en-US" sz="1050" kern="1200" dirty="0">
                          <a:solidFill>
                            <a:srgbClr val="333333"/>
                          </a:solidFill>
                          <a:latin typeface="inter-regular"/>
                          <a:ea typeface="+mn-ea"/>
                          <a:cs typeface="+mn-cs"/>
                        </a:rPr>
                        <a:t>(</a:t>
                      </a:r>
                      <a:r>
                        <a:rPr kumimoji="0" lang="en-US" sz="1050" kern="1200" dirty="0" err="1">
                          <a:solidFill>
                            <a:srgbClr val="333333"/>
                          </a:solidFill>
                          <a:latin typeface="inter-regular"/>
                          <a:ea typeface="+mn-ea"/>
                          <a:cs typeface="+mn-cs"/>
                        </a:rPr>
                        <a:t>ListSelectionListener</a:t>
                      </a:r>
                      <a:r>
                        <a:rPr kumimoji="0" lang="en-US" sz="1050" kern="1200" dirty="0">
                          <a:solidFill>
                            <a:srgbClr val="333333"/>
                          </a:solidFill>
                          <a:latin typeface="inter-regular"/>
                          <a:ea typeface="+mn-ea"/>
                          <a:cs typeface="+mn-cs"/>
                        </a:rPr>
                        <a:t> listener)</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kumimoji="0" lang="en-US" sz="1050" kern="1200" dirty="0">
                          <a:solidFill>
                            <a:srgbClr val="333333"/>
                          </a:solidFill>
                          <a:latin typeface="inter-regular"/>
                          <a:ea typeface="+mn-ea"/>
                          <a:cs typeface="+mn-cs"/>
                        </a:rPr>
                        <a:t>It is used to add a listener to the list, to be notified each time a change to the selection occurs.</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0813">
                <a:tc>
                  <a:txBody>
                    <a:bodyPr/>
                    <a:lstStyle/>
                    <a:p>
                      <a:pPr algn="just" fontAlgn="t"/>
                      <a:r>
                        <a:rPr kumimoji="0" lang="en-US" sz="1050" kern="1200" dirty="0" err="1">
                          <a:solidFill>
                            <a:srgbClr val="333333"/>
                          </a:solidFill>
                          <a:latin typeface="inter-regular"/>
                          <a:ea typeface="+mn-ea"/>
                          <a:cs typeface="+mn-cs"/>
                        </a:rPr>
                        <a:t>int</a:t>
                      </a:r>
                      <a:r>
                        <a:rPr kumimoji="0" lang="en-US" sz="1050" kern="1200" dirty="0">
                          <a:solidFill>
                            <a:srgbClr val="333333"/>
                          </a:solidFill>
                          <a:latin typeface="inter-regular"/>
                          <a:ea typeface="+mn-ea"/>
                          <a:cs typeface="+mn-cs"/>
                        </a:rPr>
                        <a:t> </a:t>
                      </a:r>
                      <a:r>
                        <a:rPr kumimoji="0" lang="en-US" sz="1050" kern="1200" dirty="0" err="1">
                          <a:solidFill>
                            <a:srgbClr val="333333"/>
                          </a:solidFill>
                          <a:latin typeface="inter-regular"/>
                          <a:ea typeface="+mn-ea"/>
                          <a:cs typeface="+mn-cs"/>
                        </a:rPr>
                        <a:t>getSelectedIndex</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kumimoji="0" lang="en-US" sz="1050" kern="1200" dirty="0" err="1">
                          <a:solidFill>
                            <a:srgbClr val="333333"/>
                          </a:solidFill>
                          <a:latin typeface="inter-regular"/>
                          <a:ea typeface="+mn-ea"/>
                          <a:cs typeface="+mn-cs"/>
                        </a:rPr>
                        <a:t>It is used to return the smallest selected cell index.</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70396">
                <a:tc>
                  <a:txBody>
                    <a:bodyPr/>
                    <a:lstStyle/>
                    <a:p>
                      <a:pPr algn="just" fontAlgn="t"/>
                      <a:r>
                        <a:rPr kumimoji="0" lang="en-US" sz="1050" kern="1200" dirty="0" err="1">
                          <a:solidFill>
                            <a:srgbClr val="333333"/>
                          </a:solidFill>
                          <a:latin typeface="inter-regular"/>
                          <a:ea typeface="+mn-ea"/>
                          <a:cs typeface="+mn-cs"/>
                        </a:rPr>
                        <a:t>ListModel</a:t>
                      </a:r>
                      <a:r>
                        <a:rPr kumimoji="0" lang="en-US" sz="1050" kern="1200" dirty="0">
                          <a:solidFill>
                            <a:srgbClr val="333333"/>
                          </a:solidFill>
                          <a:latin typeface="inter-regular"/>
                          <a:ea typeface="+mn-ea"/>
                          <a:cs typeface="+mn-cs"/>
                        </a:rPr>
                        <a:t> </a:t>
                      </a:r>
                      <a:r>
                        <a:rPr kumimoji="0" lang="en-US" sz="1050" kern="1200" dirty="0" err="1">
                          <a:solidFill>
                            <a:srgbClr val="333333"/>
                          </a:solidFill>
                          <a:latin typeface="inter-regular"/>
                          <a:ea typeface="+mn-ea"/>
                          <a:cs typeface="+mn-cs"/>
                        </a:rPr>
                        <a:t>getModel</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kumimoji="0" lang="en-US" sz="1050" kern="1200" dirty="0">
                          <a:solidFill>
                            <a:srgbClr val="333333"/>
                          </a:solidFill>
                          <a:latin typeface="inter-regular"/>
                          <a:ea typeface="+mn-ea"/>
                          <a:cs typeface="+mn-cs"/>
                        </a:rPr>
                        <a:t>It is used to return the data model that holds a list of items displayed by the </a:t>
                      </a:r>
                      <a:r>
                        <a:rPr kumimoji="0" lang="en-US" sz="1050" kern="1200" dirty="0" err="1">
                          <a:solidFill>
                            <a:srgbClr val="333333"/>
                          </a:solidFill>
                          <a:latin typeface="inter-regular"/>
                          <a:ea typeface="+mn-ea"/>
                          <a:cs typeface="+mn-cs"/>
                        </a:rPr>
                        <a:t>JList</a:t>
                      </a:r>
                      <a:r>
                        <a:rPr kumimoji="0" lang="en-US" sz="1050" kern="1200" dirty="0">
                          <a:solidFill>
                            <a:srgbClr val="333333"/>
                          </a:solidFill>
                          <a:latin typeface="inter-regular"/>
                          <a:ea typeface="+mn-ea"/>
                          <a:cs typeface="+mn-cs"/>
                        </a:rPr>
                        <a:t> component.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0813">
                <a:tc>
                  <a:txBody>
                    <a:bodyPr/>
                    <a:lstStyle/>
                    <a:p>
                      <a:pPr algn="just" fontAlgn="t"/>
                      <a:r>
                        <a:rPr kumimoji="0" lang="en-US" sz="1050" kern="1200" dirty="0">
                          <a:solidFill>
                            <a:srgbClr val="333333"/>
                          </a:solidFill>
                          <a:latin typeface="inter-regular"/>
                          <a:ea typeface="+mn-ea"/>
                          <a:cs typeface="+mn-cs"/>
                        </a:rPr>
                        <a:t>void </a:t>
                      </a:r>
                      <a:r>
                        <a:rPr kumimoji="0" lang="en-US" sz="1050" kern="1200" dirty="0" err="1">
                          <a:solidFill>
                            <a:srgbClr val="333333"/>
                          </a:solidFill>
                          <a:latin typeface="inter-regular"/>
                          <a:ea typeface="+mn-ea"/>
                          <a:cs typeface="+mn-cs"/>
                        </a:rPr>
                        <a:t>setListData</a:t>
                      </a:r>
                      <a:r>
                        <a:rPr kumimoji="0" lang="en-US" sz="1050" kern="1200" dirty="0">
                          <a:solidFill>
                            <a:srgbClr val="333333"/>
                          </a:solidFill>
                          <a:latin typeface="inter-regular"/>
                          <a:ea typeface="+mn-ea"/>
                          <a:cs typeface="+mn-cs"/>
                        </a:rPr>
                        <a:t>(Object[] </a:t>
                      </a:r>
                      <a:r>
                        <a:rPr kumimoji="0" lang="en-US" sz="1050" kern="1200" dirty="0" err="1">
                          <a:solidFill>
                            <a:srgbClr val="333333"/>
                          </a:solidFill>
                          <a:latin typeface="inter-regular"/>
                          <a:ea typeface="+mn-ea"/>
                          <a:cs typeface="+mn-cs"/>
                        </a:rPr>
                        <a:t>listData</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kumimoji="0" lang="en-US" sz="1050" kern="1200" dirty="0">
                          <a:solidFill>
                            <a:srgbClr val="333333"/>
                          </a:solidFill>
                          <a:latin typeface="inter-regular"/>
                          <a:ea typeface="+mn-ea"/>
                          <a:cs typeface="+mn-cs"/>
                        </a:rPr>
                        <a:t>It is used to create a read-only </a:t>
                      </a:r>
                      <a:r>
                        <a:rPr kumimoji="0" lang="en-US" sz="1050" kern="1200" dirty="0" err="1">
                          <a:solidFill>
                            <a:srgbClr val="333333"/>
                          </a:solidFill>
                          <a:latin typeface="inter-regular"/>
                          <a:ea typeface="+mn-ea"/>
                          <a:cs typeface="+mn-cs"/>
                        </a:rPr>
                        <a:t>ListModel</a:t>
                      </a:r>
                      <a:r>
                        <a:rPr kumimoji="0" lang="en-US" sz="1050" kern="1200" dirty="0">
                          <a:solidFill>
                            <a:srgbClr val="333333"/>
                          </a:solidFill>
                          <a:latin typeface="inter-regular"/>
                          <a:ea typeface="+mn-ea"/>
                          <a:cs typeface="+mn-cs"/>
                        </a:rPr>
                        <a:t> from an array of objects.</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28694"/>
          </a:xfrm>
        </p:spPr>
        <p:txBody>
          <a:bodyPr>
            <a:normAutofit/>
          </a:bodyPr>
          <a:lstStyle/>
          <a:p>
            <a:r>
              <a:rPr lang="en-US" dirty="0" smtClean="0"/>
              <a:t>Java </a:t>
            </a:r>
            <a:r>
              <a:rPr lang="en-US" dirty="0" err="1" smtClean="0"/>
              <a:t>JList</a:t>
            </a:r>
            <a:r>
              <a:rPr lang="en-US" dirty="0" smtClean="0"/>
              <a:t> Example</a:t>
            </a:r>
            <a:endParaRPr lang="en-US" dirty="0"/>
          </a:p>
        </p:txBody>
      </p:sp>
      <p:sp>
        <p:nvSpPr>
          <p:cNvPr id="3" name="Content Placeholder 2"/>
          <p:cNvSpPr>
            <a:spLocks noGrp="1"/>
          </p:cNvSpPr>
          <p:nvPr>
            <p:ph idx="1"/>
          </p:nvPr>
        </p:nvSpPr>
        <p:spPr>
          <a:xfrm>
            <a:off x="357158" y="1571612"/>
            <a:ext cx="8229600" cy="4786346"/>
          </a:xfrm>
        </p:spPr>
        <p:txBody>
          <a:bodyPr>
            <a:normAutofit fontScale="55000" lnSpcReduction="20000"/>
          </a:bodyPr>
          <a:lstStyle/>
          <a:p>
            <a:pPr>
              <a:buNone/>
            </a:pPr>
            <a:r>
              <a:rPr lang="en-US" b="1" dirty="0" smtClean="0"/>
              <a:t>public</a:t>
            </a:r>
            <a:r>
              <a:rPr lang="en-US" dirty="0" smtClean="0"/>
              <a:t> </a:t>
            </a:r>
            <a:r>
              <a:rPr lang="en-US" b="1" dirty="0" smtClean="0"/>
              <a:t>class</a:t>
            </a:r>
            <a:r>
              <a:rPr lang="en-US" dirty="0" smtClean="0"/>
              <a:t> </a:t>
            </a:r>
            <a:r>
              <a:rPr lang="en-US" dirty="0" err="1" smtClean="0"/>
              <a:t>ListExample</a:t>
            </a:r>
            <a:r>
              <a:rPr lang="en-US" dirty="0" smtClean="0"/>
              <a:t>  </a:t>
            </a:r>
          </a:p>
          <a:p>
            <a:pPr>
              <a:buNone/>
            </a:pPr>
            <a:r>
              <a:rPr lang="en-US" dirty="0" smtClean="0"/>
              <a:t>{  </a:t>
            </a:r>
          </a:p>
          <a:p>
            <a:pPr>
              <a:buNone/>
            </a:pPr>
            <a:r>
              <a:rPr lang="en-US" dirty="0" smtClean="0"/>
              <a:t>     </a:t>
            </a:r>
            <a:r>
              <a:rPr lang="en-US" dirty="0" err="1" smtClean="0"/>
              <a:t>ListExample</a:t>
            </a:r>
            <a:r>
              <a:rPr lang="en-US" dirty="0" smtClean="0"/>
              <a:t>(){  </a:t>
            </a:r>
          </a:p>
          <a:p>
            <a:pPr>
              <a:buNone/>
            </a:pPr>
            <a:r>
              <a:rPr lang="en-US" dirty="0" smtClean="0"/>
              <a:t>        </a:t>
            </a:r>
            <a:r>
              <a:rPr lang="en-US" dirty="0" err="1" smtClean="0"/>
              <a:t>JFrame</a:t>
            </a:r>
            <a:r>
              <a:rPr lang="en-US" dirty="0" smtClean="0"/>
              <a:t> f= </a:t>
            </a:r>
            <a:r>
              <a:rPr lang="en-US" b="1" dirty="0" smtClean="0"/>
              <a:t>new</a:t>
            </a:r>
            <a:r>
              <a:rPr lang="en-US" dirty="0" smtClean="0"/>
              <a:t> </a:t>
            </a:r>
            <a:r>
              <a:rPr lang="en-US" dirty="0" err="1" smtClean="0"/>
              <a:t>JFrame</a:t>
            </a:r>
            <a:r>
              <a:rPr lang="en-US" dirty="0" smtClean="0"/>
              <a:t>();  </a:t>
            </a:r>
          </a:p>
          <a:p>
            <a:pPr>
              <a:buNone/>
            </a:pPr>
            <a:r>
              <a:rPr lang="en-US" dirty="0" smtClean="0"/>
              <a:t>        </a:t>
            </a:r>
            <a:r>
              <a:rPr lang="en-US" dirty="0" err="1" smtClean="0"/>
              <a:t>DefaultListModel</a:t>
            </a:r>
            <a:r>
              <a:rPr lang="en-US" dirty="0" smtClean="0"/>
              <a:t>&lt;String&gt; l1 = </a:t>
            </a:r>
            <a:r>
              <a:rPr lang="en-US" b="1" dirty="0" smtClean="0"/>
              <a:t>new</a:t>
            </a:r>
            <a:r>
              <a:rPr lang="en-US" dirty="0" smtClean="0"/>
              <a:t> </a:t>
            </a:r>
            <a:r>
              <a:rPr lang="en-US" dirty="0" err="1" smtClean="0"/>
              <a:t>DefaultListModel</a:t>
            </a:r>
            <a:r>
              <a:rPr lang="en-US" dirty="0" smtClean="0"/>
              <a:t>&lt;&gt;();  </a:t>
            </a:r>
          </a:p>
          <a:p>
            <a:pPr>
              <a:buNone/>
            </a:pPr>
            <a:r>
              <a:rPr lang="en-US" dirty="0" smtClean="0"/>
              <a:t>          l1.addElement("Item1");  </a:t>
            </a:r>
          </a:p>
          <a:p>
            <a:pPr>
              <a:buNone/>
            </a:pPr>
            <a:r>
              <a:rPr lang="en-US" dirty="0" smtClean="0"/>
              <a:t>          l1.addElement("Item2");  </a:t>
            </a:r>
          </a:p>
          <a:p>
            <a:pPr>
              <a:buNone/>
            </a:pPr>
            <a:r>
              <a:rPr lang="en-US" dirty="0" smtClean="0"/>
              <a:t>          l1.addElement("Item3");  </a:t>
            </a:r>
          </a:p>
          <a:p>
            <a:pPr>
              <a:buNone/>
            </a:pPr>
            <a:r>
              <a:rPr lang="en-US" dirty="0" smtClean="0"/>
              <a:t>          l1.addElement("Item4");  </a:t>
            </a:r>
          </a:p>
          <a:p>
            <a:pPr>
              <a:buNone/>
            </a:pPr>
            <a:r>
              <a:rPr lang="en-US" dirty="0" smtClean="0"/>
              <a:t>          </a:t>
            </a:r>
            <a:r>
              <a:rPr lang="en-US" dirty="0" err="1" smtClean="0"/>
              <a:t>JList</a:t>
            </a:r>
            <a:r>
              <a:rPr lang="en-US" dirty="0" smtClean="0"/>
              <a:t>&lt;String&gt; list = </a:t>
            </a:r>
            <a:r>
              <a:rPr lang="en-US" b="1" dirty="0" smtClean="0"/>
              <a:t>new</a:t>
            </a:r>
            <a:r>
              <a:rPr lang="en-US" dirty="0" smtClean="0"/>
              <a:t> </a:t>
            </a:r>
            <a:r>
              <a:rPr lang="en-US" dirty="0" err="1" smtClean="0"/>
              <a:t>JList</a:t>
            </a:r>
            <a:r>
              <a:rPr lang="en-US" dirty="0" smtClean="0"/>
              <a:t>&lt;&gt;(l1);  </a:t>
            </a:r>
          </a:p>
          <a:p>
            <a:pPr>
              <a:buNone/>
            </a:pPr>
            <a:r>
              <a:rPr lang="en-US" dirty="0" smtClean="0"/>
              <a:t>          </a:t>
            </a:r>
            <a:r>
              <a:rPr lang="en-US" dirty="0" err="1" smtClean="0"/>
              <a:t>list.setBounds</a:t>
            </a:r>
            <a:r>
              <a:rPr lang="en-US" dirty="0" smtClean="0"/>
              <a:t>(100,100, 75,75);  </a:t>
            </a:r>
          </a:p>
          <a:p>
            <a:pPr>
              <a:buNone/>
            </a:pPr>
            <a:r>
              <a:rPr lang="en-US" dirty="0" smtClean="0"/>
              <a:t>          </a:t>
            </a:r>
            <a:r>
              <a:rPr lang="en-US" dirty="0" err="1" smtClean="0"/>
              <a:t>f.add</a:t>
            </a:r>
            <a:r>
              <a:rPr lang="en-US" dirty="0" smtClean="0"/>
              <a:t>(list);  </a:t>
            </a:r>
          </a:p>
          <a:p>
            <a:pPr>
              <a:buNone/>
            </a:pPr>
            <a:r>
              <a:rPr lang="en-US" dirty="0" smtClean="0"/>
              <a:t>          </a:t>
            </a:r>
            <a:r>
              <a:rPr lang="en-US" dirty="0" err="1" smtClean="0"/>
              <a:t>f.setSize</a:t>
            </a:r>
            <a:r>
              <a:rPr lang="en-US" dirty="0" smtClean="0"/>
              <a:t>(400,400);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  </a:t>
            </a:r>
          </a:p>
          <a:p>
            <a:pPr>
              <a:buNone/>
            </a:pPr>
            <a:r>
              <a:rPr lang="en-US" dirty="0" smtClean="0"/>
              <a:t>   </a:t>
            </a:r>
            <a:r>
              <a:rPr lang="en-US" b="1" dirty="0" smtClean="0"/>
              <a:t>new</a:t>
            </a:r>
            <a:r>
              <a:rPr lang="en-US" dirty="0" smtClean="0"/>
              <a:t> </a:t>
            </a:r>
            <a:r>
              <a:rPr lang="en-US" dirty="0" err="1" smtClean="0"/>
              <a:t>ListExample</a:t>
            </a:r>
            <a:r>
              <a:rPr lang="en-US" dirty="0" smtClean="0"/>
              <a:t>();  </a:t>
            </a:r>
          </a:p>
          <a:p>
            <a:pPr>
              <a:buNone/>
            </a:pPr>
            <a:r>
              <a:rPr lang="en-US" dirty="0" smtClean="0"/>
              <a:t>    }</a:t>
            </a:r>
          </a:p>
          <a:p>
            <a:pPr>
              <a:buNone/>
            </a:pPr>
            <a:r>
              <a:rPr lang="en-US" dirty="0" smtClean="0"/>
              <a:t>}  </a:t>
            </a:r>
          </a:p>
          <a:p>
            <a:endParaRPr lang="en-US" dirty="0"/>
          </a:p>
        </p:txBody>
      </p:sp>
      <p:pic>
        <p:nvPicPr>
          <p:cNvPr id="67586" name="Picture 2" descr="JAVA Jlist 1"/>
          <p:cNvPicPr>
            <a:picLocks noChangeAspect="1" noChangeArrowheads="1"/>
          </p:cNvPicPr>
          <p:nvPr/>
        </p:nvPicPr>
        <p:blipFill>
          <a:blip r:embed="rId2"/>
          <a:srcRect/>
          <a:stretch>
            <a:fillRect/>
          </a:stretch>
        </p:blipFill>
        <p:spPr bwMode="auto">
          <a:xfrm>
            <a:off x="4857752" y="3214686"/>
            <a:ext cx="3400425" cy="28194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653210"/>
          </a:xfrm>
        </p:spPr>
        <p:txBody>
          <a:bodyPr>
            <a:normAutofit fontScale="90000"/>
          </a:bodyPr>
          <a:lstStyle/>
          <a:p>
            <a:r>
              <a:rPr lang="en-US" dirty="0" smtClean="0"/>
              <a:t>Java </a:t>
            </a:r>
            <a:r>
              <a:rPr lang="en-US" dirty="0" err="1" smtClean="0"/>
              <a:t>JOptionPane</a:t>
            </a:r>
            <a:endParaRPr lang="en-US" dirty="0"/>
          </a:p>
        </p:txBody>
      </p:sp>
      <p:sp>
        <p:nvSpPr>
          <p:cNvPr id="3" name="Content Placeholder 2"/>
          <p:cNvSpPr>
            <a:spLocks noGrp="1"/>
          </p:cNvSpPr>
          <p:nvPr>
            <p:ph idx="1"/>
          </p:nvPr>
        </p:nvSpPr>
        <p:spPr>
          <a:xfrm>
            <a:off x="428596" y="1357298"/>
            <a:ext cx="8229600" cy="4389120"/>
          </a:xfrm>
        </p:spPr>
        <p:txBody>
          <a:bodyPr/>
          <a:lstStyle/>
          <a:p>
            <a:r>
              <a:rPr lang="en-US" dirty="0" smtClean="0"/>
              <a:t>The </a:t>
            </a:r>
            <a:r>
              <a:rPr lang="en-US" dirty="0" err="1" smtClean="0"/>
              <a:t>JOptionPane</a:t>
            </a:r>
            <a:r>
              <a:rPr lang="en-US" dirty="0" smtClean="0"/>
              <a:t> class is used to provide standard dialog boxes such as message dialog box, confirm dialog box and input dialog box. These dialog boxes are used to display information or get input from the user. The </a:t>
            </a:r>
            <a:r>
              <a:rPr lang="en-US" dirty="0" err="1" smtClean="0"/>
              <a:t>JOptionPane</a:t>
            </a:r>
            <a:r>
              <a:rPr lang="en-US" dirty="0" smtClean="0"/>
              <a:t> class inherits </a:t>
            </a:r>
            <a:r>
              <a:rPr lang="en-US" dirty="0" err="1" smtClean="0"/>
              <a:t>JComponent</a:t>
            </a:r>
            <a:r>
              <a:rPr lang="en-US" dirty="0" smtClean="0"/>
              <a:t> class.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96086"/>
          </a:xfrm>
        </p:spPr>
        <p:txBody>
          <a:bodyPr>
            <a:noAutofit/>
          </a:bodyPr>
          <a:lstStyle/>
          <a:p>
            <a:r>
              <a:rPr lang="en-US" sz="3600" dirty="0" smtClean="0"/>
              <a:t>Common Constructors of </a:t>
            </a:r>
            <a:r>
              <a:rPr lang="en-US" sz="3600" dirty="0" err="1" smtClean="0"/>
              <a:t>JOptionPane</a:t>
            </a:r>
            <a:r>
              <a:rPr lang="en-US" sz="3600" dirty="0" smtClean="0"/>
              <a:t> class</a:t>
            </a:r>
            <a:endParaRPr lang="en-US" sz="3600" dirty="0"/>
          </a:p>
        </p:txBody>
      </p:sp>
      <p:graphicFrame>
        <p:nvGraphicFramePr>
          <p:cNvPr id="4" name="Table 3"/>
          <p:cNvGraphicFramePr>
            <a:graphicFrameLocks noGrp="1"/>
          </p:cNvGraphicFramePr>
          <p:nvPr/>
        </p:nvGraphicFramePr>
        <p:xfrm>
          <a:off x="785786" y="2214554"/>
          <a:ext cx="7572428" cy="2641558"/>
        </p:xfrm>
        <a:graphic>
          <a:graphicData uri="http://schemas.openxmlformats.org/drawingml/2006/table">
            <a:tbl>
              <a:tblPr/>
              <a:tblGrid>
                <a:gridCol w="3786214"/>
                <a:gridCol w="3786214"/>
              </a:tblGrid>
              <a:tr h="42111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C017BE"/>
                      </a:solidFill>
                      <a:prstDash val="solid"/>
                      <a:round/>
                      <a:headEnd type="none" w="med" len="med"/>
                      <a:tailEnd type="none" w="med" len="med"/>
                    </a:lnL>
                    <a:lnR w="9525" cap="flat" cmpd="sng" algn="ctr">
                      <a:solidFill>
                        <a:srgbClr val="C017BE"/>
                      </a:solidFill>
                      <a:prstDash val="solid"/>
                      <a:round/>
                      <a:headEnd type="none" w="med" len="med"/>
                      <a:tailEnd type="none" w="med" len="med"/>
                    </a:lnR>
                    <a:lnT w="9525" cap="flat" cmpd="sng" algn="ctr">
                      <a:solidFill>
                        <a:srgbClr val="C017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17BE"/>
                      </a:solidFill>
                      <a:prstDash val="solid"/>
                      <a:round/>
                      <a:headEnd type="none" w="med" len="med"/>
                      <a:tailEnd type="none" w="med" len="med"/>
                    </a:lnL>
                    <a:lnR w="9525" cap="flat" cmpd="sng" algn="ctr">
                      <a:solidFill>
                        <a:srgbClr val="C017BE"/>
                      </a:solidFill>
                      <a:prstDash val="solid"/>
                      <a:round/>
                      <a:headEnd type="none" w="med" len="med"/>
                      <a:tailEnd type="none" w="med" len="med"/>
                    </a:lnR>
                    <a:lnT w="9525" cap="flat" cmpd="sng" algn="ctr">
                      <a:solidFill>
                        <a:srgbClr val="C017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87013">
                <a:tc>
                  <a:txBody>
                    <a:bodyPr/>
                    <a:lstStyle/>
                    <a:p>
                      <a:pPr algn="just" fontAlgn="t"/>
                      <a:r>
                        <a:rPr lang="en-US" sz="1300">
                          <a:solidFill>
                            <a:srgbClr val="333333"/>
                          </a:solidFill>
                          <a:latin typeface="inter-regular"/>
                        </a:rPr>
                        <a:t>JOptionPane()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JOptionPane with a test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7013">
                <a:tc>
                  <a:txBody>
                    <a:bodyPr/>
                    <a:lstStyle/>
                    <a:p>
                      <a:pPr algn="just" fontAlgn="t"/>
                      <a:r>
                        <a:rPr lang="en-US" sz="1300">
                          <a:solidFill>
                            <a:srgbClr val="333333"/>
                          </a:solidFill>
                          <a:latin typeface="inter-regular"/>
                        </a:rPr>
                        <a:t>JOptionPane(Object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create an instance of JOptionPane to display a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46414">
                <a:tc>
                  <a:txBody>
                    <a:bodyPr/>
                    <a:lstStyle/>
                    <a:p>
                      <a:pPr algn="just" fontAlgn="t"/>
                      <a:r>
                        <a:rPr lang="en-US" sz="1300">
                          <a:solidFill>
                            <a:srgbClr val="333333"/>
                          </a:solidFill>
                          <a:latin typeface="inter-regular"/>
                        </a:rPr>
                        <a:t>JOptionPane(Object message, int messageType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create an instance of </a:t>
                      </a:r>
                      <a:r>
                        <a:rPr lang="en-US" sz="1300" dirty="0" err="1">
                          <a:solidFill>
                            <a:srgbClr val="333333"/>
                          </a:solidFill>
                          <a:latin typeface="inter-regular"/>
                        </a:rPr>
                        <a:t>JOptionPane</a:t>
                      </a:r>
                      <a:r>
                        <a:rPr lang="en-US" sz="1300" dirty="0">
                          <a:solidFill>
                            <a:srgbClr val="333333"/>
                          </a:solidFill>
                          <a:latin typeface="inter-regular"/>
                        </a:rPr>
                        <a:t> to display a message with specified message type and default options.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653210"/>
          </a:xfrm>
        </p:spPr>
        <p:txBody>
          <a:bodyPr>
            <a:noAutofit/>
          </a:bodyPr>
          <a:lstStyle/>
          <a:p>
            <a:r>
              <a:rPr lang="en-US" sz="3600" dirty="0" smtClean="0"/>
              <a:t>Common Methods of </a:t>
            </a:r>
            <a:r>
              <a:rPr lang="en-US" sz="3600" dirty="0" err="1" smtClean="0"/>
              <a:t>JOptionPane</a:t>
            </a:r>
            <a:r>
              <a:rPr lang="en-US" sz="3600" dirty="0" smtClean="0"/>
              <a:t> class</a:t>
            </a:r>
            <a:endParaRPr lang="en-US" sz="3600" dirty="0"/>
          </a:p>
        </p:txBody>
      </p:sp>
      <p:graphicFrame>
        <p:nvGraphicFramePr>
          <p:cNvPr id="4" name="Table 3"/>
          <p:cNvGraphicFramePr>
            <a:graphicFrameLocks noGrp="1"/>
          </p:cNvGraphicFramePr>
          <p:nvPr/>
        </p:nvGraphicFramePr>
        <p:xfrm>
          <a:off x="928659" y="1326172"/>
          <a:ext cx="7786744" cy="4531720"/>
        </p:xfrm>
        <a:graphic>
          <a:graphicData uri="http://schemas.openxmlformats.org/drawingml/2006/table">
            <a:tbl>
              <a:tblPr/>
              <a:tblGrid>
                <a:gridCol w="3500465"/>
                <a:gridCol w="4286279"/>
              </a:tblGrid>
              <a:tr h="354581">
                <a:tc>
                  <a:txBody>
                    <a:bodyPr/>
                    <a:lstStyle/>
                    <a:p>
                      <a:pPr algn="l" fontAlgn="t"/>
                      <a:r>
                        <a:rPr lang="en-US" sz="1200">
                          <a:solidFill>
                            <a:srgbClr val="000000"/>
                          </a:solidFill>
                          <a:latin typeface="times new roman"/>
                        </a:rPr>
                        <a:t>Methods</a:t>
                      </a:r>
                    </a:p>
                  </a:txBody>
                  <a:tcPr marL="73094" marR="73094" marT="73094" marB="73094">
                    <a:lnL w="9525" cap="flat" cmpd="sng" algn="ctr">
                      <a:solidFill>
                        <a:srgbClr val="E00519"/>
                      </a:solidFill>
                      <a:prstDash val="solid"/>
                      <a:round/>
                      <a:headEnd type="none" w="med" len="med"/>
                      <a:tailEnd type="none" w="med" len="med"/>
                    </a:lnL>
                    <a:lnR w="9525" cap="flat" cmpd="sng" algn="ctr">
                      <a:solidFill>
                        <a:srgbClr val="E00519"/>
                      </a:solidFill>
                      <a:prstDash val="solid"/>
                      <a:round/>
                      <a:headEnd type="none" w="med" len="med"/>
                      <a:tailEnd type="none" w="med" len="med"/>
                    </a:lnR>
                    <a:lnT w="9525" cap="flat" cmpd="sng" algn="ctr">
                      <a:solidFill>
                        <a:srgbClr val="E005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Description</a:t>
                      </a:r>
                    </a:p>
                  </a:txBody>
                  <a:tcPr marL="73094" marR="73094" marT="73094" marB="73094">
                    <a:lnL w="9525" cap="flat" cmpd="sng" algn="ctr">
                      <a:solidFill>
                        <a:srgbClr val="E00519"/>
                      </a:solidFill>
                      <a:prstDash val="solid"/>
                      <a:round/>
                      <a:headEnd type="none" w="med" len="med"/>
                      <a:tailEnd type="none" w="med" len="med"/>
                    </a:lnL>
                    <a:lnR w="9525" cap="flat" cmpd="sng" algn="ctr">
                      <a:solidFill>
                        <a:srgbClr val="E00519"/>
                      </a:solidFill>
                      <a:prstDash val="solid"/>
                      <a:round/>
                      <a:headEnd type="none" w="med" len="med"/>
                      <a:tailEnd type="none" w="med" len="med"/>
                    </a:lnR>
                    <a:lnT w="9525" cap="flat" cmpd="sng" algn="ctr">
                      <a:solidFill>
                        <a:srgbClr val="E005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6190">
                <a:tc>
                  <a:txBody>
                    <a:bodyPr/>
                    <a:lstStyle/>
                    <a:p>
                      <a:pPr algn="just" fontAlgn="t"/>
                      <a:r>
                        <a:rPr lang="en-US" sz="1200">
                          <a:solidFill>
                            <a:srgbClr val="333333"/>
                          </a:solidFill>
                          <a:latin typeface="inter-regular"/>
                        </a:rPr>
                        <a:t>JDialog createDialog(String title)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create and return a new parentless JDialog with the specified title.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6190">
                <a:tc>
                  <a:txBody>
                    <a:bodyPr/>
                    <a:lstStyle/>
                    <a:p>
                      <a:pPr algn="just" fontAlgn="t"/>
                      <a:r>
                        <a:rPr lang="en-US" sz="1200">
                          <a:solidFill>
                            <a:srgbClr val="333333"/>
                          </a:solidFill>
                          <a:latin typeface="inter-regular"/>
                        </a:rPr>
                        <a:t>static void showMessageDialog(Component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is used to create an information-message dialog titled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93248">
                <a:tc>
                  <a:txBody>
                    <a:bodyPr/>
                    <a:lstStyle/>
                    <a:p>
                      <a:pPr algn="just" fontAlgn="t"/>
                      <a:r>
                        <a:rPr lang="en-US" sz="1200">
                          <a:solidFill>
                            <a:srgbClr val="333333"/>
                          </a:solidFill>
                          <a:latin typeface="inter-regular"/>
                        </a:rPr>
                        <a:t>static void showMessageDialog(Component parentComponent, Object message, String title, int messageType)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create a message dialog with given title and messageType.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6190">
                <a:tc>
                  <a:txBody>
                    <a:bodyPr/>
                    <a:lstStyle/>
                    <a:p>
                      <a:pPr algn="just" fontAlgn="t"/>
                      <a:r>
                        <a:rPr lang="en-US" sz="1200">
                          <a:solidFill>
                            <a:srgbClr val="333333"/>
                          </a:solidFill>
                          <a:latin typeface="inter-regular"/>
                        </a:rPr>
                        <a:t>static int showConfirmDialog(Component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is used to create a dialog with the options Yes, No and Cancel; with the title, Select an Option.</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6190">
                <a:tc>
                  <a:txBody>
                    <a:bodyPr/>
                    <a:lstStyle/>
                    <a:p>
                      <a:pPr algn="just" fontAlgn="t"/>
                      <a:r>
                        <a:rPr lang="en-US" sz="1200">
                          <a:solidFill>
                            <a:srgbClr val="333333"/>
                          </a:solidFill>
                          <a:latin typeface="inter-regular"/>
                        </a:rPr>
                        <a:t>static String showInputDialog(Component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show a question-message dialog requesting input from the user parented to parentComponent.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9131">
                <a:tc>
                  <a:txBody>
                    <a:bodyPr/>
                    <a:lstStyle/>
                    <a:p>
                      <a:pPr algn="just" fontAlgn="t"/>
                      <a:r>
                        <a:rPr lang="en-US" sz="1200">
                          <a:solidFill>
                            <a:srgbClr val="333333"/>
                          </a:solidFill>
                          <a:latin typeface="inter-regular"/>
                        </a:rPr>
                        <a:t>void setInputValue(Object newValue)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latin typeface="inter-regular"/>
                        </a:rPr>
                        <a:t>It is used to set the input value that was selected or input by the user.</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04104"/>
          </a:xfrm>
        </p:spPr>
        <p:txBody>
          <a:bodyPr>
            <a:noAutofit/>
          </a:bodyPr>
          <a:lstStyle/>
          <a:p>
            <a:r>
              <a:rPr lang="en-US" sz="3200" dirty="0" smtClean="0"/>
              <a:t>Java </a:t>
            </a:r>
            <a:r>
              <a:rPr lang="en-US" sz="3200" dirty="0" err="1" smtClean="0"/>
              <a:t>JOptionPane</a:t>
            </a:r>
            <a:r>
              <a:rPr lang="en-US" sz="3200" dirty="0" smtClean="0"/>
              <a:t> Example: </a:t>
            </a:r>
            <a:r>
              <a:rPr lang="en-US" sz="3200" dirty="0" err="1" smtClean="0"/>
              <a:t>showMessageDialog</a:t>
            </a:r>
            <a:r>
              <a:rPr lang="en-US" sz="3200" dirty="0" smtClean="0"/>
              <a:t>()</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t>import </a:t>
            </a:r>
            <a:r>
              <a:rPr lang="en-US" sz="1800" dirty="0" err="1" smtClean="0"/>
              <a:t>javax.swing</a:t>
            </a:r>
            <a:r>
              <a:rPr lang="en-US" sz="1800" dirty="0" smtClean="0"/>
              <a:t>.*;  </a:t>
            </a:r>
          </a:p>
          <a:p>
            <a:pPr>
              <a:buNone/>
            </a:pPr>
            <a:r>
              <a:rPr lang="en-US" sz="1800" dirty="0" smtClean="0"/>
              <a:t>public class </a:t>
            </a:r>
            <a:r>
              <a:rPr lang="en-US" sz="1800" dirty="0" err="1" smtClean="0"/>
              <a:t>ope</a:t>
            </a:r>
            <a:r>
              <a:rPr lang="en-US" sz="1800" dirty="0" smtClean="0"/>
              <a:t> {  </a:t>
            </a:r>
          </a:p>
          <a:p>
            <a:pPr>
              <a:buNone/>
            </a:pPr>
            <a:r>
              <a:rPr lang="en-US" sz="1800" dirty="0" err="1" smtClean="0"/>
              <a:t>JFrame</a:t>
            </a:r>
            <a:r>
              <a:rPr lang="en-US" sz="1800" dirty="0" smtClean="0"/>
              <a:t> f;  </a:t>
            </a:r>
          </a:p>
          <a:p>
            <a:pPr>
              <a:buNone/>
            </a:pPr>
            <a:r>
              <a:rPr lang="en-US" sz="1800" dirty="0" err="1" smtClean="0"/>
              <a:t>ope</a:t>
            </a:r>
            <a:r>
              <a:rPr lang="en-US" sz="1800" dirty="0" smtClean="0"/>
              <a:t>(){  </a:t>
            </a:r>
          </a:p>
          <a:p>
            <a:pPr>
              <a:buNone/>
            </a:pPr>
            <a:r>
              <a:rPr lang="en-US" sz="1800" dirty="0" smtClean="0"/>
              <a:t>    f=new </a:t>
            </a:r>
            <a:r>
              <a:rPr lang="en-US" sz="1800" dirty="0" err="1" smtClean="0"/>
              <a:t>JFrame</a:t>
            </a:r>
            <a:r>
              <a:rPr lang="en-US" sz="1800" dirty="0" smtClean="0"/>
              <a:t>();  </a:t>
            </a:r>
          </a:p>
          <a:p>
            <a:pPr>
              <a:buNone/>
            </a:pPr>
            <a:r>
              <a:rPr lang="en-US" sz="1800" dirty="0" smtClean="0"/>
              <a:t>    </a:t>
            </a:r>
            <a:r>
              <a:rPr lang="en-US" sz="1800" dirty="0" err="1" smtClean="0"/>
              <a:t>JOptionPane.showMessageDialog</a:t>
            </a:r>
            <a:r>
              <a:rPr lang="en-US" sz="1800" dirty="0" smtClean="0"/>
              <a:t>(</a:t>
            </a:r>
            <a:r>
              <a:rPr lang="en-US" sz="1800" dirty="0" err="1" smtClean="0"/>
              <a:t>f,"Hello</a:t>
            </a:r>
            <a:r>
              <a:rPr lang="en-US" sz="1800" dirty="0" smtClean="0"/>
              <a:t>, Welcome to LPU.");  </a:t>
            </a:r>
          </a:p>
          <a:p>
            <a:pPr>
              <a:buNone/>
            </a:pPr>
            <a:r>
              <a:rPr lang="en-US" sz="1800" dirty="0" smtClean="0"/>
              <a:t>}  </a:t>
            </a:r>
          </a:p>
          <a:p>
            <a:pPr>
              <a:buNone/>
            </a:pPr>
            <a:r>
              <a:rPr lang="en-US" sz="1800" dirty="0" smtClean="0"/>
              <a:t>public static void main(String[] </a:t>
            </a:r>
            <a:r>
              <a:rPr lang="en-US" sz="1800" dirty="0" err="1" smtClean="0"/>
              <a:t>args</a:t>
            </a:r>
            <a:r>
              <a:rPr lang="en-US" sz="1800" dirty="0" smtClean="0"/>
              <a:t>) {  </a:t>
            </a:r>
          </a:p>
          <a:p>
            <a:pPr>
              <a:buNone/>
            </a:pPr>
            <a:r>
              <a:rPr lang="en-US" sz="1800" dirty="0" smtClean="0"/>
              <a:t>    new </a:t>
            </a:r>
            <a:r>
              <a:rPr lang="en-US" sz="1800" dirty="0" err="1" smtClean="0"/>
              <a:t>ope</a:t>
            </a:r>
            <a:r>
              <a:rPr lang="en-US" sz="1800" dirty="0" smtClean="0"/>
              <a:t>();  </a:t>
            </a:r>
          </a:p>
          <a:p>
            <a:pPr>
              <a:buNone/>
            </a:pPr>
            <a:r>
              <a:rPr lang="en-US" sz="1800" dirty="0" smtClean="0"/>
              <a:t>}  </a:t>
            </a:r>
          </a:p>
          <a:p>
            <a:pPr>
              <a:buNone/>
            </a:pPr>
            <a:r>
              <a:rPr lang="en-US" sz="1800" dirty="0" smtClean="0"/>
              <a:t>} </a:t>
            </a:r>
            <a:endParaRPr lang="en-US" sz="1800" dirty="0"/>
          </a:p>
        </p:txBody>
      </p:sp>
      <p:pic>
        <p:nvPicPr>
          <p:cNvPr id="71682" name="Picture 2"/>
          <p:cNvPicPr>
            <a:picLocks noChangeAspect="1" noChangeArrowheads="1"/>
          </p:cNvPicPr>
          <p:nvPr/>
        </p:nvPicPr>
        <p:blipFill>
          <a:blip r:embed="rId2"/>
          <a:srcRect/>
          <a:stretch>
            <a:fillRect/>
          </a:stretch>
        </p:blipFill>
        <p:spPr bwMode="auto">
          <a:xfrm>
            <a:off x="6000760" y="4714884"/>
            <a:ext cx="2514600" cy="1162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81772"/>
          </a:xfrm>
        </p:spPr>
        <p:txBody>
          <a:bodyPr>
            <a:noAutofit/>
          </a:bodyPr>
          <a:lstStyle/>
          <a:p>
            <a:r>
              <a:rPr lang="en-US" sz="2800" dirty="0" smtClean="0"/>
              <a:t>Java </a:t>
            </a:r>
            <a:r>
              <a:rPr lang="en-US" sz="2800" dirty="0" err="1" smtClean="0"/>
              <a:t>JOptionPane</a:t>
            </a:r>
            <a:r>
              <a:rPr lang="en-US" sz="2800" dirty="0" smtClean="0"/>
              <a:t> Example: </a:t>
            </a:r>
            <a:r>
              <a:rPr lang="en-US" sz="2800" dirty="0" err="1" smtClean="0"/>
              <a:t>showMessageDialog</a:t>
            </a:r>
            <a:r>
              <a:rPr lang="en-US" sz="2800" dirty="0" smtClean="0"/>
              <a:t>()</a:t>
            </a:r>
            <a:endParaRPr lang="en-US" sz="2800" dirty="0"/>
          </a:p>
        </p:txBody>
      </p:sp>
      <p:sp>
        <p:nvSpPr>
          <p:cNvPr id="3" name="Content Placeholder 2"/>
          <p:cNvSpPr>
            <a:spLocks noGrp="1"/>
          </p:cNvSpPr>
          <p:nvPr>
            <p:ph idx="1"/>
          </p:nvPr>
        </p:nvSpPr>
        <p:spPr/>
        <p:txBody>
          <a:bodyPr>
            <a:normAutofit/>
          </a:bodyPr>
          <a:lstStyle/>
          <a:p>
            <a:pPr>
              <a:buNone/>
            </a:pPr>
            <a:r>
              <a:rPr lang="en-US" sz="1200" b="1" dirty="0" smtClean="0"/>
              <a:t>import</a:t>
            </a:r>
            <a:r>
              <a:rPr lang="en-US" sz="1200" dirty="0" smtClean="0"/>
              <a:t> </a:t>
            </a:r>
            <a:r>
              <a:rPr lang="en-US" sz="1200" dirty="0" err="1" smtClean="0"/>
              <a:t>javax.swing</a:t>
            </a:r>
            <a:r>
              <a:rPr lang="en-US" sz="1200" dirty="0" smtClean="0"/>
              <a:t>.*;  </a:t>
            </a:r>
          </a:p>
          <a:p>
            <a:pPr>
              <a:buNone/>
            </a:pPr>
            <a:r>
              <a:rPr lang="en-US" sz="1200" b="1" dirty="0" smtClean="0"/>
              <a:t>public</a:t>
            </a:r>
            <a:r>
              <a:rPr lang="en-US" sz="1200" dirty="0" smtClean="0"/>
              <a:t> </a:t>
            </a:r>
            <a:r>
              <a:rPr lang="en-US" sz="1200" b="1" dirty="0" smtClean="0"/>
              <a:t>class</a:t>
            </a:r>
            <a:r>
              <a:rPr lang="en-US" sz="1200" dirty="0" smtClean="0"/>
              <a:t> </a:t>
            </a:r>
            <a:r>
              <a:rPr lang="en-US" sz="1200" dirty="0" err="1" smtClean="0"/>
              <a:t>OptionPaneExample</a:t>
            </a:r>
            <a:r>
              <a:rPr lang="en-US" sz="1200" dirty="0" smtClean="0"/>
              <a:t> {  </a:t>
            </a:r>
          </a:p>
          <a:p>
            <a:pPr>
              <a:buNone/>
            </a:pPr>
            <a:r>
              <a:rPr lang="en-US" sz="1200" dirty="0" err="1" smtClean="0"/>
              <a:t>JFrame</a:t>
            </a:r>
            <a:r>
              <a:rPr lang="en-US" sz="1200" dirty="0" smtClean="0"/>
              <a:t> f;  </a:t>
            </a:r>
          </a:p>
          <a:p>
            <a:pPr>
              <a:buNone/>
            </a:pPr>
            <a:r>
              <a:rPr lang="en-US" sz="1200" dirty="0" err="1" smtClean="0"/>
              <a:t>OptionPaneExample</a:t>
            </a:r>
            <a:r>
              <a:rPr lang="en-US" sz="1200" dirty="0" smtClean="0"/>
              <a:t>(){  </a:t>
            </a:r>
          </a:p>
          <a:p>
            <a:pPr>
              <a:buNone/>
            </a:pPr>
            <a:r>
              <a:rPr lang="en-US" sz="1200" dirty="0" smtClean="0"/>
              <a:t>    f=</a:t>
            </a:r>
            <a:r>
              <a:rPr lang="en-US" sz="1200" b="1" dirty="0" smtClean="0"/>
              <a:t>new</a:t>
            </a:r>
            <a:r>
              <a:rPr lang="en-US" sz="1200" dirty="0" smtClean="0"/>
              <a:t> </a:t>
            </a:r>
            <a:r>
              <a:rPr lang="en-US" sz="1200" dirty="0" err="1" smtClean="0"/>
              <a:t>JFrame</a:t>
            </a:r>
            <a:r>
              <a:rPr lang="en-US" sz="1200" dirty="0" smtClean="0"/>
              <a:t>();  </a:t>
            </a:r>
          </a:p>
          <a:p>
            <a:pPr>
              <a:buNone/>
            </a:pPr>
            <a:r>
              <a:rPr lang="en-US" sz="1200" dirty="0" smtClean="0"/>
              <a:t>    </a:t>
            </a:r>
            <a:r>
              <a:rPr lang="en-US" sz="1200" dirty="0" err="1" smtClean="0"/>
              <a:t>JOptionPane.showMessageDialog</a:t>
            </a:r>
            <a:r>
              <a:rPr lang="en-US" sz="1200" dirty="0" smtClean="0"/>
              <a:t>(</a:t>
            </a:r>
            <a:r>
              <a:rPr lang="en-US" sz="1200" dirty="0" err="1" smtClean="0"/>
              <a:t>f,"Successfully</a:t>
            </a:r>
            <a:r>
              <a:rPr lang="en-US" sz="1200" dirty="0" smtClean="0"/>
              <a:t> </a:t>
            </a:r>
            <a:r>
              <a:rPr lang="en-US" sz="1200" dirty="0" err="1" smtClean="0"/>
              <a:t>Updated.","Alert",JOptionPane.WARNING_MESSAGE</a:t>
            </a:r>
            <a:r>
              <a:rPr lang="en-US" sz="1200" dirty="0" smtClean="0"/>
              <a:t>);     </a:t>
            </a:r>
          </a:p>
          <a:p>
            <a:pPr>
              <a:buNone/>
            </a:pPr>
            <a:r>
              <a:rPr lang="en-US" sz="1200" dirty="0" smtClean="0"/>
              <a:t>}  </a:t>
            </a:r>
          </a:p>
          <a:p>
            <a:pPr>
              <a:buNone/>
            </a:pPr>
            <a:r>
              <a:rPr lang="en-US" sz="1200" b="1" dirty="0" smtClean="0"/>
              <a:t>public</a:t>
            </a:r>
            <a:r>
              <a:rPr lang="en-US" sz="1200" dirty="0" smtClean="0"/>
              <a:t> </a:t>
            </a:r>
            <a:r>
              <a:rPr lang="en-US" sz="1200" b="1" dirty="0" smtClean="0"/>
              <a:t>static</a:t>
            </a:r>
            <a:r>
              <a:rPr lang="en-US" sz="1200" dirty="0" smtClean="0"/>
              <a:t> </a:t>
            </a:r>
            <a:r>
              <a:rPr lang="en-US" sz="1200" b="1" dirty="0" smtClean="0"/>
              <a:t>void</a:t>
            </a:r>
            <a:r>
              <a:rPr lang="en-US" sz="1200" dirty="0" smtClean="0"/>
              <a:t> main(String[] </a:t>
            </a:r>
            <a:r>
              <a:rPr lang="en-US" sz="1200" dirty="0" err="1" smtClean="0"/>
              <a:t>args</a:t>
            </a:r>
            <a:r>
              <a:rPr lang="en-US" sz="1200" dirty="0" smtClean="0"/>
              <a:t>) {  </a:t>
            </a:r>
          </a:p>
          <a:p>
            <a:pPr>
              <a:buNone/>
            </a:pPr>
            <a:r>
              <a:rPr lang="en-US" sz="1200" dirty="0" smtClean="0"/>
              <a:t>    </a:t>
            </a:r>
            <a:r>
              <a:rPr lang="en-US" sz="1200" b="1" dirty="0" smtClean="0"/>
              <a:t>new</a:t>
            </a:r>
            <a:r>
              <a:rPr lang="en-US" sz="1200" dirty="0" smtClean="0"/>
              <a:t> </a:t>
            </a:r>
            <a:r>
              <a:rPr lang="en-US" sz="1200" dirty="0" err="1" smtClean="0"/>
              <a:t>OptionPaneExample</a:t>
            </a:r>
            <a:r>
              <a:rPr lang="en-US" sz="1200" dirty="0" smtClean="0"/>
              <a:t>();  </a:t>
            </a:r>
          </a:p>
          <a:p>
            <a:pPr>
              <a:buNone/>
            </a:pPr>
            <a:r>
              <a:rPr lang="en-US" sz="1200" dirty="0" smtClean="0"/>
              <a:t>}  </a:t>
            </a:r>
          </a:p>
          <a:p>
            <a:pPr>
              <a:buNone/>
            </a:pPr>
            <a:r>
              <a:rPr lang="en-US" sz="1200" dirty="0" smtClean="0"/>
              <a:t>}  </a:t>
            </a:r>
            <a:endParaRPr lang="en-US" sz="1200" dirty="0"/>
          </a:p>
        </p:txBody>
      </p:sp>
      <p:pic>
        <p:nvPicPr>
          <p:cNvPr id="72706" name="Picture 2" descr="Java Joptionpane 2"/>
          <p:cNvPicPr>
            <a:picLocks noChangeAspect="1" noChangeArrowheads="1"/>
          </p:cNvPicPr>
          <p:nvPr/>
        </p:nvPicPr>
        <p:blipFill>
          <a:blip r:embed="rId2"/>
          <a:srcRect/>
          <a:stretch>
            <a:fillRect/>
          </a:stretch>
        </p:blipFill>
        <p:spPr bwMode="auto">
          <a:xfrm>
            <a:off x="5214942" y="3857628"/>
            <a:ext cx="2686050" cy="12573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JAVA provides a rich set of libraries to create Graphical User Interface in a platform independent way. In this PPT , we'll look at SWING GUI controls.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653210"/>
          </a:xfrm>
        </p:spPr>
        <p:txBody>
          <a:bodyPr>
            <a:noAutofit/>
          </a:bodyPr>
          <a:lstStyle/>
          <a:p>
            <a:r>
              <a:rPr lang="en-US" sz="2800" dirty="0" smtClean="0"/>
              <a:t>Java </a:t>
            </a:r>
            <a:r>
              <a:rPr lang="en-US" sz="2800" dirty="0" err="1" smtClean="0"/>
              <a:t>JOptionPane</a:t>
            </a:r>
            <a:r>
              <a:rPr lang="en-US" sz="2800" dirty="0" smtClean="0"/>
              <a:t> Example: </a:t>
            </a:r>
            <a:r>
              <a:rPr lang="en-US" sz="2800" dirty="0" err="1" smtClean="0"/>
              <a:t>showInputDialog</a:t>
            </a:r>
            <a:r>
              <a:rPr lang="en-US" sz="2800" dirty="0" smtClean="0"/>
              <a:t>()</a:t>
            </a:r>
            <a:endParaRPr lang="en-US" sz="2800" dirty="0"/>
          </a:p>
        </p:txBody>
      </p:sp>
      <p:sp>
        <p:nvSpPr>
          <p:cNvPr id="3" name="Content Placeholder 2"/>
          <p:cNvSpPr>
            <a:spLocks noGrp="1"/>
          </p:cNvSpPr>
          <p:nvPr>
            <p:ph idx="1"/>
          </p:nvPr>
        </p:nvSpPr>
        <p:spPr/>
        <p:txBody>
          <a:bodyPr>
            <a:normAutofit/>
          </a:bodyPr>
          <a:lstStyle/>
          <a:p>
            <a:pPr>
              <a:buNone/>
            </a:pPr>
            <a:r>
              <a:rPr lang="en-US" sz="2000" b="1" dirty="0" smtClean="0"/>
              <a:t>import</a:t>
            </a:r>
            <a:r>
              <a:rPr lang="en-US" sz="2000" dirty="0" smtClean="0"/>
              <a:t> </a:t>
            </a:r>
            <a:r>
              <a:rPr lang="en-US" sz="2000" dirty="0" err="1" smtClean="0"/>
              <a:t>javax.swing</a:t>
            </a:r>
            <a:r>
              <a:rPr lang="en-US" sz="2000" dirty="0" smtClean="0"/>
              <a:t>.*;  </a:t>
            </a:r>
          </a:p>
          <a:p>
            <a:pPr>
              <a:buNone/>
            </a:pPr>
            <a:r>
              <a:rPr lang="en-US" sz="2000" b="1" dirty="0" smtClean="0"/>
              <a:t>public</a:t>
            </a:r>
            <a:r>
              <a:rPr lang="en-US" sz="2000" dirty="0" smtClean="0"/>
              <a:t> </a:t>
            </a:r>
            <a:r>
              <a:rPr lang="en-US" sz="2000" b="1" dirty="0" smtClean="0"/>
              <a:t>class</a:t>
            </a:r>
            <a:r>
              <a:rPr lang="en-US" sz="2000" dirty="0" smtClean="0"/>
              <a:t> </a:t>
            </a:r>
            <a:r>
              <a:rPr lang="en-US" sz="2000" dirty="0" err="1" smtClean="0"/>
              <a:t>OptionPaneExample</a:t>
            </a:r>
            <a:r>
              <a:rPr lang="en-US" sz="2000" dirty="0" smtClean="0"/>
              <a:t> {  </a:t>
            </a:r>
          </a:p>
          <a:p>
            <a:pPr>
              <a:buNone/>
            </a:pPr>
            <a:r>
              <a:rPr lang="en-US" sz="2000" dirty="0" err="1" smtClean="0"/>
              <a:t>JFrame</a:t>
            </a:r>
            <a:r>
              <a:rPr lang="en-US" sz="2000" dirty="0" smtClean="0"/>
              <a:t> f;  </a:t>
            </a:r>
          </a:p>
          <a:p>
            <a:pPr>
              <a:buNone/>
            </a:pPr>
            <a:r>
              <a:rPr lang="en-US" sz="2000" dirty="0" err="1" smtClean="0"/>
              <a:t>OptionPaneExample</a:t>
            </a:r>
            <a:r>
              <a:rPr lang="en-US" sz="2000" dirty="0" smtClean="0"/>
              <a:t>(){  </a:t>
            </a:r>
          </a:p>
          <a:p>
            <a:pPr>
              <a:buNone/>
            </a:pPr>
            <a:r>
              <a:rPr lang="en-US" sz="2000" dirty="0" smtClean="0"/>
              <a:t>    f=</a:t>
            </a:r>
            <a:r>
              <a:rPr lang="en-US" sz="2000" b="1" dirty="0" smtClean="0"/>
              <a:t>new</a:t>
            </a:r>
            <a:r>
              <a:rPr lang="en-US" sz="2000" dirty="0" smtClean="0"/>
              <a:t> </a:t>
            </a:r>
            <a:r>
              <a:rPr lang="en-US" sz="2000" dirty="0" err="1" smtClean="0"/>
              <a:t>JFrame</a:t>
            </a:r>
            <a:r>
              <a:rPr lang="en-US" sz="2000" dirty="0" smtClean="0"/>
              <a:t>();   </a:t>
            </a:r>
          </a:p>
          <a:p>
            <a:pPr>
              <a:buNone/>
            </a:pPr>
            <a:r>
              <a:rPr lang="en-US" sz="2000" dirty="0" smtClean="0"/>
              <a:t>    String name=</a:t>
            </a:r>
            <a:r>
              <a:rPr lang="en-US" sz="2000" dirty="0" err="1" smtClean="0"/>
              <a:t>JOptionPane.showInputDialog</a:t>
            </a:r>
            <a:r>
              <a:rPr lang="en-US" sz="2000" dirty="0" smtClean="0"/>
              <a:t>(</a:t>
            </a:r>
            <a:r>
              <a:rPr lang="en-US" sz="2000" dirty="0" err="1" smtClean="0"/>
              <a:t>f,"Enter</a:t>
            </a:r>
            <a:r>
              <a:rPr lang="en-US" sz="2000" dirty="0" smtClean="0"/>
              <a:t> Name");      </a:t>
            </a:r>
          </a:p>
          <a:p>
            <a:pPr>
              <a:buNone/>
            </a:pPr>
            <a:r>
              <a:rPr lang="en-US" sz="2000" dirty="0" smtClean="0"/>
              <a:t>}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buNone/>
            </a:pPr>
            <a:r>
              <a:rPr lang="en-US" sz="2000" dirty="0" smtClean="0"/>
              <a:t>    </a:t>
            </a:r>
            <a:r>
              <a:rPr lang="en-US" sz="2000" b="1" dirty="0" smtClean="0"/>
              <a:t>new</a:t>
            </a:r>
            <a:r>
              <a:rPr lang="en-US" sz="2000" dirty="0" smtClean="0"/>
              <a:t> </a:t>
            </a:r>
            <a:r>
              <a:rPr lang="en-US" sz="2000" dirty="0" err="1" smtClean="0"/>
              <a:t>OptionPaneExample</a:t>
            </a:r>
            <a:r>
              <a:rPr lang="en-US" sz="2000" dirty="0" smtClean="0"/>
              <a:t>();  </a:t>
            </a:r>
          </a:p>
          <a:p>
            <a:pPr>
              <a:buNone/>
            </a:pPr>
            <a:r>
              <a:rPr lang="en-US" sz="2000" dirty="0" smtClean="0"/>
              <a:t>}  </a:t>
            </a:r>
          </a:p>
          <a:p>
            <a:pPr>
              <a:buNone/>
            </a:pPr>
            <a:r>
              <a:rPr lang="en-US" sz="2000" dirty="0" smtClean="0"/>
              <a:t>}  </a:t>
            </a:r>
          </a:p>
          <a:p>
            <a:pPr>
              <a:buNone/>
            </a:pPr>
            <a:endParaRPr lang="en-US" sz="2000" dirty="0"/>
          </a:p>
        </p:txBody>
      </p:sp>
      <p:pic>
        <p:nvPicPr>
          <p:cNvPr id="73730" name="Picture 2"/>
          <p:cNvPicPr>
            <a:picLocks noChangeAspect="1" noChangeArrowheads="1"/>
          </p:cNvPicPr>
          <p:nvPr/>
        </p:nvPicPr>
        <p:blipFill>
          <a:blip r:embed="rId2"/>
          <a:srcRect/>
          <a:stretch>
            <a:fillRect/>
          </a:stretch>
        </p:blipFill>
        <p:spPr bwMode="auto">
          <a:xfrm>
            <a:off x="5929322" y="4643446"/>
            <a:ext cx="2790825" cy="1219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867524"/>
          </a:xfrm>
        </p:spPr>
        <p:txBody>
          <a:bodyPr>
            <a:noAutofit/>
          </a:bodyPr>
          <a:lstStyle/>
          <a:p>
            <a:r>
              <a:rPr lang="en-US" sz="3200" dirty="0" smtClean="0"/>
              <a:t>Java </a:t>
            </a:r>
            <a:r>
              <a:rPr lang="en-US" sz="3200" dirty="0" err="1" smtClean="0"/>
              <a:t>JOptionPane</a:t>
            </a:r>
            <a:r>
              <a:rPr lang="en-US" sz="3200" dirty="0" smtClean="0"/>
              <a:t> Example: </a:t>
            </a:r>
            <a:r>
              <a:rPr lang="en-US" sz="3200" dirty="0" err="1" smtClean="0"/>
              <a:t>showConfirmDialog</a:t>
            </a:r>
            <a:r>
              <a:rPr lang="en-US" sz="3200" dirty="0" smtClean="0"/>
              <a:t>()</a:t>
            </a:r>
            <a:endParaRPr lang="en-US" sz="3200" dirty="0"/>
          </a:p>
        </p:txBody>
      </p:sp>
      <p:sp>
        <p:nvSpPr>
          <p:cNvPr id="3" name="Content Placeholder 2"/>
          <p:cNvSpPr>
            <a:spLocks noGrp="1"/>
          </p:cNvSpPr>
          <p:nvPr>
            <p:ph idx="1"/>
          </p:nvPr>
        </p:nvSpPr>
        <p:spPr>
          <a:xfrm>
            <a:off x="457200" y="1571612"/>
            <a:ext cx="8229600" cy="4752988"/>
          </a:xfrm>
        </p:spPr>
        <p:txBody>
          <a:bodyPr>
            <a:normAutofit fontScale="55000" lnSpcReduction="20000"/>
          </a:bodyPr>
          <a:lstStyle/>
          <a:p>
            <a:pPr>
              <a:buNone/>
            </a:pPr>
            <a:r>
              <a:rPr lang="en-US" b="1" dirty="0" smtClean="0"/>
              <a:t>import</a:t>
            </a:r>
            <a:r>
              <a:rPr lang="en-US" dirty="0" smtClean="0"/>
              <a:t> </a:t>
            </a:r>
            <a:r>
              <a:rPr lang="en-US" dirty="0" err="1" smtClean="0"/>
              <a:t>javax.swing</a:t>
            </a:r>
            <a:r>
              <a:rPr lang="en-US" dirty="0" smtClean="0"/>
              <a:t>.*;  </a:t>
            </a:r>
          </a:p>
          <a:p>
            <a:pPr>
              <a:buNone/>
            </a:pPr>
            <a:r>
              <a:rPr lang="en-US" b="1" dirty="0" smtClean="0"/>
              <a:t>import</a:t>
            </a:r>
            <a:r>
              <a:rPr lang="en-US" dirty="0" smtClean="0"/>
              <a:t> </a:t>
            </a:r>
            <a:r>
              <a:rPr lang="en-US" dirty="0" err="1" smtClean="0"/>
              <a:t>java.awt.event</a:t>
            </a: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OptionPaneExample</a:t>
            </a:r>
            <a:r>
              <a:rPr lang="en-US" dirty="0" smtClean="0"/>
              <a:t> </a:t>
            </a:r>
            <a:r>
              <a:rPr lang="en-US" b="1" dirty="0" smtClean="0"/>
              <a:t>extends</a:t>
            </a:r>
            <a:r>
              <a:rPr lang="en-US" dirty="0" smtClean="0"/>
              <a:t> </a:t>
            </a:r>
            <a:r>
              <a:rPr lang="en-US" dirty="0" err="1" smtClean="0"/>
              <a:t>WindowAdapter</a:t>
            </a:r>
            <a:r>
              <a:rPr lang="en-US" dirty="0" smtClean="0"/>
              <a:t>{  </a:t>
            </a:r>
          </a:p>
          <a:p>
            <a:pPr>
              <a:buNone/>
            </a:pPr>
            <a:r>
              <a:rPr lang="en-US" dirty="0" err="1" smtClean="0"/>
              <a:t>JFrame</a:t>
            </a:r>
            <a:r>
              <a:rPr lang="en-US" dirty="0" smtClean="0"/>
              <a:t> f;  </a:t>
            </a:r>
          </a:p>
          <a:p>
            <a:pPr>
              <a:buNone/>
            </a:pPr>
            <a:r>
              <a:rPr lang="en-US" dirty="0" err="1" smtClean="0"/>
              <a:t>OptionPaneExample</a:t>
            </a:r>
            <a:r>
              <a:rPr lang="en-US" dirty="0" smtClean="0"/>
              <a:t>(){  </a:t>
            </a:r>
          </a:p>
          <a:p>
            <a:pPr>
              <a:buNone/>
            </a:pPr>
            <a:r>
              <a:rPr lang="en-US" dirty="0" smtClean="0"/>
              <a:t>    f=</a:t>
            </a:r>
            <a:r>
              <a:rPr lang="en-US" b="1" dirty="0" smtClean="0"/>
              <a:t>new</a:t>
            </a:r>
            <a:r>
              <a:rPr lang="en-US" dirty="0" smtClean="0"/>
              <a:t> </a:t>
            </a:r>
            <a:r>
              <a:rPr lang="en-US" dirty="0" err="1" smtClean="0"/>
              <a:t>JFrame</a:t>
            </a:r>
            <a:r>
              <a:rPr lang="en-US" dirty="0" smtClean="0"/>
              <a:t>();   </a:t>
            </a:r>
          </a:p>
          <a:p>
            <a:pPr>
              <a:buNone/>
            </a:pPr>
            <a:r>
              <a:rPr lang="en-US" dirty="0" smtClean="0"/>
              <a:t>    </a:t>
            </a:r>
            <a:r>
              <a:rPr lang="en-US" dirty="0" err="1" smtClean="0"/>
              <a:t>f.addWindowListener</a:t>
            </a:r>
            <a:r>
              <a:rPr lang="en-US" dirty="0" smtClean="0"/>
              <a:t>(</a:t>
            </a:r>
            <a:r>
              <a:rPr lang="en-US" b="1" dirty="0" smtClean="0"/>
              <a:t>this</a:t>
            </a:r>
            <a:r>
              <a:rPr lang="en-US" dirty="0" smtClean="0"/>
              <a:t>);  </a:t>
            </a:r>
          </a:p>
          <a:p>
            <a:pPr>
              <a:buNone/>
            </a:pPr>
            <a:r>
              <a:rPr lang="en-US" dirty="0" smtClean="0"/>
              <a:t>    </a:t>
            </a:r>
            <a:r>
              <a:rPr lang="en-US" dirty="0" err="1" smtClean="0"/>
              <a:t>f.setSize</a:t>
            </a:r>
            <a:r>
              <a:rPr lang="en-US" dirty="0" smtClean="0"/>
              <a:t>(300, 300);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f.setDefaultCloseOperation</a:t>
            </a:r>
            <a:r>
              <a:rPr lang="en-US" dirty="0" smtClean="0"/>
              <a:t>(</a:t>
            </a:r>
            <a:r>
              <a:rPr lang="en-US" dirty="0" err="1" smtClean="0"/>
              <a:t>JFrame.DO_NOTHING_ON_CLOSE</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windowClosing</a:t>
            </a:r>
            <a:r>
              <a:rPr lang="en-US" dirty="0" smtClean="0"/>
              <a:t>(</a:t>
            </a:r>
            <a:r>
              <a:rPr lang="en-US" dirty="0" err="1" smtClean="0"/>
              <a:t>WindowEvent</a:t>
            </a:r>
            <a:r>
              <a:rPr lang="en-US" dirty="0" smtClean="0"/>
              <a:t> e) {  </a:t>
            </a:r>
          </a:p>
          <a:p>
            <a:pPr>
              <a:buNone/>
            </a:pPr>
            <a:r>
              <a:rPr lang="en-US" dirty="0" smtClean="0"/>
              <a:t>    </a:t>
            </a:r>
            <a:r>
              <a:rPr lang="en-US" b="1" dirty="0" err="1" smtClean="0"/>
              <a:t>int</a:t>
            </a:r>
            <a:r>
              <a:rPr lang="en-US" dirty="0" smtClean="0"/>
              <a:t> a=</a:t>
            </a:r>
            <a:r>
              <a:rPr lang="en-US" dirty="0" err="1" smtClean="0"/>
              <a:t>JOptionPane.showConfirmDialog</a:t>
            </a:r>
            <a:r>
              <a:rPr lang="en-US" dirty="0" smtClean="0"/>
              <a:t>(</a:t>
            </a:r>
            <a:r>
              <a:rPr lang="en-US" dirty="0" err="1" smtClean="0"/>
              <a:t>f,"Are</a:t>
            </a:r>
            <a:r>
              <a:rPr lang="en-US" dirty="0" smtClean="0"/>
              <a:t> you sure?");  </a:t>
            </a:r>
          </a:p>
          <a:p>
            <a:pPr>
              <a:buNone/>
            </a:pPr>
            <a:r>
              <a:rPr lang="en-US" b="1" dirty="0" smtClean="0"/>
              <a:t>if</a:t>
            </a:r>
            <a:r>
              <a:rPr lang="en-US" dirty="0" smtClean="0"/>
              <a:t>(a==</a:t>
            </a:r>
            <a:r>
              <a:rPr lang="en-US" dirty="0" err="1" smtClean="0"/>
              <a:t>JOptionPane.YES_OPTION</a:t>
            </a:r>
            <a:r>
              <a:rPr lang="en-US" dirty="0" smtClean="0"/>
              <a:t>){  </a:t>
            </a:r>
          </a:p>
          <a:p>
            <a:pPr>
              <a:buNone/>
            </a:pPr>
            <a:r>
              <a:rPr lang="en-US" dirty="0" smtClean="0"/>
              <a:t>    </a:t>
            </a:r>
            <a:r>
              <a:rPr lang="en-US" dirty="0" err="1" smtClean="0"/>
              <a:t>f.setDefaultCloseOperation</a:t>
            </a:r>
            <a:r>
              <a:rPr lang="en-US" dirty="0" smtClean="0"/>
              <a:t>(</a:t>
            </a:r>
            <a:r>
              <a:rPr lang="en-US" dirty="0" err="1" smtClean="0"/>
              <a:t>JFrame.EXIT_ON_CLOSE</a:t>
            </a:r>
            <a:r>
              <a:rPr lang="en-US" dirty="0" smtClean="0"/>
              <a: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b="1" dirty="0" smtClean="0"/>
              <a:t>new</a:t>
            </a:r>
            <a:r>
              <a:rPr lang="en-US" dirty="0" smtClean="0"/>
              <a:t>  </a:t>
            </a:r>
            <a:r>
              <a:rPr lang="en-US" dirty="0" err="1" smtClean="0"/>
              <a:t>OptionPaneExample</a:t>
            </a:r>
            <a:r>
              <a:rPr lang="en-US" dirty="0" smtClean="0"/>
              <a:t>();  </a:t>
            </a:r>
          </a:p>
          <a:p>
            <a:pPr>
              <a:buNone/>
            </a:pPr>
            <a:r>
              <a:rPr lang="en-US" dirty="0" smtClean="0"/>
              <a:t>}     </a:t>
            </a:r>
          </a:p>
          <a:p>
            <a:pPr>
              <a:buNone/>
            </a:pPr>
            <a:r>
              <a:rPr lang="en-US" dirty="0" smtClean="0"/>
              <a:t>}  </a:t>
            </a:r>
          </a:p>
          <a:p>
            <a:pPr>
              <a:buNone/>
            </a:pPr>
            <a:endParaRPr lang="en-US" dirty="0"/>
          </a:p>
        </p:txBody>
      </p:sp>
      <p:pic>
        <p:nvPicPr>
          <p:cNvPr id="74754" name="Picture 2" descr="Java Joptionpane 4"/>
          <p:cNvPicPr>
            <a:picLocks noChangeAspect="1" noChangeArrowheads="1"/>
          </p:cNvPicPr>
          <p:nvPr/>
        </p:nvPicPr>
        <p:blipFill>
          <a:blip r:embed="rId2"/>
          <a:srcRect/>
          <a:stretch>
            <a:fillRect/>
          </a:stretch>
        </p:blipFill>
        <p:spPr bwMode="auto">
          <a:xfrm>
            <a:off x="6000760" y="3643314"/>
            <a:ext cx="2886075" cy="284797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8229600" cy="1143000"/>
          </a:xfrm>
        </p:spPr>
        <p:txBody>
          <a:bodyPr>
            <a:normAutofit/>
          </a:bodyPr>
          <a:lstStyle/>
          <a:p>
            <a:r>
              <a:rPr lang="en-US" dirty="0" smtClean="0"/>
              <a:t>Java </a:t>
            </a:r>
            <a:r>
              <a:rPr lang="en-US" dirty="0" err="1" smtClean="0"/>
              <a:t>JColorChooser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JColorChooser</a:t>
            </a:r>
            <a:r>
              <a:rPr lang="en-US" dirty="0" smtClean="0"/>
              <a:t> class is used to create a color chooser dialog box so that user can select any color. It inherits </a:t>
            </a:r>
            <a:r>
              <a:rPr lang="en-US" dirty="0" err="1" smtClean="0">
                <a:hlinkClick r:id="rId2"/>
              </a:rPr>
              <a:t>JComponent</a:t>
            </a:r>
            <a:r>
              <a:rPr lang="en-US" dirty="0" smtClean="0"/>
              <a:t> class.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a:bodyPr>
          <a:lstStyle/>
          <a:p>
            <a:r>
              <a:rPr lang="en-US" dirty="0" smtClean="0"/>
              <a:t>Commonly used Constructors</a:t>
            </a:r>
            <a:endParaRPr lang="en-US" dirty="0"/>
          </a:p>
        </p:txBody>
      </p:sp>
      <p:graphicFrame>
        <p:nvGraphicFramePr>
          <p:cNvPr id="4" name="Table 3"/>
          <p:cNvGraphicFramePr>
            <a:graphicFrameLocks noGrp="1"/>
          </p:cNvGraphicFramePr>
          <p:nvPr/>
        </p:nvGraphicFramePr>
        <p:xfrm>
          <a:off x="857224" y="2643182"/>
          <a:ext cx="7620032" cy="1832234"/>
        </p:xfrm>
        <a:graphic>
          <a:graphicData uri="http://schemas.openxmlformats.org/drawingml/2006/table">
            <a:tbl>
              <a:tblPr/>
              <a:tblGrid>
                <a:gridCol w="3286148"/>
                <a:gridCol w="4333884"/>
              </a:tblGrid>
              <a:tr h="483710">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B0E9D1"/>
                      </a:solidFill>
                      <a:prstDash val="solid"/>
                      <a:round/>
                      <a:headEnd type="none" w="med" len="med"/>
                      <a:tailEnd type="none" w="med" len="med"/>
                    </a:lnL>
                    <a:lnR w="9525" cap="flat" cmpd="sng" algn="ctr">
                      <a:solidFill>
                        <a:srgbClr val="B0E9D1"/>
                      </a:solidFill>
                      <a:prstDash val="solid"/>
                      <a:round/>
                      <a:headEnd type="none" w="med" len="med"/>
                      <a:tailEnd type="none" w="med" len="med"/>
                    </a:lnR>
                    <a:lnT w="9525" cap="flat" cmpd="sng" algn="ctr">
                      <a:solidFill>
                        <a:srgbClr val="B0E9D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E9D1"/>
                      </a:solidFill>
                      <a:prstDash val="solid"/>
                      <a:round/>
                      <a:headEnd type="none" w="med" len="med"/>
                      <a:tailEnd type="none" w="med" len="med"/>
                    </a:lnL>
                    <a:lnR w="9525" cap="flat" cmpd="sng" algn="ctr">
                      <a:solidFill>
                        <a:srgbClr val="B0E9D1"/>
                      </a:solidFill>
                      <a:prstDash val="solid"/>
                      <a:round/>
                      <a:headEnd type="none" w="med" len="med"/>
                      <a:tailEnd type="none" w="med" len="med"/>
                    </a:lnR>
                    <a:lnT w="9525" cap="flat" cmpd="sng" algn="ctr">
                      <a:solidFill>
                        <a:srgbClr val="B0E9D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74262">
                <a:tc>
                  <a:txBody>
                    <a:bodyPr/>
                    <a:lstStyle/>
                    <a:p>
                      <a:pPr algn="just" fontAlgn="t"/>
                      <a:r>
                        <a:rPr lang="en-US" sz="1300">
                          <a:solidFill>
                            <a:srgbClr val="333333"/>
                          </a:solidFill>
                          <a:latin typeface="inter-regular"/>
                        </a:rPr>
                        <a:t>JColorChooser()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color chooser panel with white color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4262">
                <a:tc>
                  <a:txBody>
                    <a:bodyPr/>
                    <a:lstStyle/>
                    <a:p>
                      <a:pPr algn="just" fontAlgn="t"/>
                      <a:r>
                        <a:rPr lang="en-US" sz="1300">
                          <a:solidFill>
                            <a:srgbClr val="333333"/>
                          </a:solidFill>
                          <a:latin typeface="inter-regular"/>
                        </a:rPr>
                        <a:t>JColorChooser(color initialcolor)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create a color chooser panel with the specified color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smtClean="0"/>
              <a:t>Commonly used Methods</a:t>
            </a:r>
            <a:endParaRPr lang="en-US" dirty="0"/>
          </a:p>
        </p:txBody>
      </p:sp>
      <p:graphicFrame>
        <p:nvGraphicFramePr>
          <p:cNvPr id="4" name="Table 3"/>
          <p:cNvGraphicFramePr>
            <a:graphicFrameLocks noGrp="1"/>
          </p:cNvGraphicFramePr>
          <p:nvPr/>
        </p:nvGraphicFramePr>
        <p:xfrm>
          <a:off x="642910" y="2357430"/>
          <a:ext cx="8001056" cy="1576951"/>
        </p:xfrm>
        <a:graphic>
          <a:graphicData uri="http://schemas.openxmlformats.org/drawingml/2006/table">
            <a:tbl>
              <a:tblPr/>
              <a:tblGrid>
                <a:gridCol w="4000528"/>
                <a:gridCol w="4000528"/>
              </a:tblGrid>
              <a:tr h="363912">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C0C09D"/>
                      </a:solidFill>
                      <a:prstDash val="solid"/>
                      <a:round/>
                      <a:headEnd type="none" w="med" len="med"/>
                      <a:tailEnd type="none" w="med" len="med"/>
                    </a:lnL>
                    <a:lnR w="9525" cap="flat" cmpd="sng" algn="ctr">
                      <a:solidFill>
                        <a:srgbClr val="C0C09D"/>
                      </a:solidFill>
                      <a:prstDash val="solid"/>
                      <a:round/>
                      <a:headEnd type="none" w="med" len="med"/>
                      <a:tailEnd type="none" w="med" len="med"/>
                    </a:lnR>
                    <a:lnT w="9525" cap="flat" cmpd="sng" algn="ctr">
                      <a:solidFill>
                        <a:srgbClr val="C0C0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C09D"/>
                      </a:solidFill>
                      <a:prstDash val="solid"/>
                      <a:round/>
                      <a:headEnd type="none" w="med" len="med"/>
                      <a:tailEnd type="none" w="med" len="med"/>
                    </a:lnL>
                    <a:lnR w="9525" cap="flat" cmpd="sng" algn="ctr">
                      <a:solidFill>
                        <a:srgbClr val="C0C09D"/>
                      </a:solidFill>
                      <a:prstDash val="solid"/>
                      <a:round/>
                      <a:headEnd type="none" w="med" len="med"/>
                      <a:tailEnd type="none" w="med" len="med"/>
                    </a:lnR>
                    <a:lnT w="9525" cap="flat" cmpd="sng" algn="ctr">
                      <a:solidFill>
                        <a:srgbClr val="C0C0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05768">
                <a:tc>
                  <a:txBody>
                    <a:bodyPr/>
                    <a:lstStyle/>
                    <a:p>
                      <a:pPr algn="just" fontAlgn="t"/>
                      <a:r>
                        <a:rPr lang="en-US" sz="1300">
                          <a:solidFill>
                            <a:srgbClr val="333333"/>
                          </a:solidFill>
                          <a:latin typeface="inter-regular"/>
                        </a:rPr>
                        <a:t>void addChooserPanel(AbstractColorChooserPanel panel)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add a color chooser panel to the color chooser.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7271">
                <a:tc>
                  <a:txBody>
                    <a:bodyPr/>
                    <a:lstStyle/>
                    <a:p>
                      <a:pPr algn="just" fontAlgn="t"/>
                      <a:r>
                        <a:rPr lang="en-US" sz="1300">
                          <a:solidFill>
                            <a:srgbClr val="333333"/>
                          </a:solidFill>
                          <a:latin typeface="inter-regular"/>
                        </a:rPr>
                        <a:t>static Color showDialog(Component c, String title, Color initialColor)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show the color chooser dialog box.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8229600" cy="357190"/>
          </a:xfrm>
        </p:spPr>
        <p:txBody>
          <a:bodyPr>
            <a:normAutofit fontScale="90000"/>
          </a:bodyPr>
          <a:lstStyle/>
          <a:p>
            <a:r>
              <a:rPr lang="en-US" sz="3200" dirty="0" smtClean="0"/>
              <a:t>Java </a:t>
            </a:r>
            <a:r>
              <a:rPr lang="en-US" sz="3200" dirty="0" err="1" smtClean="0"/>
              <a:t>JColorChooser</a:t>
            </a:r>
            <a:r>
              <a:rPr lang="en-US" sz="3200" dirty="0" smtClean="0"/>
              <a:t> Example</a:t>
            </a:r>
            <a:endParaRPr lang="en-US" sz="3200" dirty="0"/>
          </a:p>
        </p:txBody>
      </p:sp>
      <p:sp>
        <p:nvSpPr>
          <p:cNvPr id="3" name="Content Placeholder 2"/>
          <p:cNvSpPr>
            <a:spLocks noGrp="1"/>
          </p:cNvSpPr>
          <p:nvPr>
            <p:ph idx="1"/>
          </p:nvPr>
        </p:nvSpPr>
        <p:spPr>
          <a:xfrm>
            <a:off x="428596" y="428604"/>
            <a:ext cx="8115328" cy="5467368"/>
          </a:xfrm>
        </p:spPr>
        <p:txBody>
          <a:bodyPr>
            <a:noAutofit/>
          </a:bodyPr>
          <a:lstStyle/>
          <a:p>
            <a:pPr>
              <a:buNone/>
            </a:pPr>
            <a:r>
              <a:rPr lang="en-US" sz="1400" b="1" dirty="0" smtClean="0"/>
              <a:t>import </a:t>
            </a:r>
            <a:r>
              <a:rPr lang="en-US" sz="1400" b="1" dirty="0" err="1" smtClean="0"/>
              <a:t>java.awt.Color</a:t>
            </a:r>
            <a:r>
              <a:rPr lang="en-US" sz="1400" b="1" dirty="0" smtClean="0"/>
              <a:t>;</a:t>
            </a:r>
          </a:p>
          <a:p>
            <a:pPr>
              <a:buNone/>
            </a:pPr>
            <a:endParaRPr lang="en-US" sz="1400" b="1" dirty="0" smtClean="0"/>
          </a:p>
          <a:p>
            <a:pPr>
              <a:buNone/>
            </a:pPr>
            <a:r>
              <a:rPr lang="en-US" sz="1400" b="1" dirty="0" smtClean="0"/>
              <a:t>import </a:t>
            </a:r>
            <a:r>
              <a:rPr lang="en-US" sz="1400" b="1" dirty="0" err="1" smtClean="0"/>
              <a:t>javax.swing.JColorChooser</a:t>
            </a:r>
            <a:r>
              <a:rPr lang="en-US" sz="1400" b="1" dirty="0" smtClean="0"/>
              <a:t>;</a:t>
            </a:r>
          </a:p>
          <a:p>
            <a:pPr>
              <a:buNone/>
            </a:pPr>
            <a:endParaRPr lang="en-US" sz="1400" b="1" dirty="0" smtClean="0"/>
          </a:p>
          <a:p>
            <a:pPr>
              <a:buNone/>
            </a:pPr>
            <a:r>
              <a:rPr lang="en-US" sz="1400" b="1" dirty="0" smtClean="0"/>
              <a:t>public class Main {</a:t>
            </a:r>
          </a:p>
          <a:p>
            <a:pPr>
              <a:buNone/>
            </a:pPr>
            <a:r>
              <a:rPr lang="en-US" sz="1400" b="1" dirty="0" smtClean="0"/>
              <a:t>  public static void main(String[] </a:t>
            </a:r>
            <a:r>
              <a:rPr lang="en-US" sz="1400" b="1" dirty="0" err="1" smtClean="0"/>
              <a:t>args</a:t>
            </a:r>
            <a:r>
              <a:rPr lang="en-US" sz="1400" b="1" dirty="0" smtClean="0"/>
              <a:t>) {</a:t>
            </a:r>
          </a:p>
          <a:p>
            <a:pPr>
              <a:buNone/>
            </a:pPr>
            <a:r>
              <a:rPr lang="en-US" sz="1400" b="1" dirty="0" smtClean="0"/>
              <a:t>    // Display a color chooser dialog</a:t>
            </a:r>
          </a:p>
          <a:p>
            <a:pPr>
              <a:buNone/>
            </a:pPr>
            <a:r>
              <a:rPr lang="en-US" sz="1400" b="1" dirty="0" smtClean="0"/>
              <a:t>    Color </a:t>
            </a:r>
            <a:r>
              <a:rPr lang="en-US" sz="1400" b="1" dirty="0" err="1" smtClean="0"/>
              <a:t>color</a:t>
            </a:r>
            <a:r>
              <a:rPr lang="en-US" sz="1400" b="1" dirty="0" smtClean="0"/>
              <a:t> = </a:t>
            </a:r>
            <a:r>
              <a:rPr lang="en-US" sz="1400" b="1" dirty="0" err="1" smtClean="0"/>
              <a:t>JColorChooser.showDialog</a:t>
            </a:r>
            <a:r>
              <a:rPr lang="en-US" sz="1400" b="1" dirty="0" smtClean="0"/>
              <a:t>(null, "Select  a  color", null);</a:t>
            </a:r>
          </a:p>
          <a:p>
            <a:pPr>
              <a:buNone/>
            </a:pPr>
            <a:endParaRPr lang="en-US" sz="1400" b="1" dirty="0" smtClean="0"/>
          </a:p>
          <a:p>
            <a:pPr>
              <a:buNone/>
            </a:pPr>
            <a:r>
              <a:rPr lang="en-US" sz="1400" b="1" dirty="0" smtClean="0"/>
              <a:t>    // Check if user selected a color</a:t>
            </a:r>
          </a:p>
          <a:p>
            <a:pPr>
              <a:buNone/>
            </a:pPr>
            <a:r>
              <a:rPr lang="en-US" sz="1400" b="1" dirty="0" smtClean="0"/>
              <a:t>    if (color == null) {</a:t>
            </a:r>
          </a:p>
          <a:p>
            <a:pPr>
              <a:buNone/>
            </a:pPr>
            <a:r>
              <a:rPr lang="en-US" sz="1400" b="1" dirty="0" smtClean="0"/>
              <a:t>      </a:t>
            </a:r>
            <a:r>
              <a:rPr lang="en-US" sz="1400" b="1" dirty="0" err="1" smtClean="0"/>
              <a:t>System.out.println</a:t>
            </a:r>
            <a:r>
              <a:rPr lang="en-US" sz="1400" b="1" dirty="0" smtClean="0"/>
              <a:t>("we cancelled or  closed the   color chooser");</a:t>
            </a:r>
          </a:p>
          <a:p>
            <a:pPr>
              <a:buNone/>
            </a:pPr>
            <a:r>
              <a:rPr lang="en-US" sz="1400" b="1" dirty="0" smtClean="0"/>
              <a:t>    } else {</a:t>
            </a:r>
          </a:p>
          <a:p>
            <a:pPr>
              <a:buNone/>
            </a:pPr>
            <a:r>
              <a:rPr lang="en-US" sz="1400" b="1" dirty="0" smtClean="0"/>
              <a:t>      </a:t>
            </a:r>
            <a:r>
              <a:rPr lang="en-US" sz="1400" b="1" dirty="0" err="1" smtClean="0"/>
              <a:t>System.out.println</a:t>
            </a:r>
            <a:r>
              <a:rPr lang="en-US" sz="1400" b="1" dirty="0" smtClean="0"/>
              <a:t>("we selected  color:  " + color);</a:t>
            </a:r>
          </a:p>
          <a:p>
            <a:pPr>
              <a:buNone/>
            </a:pPr>
            <a:r>
              <a:rPr lang="en-US" sz="1400" b="1" dirty="0" smtClean="0"/>
              <a:t>    }</a:t>
            </a:r>
          </a:p>
          <a:p>
            <a:pPr>
              <a:buNone/>
            </a:pPr>
            <a:endParaRPr lang="en-US" sz="1400" b="1" dirty="0" smtClean="0"/>
          </a:p>
          <a:p>
            <a:pPr>
              <a:buNone/>
            </a:pPr>
            <a:r>
              <a:rPr lang="en-US" sz="1400" b="1" dirty="0" smtClean="0"/>
              <a:t>  }</a:t>
            </a:r>
          </a:p>
          <a:p>
            <a:pPr>
              <a:buNone/>
            </a:pPr>
            <a:r>
              <a:rPr lang="en-US" sz="1400" b="1" dirty="0" smtClean="0"/>
              <a:t>}</a:t>
            </a:r>
            <a:endParaRPr lang="en-US" sz="1400" dirty="0"/>
          </a:p>
        </p:txBody>
      </p:sp>
      <p:pic>
        <p:nvPicPr>
          <p:cNvPr id="78851" name="Picture 3"/>
          <p:cNvPicPr>
            <a:picLocks noChangeAspect="1" noChangeArrowheads="1"/>
          </p:cNvPicPr>
          <p:nvPr/>
        </p:nvPicPr>
        <p:blipFill>
          <a:blip r:embed="rId2"/>
          <a:srcRect/>
          <a:stretch>
            <a:fillRect/>
          </a:stretch>
        </p:blipFill>
        <p:spPr bwMode="auto">
          <a:xfrm>
            <a:off x="4357686" y="4214818"/>
            <a:ext cx="4374781" cy="242889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dirty="0" smtClean="0"/>
              <a:t>Java </a:t>
            </a:r>
            <a:r>
              <a:rPr lang="en-US" dirty="0" err="1" smtClean="0"/>
              <a:t>JProgressBar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JProgressBar</a:t>
            </a:r>
            <a:r>
              <a:rPr lang="en-US" dirty="0" smtClean="0"/>
              <a:t> class is used to display the progress of the task. It inherits </a:t>
            </a:r>
            <a:r>
              <a:rPr lang="en-US" dirty="0" err="1" smtClean="0"/>
              <a:t>JComponent</a:t>
            </a:r>
            <a:r>
              <a:rPr lang="en-US" dirty="0" smtClean="0"/>
              <a:t> class.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US" dirty="0" smtClean="0"/>
              <a:t>Commonly used Constructors</a:t>
            </a:r>
            <a:endParaRPr lang="en-US" dirty="0"/>
          </a:p>
        </p:txBody>
      </p:sp>
      <p:graphicFrame>
        <p:nvGraphicFramePr>
          <p:cNvPr id="4" name="Table 3"/>
          <p:cNvGraphicFramePr>
            <a:graphicFrameLocks noGrp="1"/>
          </p:cNvGraphicFramePr>
          <p:nvPr/>
        </p:nvGraphicFramePr>
        <p:xfrm>
          <a:off x="714348" y="2071678"/>
          <a:ext cx="7786742" cy="3467466"/>
        </p:xfrm>
        <a:graphic>
          <a:graphicData uri="http://schemas.openxmlformats.org/drawingml/2006/table">
            <a:tbl>
              <a:tblPr/>
              <a:tblGrid>
                <a:gridCol w="3357586"/>
                <a:gridCol w="4429156"/>
              </a:tblGrid>
              <a:tr h="385060">
                <a:tc>
                  <a:txBody>
                    <a:bodyPr/>
                    <a:lstStyle/>
                    <a:p>
                      <a:pPr algn="l" fontAlgn="t"/>
                      <a:r>
                        <a:rPr lang="en-US" sz="1300" dirty="0">
                          <a:solidFill>
                            <a:srgbClr val="000000"/>
                          </a:solidFill>
                          <a:latin typeface="times new roman"/>
                        </a:rPr>
                        <a:t>Constructor</a:t>
                      </a:r>
                    </a:p>
                  </a:txBody>
                  <a:tcPr marL="82707" marR="82707" marT="82707" marB="82707">
                    <a:lnL w="9525" cap="flat" cmpd="sng" algn="ctr">
                      <a:solidFill>
                        <a:srgbClr val="705184"/>
                      </a:solidFill>
                      <a:prstDash val="solid"/>
                      <a:round/>
                      <a:headEnd type="none" w="med" len="med"/>
                      <a:tailEnd type="none" w="med" len="med"/>
                    </a:lnL>
                    <a:lnR w="9525" cap="flat" cmpd="sng" algn="ctr">
                      <a:solidFill>
                        <a:srgbClr val="705184"/>
                      </a:solidFill>
                      <a:prstDash val="solid"/>
                      <a:round/>
                      <a:headEnd type="none" w="med" len="med"/>
                      <a:tailEnd type="none" w="med" len="med"/>
                    </a:lnR>
                    <a:lnT w="9525" cap="flat" cmpd="sng" algn="ctr">
                      <a:solidFill>
                        <a:srgbClr val="7051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2707" marR="82707" marT="82707" marB="82707">
                    <a:lnL w="9525" cap="flat" cmpd="sng" algn="ctr">
                      <a:solidFill>
                        <a:srgbClr val="705184"/>
                      </a:solidFill>
                      <a:prstDash val="solid"/>
                      <a:round/>
                      <a:headEnd type="none" w="med" len="med"/>
                      <a:tailEnd type="none" w="med" len="med"/>
                    </a:lnL>
                    <a:lnR w="9525" cap="flat" cmpd="sng" algn="ctr">
                      <a:solidFill>
                        <a:srgbClr val="705184"/>
                      </a:solidFill>
                      <a:prstDash val="solid"/>
                      <a:round/>
                      <a:headEnd type="none" w="med" len="med"/>
                      <a:tailEnd type="none" w="med" len="med"/>
                    </a:lnR>
                    <a:lnT w="9525" cap="flat" cmpd="sng" algn="ctr">
                      <a:solidFill>
                        <a:srgbClr val="7051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36750">
                <a:tc>
                  <a:txBody>
                    <a:bodyPr/>
                    <a:lstStyle/>
                    <a:p>
                      <a:pPr algn="just" fontAlgn="t"/>
                      <a:r>
                        <a:rPr lang="en-US" sz="1300">
                          <a:solidFill>
                            <a:srgbClr val="333333"/>
                          </a:solidFill>
                          <a:latin typeface="inter-regular"/>
                        </a:rPr>
                        <a:t>JProgressBar()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horizontal progress bar but no string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46782">
                <a:tc>
                  <a:txBody>
                    <a:bodyPr/>
                    <a:lstStyle/>
                    <a:p>
                      <a:pPr algn="just" fontAlgn="t"/>
                      <a:r>
                        <a:rPr lang="en-US" sz="1300">
                          <a:solidFill>
                            <a:srgbClr val="333333"/>
                          </a:solidFill>
                          <a:latin typeface="inter-regular"/>
                        </a:rPr>
                        <a:t>JProgressBar(int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create a horizontal progress bar with the specified minimum and maximum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52092">
                <a:tc>
                  <a:txBody>
                    <a:bodyPr/>
                    <a:lstStyle/>
                    <a:p>
                      <a:pPr algn="just" fontAlgn="t"/>
                      <a:r>
                        <a:rPr lang="en-US" sz="1300">
                          <a:solidFill>
                            <a:srgbClr val="333333"/>
                          </a:solidFill>
                          <a:latin typeface="inter-regular"/>
                        </a:rPr>
                        <a:t>JProgressBar(int orient)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progress bar with the specified orientation, it can be either Vertical or Horizontal by using SwingConstants.VERTICAL and SwingConstants.HORIZONTAL constants.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46782">
                <a:tc>
                  <a:txBody>
                    <a:bodyPr/>
                    <a:lstStyle/>
                    <a:p>
                      <a:pPr algn="just" fontAlgn="t"/>
                      <a:r>
                        <a:rPr lang="sv-SE" sz="1300">
                          <a:solidFill>
                            <a:srgbClr val="333333"/>
                          </a:solidFill>
                          <a:latin typeface="inter-regular"/>
                        </a:rPr>
                        <a:t>JProgressBar(int orient, 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create a progress bar with the specified orientation, minimum and maximum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smtClean="0"/>
              <a:t>Commonly used Methods</a:t>
            </a:r>
            <a:endParaRPr lang="en-US" dirty="0"/>
          </a:p>
        </p:txBody>
      </p:sp>
      <p:graphicFrame>
        <p:nvGraphicFramePr>
          <p:cNvPr id="4" name="Table 3"/>
          <p:cNvGraphicFramePr>
            <a:graphicFrameLocks noGrp="1"/>
          </p:cNvGraphicFramePr>
          <p:nvPr/>
        </p:nvGraphicFramePr>
        <p:xfrm>
          <a:off x="785786" y="1934757"/>
          <a:ext cx="7643866" cy="2555143"/>
        </p:xfrm>
        <a:graphic>
          <a:graphicData uri="http://schemas.openxmlformats.org/drawingml/2006/table">
            <a:tbl>
              <a:tblPr/>
              <a:tblGrid>
                <a:gridCol w="2786082"/>
                <a:gridCol w="4857784"/>
              </a:tblGrid>
              <a:tr h="351247">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7092B5"/>
                      </a:solidFill>
                      <a:prstDash val="solid"/>
                      <a:round/>
                      <a:headEnd type="none" w="med" len="med"/>
                      <a:tailEnd type="none" w="med" len="med"/>
                    </a:lnL>
                    <a:lnR w="9525" cap="flat" cmpd="sng" algn="ctr">
                      <a:solidFill>
                        <a:srgbClr val="7092B5"/>
                      </a:solidFill>
                      <a:prstDash val="solid"/>
                      <a:round/>
                      <a:headEnd type="none" w="med" len="med"/>
                      <a:tailEnd type="none" w="med" len="med"/>
                    </a:lnR>
                    <a:lnT w="9525" cap="flat" cmpd="sng" algn="ctr">
                      <a:solidFill>
                        <a:srgbClr val="709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7092B5"/>
                      </a:solidFill>
                      <a:prstDash val="solid"/>
                      <a:round/>
                      <a:headEnd type="none" w="med" len="med"/>
                      <a:tailEnd type="none" w="med" len="med"/>
                    </a:lnL>
                    <a:lnR w="9525" cap="flat" cmpd="sng" algn="ctr">
                      <a:solidFill>
                        <a:srgbClr val="7092B5"/>
                      </a:solidFill>
                      <a:prstDash val="solid"/>
                      <a:round/>
                      <a:headEnd type="none" w="med" len="med"/>
                      <a:tailEnd type="none" w="med" len="med"/>
                    </a:lnR>
                    <a:lnT w="9525" cap="flat" cmpd="sng" algn="ctr">
                      <a:solidFill>
                        <a:srgbClr val="709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89396">
                <a:tc>
                  <a:txBody>
                    <a:bodyPr/>
                    <a:lstStyle/>
                    <a:p>
                      <a:pPr algn="just" fontAlgn="t"/>
                      <a:r>
                        <a:rPr lang="en-US" sz="1300">
                          <a:solidFill>
                            <a:srgbClr val="333333"/>
                          </a:solidFill>
                          <a:latin typeface="inter-regular"/>
                        </a:rPr>
                        <a:t>void setStringPainted(boolean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determine whether string should be displayed.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9386">
                <a:tc>
                  <a:txBody>
                    <a:bodyPr/>
                    <a:lstStyle/>
                    <a:p>
                      <a:pPr algn="just" fontAlgn="t"/>
                      <a:r>
                        <a:rPr lang="en-US" sz="1300">
                          <a:solidFill>
                            <a:srgbClr val="333333"/>
                          </a:solidFill>
                          <a:latin typeface="inter-regular"/>
                        </a:rPr>
                        <a:t>void setString(String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value to the progress string.</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33431">
                <a:tc>
                  <a:txBody>
                    <a:bodyPr/>
                    <a:lstStyle/>
                    <a:p>
                      <a:pPr algn="just" fontAlgn="t"/>
                      <a:r>
                        <a:rPr lang="en-US" sz="1300">
                          <a:solidFill>
                            <a:srgbClr val="333333"/>
                          </a:solidFill>
                          <a:latin typeface="inter-regular"/>
                        </a:rPr>
                        <a:t>void setOrientation(int orientation)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the orientation, it may be either vertical or horizontal by using SwingConstants.VERTICAL and SwingConstants.HORIZONTAL constants.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9396">
                <a:tc>
                  <a:txBody>
                    <a:bodyPr/>
                    <a:lstStyle/>
                    <a:p>
                      <a:pPr algn="just" fontAlgn="t"/>
                      <a:r>
                        <a:rPr lang="en-US" sz="1300">
                          <a:solidFill>
                            <a:srgbClr val="333333"/>
                          </a:solidFill>
                          <a:latin typeface="inter-regular"/>
                        </a:rPr>
                        <a:t>void setValue(int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set the current value on the progress bar.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dirty="0" smtClean="0"/>
              <a:t>Java </a:t>
            </a:r>
            <a:r>
              <a:rPr lang="en-US" dirty="0" err="1" smtClean="0"/>
              <a:t>JProgressBar</a:t>
            </a:r>
            <a:r>
              <a:rPr lang="en-US" dirty="0" smtClean="0"/>
              <a:t> Example</a:t>
            </a:r>
            <a:endParaRPr lang="en-US" dirty="0"/>
          </a:p>
        </p:txBody>
      </p:sp>
      <p:sp>
        <p:nvSpPr>
          <p:cNvPr id="3" name="Content Placeholder 2"/>
          <p:cNvSpPr>
            <a:spLocks noGrp="1"/>
          </p:cNvSpPr>
          <p:nvPr>
            <p:ph idx="1"/>
          </p:nvPr>
        </p:nvSpPr>
        <p:spPr>
          <a:xfrm>
            <a:off x="457200" y="1500174"/>
            <a:ext cx="8229600" cy="4824426"/>
          </a:xfrm>
        </p:spPr>
        <p:txBody>
          <a:bodyPr>
            <a:normAutofit fontScale="47500" lnSpcReduction="20000"/>
          </a:bodyPr>
          <a:lstStyle/>
          <a:p>
            <a:pPr>
              <a:buNone/>
            </a:pPr>
            <a:r>
              <a:rPr lang="en-US" b="1" dirty="0" smtClean="0"/>
              <a:t>import</a:t>
            </a:r>
            <a:r>
              <a:rPr lang="en-US" dirty="0" smtClean="0"/>
              <a:t> </a:t>
            </a:r>
            <a:r>
              <a:rPr lang="en-US" dirty="0" err="1" smtClean="0"/>
              <a:t>javax.swing</a:t>
            </a: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ProgressBarExample</a:t>
            </a:r>
            <a:r>
              <a:rPr lang="en-US" dirty="0" smtClean="0"/>
              <a:t> </a:t>
            </a:r>
            <a:r>
              <a:rPr lang="en-US" b="1" dirty="0" smtClean="0"/>
              <a:t>extends</a:t>
            </a:r>
            <a:r>
              <a:rPr lang="en-US" dirty="0" smtClean="0"/>
              <a:t> </a:t>
            </a:r>
            <a:r>
              <a:rPr lang="en-US" dirty="0" err="1" smtClean="0"/>
              <a:t>JFrame</a:t>
            </a:r>
            <a:r>
              <a:rPr lang="en-US" dirty="0" smtClean="0"/>
              <a:t>{    </a:t>
            </a:r>
          </a:p>
          <a:p>
            <a:pPr>
              <a:buNone/>
            </a:pPr>
            <a:r>
              <a:rPr lang="en-US" dirty="0" err="1" smtClean="0"/>
              <a:t>JProgressBar</a:t>
            </a:r>
            <a:r>
              <a:rPr lang="en-US" dirty="0" smtClean="0"/>
              <a:t> </a:t>
            </a:r>
            <a:r>
              <a:rPr lang="en-US" dirty="0" err="1" smtClean="0"/>
              <a:t>jb</a:t>
            </a:r>
            <a:r>
              <a:rPr lang="en-US" dirty="0" smtClean="0"/>
              <a:t>;    </a:t>
            </a:r>
          </a:p>
          <a:p>
            <a:pPr>
              <a:buNone/>
            </a:pPr>
            <a:r>
              <a:rPr lang="en-US" b="1" dirty="0" err="1" smtClean="0"/>
              <a:t>int</a:t>
            </a:r>
            <a:r>
              <a:rPr lang="en-US" dirty="0" smtClean="0"/>
              <a:t> </a:t>
            </a:r>
            <a:r>
              <a:rPr lang="en-US" dirty="0" err="1" smtClean="0"/>
              <a:t>i</a:t>
            </a:r>
            <a:r>
              <a:rPr lang="en-US" dirty="0" smtClean="0"/>
              <a:t>=0,num=0;     </a:t>
            </a:r>
          </a:p>
          <a:p>
            <a:pPr>
              <a:buNone/>
            </a:pPr>
            <a:r>
              <a:rPr lang="en-US" dirty="0" err="1" smtClean="0"/>
              <a:t>ProgressBarExample</a:t>
            </a:r>
            <a:r>
              <a:rPr lang="en-US" dirty="0" smtClean="0"/>
              <a:t>(){    </a:t>
            </a:r>
          </a:p>
          <a:p>
            <a:pPr>
              <a:buNone/>
            </a:pPr>
            <a:r>
              <a:rPr lang="en-US" dirty="0" err="1" smtClean="0"/>
              <a:t>jb</a:t>
            </a:r>
            <a:r>
              <a:rPr lang="en-US" dirty="0" smtClean="0"/>
              <a:t>=</a:t>
            </a:r>
            <a:r>
              <a:rPr lang="en-US" b="1" dirty="0" smtClean="0"/>
              <a:t>new</a:t>
            </a:r>
            <a:r>
              <a:rPr lang="en-US" dirty="0" smtClean="0"/>
              <a:t> </a:t>
            </a:r>
            <a:r>
              <a:rPr lang="en-US" dirty="0" err="1" smtClean="0"/>
              <a:t>JProgressBar</a:t>
            </a:r>
            <a:r>
              <a:rPr lang="en-US" dirty="0" smtClean="0"/>
              <a:t>(0,2000);    </a:t>
            </a:r>
          </a:p>
          <a:p>
            <a:pPr>
              <a:buNone/>
            </a:pPr>
            <a:r>
              <a:rPr lang="en-US" dirty="0" err="1" smtClean="0"/>
              <a:t>jb.setBounds</a:t>
            </a:r>
            <a:r>
              <a:rPr lang="en-US" dirty="0" smtClean="0"/>
              <a:t>(40,40,160,30);         </a:t>
            </a:r>
          </a:p>
          <a:p>
            <a:pPr>
              <a:buNone/>
            </a:pPr>
            <a:r>
              <a:rPr lang="en-US" dirty="0" err="1" smtClean="0"/>
              <a:t>jb.setValue</a:t>
            </a:r>
            <a:r>
              <a:rPr lang="en-US" dirty="0" smtClean="0"/>
              <a:t>(0);    </a:t>
            </a:r>
          </a:p>
          <a:p>
            <a:pPr>
              <a:buNone/>
            </a:pPr>
            <a:r>
              <a:rPr lang="en-US" dirty="0" err="1" smtClean="0"/>
              <a:t>jb.setStringPainted</a:t>
            </a:r>
            <a:r>
              <a:rPr lang="en-US" dirty="0" smtClean="0"/>
              <a:t>(</a:t>
            </a:r>
            <a:r>
              <a:rPr lang="en-US" b="1" dirty="0" smtClean="0"/>
              <a:t>true</a:t>
            </a:r>
            <a:r>
              <a:rPr lang="en-US" dirty="0" smtClean="0"/>
              <a:t>);    </a:t>
            </a:r>
          </a:p>
          <a:p>
            <a:pPr>
              <a:buNone/>
            </a:pPr>
            <a:r>
              <a:rPr lang="en-US" dirty="0" smtClean="0"/>
              <a:t>add(</a:t>
            </a:r>
            <a:r>
              <a:rPr lang="en-US" dirty="0" err="1" smtClean="0"/>
              <a:t>jb</a:t>
            </a:r>
            <a:r>
              <a:rPr lang="en-US" dirty="0" smtClean="0"/>
              <a:t>);    </a:t>
            </a:r>
          </a:p>
          <a:p>
            <a:pPr>
              <a:buNone/>
            </a:pPr>
            <a:r>
              <a:rPr lang="en-US" dirty="0" err="1" smtClean="0"/>
              <a:t>setSize</a:t>
            </a:r>
            <a:r>
              <a:rPr lang="en-US" dirty="0" smtClean="0"/>
              <a:t>(250,150);    </a:t>
            </a:r>
          </a:p>
          <a:p>
            <a:pPr>
              <a:buNone/>
            </a:pPr>
            <a:r>
              <a:rPr lang="en-US" dirty="0" err="1" smtClean="0"/>
              <a:t>setLayout</a:t>
            </a:r>
            <a:r>
              <a:rPr lang="en-US" dirty="0" smtClean="0"/>
              <a:t>(</a:t>
            </a:r>
            <a:r>
              <a:rPr lang="en-US" b="1" dirty="0" smtClean="0"/>
              <a:t>null</a:t>
            </a:r>
            <a:r>
              <a:rPr lang="en-US" dirty="0" smtClean="0"/>
              <a:t>);    </a:t>
            </a:r>
          </a:p>
          <a:p>
            <a:pPr>
              <a:buNone/>
            </a:pPr>
            <a:r>
              <a:rPr lang="en-US" dirty="0" smtClean="0"/>
              <a:t>}    </a:t>
            </a:r>
          </a:p>
          <a:p>
            <a:pPr>
              <a:buNone/>
            </a:pPr>
            <a:r>
              <a:rPr lang="en-US" b="1" dirty="0" smtClean="0"/>
              <a:t>public</a:t>
            </a:r>
            <a:r>
              <a:rPr lang="en-US" dirty="0" smtClean="0"/>
              <a:t> </a:t>
            </a:r>
            <a:r>
              <a:rPr lang="en-US" b="1" dirty="0" smtClean="0"/>
              <a:t>void</a:t>
            </a:r>
            <a:r>
              <a:rPr lang="en-US" dirty="0" smtClean="0"/>
              <a:t> iterate(){    </a:t>
            </a:r>
          </a:p>
          <a:p>
            <a:pPr>
              <a:buNone/>
            </a:pPr>
            <a:r>
              <a:rPr lang="en-US" b="1" dirty="0" smtClean="0"/>
              <a:t>while</a:t>
            </a:r>
            <a:r>
              <a:rPr lang="en-US" dirty="0" smtClean="0"/>
              <a:t>(</a:t>
            </a:r>
            <a:r>
              <a:rPr lang="en-US" dirty="0" err="1" smtClean="0"/>
              <a:t>i</a:t>
            </a:r>
            <a:r>
              <a:rPr lang="en-US" dirty="0" smtClean="0"/>
              <a:t>&lt;=2000){    </a:t>
            </a:r>
          </a:p>
          <a:p>
            <a:pPr>
              <a:buNone/>
            </a:pPr>
            <a:r>
              <a:rPr lang="en-US" dirty="0" smtClean="0"/>
              <a:t>  </a:t>
            </a:r>
            <a:r>
              <a:rPr lang="en-US" dirty="0" err="1" smtClean="0"/>
              <a:t>jb.setValue</a:t>
            </a:r>
            <a:r>
              <a:rPr lang="en-US" dirty="0" smtClean="0"/>
              <a:t>(</a:t>
            </a:r>
            <a:r>
              <a:rPr lang="en-US" dirty="0" err="1" smtClean="0"/>
              <a:t>i</a:t>
            </a:r>
            <a:r>
              <a:rPr lang="en-US" dirty="0" smtClean="0"/>
              <a:t>);    </a:t>
            </a:r>
          </a:p>
          <a:p>
            <a:pPr>
              <a:buNone/>
            </a:pPr>
            <a:r>
              <a:rPr lang="en-US" dirty="0" smtClean="0"/>
              <a:t>  </a:t>
            </a:r>
            <a:r>
              <a:rPr lang="en-US" dirty="0" err="1" smtClean="0"/>
              <a:t>i</a:t>
            </a:r>
            <a:r>
              <a:rPr lang="en-US" dirty="0" smtClean="0"/>
              <a:t>=i+20;    </a:t>
            </a:r>
          </a:p>
          <a:p>
            <a:pPr>
              <a:buNone/>
            </a:pPr>
            <a:r>
              <a:rPr lang="en-US" dirty="0" smtClean="0"/>
              <a:t>  </a:t>
            </a:r>
            <a:r>
              <a:rPr lang="en-US" b="1" dirty="0" smtClean="0"/>
              <a:t>try</a:t>
            </a:r>
            <a:r>
              <a:rPr lang="en-US" dirty="0" smtClean="0"/>
              <a:t>{</a:t>
            </a:r>
            <a:r>
              <a:rPr lang="en-US" dirty="0" err="1" smtClean="0"/>
              <a:t>Thread.sleep</a:t>
            </a:r>
            <a:r>
              <a:rPr lang="en-US" dirty="0" smtClean="0"/>
              <a:t>(150);}</a:t>
            </a:r>
            <a:r>
              <a:rPr lang="en-US" b="1" dirty="0" smtClean="0"/>
              <a:t>catch</a:t>
            </a:r>
            <a:r>
              <a:rPr lang="en-US" dirty="0" smtClean="0"/>
              <a:t>(Exception e){}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r>
              <a:rPr lang="en-US" dirty="0" err="1" smtClean="0"/>
              <a:t>ProgressBarExample</a:t>
            </a:r>
            <a:r>
              <a:rPr lang="en-US" dirty="0" smtClean="0"/>
              <a:t> m=</a:t>
            </a:r>
            <a:r>
              <a:rPr lang="en-US" b="1" dirty="0" smtClean="0"/>
              <a:t>new</a:t>
            </a:r>
            <a:r>
              <a:rPr lang="en-US" dirty="0" smtClean="0"/>
              <a:t> </a:t>
            </a:r>
            <a:r>
              <a:rPr lang="en-US" dirty="0" err="1" smtClean="0"/>
              <a:t>ProgressBarExample</a:t>
            </a:r>
            <a:r>
              <a:rPr lang="en-US" dirty="0" smtClean="0"/>
              <a:t>();    </a:t>
            </a:r>
          </a:p>
          <a:p>
            <a:pPr>
              <a:buNone/>
            </a:pPr>
            <a:r>
              <a:rPr lang="en-US" dirty="0" smtClean="0"/>
              <a:t>    </a:t>
            </a:r>
            <a:r>
              <a:rPr lang="en-US" dirty="0" err="1" smtClean="0"/>
              <a:t>m.setVisible</a:t>
            </a:r>
            <a:r>
              <a:rPr lang="en-US" dirty="0" smtClean="0"/>
              <a:t>(</a:t>
            </a:r>
            <a:r>
              <a:rPr lang="en-US" b="1" dirty="0" smtClean="0"/>
              <a:t>true</a:t>
            </a:r>
            <a:r>
              <a:rPr lang="en-US" dirty="0" smtClean="0"/>
              <a:t>);    </a:t>
            </a:r>
          </a:p>
          <a:p>
            <a:pPr>
              <a:buNone/>
            </a:pPr>
            <a:r>
              <a:rPr lang="en-US" dirty="0" smtClean="0"/>
              <a:t>    </a:t>
            </a:r>
            <a:r>
              <a:rPr lang="en-US" dirty="0" err="1" smtClean="0"/>
              <a:t>m.iterate</a:t>
            </a:r>
            <a:r>
              <a:rPr lang="en-US" dirty="0" smtClean="0"/>
              <a:t>();    </a:t>
            </a:r>
          </a:p>
          <a:p>
            <a:pPr>
              <a:buNone/>
            </a:pPr>
            <a:r>
              <a:rPr lang="en-US" dirty="0" smtClean="0"/>
              <a:t>}    </a:t>
            </a:r>
          </a:p>
          <a:p>
            <a:pPr>
              <a:buNone/>
            </a:pPr>
            <a:r>
              <a:rPr lang="en-US" dirty="0" smtClean="0"/>
              <a:t>}    </a:t>
            </a:r>
          </a:p>
          <a:p>
            <a:pPr>
              <a:buNone/>
            </a:pPr>
            <a:endParaRPr lang="en-US" dirty="0"/>
          </a:p>
        </p:txBody>
      </p:sp>
      <p:pic>
        <p:nvPicPr>
          <p:cNvPr id="82946" name="Picture 2" descr="JAVA Jprogressbar 1"/>
          <p:cNvPicPr>
            <a:picLocks noChangeAspect="1" noChangeArrowheads="1"/>
          </p:cNvPicPr>
          <p:nvPr/>
        </p:nvPicPr>
        <p:blipFill>
          <a:blip r:embed="rId2"/>
          <a:srcRect/>
          <a:stretch>
            <a:fillRect/>
          </a:stretch>
        </p:blipFill>
        <p:spPr bwMode="auto">
          <a:xfrm>
            <a:off x="5072066" y="2786058"/>
            <a:ext cx="2419350" cy="14668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smtClean="0"/>
              <a:t>SWING - 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Swing API is a set of extensible GUI Components to ease the developer's life to create JAVA based Front End/GUI Applications. It is build on top of AWT API and acts as a replacement of AWT API, since it has almost every control corresponding to AWT controls. Swing component follows a Model-View-Controller architecture to fulfill the following </a:t>
            </a:r>
            <a:r>
              <a:rPr lang="en-US" dirty="0" err="1" smtClean="0"/>
              <a:t>criterias</a:t>
            </a:r>
            <a:r>
              <a:rPr lang="en-US" dirty="0" smtClean="0"/>
              <a:t>.</a:t>
            </a:r>
          </a:p>
          <a:p>
            <a:pPr lvl="1"/>
            <a:r>
              <a:rPr lang="en-US" dirty="0" smtClean="0"/>
              <a:t>A single API is to be sufficient to support multiple look and feel.</a:t>
            </a:r>
          </a:p>
          <a:p>
            <a:pPr lvl="1"/>
            <a:r>
              <a:rPr lang="en-US" dirty="0" smtClean="0"/>
              <a:t>API is to be model driven so that the highest level API is not required to have data.</a:t>
            </a:r>
          </a:p>
          <a:p>
            <a:pPr lvl="1"/>
            <a:r>
              <a:rPr lang="en-US" dirty="0" smtClean="0"/>
              <a:t>API is to use the Java Bean model so that Builder Tools and IDE can provide better services to the developers for use.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24648"/>
          </a:xfrm>
        </p:spPr>
        <p:txBody>
          <a:bodyPr>
            <a:normAutofit fontScale="90000"/>
          </a:bodyPr>
          <a:lstStyle/>
          <a:p>
            <a:r>
              <a:rPr lang="en-US" dirty="0" smtClean="0"/>
              <a:t>Java </a:t>
            </a:r>
            <a:r>
              <a:rPr lang="en-US" dirty="0" err="1" smtClean="0"/>
              <a:t>JSlider</a:t>
            </a:r>
            <a:endParaRPr lang="en-US" dirty="0"/>
          </a:p>
        </p:txBody>
      </p:sp>
      <p:sp>
        <p:nvSpPr>
          <p:cNvPr id="3" name="Content Placeholder 2"/>
          <p:cNvSpPr>
            <a:spLocks noGrp="1"/>
          </p:cNvSpPr>
          <p:nvPr>
            <p:ph idx="1"/>
          </p:nvPr>
        </p:nvSpPr>
        <p:spPr/>
        <p:txBody>
          <a:bodyPr/>
          <a:lstStyle/>
          <a:p>
            <a:r>
              <a:rPr lang="en-US" dirty="0" smtClean="0"/>
              <a:t>The Java </a:t>
            </a:r>
            <a:r>
              <a:rPr lang="en-US" dirty="0" err="1" smtClean="0"/>
              <a:t>JSlider</a:t>
            </a:r>
            <a:r>
              <a:rPr lang="en-US" dirty="0" smtClean="0"/>
              <a:t> class is used to create the slider. By using </a:t>
            </a:r>
            <a:r>
              <a:rPr lang="en-US" dirty="0" err="1" smtClean="0"/>
              <a:t>JSlider</a:t>
            </a:r>
            <a:r>
              <a:rPr lang="en-US" dirty="0" smtClean="0"/>
              <a:t>, a user can select a value from a specific range.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10334"/>
          </a:xfrm>
        </p:spPr>
        <p:txBody>
          <a:bodyPr>
            <a:noAutofit/>
          </a:bodyPr>
          <a:lstStyle/>
          <a:p>
            <a:r>
              <a:rPr lang="en-US" sz="3600" dirty="0" smtClean="0"/>
              <a:t>Commonly used Constructors of </a:t>
            </a:r>
            <a:r>
              <a:rPr lang="en-US" sz="3600" dirty="0" err="1" smtClean="0"/>
              <a:t>JSlider</a:t>
            </a:r>
            <a:r>
              <a:rPr lang="en-US" sz="3600" dirty="0" smtClean="0"/>
              <a:t> class</a:t>
            </a:r>
            <a:endParaRPr lang="en-US" sz="3600" dirty="0"/>
          </a:p>
        </p:txBody>
      </p:sp>
      <p:graphicFrame>
        <p:nvGraphicFramePr>
          <p:cNvPr id="4" name="Table 3"/>
          <p:cNvGraphicFramePr>
            <a:graphicFrameLocks noGrp="1"/>
          </p:cNvGraphicFramePr>
          <p:nvPr/>
        </p:nvGraphicFramePr>
        <p:xfrm>
          <a:off x="1000100" y="1681121"/>
          <a:ext cx="7429552" cy="3481835"/>
        </p:xfrm>
        <a:graphic>
          <a:graphicData uri="http://schemas.openxmlformats.org/drawingml/2006/table">
            <a:tbl>
              <a:tblPr/>
              <a:tblGrid>
                <a:gridCol w="3714776"/>
                <a:gridCol w="3714776"/>
              </a:tblGrid>
              <a:tr h="36043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B0B524"/>
                      </a:solidFill>
                      <a:prstDash val="solid"/>
                      <a:round/>
                      <a:headEnd type="none" w="med" len="med"/>
                      <a:tailEnd type="none" w="med" len="med"/>
                    </a:lnL>
                    <a:lnR w="9525" cap="flat" cmpd="sng" algn="ctr">
                      <a:solidFill>
                        <a:srgbClr val="B0B524"/>
                      </a:solidFill>
                      <a:prstDash val="solid"/>
                      <a:round/>
                      <a:headEnd type="none" w="med" len="med"/>
                      <a:tailEnd type="none" w="med" len="med"/>
                    </a:lnR>
                    <a:lnT w="9525" cap="flat" cmpd="sng" algn="ctr">
                      <a:solidFill>
                        <a:srgbClr val="B0B5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B524"/>
                      </a:solidFill>
                      <a:prstDash val="solid"/>
                      <a:round/>
                      <a:headEnd type="none" w="med" len="med"/>
                      <a:tailEnd type="none" w="med" len="med"/>
                    </a:lnL>
                    <a:lnR w="9525" cap="flat" cmpd="sng" algn="ctr">
                      <a:solidFill>
                        <a:srgbClr val="B0B524"/>
                      </a:solidFill>
                      <a:prstDash val="solid"/>
                      <a:round/>
                      <a:headEnd type="none" w="med" len="med"/>
                      <a:tailEnd type="none" w="med" len="med"/>
                    </a:lnR>
                    <a:lnT w="9525" cap="flat" cmpd="sng" algn="ctr">
                      <a:solidFill>
                        <a:srgbClr val="B0B5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02429">
                <a:tc>
                  <a:txBody>
                    <a:bodyPr/>
                    <a:lstStyle/>
                    <a:p>
                      <a:pPr algn="just" fontAlgn="t"/>
                      <a:r>
                        <a:rPr lang="en-US" sz="1300">
                          <a:solidFill>
                            <a:srgbClr val="333333"/>
                          </a:solidFill>
                          <a:latin typeface="inter-regular"/>
                        </a:rPr>
                        <a:t>JSlider()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slider with the initial value of 50 and range of 0 to 100.</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92237">
                <a:tc>
                  <a:txBody>
                    <a:bodyPr/>
                    <a:lstStyle/>
                    <a:p>
                      <a:pPr algn="just" fontAlgn="t"/>
                      <a:r>
                        <a:rPr lang="en-US" sz="1300">
                          <a:solidFill>
                            <a:srgbClr val="333333"/>
                          </a:solidFill>
                          <a:latin typeface="inter-regular"/>
                        </a:rPr>
                        <a:t>JSlider(int orientation)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slider with the specified orientation set by either JSlider.HORIZONTAL or JSlider.VERTICAL with the range 0 to 100 and initial value 50.</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2429">
                <a:tc>
                  <a:txBody>
                    <a:bodyPr/>
                    <a:lstStyle/>
                    <a:p>
                      <a:pPr algn="just" fontAlgn="t"/>
                      <a:r>
                        <a:rPr lang="en-US" sz="1300">
                          <a:solidFill>
                            <a:srgbClr val="333333"/>
                          </a:solidFill>
                          <a:latin typeface="inter-regular"/>
                        </a:rPr>
                        <a:t>JSlider(int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horizontal slider using the given min and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2429">
                <a:tc>
                  <a:txBody>
                    <a:bodyPr/>
                    <a:lstStyle/>
                    <a:p>
                      <a:pPr algn="just" fontAlgn="t"/>
                      <a:r>
                        <a:rPr lang="en-US" sz="1300">
                          <a:solidFill>
                            <a:srgbClr val="333333"/>
                          </a:solidFill>
                          <a:latin typeface="inter-regular"/>
                        </a:rPr>
                        <a:t>JSlider(int min, int max, 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horizontal slider using the given min, max and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2429">
                <a:tc>
                  <a:txBody>
                    <a:bodyPr/>
                    <a:lstStyle/>
                    <a:p>
                      <a:pPr algn="just" fontAlgn="t"/>
                      <a:r>
                        <a:rPr lang="en-US" sz="1300">
                          <a:solidFill>
                            <a:srgbClr val="333333"/>
                          </a:solidFill>
                          <a:latin typeface="inter-regular"/>
                        </a:rPr>
                        <a:t>JSlider(int orientation, int min, int max, 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slider using the given orientation, min, max and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53210"/>
          </a:xfrm>
        </p:spPr>
        <p:txBody>
          <a:bodyPr>
            <a:noAutofit/>
          </a:bodyPr>
          <a:lstStyle/>
          <a:p>
            <a:r>
              <a:rPr lang="en-US" sz="3600" dirty="0" smtClean="0"/>
              <a:t>Commonly used Methods of </a:t>
            </a:r>
            <a:r>
              <a:rPr lang="en-US" sz="3600" dirty="0" err="1" smtClean="0"/>
              <a:t>JSlider</a:t>
            </a:r>
            <a:r>
              <a:rPr lang="en-US" sz="3600" dirty="0" smtClean="0"/>
              <a:t> class</a:t>
            </a:r>
            <a:endParaRPr lang="en-US" sz="3600" dirty="0"/>
          </a:p>
        </p:txBody>
      </p:sp>
      <p:graphicFrame>
        <p:nvGraphicFramePr>
          <p:cNvPr id="4" name="Table 3"/>
          <p:cNvGraphicFramePr>
            <a:graphicFrameLocks noGrp="1"/>
          </p:cNvGraphicFramePr>
          <p:nvPr/>
        </p:nvGraphicFramePr>
        <p:xfrm>
          <a:off x="785786" y="1978866"/>
          <a:ext cx="7858180" cy="3021768"/>
        </p:xfrm>
        <a:graphic>
          <a:graphicData uri="http://schemas.openxmlformats.org/drawingml/2006/table">
            <a:tbl>
              <a:tblPr/>
              <a:tblGrid>
                <a:gridCol w="3500462"/>
                <a:gridCol w="4357718"/>
              </a:tblGrid>
              <a:tr h="379158">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C0EABE"/>
                      </a:solidFill>
                      <a:prstDash val="solid"/>
                      <a:round/>
                      <a:headEnd type="none" w="med" len="med"/>
                      <a:tailEnd type="none" w="med" len="med"/>
                    </a:lnL>
                    <a:lnR w="9525" cap="flat" cmpd="sng" algn="ctr">
                      <a:solidFill>
                        <a:srgbClr val="C0EABE"/>
                      </a:solidFill>
                      <a:prstDash val="solid"/>
                      <a:round/>
                      <a:headEnd type="none" w="med" len="med"/>
                      <a:tailEnd type="none" w="med" len="med"/>
                    </a:lnR>
                    <a:lnT w="9525" cap="flat" cmpd="sng" algn="ctr">
                      <a:solidFill>
                        <a:srgbClr val="C0EA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EABE"/>
                      </a:solidFill>
                      <a:prstDash val="solid"/>
                      <a:round/>
                      <a:headEnd type="none" w="med" len="med"/>
                      <a:tailEnd type="none" w="med" len="med"/>
                    </a:lnL>
                    <a:lnR w="9525" cap="flat" cmpd="sng" algn="ctr">
                      <a:solidFill>
                        <a:srgbClr val="C0EABE"/>
                      </a:solidFill>
                      <a:prstDash val="solid"/>
                      <a:round/>
                      <a:headEnd type="none" w="med" len="med"/>
                      <a:tailEnd type="none" w="med" len="med"/>
                    </a:lnR>
                    <a:lnT w="9525" cap="flat" cmpd="sng" algn="ctr">
                      <a:solidFill>
                        <a:srgbClr val="C0EA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28522">
                <a:tc>
                  <a:txBody>
                    <a:bodyPr/>
                    <a:lstStyle/>
                    <a:p>
                      <a:pPr algn="just" fontAlgn="t"/>
                      <a:r>
                        <a:rPr lang="en-US" sz="1300">
                          <a:solidFill>
                            <a:srgbClr val="333333"/>
                          </a:solidFill>
                          <a:latin typeface="inter-regular"/>
                        </a:rPr>
                        <a:t>public void setMinorTickSpacing(int 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is used to set the minor tick spacing to the 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8522">
                <a:tc>
                  <a:txBody>
                    <a:bodyPr/>
                    <a:lstStyle/>
                    <a:p>
                      <a:pPr algn="just" fontAlgn="t"/>
                      <a:r>
                        <a:rPr lang="en-US" sz="1300">
                          <a:solidFill>
                            <a:srgbClr val="333333"/>
                          </a:solidFill>
                          <a:latin typeface="inter-regular"/>
                        </a:rPr>
                        <a:t>public void setMajorTickSpacing(int 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is used to set the major tick spacing to the 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28522">
                <a:tc>
                  <a:txBody>
                    <a:bodyPr/>
                    <a:lstStyle/>
                    <a:p>
                      <a:pPr algn="just" fontAlgn="t"/>
                      <a:r>
                        <a:rPr lang="en-US" sz="1300">
                          <a:solidFill>
                            <a:srgbClr val="333333"/>
                          </a:solidFill>
                          <a:latin typeface="inter-regular"/>
                        </a:rPr>
                        <a:t>public void setPaintTicks(boolean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is used to determine whether tick marks are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8522">
                <a:tc>
                  <a:txBody>
                    <a:bodyPr/>
                    <a:lstStyle/>
                    <a:p>
                      <a:pPr algn="just" fontAlgn="t"/>
                      <a:r>
                        <a:rPr lang="en-US" sz="1300">
                          <a:solidFill>
                            <a:srgbClr val="333333"/>
                          </a:solidFill>
                          <a:latin typeface="inter-regular"/>
                        </a:rPr>
                        <a:t>public void setPaintLabels(boolean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is used to determine whether labels are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28522">
                <a:tc>
                  <a:txBody>
                    <a:bodyPr/>
                    <a:lstStyle/>
                    <a:p>
                      <a:pPr algn="just" fontAlgn="t"/>
                      <a:r>
                        <a:rPr lang="en-US" sz="1300">
                          <a:solidFill>
                            <a:srgbClr val="333333"/>
                          </a:solidFill>
                          <a:latin typeface="inter-regular"/>
                        </a:rPr>
                        <a:t>public void setPaintTracks(boolean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is used to determine whether track is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653210"/>
          </a:xfrm>
        </p:spPr>
        <p:txBody>
          <a:bodyPr>
            <a:normAutofit fontScale="90000"/>
          </a:bodyPr>
          <a:lstStyle/>
          <a:p>
            <a:r>
              <a:rPr lang="en-US" dirty="0" smtClean="0"/>
              <a:t>Java </a:t>
            </a:r>
            <a:r>
              <a:rPr lang="en-US" dirty="0" err="1" smtClean="0"/>
              <a:t>JSlider</a:t>
            </a:r>
            <a:r>
              <a:rPr lang="en-US" dirty="0" smtClean="0"/>
              <a:t> Example</a:t>
            </a:r>
            <a:endParaRPr lang="en-US" dirty="0"/>
          </a:p>
        </p:txBody>
      </p:sp>
      <p:sp>
        <p:nvSpPr>
          <p:cNvPr id="3" name="Content Placeholder 2"/>
          <p:cNvSpPr>
            <a:spLocks noGrp="1"/>
          </p:cNvSpPr>
          <p:nvPr>
            <p:ph idx="1"/>
          </p:nvPr>
        </p:nvSpPr>
        <p:spPr>
          <a:xfrm>
            <a:off x="457200" y="1357298"/>
            <a:ext cx="8229600" cy="4967302"/>
          </a:xfrm>
        </p:spPr>
        <p:txBody>
          <a:bodyPr>
            <a:normAutofit fontScale="77500" lnSpcReduction="20000"/>
          </a:bodyPr>
          <a:lstStyle/>
          <a:p>
            <a:pPr>
              <a:buNone/>
            </a:pPr>
            <a:r>
              <a:rPr lang="en-US" b="1" dirty="0" smtClean="0"/>
              <a:t>import</a:t>
            </a:r>
            <a:r>
              <a:rPr lang="en-US" dirty="0" smtClean="0"/>
              <a:t> </a:t>
            </a:r>
            <a:r>
              <a:rPr lang="en-US" dirty="0" err="1" smtClean="0"/>
              <a:t>javax.swing</a:t>
            </a:r>
            <a:r>
              <a:rPr lang="en-US" dirty="0" smtClean="0"/>
              <a:t>.*;  </a:t>
            </a:r>
          </a:p>
          <a:p>
            <a:pPr>
              <a:buNone/>
            </a:pPr>
            <a:r>
              <a:rPr lang="en-US" b="1" dirty="0" smtClean="0"/>
              <a:t>public</a:t>
            </a:r>
            <a:r>
              <a:rPr lang="en-US" dirty="0" smtClean="0"/>
              <a:t> </a:t>
            </a:r>
            <a:r>
              <a:rPr lang="en-US" b="1" dirty="0" smtClean="0"/>
              <a:t>class</a:t>
            </a:r>
            <a:r>
              <a:rPr lang="en-US" dirty="0" smtClean="0"/>
              <a:t> SliderExample1 </a:t>
            </a:r>
            <a:r>
              <a:rPr lang="en-US" b="1" dirty="0" smtClean="0"/>
              <a:t>extends</a:t>
            </a:r>
            <a:r>
              <a:rPr lang="en-US" dirty="0" smtClean="0"/>
              <a:t> </a:t>
            </a:r>
            <a:r>
              <a:rPr lang="en-US" dirty="0" err="1" smtClean="0"/>
              <a:t>JFrame</a:t>
            </a:r>
            <a:r>
              <a:rPr lang="en-US" dirty="0" smtClean="0"/>
              <a:t>{  </a:t>
            </a:r>
          </a:p>
          <a:p>
            <a:pPr>
              <a:buNone/>
            </a:pPr>
            <a:r>
              <a:rPr lang="en-US" b="1" dirty="0" smtClean="0"/>
              <a:t>public</a:t>
            </a:r>
            <a:r>
              <a:rPr lang="en-US" dirty="0" smtClean="0"/>
              <a:t> SliderExample1() {  </a:t>
            </a:r>
          </a:p>
          <a:p>
            <a:pPr>
              <a:buNone/>
            </a:pPr>
            <a:r>
              <a:rPr lang="en-US" dirty="0" err="1" smtClean="0"/>
              <a:t>JSlider</a:t>
            </a:r>
            <a:r>
              <a:rPr lang="en-US" dirty="0" smtClean="0"/>
              <a:t> slider = </a:t>
            </a:r>
            <a:r>
              <a:rPr lang="en-US" b="1" dirty="0" smtClean="0"/>
              <a:t>new</a:t>
            </a:r>
            <a:r>
              <a:rPr lang="en-US" dirty="0" smtClean="0"/>
              <a:t> </a:t>
            </a:r>
            <a:r>
              <a:rPr lang="en-US" dirty="0" err="1" smtClean="0"/>
              <a:t>JSlider</a:t>
            </a:r>
            <a:r>
              <a:rPr lang="en-US" dirty="0" smtClean="0"/>
              <a:t>(</a:t>
            </a:r>
            <a:r>
              <a:rPr lang="en-US" dirty="0" err="1" smtClean="0"/>
              <a:t>JSlider.HORIZONTAL</a:t>
            </a:r>
            <a:r>
              <a:rPr lang="en-US" dirty="0" smtClean="0"/>
              <a:t>, 0, 50, 25);  </a:t>
            </a:r>
          </a:p>
          <a:p>
            <a:pPr>
              <a:buNone/>
            </a:pPr>
            <a:r>
              <a:rPr lang="en-US" dirty="0" err="1" smtClean="0"/>
              <a:t>JPanel</a:t>
            </a:r>
            <a:r>
              <a:rPr lang="en-US" dirty="0" smtClean="0"/>
              <a:t> panel=</a:t>
            </a:r>
            <a:r>
              <a:rPr lang="en-US" b="1" dirty="0" smtClean="0"/>
              <a:t>new</a:t>
            </a:r>
            <a:r>
              <a:rPr lang="en-US" dirty="0" smtClean="0"/>
              <a:t> </a:t>
            </a:r>
            <a:r>
              <a:rPr lang="en-US" dirty="0" err="1" smtClean="0"/>
              <a:t>JPanel</a:t>
            </a:r>
            <a:r>
              <a:rPr lang="en-US" dirty="0" smtClean="0"/>
              <a:t>();  </a:t>
            </a:r>
          </a:p>
          <a:p>
            <a:pPr>
              <a:buNone/>
            </a:pPr>
            <a:r>
              <a:rPr lang="en-US" dirty="0" err="1" smtClean="0"/>
              <a:t>panel.add</a:t>
            </a:r>
            <a:r>
              <a:rPr lang="en-US" dirty="0" smtClean="0"/>
              <a:t>(slider);  </a:t>
            </a:r>
          </a:p>
          <a:p>
            <a:pPr>
              <a:buNone/>
            </a:pPr>
            <a:r>
              <a:rPr lang="en-US" dirty="0" smtClean="0"/>
              <a:t>add(panel);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s[]) {  </a:t>
            </a:r>
          </a:p>
          <a:p>
            <a:pPr>
              <a:buNone/>
            </a:pPr>
            <a:r>
              <a:rPr lang="en-US" dirty="0" smtClean="0"/>
              <a:t>SliderExample1 frame=</a:t>
            </a:r>
            <a:r>
              <a:rPr lang="en-US" b="1" dirty="0" smtClean="0"/>
              <a:t>new</a:t>
            </a:r>
            <a:r>
              <a:rPr lang="en-US" dirty="0" smtClean="0"/>
              <a:t> SliderExample1();  </a:t>
            </a:r>
          </a:p>
          <a:p>
            <a:pPr>
              <a:buNone/>
            </a:pPr>
            <a:r>
              <a:rPr lang="en-US" dirty="0" err="1" smtClean="0"/>
              <a:t>frame.pack</a:t>
            </a:r>
            <a:r>
              <a:rPr lang="en-US" dirty="0" smtClean="0"/>
              <a:t>();  </a:t>
            </a:r>
          </a:p>
          <a:p>
            <a:pPr>
              <a:buNone/>
            </a:pPr>
            <a:r>
              <a:rPr lang="en-US" dirty="0" err="1" smtClean="0"/>
              <a:t>frame.setVisible</a:t>
            </a:r>
            <a:r>
              <a:rPr lang="en-US" dirty="0" smtClean="0"/>
              <a:t>(</a:t>
            </a:r>
            <a:r>
              <a:rPr lang="en-US" b="1" dirty="0" smtClean="0"/>
              <a:t>true</a:t>
            </a:r>
            <a:r>
              <a:rPr lang="en-US" dirty="0" smtClean="0"/>
              <a:t>);  </a:t>
            </a:r>
          </a:p>
          <a:p>
            <a:pPr>
              <a:buNone/>
            </a:pPr>
            <a:r>
              <a:rPr lang="en-US" dirty="0" smtClean="0"/>
              <a:t>}  </a:t>
            </a:r>
          </a:p>
          <a:p>
            <a:pPr>
              <a:buNone/>
            </a:pPr>
            <a:r>
              <a:rPr lang="en-US" dirty="0" smtClean="0"/>
              <a:t>}  </a:t>
            </a:r>
          </a:p>
          <a:p>
            <a:pPr>
              <a:buNone/>
            </a:pPr>
            <a:endParaRPr lang="en-US" dirty="0"/>
          </a:p>
        </p:txBody>
      </p:sp>
      <p:pic>
        <p:nvPicPr>
          <p:cNvPr id="87042" name="Picture 2" descr="example of JSlider class"/>
          <p:cNvPicPr>
            <a:picLocks noChangeAspect="1" noChangeArrowheads="1"/>
          </p:cNvPicPr>
          <p:nvPr/>
        </p:nvPicPr>
        <p:blipFill>
          <a:blip r:embed="rId2"/>
          <a:srcRect/>
          <a:stretch>
            <a:fillRect/>
          </a:stretch>
        </p:blipFill>
        <p:spPr bwMode="auto">
          <a:xfrm>
            <a:off x="5857884" y="3286124"/>
            <a:ext cx="2295525" cy="77152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fontScale="90000"/>
          </a:bodyPr>
          <a:lstStyle/>
          <a:p>
            <a:r>
              <a:rPr lang="en-US" dirty="0" err="1" smtClean="0"/>
              <a:t>ava</a:t>
            </a:r>
            <a:r>
              <a:rPr lang="en-US" dirty="0" smtClean="0"/>
              <a:t> </a:t>
            </a:r>
            <a:r>
              <a:rPr lang="en-US" dirty="0" err="1" smtClean="0"/>
              <a:t>JSlider</a:t>
            </a:r>
            <a:r>
              <a:rPr lang="en-US" dirty="0" smtClean="0"/>
              <a:t> Example: painting ticks</a:t>
            </a:r>
            <a:endParaRPr lang="en-US" dirty="0"/>
          </a:p>
        </p:txBody>
      </p:sp>
      <p:sp>
        <p:nvSpPr>
          <p:cNvPr id="3" name="Content Placeholder 2"/>
          <p:cNvSpPr>
            <a:spLocks noGrp="1"/>
          </p:cNvSpPr>
          <p:nvPr>
            <p:ph idx="1"/>
          </p:nvPr>
        </p:nvSpPr>
        <p:spPr>
          <a:xfrm>
            <a:off x="457200" y="1643050"/>
            <a:ext cx="8229600" cy="4681550"/>
          </a:xfrm>
        </p:spPr>
        <p:txBody>
          <a:bodyPr>
            <a:normAutofit fontScale="62500" lnSpcReduction="20000"/>
          </a:bodyPr>
          <a:lstStyle/>
          <a:p>
            <a:pPr>
              <a:buNone/>
            </a:pPr>
            <a:r>
              <a:rPr lang="en-US" b="1" dirty="0" smtClean="0"/>
              <a:t>import</a:t>
            </a:r>
            <a:r>
              <a:rPr lang="en-US" dirty="0" smtClean="0"/>
              <a:t> </a:t>
            </a:r>
            <a:r>
              <a:rPr lang="en-US" dirty="0" err="1" smtClean="0"/>
              <a:t>javax.swing</a:t>
            </a:r>
            <a:r>
              <a:rPr lang="en-US" dirty="0" smtClean="0"/>
              <a:t>.*;  </a:t>
            </a:r>
          </a:p>
          <a:p>
            <a:pPr>
              <a:buNone/>
            </a:pPr>
            <a:r>
              <a:rPr lang="en-US" b="1" dirty="0" smtClean="0"/>
              <a:t>public</a:t>
            </a:r>
            <a:r>
              <a:rPr lang="en-US" dirty="0" smtClean="0"/>
              <a:t> </a:t>
            </a:r>
            <a:r>
              <a:rPr lang="en-US" b="1" dirty="0" smtClean="0"/>
              <a:t>class</a:t>
            </a:r>
            <a:r>
              <a:rPr lang="en-US" dirty="0" smtClean="0"/>
              <a:t> </a:t>
            </a:r>
            <a:r>
              <a:rPr lang="en-US" dirty="0" err="1" smtClean="0"/>
              <a:t>SliderExample</a:t>
            </a:r>
            <a:r>
              <a:rPr lang="en-US" dirty="0" smtClean="0"/>
              <a:t> </a:t>
            </a:r>
            <a:r>
              <a:rPr lang="en-US" b="1" dirty="0" smtClean="0"/>
              <a:t>extends</a:t>
            </a:r>
            <a:r>
              <a:rPr lang="en-US" dirty="0" smtClean="0"/>
              <a:t> </a:t>
            </a:r>
            <a:r>
              <a:rPr lang="en-US" dirty="0" err="1" smtClean="0"/>
              <a:t>JFrame</a:t>
            </a:r>
            <a:r>
              <a:rPr lang="en-US" dirty="0" smtClean="0"/>
              <a:t>{  </a:t>
            </a:r>
          </a:p>
          <a:p>
            <a:pPr>
              <a:buNone/>
            </a:pPr>
            <a:r>
              <a:rPr lang="en-US" b="1" dirty="0" smtClean="0"/>
              <a:t>public</a:t>
            </a:r>
            <a:r>
              <a:rPr lang="en-US" dirty="0" smtClean="0"/>
              <a:t> </a:t>
            </a:r>
            <a:r>
              <a:rPr lang="en-US" dirty="0" err="1" smtClean="0"/>
              <a:t>SliderExample</a:t>
            </a:r>
            <a:r>
              <a:rPr lang="en-US" dirty="0" smtClean="0"/>
              <a:t>() {  </a:t>
            </a:r>
          </a:p>
          <a:p>
            <a:pPr>
              <a:buNone/>
            </a:pPr>
            <a:r>
              <a:rPr lang="en-US" dirty="0" err="1" smtClean="0"/>
              <a:t>JSlider</a:t>
            </a:r>
            <a:r>
              <a:rPr lang="en-US" dirty="0" smtClean="0"/>
              <a:t> slider = </a:t>
            </a:r>
            <a:r>
              <a:rPr lang="en-US" b="1" dirty="0" smtClean="0"/>
              <a:t>new</a:t>
            </a:r>
            <a:r>
              <a:rPr lang="en-US" dirty="0" smtClean="0"/>
              <a:t> </a:t>
            </a:r>
            <a:r>
              <a:rPr lang="en-US" dirty="0" err="1" smtClean="0"/>
              <a:t>JSlider</a:t>
            </a:r>
            <a:r>
              <a:rPr lang="en-US" dirty="0" smtClean="0"/>
              <a:t>(</a:t>
            </a:r>
            <a:r>
              <a:rPr lang="en-US" dirty="0" err="1" smtClean="0"/>
              <a:t>JSlider.HORIZONTAL</a:t>
            </a:r>
            <a:r>
              <a:rPr lang="en-US" dirty="0" smtClean="0"/>
              <a:t>, 0, 50, 25);  </a:t>
            </a:r>
          </a:p>
          <a:p>
            <a:pPr>
              <a:buNone/>
            </a:pPr>
            <a:r>
              <a:rPr lang="en-US" dirty="0" err="1" smtClean="0"/>
              <a:t>slider.setMinorTickSpacing</a:t>
            </a:r>
            <a:r>
              <a:rPr lang="en-US" dirty="0" smtClean="0"/>
              <a:t>(2);  </a:t>
            </a:r>
          </a:p>
          <a:p>
            <a:pPr>
              <a:buNone/>
            </a:pPr>
            <a:r>
              <a:rPr lang="en-US" dirty="0" err="1" smtClean="0"/>
              <a:t>slider.setMajorTickSpacing</a:t>
            </a:r>
            <a:r>
              <a:rPr lang="en-US" dirty="0" smtClean="0"/>
              <a:t>(10);  </a:t>
            </a:r>
          </a:p>
          <a:p>
            <a:pPr>
              <a:buNone/>
            </a:pPr>
            <a:r>
              <a:rPr lang="en-US" dirty="0" err="1" smtClean="0"/>
              <a:t>slider.setPaintTicks</a:t>
            </a:r>
            <a:r>
              <a:rPr lang="en-US" dirty="0" smtClean="0"/>
              <a:t>(</a:t>
            </a:r>
            <a:r>
              <a:rPr lang="en-US" b="1" dirty="0" smtClean="0"/>
              <a:t>true</a:t>
            </a:r>
            <a:r>
              <a:rPr lang="en-US" dirty="0" smtClean="0"/>
              <a:t>);  </a:t>
            </a:r>
          </a:p>
          <a:p>
            <a:pPr>
              <a:buNone/>
            </a:pPr>
            <a:r>
              <a:rPr lang="en-US" dirty="0" err="1" smtClean="0"/>
              <a:t>slider.setPaintLabels</a:t>
            </a:r>
            <a:r>
              <a:rPr lang="en-US" dirty="0" smtClean="0"/>
              <a:t>(</a:t>
            </a:r>
            <a:r>
              <a:rPr lang="en-US" b="1" dirty="0" smtClean="0"/>
              <a:t>true</a:t>
            </a:r>
            <a:r>
              <a:rPr lang="en-US" dirty="0" smtClean="0"/>
              <a:t>);  </a:t>
            </a:r>
          </a:p>
          <a:p>
            <a:pPr>
              <a:buNone/>
            </a:pPr>
            <a:r>
              <a:rPr lang="en-US" dirty="0" smtClean="0"/>
              <a:t>  </a:t>
            </a:r>
          </a:p>
          <a:p>
            <a:pPr>
              <a:buNone/>
            </a:pPr>
            <a:r>
              <a:rPr lang="en-US" dirty="0" err="1" smtClean="0"/>
              <a:t>JPanel</a:t>
            </a:r>
            <a:r>
              <a:rPr lang="en-US" dirty="0" smtClean="0"/>
              <a:t> panel=</a:t>
            </a:r>
            <a:r>
              <a:rPr lang="en-US" b="1" dirty="0" smtClean="0"/>
              <a:t>new</a:t>
            </a:r>
            <a:r>
              <a:rPr lang="en-US" dirty="0" smtClean="0"/>
              <a:t> </a:t>
            </a:r>
            <a:r>
              <a:rPr lang="en-US" dirty="0" err="1" smtClean="0"/>
              <a:t>JPanel</a:t>
            </a:r>
            <a:r>
              <a:rPr lang="en-US" dirty="0" smtClean="0"/>
              <a:t>();  </a:t>
            </a:r>
          </a:p>
          <a:p>
            <a:pPr>
              <a:buNone/>
            </a:pPr>
            <a:r>
              <a:rPr lang="en-US" dirty="0" err="1" smtClean="0"/>
              <a:t>panel.add</a:t>
            </a:r>
            <a:r>
              <a:rPr lang="en-US" dirty="0" smtClean="0"/>
              <a:t>(slider);  </a:t>
            </a:r>
          </a:p>
          <a:p>
            <a:pPr>
              <a:buNone/>
            </a:pPr>
            <a:r>
              <a:rPr lang="en-US" dirty="0" smtClean="0"/>
              <a:t>add(panel);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s[]) {  </a:t>
            </a:r>
          </a:p>
          <a:p>
            <a:pPr>
              <a:buNone/>
            </a:pPr>
            <a:r>
              <a:rPr lang="en-US" dirty="0" err="1" smtClean="0"/>
              <a:t>SliderExample</a:t>
            </a:r>
            <a:r>
              <a:rPr lang="en-US" dirty="0" smtClean="0"/>
              <a:t> frame=</a:t>
            </a:r>
            <a:r>
              <a:rPr lang="en-US" b="1" dirty="0" smtClean="0"/>
              <a:t>new</a:t>
            </a:r>
            <a:r>
              <a:rPr lang="en-US" dirty="0" smtClean="0"/>
              <a:t> </a:t>
            </a:r>
            <a:r>
              <a:rPr lang="en-US" dirty="0" err="1" smtClean="0"/>
              <a:t>SliderExample</a:t>
            </a:r>
            <a:r>
              <a:rPr lang="en-US" dirty="0" smtClean="0"/>
              <a:t>();  </a:t>
            </a:r>
          </a:p>
          <a:p>
            <a:pPr>
              <a:buNone/>
            </a:pPr>
            <a:r>
              <a:rPr lang="en-US" dirty="0" err="1" smtClean="0"/>
              <a:t>frame.pack</a:t>
            </a:r>
            <a:r>
              <a:rPr lang="en-US" dirty="0" smtClean="0"/>
              <a:t>();  </a:t>
            </a:r>
          </a:p>
          <a:p>
            <a:pPr>
              <a:buNone/>
            </a:pPr>
            <a:r>
              <a:rPr lang="en-US" dirty="0" err="1" smtClean="0"/>
              <a:t>frame.setVisible</a:t>
            </a:r>
            <a:r>
              <a:rPr lang="en-US" dirty="0" smtClean="0"/>
              <a:t>(</a:t>
            </a:r>
            <a:r>
              <a:rPr lang="en-US" b="1" dirty="0" smtClean="0"/>
              <a:t>true</a:t>
            </a:r>
            <a:r>
              <a:rPr lang="en-US" dirty="0" smtClean="0"/>
              <a:t>);  </a:t>
            </a:r>
          </a:p>
          <a:p>
            <a:pPr>
              <a:buNone/>
            </a:pPr>
            <a:r>
              <a:rPr lang="en-US" dirty="0" smtClean="0"/>
              <a:t>}  </a:t>
            </a:r>
          </a:p>
          <a:p>
            <a:pPr>
              <a:buNone/>
            </a:pPr>
            <a:r>
              <a:rPr lang="en-US" dirty="0" smtClean="0"/>
              <a:t>} </a:t>
            </a:r>
          </a:p>
          <a:p>
            <a:pPr>
              <a:buNone/>
            </a:pPr>
            <a:endParaRPr lang="en-US" dirty="0"/>
          </a:p>
        </p:txBody>
      </p:sp>
      <p:pic>
        <p:nvPicPr>
          <p:cNvPr id="88066" name="Picture 2" descr="example of JSlider class"/>
          <p:cNvPicPr>
            <a:picLocks noChangeAspect="1" noChangeArrowheads="1"/>
          </p:cNvPicPr>
          <p:nvPr/>
        </p:nvPicPr>
        <p:blipFill>
          <a:blip r:embed="rId2"/>
          <a:srcRect/>
          <a:stretch>
            <a:fillRect/>
          </a:stretch>
        </p:blipFill>
        <p:spPr bwMode="auto">
          <a:xfrm>
            <a:off x="5143504" y="3429000"/>
            <a:ext cx="2286000" cy="113347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5143536" cy="6500858"/>
          </a:xfrm>
        </p:spPr>
        <p:txBody>
          <a:bodyPr>
            <a:normAutofit fontScale="40000" lnSpcReduction="20000"/>
          </a:bodyPr>
          <a:lstStyle/>
          <a:p>
            <a:pPr>
              <a:buNone/>
            </a:pPr>
            <a:r>
              <a:rPr lang="en-US" dirty="0" smtClean="0"/>
              <a:t>import </a:t>
            </a:r>
            <a:r>
              <a:rPr lang="en-US" dirty="0" err="1" smtClean="0"/>
              <a:t>javax.swing.JFrame</a:t>
            </a:r>
            <a:r>
              <a:rPr lang="en-US" dirty="0" smtClean="0"/>
              <a:t>;</a:t>
            </a:r>
          </a:p>
          <a:p>
            <a:pPr>
              <a:buNone/>
            </a:pPr>
            <a:r>
              <a:rPr lang="en-US" dirty="0" smtClean="0"/>
              <a:t>import </a:t>
            </a:r>
            <a:r>
              <a:rPr lang="en-US" dirty="0" err="1" smtClean="0"/>
              <a:t>javax.swing.JSlider</a:t>
            </a:r>
            <a:r>
              <a:rPr lang="en-US" dirty="0" smtClean="0"/>
              <a:t>;</a:t>
            </a:r>
          </a:p>
          <a:p>
            <a:pPr>
              <a:buNone/>
            </a:pPr>
            <a:r>
              <a:rPr lang="en-US" dirty="0" smtClean="0"/>
              <a:t>import </a:t>
            </a:r>
            <a:r>
              <a:rPr lang="en-US" dirty="0" err="1" smtClean="0"/>
              <a:t>javax.swing.JLabel</a:t>
            </a:r>
            <a:r>
              <a:rPr lang="en-US" dirty="0" smtClean="0"/>
              <a:t>;</a:t>
            </a:r>
          </a:p>
          <a:p>
            <a:pPr>
              <a:buNone/>
            </a:pPr>
            <a:r>
              <a:rPr lang="en-US" dirty="0" smtClean="0"/>
              <a:t>import </a:t>
            </a:r>
            <a:r>
              <a:rPr lang="en-US" dirty="0" err="1" smtClean="0"/>
              <a:t>javax.swing.JButton</a:t>
            </a:r>
            <a:r>
              <a:rPr lang="en-US" dirty="0" smtClean="0"/>
              <a:t>;</a:t>
            </a:r>
          </a:p>
          <a:p>
            <a:pPr>
              <a:buNone/>
            </a:pPr>
            <a:r>
              <a:rPr lang="en-US" dirty="0" smtClean="0"/>
              <a:t>import </a:t>
            </a:r>
            <a:r>
              <a:rPr lang="en-US" dirty="0" err="1" smtClean="0"/>
              <a:t>javax.swing.event.ChangeListener</a:t>
            </a:r>
            <a:r>
              <a:rPr lang="en-US" dirty="0" smtClean="0"/>
              <a:t>;</a:t>
            </a:r>
          </a:p>
          <a:p>
            <a:pPr>
              <a:buNone/>
            </a:pPr>
            <a:r>
              <a:rPr lang="en-US" dirty="0" smtClean="0"/>
              <a:t>import </a:t>
            </a:r>
            <a:r>
              <a:rPr lang="en-US" dirty="0" err="1" smtClean="0"/>
              <a:t>javax.swing.event.ChangeEvent</a:t>
            </a:r>
            <a:r>
              <a:rPr lang="en-US" dirty="0" smtClean="0"/>
              <a:t>;</a:t>
            </a:r>
          </a:p>
          <a:p>
            <a:pPr>
              <a:buNone/>
            </a:pPr>
            <a:r>
              <a:rPr lang="en-US" dirty="0" smtClean="0"/>
              <a:t>import </a:t>
            </a:r>
            <a:r>
              <a:rPr lang="en-US" dirty="0" err="1" smtClean="0"/>
              <a:t>java.awt.FlowLayout</a:t>
            </a:r>
            <a:r>
              <a:rPr lang="en-US" dirty="0" smtClean="0"/>
              <a:t>;</a:t>
            </a:r>
          </a:p>
          <a:p>
            <a:pPr>
              <a:buNone/>
            </a:pPr>
            <a:endParaRPr lang="en-US" dirty="0" smtClean="0"/>
          </a:p>
          <a:p>
            <a:pPr>
              <a:buNone/>
            </a:pPr>
            <a:r>
              <a:rPr lang="en-US" dirty="0" smtClean="0"/>
              <a:t>class </a:t>
            </a:r>
            <a:r>
              <a:rPr lang="en-US" dirty="0" err="1" smtClean="0"/>
              <a:t>JSliderTest</a:t>
            </a:r>
            <a:r>
              <a:rPr lang="en-US" dirty="0" smtClean="0"/>
              <a:t> extends </a:t>
            </a:r>
            <a:r>
              <a:rPr lang="en-US" dirty="0" err="1" smtClean="0"/>
              <a:t>JFrame</a:t>
            </a:r>
            <a:r>
              <a:rPr lang="en-US" dirty="0" smtClean="0"/>
              <a:t> implements </a:t>
            </a:r>
            <a:r>
              <a:rPr lang="en-US" dirty="0" err="1" smtClean="0"/>
              <a:t>ChangeListener</a:t>
            </a:r>
            <a:r>
              <a:rPr lang="en-US" dirty="0" smtClean="0"/>
              <a:t>{</a:t>
            </a:r>
          </a:p>
          <a:p>
            <a:pPr>
              <a:buNone/>
            </a:pPr>
            <a:endParaRPr lang="en-US" dirty="0" smtClean="0"/>
          </a:p>
          <a:p>
            <a:pPr>
              <a:buNone/>
            </a:pPr>
            <a:r>
              <a:rPr lang="en-US" dirty="0" smtClean="0"/>
              <a:t>    </a:t>
            </a:r>
            <a:r>
              <a:rPr lang="en-US" dirty="0" err="1" smtClean="0"/>
              <a:t>JSlider</a:t>
            </a:r>
            <a:r>
              <a:rPr lang="en-US" dirty="0" smtClean="0"/>
              <a:t> slider1,slider2;</a:t>
            </a:r>
          </a:p>
          <a:p>
            <a:pPr>
              <a:buNone/>
            </a:pPr>
            <a:r>
              <a:rPr lang="en-US" dirty="0" smtClean="0"/>
              <a:t>    </a:t>
            </a:r>
            <a:r>
              <a:rPr lang="en-US" dirty="0" err="1" smtClean="0"/>
              <a:t>JButton</a:t>
            </a:r>
            <a:r>
              <a:rPr lang="en-US" dirty="0" smtClean="0"/>
              <a:t> jb1,jb2;</a:t>
            </a:r>
          </a:p>
          <a:p>
            <a:pPr>
              <a:buNone/>
            </a:pPr>
            <a:r>
              <a:rPr lang="en-US" dirty="0" smtClean="0"/>
              <a:t>    </a:t>
            </a:r>
          </a:p>
          <a:p>
            <a:pPr>
              <a:buNone/>
            </a:pPr>
            <a:r>
              <a:rPr lang="en-US" dirty="0" smtClean="0"/>
              <a:t>    </a:t>
            </a:r>
            <a:r>
              <a:rPr lang="en-US" dirty="0" err="1" smtClean="0"/>
              <a:t>JSliderTest</a:t>
            </a:r>
            <a:r>
              <a:rPr lang="en-US" dirty="0" smtClean="0"/>
              <a:t>()</a:t>
            </a:r>
          </a:p>
          <a:p>
            <a:pPr>
              <a:buNone/>
            </a:pPr>
            <a:r>
              <a:rPr lang="en-US" dirty="0" smtClean="0"/>
              <a:t>    {</a:t>
            </a:r>
          </a:p>
          <a:p>
            <a:pPr>
              <a:buNone/>
            </a:pPr>
            <a:r>
              <a:rPr lang="en-US" dirty="0" smtClean="0"/>
              <a:t>        </a:t>
            </a:r>
            <a:r>
              <a:rPr lang="en-US" dirty="0" err="1" smtClean="0"/>
              <a:t>setTitle</a:t>
            </a:r>
            <a:r>
              <a:rPr lang="en-US" dirty="0" smtClean="0"/>
              <a:t>("</a:t>
            </a:r>
            <a:r>
              <a:rPr lang="en-US" dirty="0" err="1" smtClean="0"/>
              <a:t>JSlider</a:t>
            </a:r>
            <a:r>
              <a:rPr lang="en-US" dirty="0" smtClean="0"/>
              <a:t>");</a:t>
            </a:r>
          </a:p>
          <a:p>
            <a:pPr>
              <a:buNone/>
            </a:pPr>
            <a:r>
              <a:rPr lang="en-US" dirty="0" smtClean="0"/>
              <a:t>        </a:t>
            </a:r>
            <a:r>
              <a:rPr lang="en-US" dirty="0" err="1" smtClean="0"/>
              <a:t>setLayout</a:t>
            </a:r>
            <a:r>
              <a:rPr lang="en-US" dirty="0" smtClean="0"/>
              <a:t>(new </a:t>
            </a:r>
            <a:r>
              <a:rPr lang="en-US" dirty="0" err="1" smtClean="0"/>
              <a:t>FlowLayout</a:t>
            </a:r>
            <a:r>
              <a:rPr lang="en-US" dirty="0" smtClean="0"/>
              <a:t>());</a:t>
            </a:r>
          </a:p>
          <a:p>
            <a:pPr>
              <a:buNone/>
            </a:pPr>
            <a:r>
              <a:rPr lang="en-US" dirty="0" smtClean="0"/>
              <a:t>        </a:t>
            </a:r>
            <a:r>
              <a:rPr lang="en-US" dirty="0" err="1" smtClean="0"/>
              <a:t>setJSlider</a:t>
            </a:r>
            <a:r>
              <a:rPr lang="en-US" dirty="0" smtClean="0"/>
              <a:t>();</a:t>
            </a:r>
          </a:p>
          <a:p>
            <a:pPr>
              <a:buNone/>
            </a:pPr>
            <a:r>
              <a:rPr lang="en-US" dirty="0" smtClean="0"/>
              <a:t>        </a:t>
            </a:r>
            <a:r>
              <a:rPr lang="en-US" dirty="0" err="1" smtClean="0"/>
              <a:t>setSize</a:t>
            </a:r>
            <a:r>
              <a:rPr lang="en-US" dirty="0" smtClean="0"/>
              <a:t>(700, 250);</a:t>
            </a:r>
          </a:p>
          <a:p>
            <a:pPr>
              <a:buNone/>
            </a:pPr>
            <a:r>
              <a:rPr lang="en-US" dirty="0" smtClean="0"/>
              <a:t>        </a:t>
            </a:r>
            <a:r>
              <a:rPr lang="en-US" dirty="0" err="1" smtClean="0"/>
              <a:t>setVisible</a:t>
            </a:r>
            <a:r>
              <a:rPr lang="en-US" dirty="0" smtClean="0"/>
              <a:t>(true);</a:t>
            </a:r>
          </a:p>
          <a:p>
            <a:pPr>
              <a:buNone/>
            </a:pPr>
            <a:r>
              <a:rPr lang="en-US" dirty="0" smtClean="0"/>
              <a:t>        </a:t>
            </a:r>
            <a:r>
              <a:rPr lang="en-US" dirty="0" err="1" smtClean="0"/>
              <a:t>setDefaultCloseOperation</a:t>
            </a:r>
            <a:r>
              <a:rPr lang="en-US" dirty="0" smtClean="0"/>
              <a:t>(</a:t>
            </a:r>
            <a:r>
              <a:rPr lang="en-US" dirty="0" err="1" smtClean="0"/>
              <a:t>JFrame.EXIT_ON_CLOSE</a:t>
            </a:r>
            <a:r>
              <a:rPr lang="en-US" dirty="0" smtClean="0"/>
              <a:t>);</a:t>
            </a:r>
          </a:p>
          <a:p>
            <a:pPr>
              <a:buNone/>
            </a:pPr>
            <a:r>
              <a:rPr lang="en-US" dirty="0" smtClean="0"/>
              <a:t>    }</a:t>
            </a:r>
          </a:p>
          <a:p>
            <a:pPr>
              <a:buNone/>
            </a:pPr>
            <a:r>
              <a:rPr lang="en-US" dirty="0" smtClean="0"/>
              <a:t>    </a:t>
            </a:r>
          </a:p>
          <a:p>
            <a:pPr>
              <a:buNone/>
            </a:pPr>
            <a:r>
              <a:rPr lang="en-US" dirty="0" smtClean="0"/>
              <a:t>    private void </a:t>
            </a:r>
            <a:r>
              <a:rPr lang="en-US" dirty="0" err="1" smtClean="0"/>
              <a:t>setJSlider</a:t>
            </a:r>
            <a:r>
              <a:rPr lang="en-US" dirty="0" smtClean="0"/>
              <a:t>()</a:t>
            </a:r>
          </a:p>
          <a:p>
            <a:pPr>
              <a:buNone/>
            </a:pPr>
            <a:r>
              <a:rPr lang="en-US" dirty="0" smtClean="0"/>
              <a:t>    {</a:t>
            </a:r>
          </a:p>
          <a:p>
            <a:pPr>
              <a:buNone/>
            </a:pPr>
            <a:r>
              <a:rPr lang="en-US" dirty="0" smtClean="0"/>
              <a:t>        slider1 = new </a:t>
            </a:r>
            <a:r>
              <a:rPr lang="en-US" dirty="0" err="1" smtClean="0"/>
              <a:t>JSlider</a:t>
            </a:r>
            <a:r>
              <a:rPr lang="en-US" dirty="0" smtClean="0"/>
              <a:t>();</a:t>
            </a:r>
          </a:p>
          <a:p>
            <a:pPr>
              <a:buNone/>
            </a:pPr>
            <a:r>
              <a:rPr lang="en-US" dirty="0" smtClean="0"/>
              <a:t>        slider1.addChangeListener(this);</a:t>
            </a:r>
          </a:p>
          <a:p>
            <a:pPr>
              <a:buNone/>
            </a:pPr>
            <a:r>
              <a:rPr lang="en-US" dirty="0" smtClean="0"/>
              <a:t>        add(new </a:t>
            </a:r>
            <a:r>
              <a:rPr lang="en-US" dirty="0" err="1" smtClean="0"/>
              <a:t>JLabel</a:t>
            </a:r>
            <a:r>
              <a:rPr lang="en-US" dirty="0" smtClean="0"/>
              <a:t>("slider1"));</a:t>
            </a:r>
          </a:p>
          <a:p>
            <a:pPr>
              <a:buNone/>
            </a:pPr>
            <a:r>
              <a:rPr lang="en-US" dirty="0" smtClean="0"/>
              <a:t>        add(slider1);</a:t>
            </a:r>
          </a:p>
          <a:p>
            <a:pPr>
              <a:buNone/>
            </a:pPr>
            <a:r>
              <a:rPr lang="en-US" dirty="0" smtClean="0"/>
              <a:t>        add(jb1 = new </a:t>
            </a:r>
            <a:r>
              <a:rPr lang="en-US" dirty="0" err="1" smtClean="0"/>
              <a:t>JButton</a:t>
            </a:r>
            <a:r>
              <a:rPr lang="en-US" dirty="0" smtClean="0"/>
              <a:t>("</a:t>
            </a:r>
            <a:r>
              <a:rPr lang="en-US" dirty="0" err="1" smtClean="0"/>
              <a:t>DefaultValue</a:t>
            </a:r>
            <a:r>
              <a:rPr lang="en-US" dirty="0" smtClean="0"/>
              <a:t>"));</a:t>
            </a:r>
          </a:p>
          <a:p>
            <a:pPr>
              <a:buNone/>
            </a:pPr>
            <a:r>
              <a:rPr lang="en-US" dirty="0" smtClean="0"/>
              <a:t>        </a:t>
            </a:r>
          </a:p>
          <a:p>
            <a:pPr>
              <a:buNone/>
            </a:pPr>
            <a:r>
              <a:rPr lang="en-US" dirty="0" smtClean="0"/>
              <a:t>        slider2 = new </a:t>
            </a:r>
            <a:r>
              <a:rPr lang="en-US" dirty="0" err="1" smtClean="0"/>
              <a:t>JSlider</a:t>
            </a:r>
            <a:r>
              <a:rPr lang="en-US" dirty="0" smtClean="0"/>
              <a:t>(100,200);</a:t>
            </a:r>
          </a:p>
          <a:p>
            <a:pPr>
              <a:buNone/>
            </a:pPr>
            <a:r>
              <a:rPr lang="en-US" dirty="0" smtClean="0"/>
              <a:t>        slider2.addChangeListener(this);</a:t>
            </a:r>
          </a:p>
          <a:p>
            <a:pPr>
              <a:buNone/>
            </a:pPr>
            <a:r>
              <a:rPr lang="en-US" dirty="0" smtClean="0"/>
              <a:t>        add(new </a:t>
            </a:r>
            <a:r>
              <a:rPr lang="en-US" dirty="0" err="1" smtClean="0"/>
              <a:t>JLabel</a:t>
            </a:r>
            <a:r>
              <a:rPr lang="en-US" dirty="0" smtClean="0"/>
              <a:t>("slider2"));</a:t>
            </a:r>
          </a:p>
          <a:p>
            <a:pPr>
              <a:buNone/>
            </a:pPr>
            <a:r>
              <a:rPr lang="en-US" dirty="0" smtClean="0"/>
              <a:t>        add(slider2);</a:t>
            </a:r>
          </a:p>
          <a:p>
            <a:pPr>
              <a:buNone/>
            </a:pPr>
            <a:r>
              <a:rPr lang="en-US" dirty="0" smtClean="0"/>
              <a:t>        add(jb2 = new </a:t>
            </a:r>
            <a:r>
              <a:rPr lang="en-US" dirty="0" err="1" smtClean="0"/>
              <a:t>JButton</a:t>
            </a:r>
            <a:r>
              <a:rPr lang="en-US" dirty="0" smtClean="0"/>
              <a:t>("</a:t>
            </a:r>
            <a:r>
              <a:rPr lang="en-US" dirty="0" err="1" smtClean="0"/>
              <a:t>DefinedValue</a:t>
            </a:r>
            <a:r>
              <a:rPr lang="en-US" dirty="0" smtClean="0"/>
              <a:t>"));</a:t>
            </a:r>
          </a:p>
          <a:p>
            <a:pPr>
              <a:buNone/>
            </a:pPr>
            <a:r>
              <a:rPr lang="en-US" dirty="0" smtClean="0"/>
              <a:t>    }</a:t>
            </a:r>
          </a:p>
          <a:p>
            <a:pPr>
              <a:buNone/>
            </a:pPr>
            <a:r>
              <a:rPr lang="en-US" dirty="0" smtClean="0"/>
              <a:t>    </a:t>
            </a:r>
          </a:p>
          <a:p>
            <a:pPr>
              <a:buNone/>
            </a:pPr>
            <a:endParaRPr lang="en-US" dirty="0" smtClean="0"/>
          </a:p>
        </p:txBody>
      </p:sp>
      <p:sp>
        <p:nvSpPr>
          <p:cNvPr id="4" name="Content Placeholder 2"/>
          <p:cNvSpPr txBox="1">
            <a:spLocks/>
          </p:cNvSpPr>
          <p:nvPr/>
        </p:nvSpPr>
        <p:spPr>
          <a:xfrm>
            <a:off x="4243382" y="0"/>
            <a:ext cx="4900618" cy="438912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public void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stateChanged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ChangeEvent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ev</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ev.getSource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slider1)</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jb1.setText(""+slider1.getValue());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ev.getSource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slider2)</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jb2.setText(""+slider2.getValue());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public class Main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public static void main(String[]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JSliderTest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js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new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JSliderTest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89090" name="Picture 2"/>
          <p:cNvPicPr>
            <a:picLocks noChangeAspect="1" noChangeArrowheads="1"/>
          </p:cNvPicPr>
          <p:nvPr/>
        </p:nvPicPr>
        <p:blipFill>
          <a:blip r:embed="rId2"/>
          <a:srcRect/>
          <a:stretch>
            <a:fillRect/>
          </a:stretch>
        </p:blipFill>
        <p:spPr bwMode="auto">
          <a:xfrm>
            <a:off x="3714744" y="4214818"/>
            <a:ext cx="4695835" cy="2314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2643182"/>
            <a:ext cx="4429156" cy="1143000"/>
          </a:xfrm>
        </p:spPr>
        <p:txBody>
          <a:bodyPr/>
          <a:lstStyle/>
          <a:p>
            <a:r>
              <a:rPr lang="en-IN" smtClean="0"/>
              <a:t>Thanks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 Architecture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Swing API architecture follows loosely based MVC architecture in the following manner.</a:t>
            </a:r>
          </a:p>
          <a:p>
            <a:pPr lvl="1"/>
            <a:r>
              <a:rPr lang="en-US" dirty="0" smtClean="0"/>
              <a:t>Model represents component's data.</a:t>
            </a:r>
          </a:p>
          <a:p>
            <a:pPr lvl="1"/>
            <a:r>
              <a:rPr lang="en-US" dirty="0" smtClean="0"/>
              <a:t>View represents visual representation of the component's data.</a:t>
            </a:r>
          </a:p>
          <a:p>
            <a:pPr lvl="1"/>
            <a:r>
              <a:rPr lang="en-US" dirty="0" smtClean="0"/>
              <a:t>Controller takes the input from the user on the view and reflects the changes in Component's data.</a:t>
            </a:r>
          </a:p>
          <a:p>
            <a:pPr lvl="1"/>
            <a:r>
              <a:rPr lang="en-US" dirty="0" smtClean="0"/>
              <a:t>Swing component has Model as a </a:t>
            </a:r>
            <a:r>
              <a:rPr lang="en-US" dirty="0" err="1" smtClean="0"/>
              <a:t>seperate</a:t>
            </a:r>
            <a:r>
              <a:rPr lang="en-US" dirty="0" smtClean="0"/>
              <a:t> element, while the View and Controller part are clubbed in the User Interface elements. Because of which, Swing has a pluggable look-and-feel architecture.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Swing Features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Light Weight</a:t>
            </a:r>
            <a:r>
              <a:rPr lang="en-US" dirty="0" smtClean="0"/>
              <a:t> − Swing components are independent of native Operating System's API as Swing API controls are rendered mostly using pure JAVA code instead of underlying operating system calls.</a:t>
            </a:r>
          </a:p>
          <a:p>
            <a:r>
              <a:rPr lang="en-US" b="1" dirty="0" smtClean="0"/>
              <a:t>Rich Controls</a:t>
            </a:r>
            <a:r>
              <a:rPr lang="en-US" dirty="0" smtClean="0"/>
              <a:t> − Swing provides a rich set of advanced controls like Tree, </a:t>
            </a:r>
            <a:r>
              <a:rPr lang="en-US" dirty="0" err="1" smtClean="0"/>
              <a:t>TabbedPane</a:t>
            </a:r>
            <a:r>
              <a:rPr lang="en-US" dirty="0" smtClean="0"/>
              <a:t>, slider, </a:t>
            </a:r>
            <a:r>
              <a:rPr lang="en-US" dirty="0" err="1" smtClean="0"/>
              <a:t>colorpicker</a:t>
            </a:r>
            <a:r>
              <a:rPr lang="en-US" dirty="0" smtClean="0"/>
              <a:t>, and table controls.</a:t>
            </a:r>
          </a:p>
          <a:p>
            <a:r>
              <a:rPr lang="en-US" b="1" dirty="0" smtClean="0"/>
              <a:t>Highly Customizable</a:t>
            </a:r>
            <a:r>
              <a:rPr lang="en-US" dirty="0" smtClean="0"/>
              <a:t> − Swing controls can be customized in a very easy way as visual </a:t>
            </a:r>
            <a:r>
              <a:rPr lang="en-US" dirty="0" err="1" smtClean="0"/>
              <a:t>apperance</a:t>
            </a:r>
            <a:r>
              <a:rPr lang="en-US" dirty="0" smtClean="0"/>
              <a:t> is independent of internal representation.</a:t>
            </a:r>
          </a:p>
          <a:p>
            <a:r>
              <a:rPr lang="en-US" b="1" dirty="0" smtClean="0"/>
              <a:t>Pluggable look-and-feel</a:t>
            </a:r>
            <a:r>
              <a:rPr lang="en-US" dirty="0" smtClean="0"/>
              <a:t> − SWING based GUI Application look and feel can be changed at run-time, based on available values.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SWING - Controls</a:t>
            </a:r>
            <a:endParaRPr lang="en-US" dirty="0"/>
          </a:p>
        </p:txBody>
      </p:sp>
      <p:sp>
        <p:nvSpPr>
          <p:cNvPr id="3" name="Content Placeholder 2"/>
          <p:cNvSpPr>
            <a:spLocks noGrp="1"/>
          </p:cNvSpPr>
          <p:nvPr>
            <p:ph idx="1"/>
          </p:nvPr>
        </p:nvSpPr>
        <p:spPr/>
        <p:txBody>
          <a:bodyPr>
            <a:normAutofit fontScale="92500"/>
          </a:bodyPr>
          <a:lstStyle/>
          <a:p>
            <a:r>
              <a:rPr lang="en-US" dirty="0" smtClean="0"/>
              <a:t>Every user interface considers the following three main aspects −</a:t>
            </a:r>
          </a:p>
          <a:p>
            <a:pPr lvl="1"/>
            <a:r>
              <a:rPr lang="en-US" b="1" dirty="0" smtClean="0"/>
              <a:t>UI Elements</a:t>
            </a:r>
            <a:r>
              <a:rPr lang="en-US" dirty="0" smtClean="0"/>
              <a:t> − These are the core visual elements the user eventually sees and interacts with. GWT provides a huge list of widely used and common elements varying from basic to complex, which we will cover in this tutorial.</a:t>
            </a:r>
          </a:p>
          <a:p>
            <a:pPr lvl="1"/>
            <a:r>
              <a:rPr lang="en-US" b="1" dirty="0" smtClean="0"/>
              <a:t>Layouts</a:t>
            </a:r>
            <a:r>
              <a:rPr lang="en-US" dirty="0" smtClean="0"/>
              <a:t> − They define how UI elements should be organized on the screen and provide a final look and feel to the GUI (Graphical User Interface). This part will be covered in the Layout chapter.</a:t>
            </a:r>
          </a:p>
          <a:p>
            <a:pPr lvl="1"/>
            <a:r>
              <a:rPr lang="en-US" b="1" dirty="0" smtClean="0"/>
              <a:t>Behavior</a:t>
            </a:r>
            <a:r>
              <a:rPr lang="en-US" dirty="0" smtClean="0"/>
              <a:t> − These are the events which occur when the user interacts with UI elements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Hierarchy of Java Swing classes</a:t>
            </a:r>
            <a:br>
              <a:rPr lang="en-US" dirty="0" smtClean="0"/>
            </a:br>
            <a:endParaRPr lang="en-US" dirty="0"/>
          </a:p>
        </p:txBody>
      </p:sp>
      <p:pic>
        <p:nvPicPr>
          <p:cNvPr id="32770" name="Picture 2" descr="hierarchy of javax swing"/>
          <p:cNvPicPr>
            <a:picLocks noChangeAspect="1" noChangeArrowheads="1"/>
          </p:cNvPicPr>
          <p:nvPr/>
        </p:nvPicPr>
        <p:blipFill>
          <a:blip r:embed="rId2"/>
          <a:srcRect/>
          <a:stretch>
            <a:fillRect/>
          </a:stretch>
        </p:blipFill>
        <p:spPr bwMode="auto">
          <a:xfrm>
            <a:off x="1214414" y="1357298"/>
            <a:ext cx="6134100" cy="49530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581772"/>
          </a:xfrm>
        </p:spPr>
        <p:txBody>
          <a:bodyPr>
            <a:normAutofit fontScale="90000"/>
          </a:bodyPr>
          <a:lstStyle/>
          <a:p>
            <a:r>
              <a:rPr lang="en-US" dirty="0" smtClean="0"/>
              <a:t>Java </a:t>
            </a:r>
            <a:r>
              <a:rPr lang="en-US" dirty="0" err="1" smtClean="0"/>
              <a:t>JTable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JTable</a:t>
            </a:r>
            <a:r>
              <a:rPr lang="en-US" dirty="0" smtClean="0"/>
              <a:t> class is used to display data in tabular form. It is composed of rows and columns.</a:t>
            </a:r>
          </a:p>
          <a:p>
            <a:pPr>
              <a:buNone/>
            </a:pP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used Constructors:</a:t>
            </a:r>
            <a:br>
              <a:rPr lang="en-US" dirty="0" smtClean="0"/>
            </a:br>
            <a:endParaRPr lang="en-US" dirty="0"/>
          </a:p>
        </p:txBody>
      </p:sp>
      <p:graphicFrame>
        <p:nvGraphicFramePr>
          <p:cNvPr id="4" name="Table 3"/>
          <p:cNvGraphicFramePr>
            <a:graphicFrameLocks noGrp="1"/>
          </p:cNvGraphicFramePr>
          <p:nvPr/>
        </p:nvGraphicFramePr>
        <p:xfrm>
          <a:off x="1524000" y="2839021"/>
          <a:ext cx="6096000" cy="1179957"/>
        </p:xfrm>
        <a:graphic>
          <a:graphicData uri="http://schemas.openxmlformats.org/drawingml/2006/table">
            <a:tbl>
              <a:tblPr/>
              <a:tblGrid>
                <a:gridCol w="3048000"/>
                <a:gridCol w="3048000"/>
              </a:tblGrid>
              <a:tr h="363912">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F02E38"/>
                      </a:solidFill>
                      <a:prstDash val="solid"/>
                      <a:round/>
                      <a:headEnd type="none" w="med" len="med"/>
                      <a:tailEnd type="none" w="med" len="med"/>
                    </a:lnL>
                    <a:lnR w="9525" cap="flat" cmpd="sng" algn="ctr">
                      <a:solidFill>
                        <a:srgbClr val="F02E38"/>
                      </a:solidFill>
                      <a:prstDash val="solid"/>
                      <a:round/>
                      <a:headEnd type="none" w="med" len="med"/>
                      <a:tailEnd type="none" w="med" len="med"/>
                    </a:lnR>
                    <a:lnT w="9525" cap="flat" cmpd="sng" algn="ctr">
                      <a:solidFill>
                        <a:srgbClr val="F02E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F02E38"/>
                      </a:solidFill>
                      <a:prstDash val="solid"/>
                      <a:round/>
                      <a:headEnd type="none" w="med" len="med"/>
                      <a:tailEnd type="none" w="med" len="med"/>
                    </a:lnL>
                    <a:lnR w="9525" cap="flat" cmpd="sng" algn="ctr">
                      <a:solidFill>
                        <a:srgbClr val="F02E38"/>
                      </a:solidFill>
                      <a:prstDash val="solid"/>
                      <a:round/>
                      <a:headEnd type="none" w="med" len="med"/>
                      <a:tailEnd type="none" w="med" len="med"/>
                    </a:lnR>
                    <a:lnT w="9525" cap="flat" cmpd="sng" algn="ctr">
                      <a:solidFill>
                        <a:srgbClr val="F02E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08774">
                <a:tc>
                  <a:txBody>
                    <a:bodyPr/>
                    <a:lstStyle/>
                    <a:p>
                      <a:pPr algn="just" fontAlgn="t"/>
                      <a:r>
                        <a:rPr lang="en-US" sz="1300">
                          <a:solidFill>
                            <a:srgbClr val="333333"/>
                          </a:solidFill>
                          <a:latin typeface="inter-regular"/>
                        </a:rPr>
                        <a:t>JTable()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table with empty cells.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7271">
                <a:tc>
                  <a:txBody>
                    <a:bodyPr/>
                    <a:lstStyle/>
                    <a:p>
                      <a:pPr algn="just" fontAlgn="t"/>
                      <a:r>
                        <a:rPr lang="en-US" sz="1300">
                          <a:solidFill>
                            <a:srgbClr val="333333"/>
                          </a:solidFill>
                          <a:latin typeface="inter-regular"/>
                        </a:rPr>
                        <a:t>JTable(Object[][] rows, Object[]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Creates a table with the specified data.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TotalTime>
  <Words>1673</Words>
  <Application>Microsoft Office PowerPoint</Application>
  <PresentationFormat>On-screen Show (4:3)</PresentationFormat>
  <Paragraphs>394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SWING </vt:lpstr>
      <vt:lpstr>Slide 2</vt:lpstr>
      <vt:lpstr>SWING - Overview</vt:lpstr>
      <vt:lpstr>MVC Architecture </vt:lpstr>
      <vt:lpstr>Swing Features </vt:lpstr>
      <vt:lpstr>SWING - Controls</vt:lpstr>
      <vt:lpstr>Hierarchy of Java Swing classes </vt:lpstr>
      <vt:lpstr>Java JTable</vt:lpstr>
      <vt:lpstr>Commonly used Constructors: </vt:lpstr>
      <vt:lpstr>Java JTable Example </vt:lpstr>
      <vt:lpstr>Java JList</vt:lpstr>
      <vt:lpstr>Commonly used Constructors:</vt:lpstr>
      <vt:lpstr>Commonly used Methods</vt:lpstr>
      <vt:lpstr>Java JList Example</vt:lpstr>
      <vt:lpstr>Java JOptionPane</vt:lpstr>
      <vt:lpstr>Common Constructors of JOptionPane class</vt:lpstr>
      <vt:lpstr>Common Methods of JOptionPane class</vt:lpstr>
      <vt:lpstr>Java JOptionPane Example: showMessageDialog()</vt:lpstr>
      <vt:lpstr>Java JOptionPane Example: showMessageDialog()</vt:lpstr>
      <vt:lpstr>Java JOptionPane Example: showInputDialog()</vt:lpstr>
      <vt:lpstr>Java JOptionPane Example: showConfirmDialog()</vt:lpstr>
      <vt:lpstr>Java JColorChooser</vt:lpstr>
      <vt:lpstr>Commonly used Constructors</vt:lpstr>
      <vt:lpstr>Commonly used Methods</vt:lpstr>
      <vt:lpstr>Java JColorChooser Example</vt:lpstr>
      <vt:lpstr>Java JProgressBar</vt:lpstr>
      <vt:lpstr>Commonly used Constructors</vt:lpstr>
      <vt:lpstr>Commonly used Methods</vt:lpstr>
      <vt:lpstr>Java JProgressBar Example</vt:lpstr>
      <vt:lpstr>Java JSlider</vt:lpstr>
      <vt:lpstr>Commonly used Constructors of JSlider class</vt:lpstr>
      <vt:lpstr>Commonly used Methods of JSlider class</vt:lpstr>
      <vt:lpstr>Java JSlider Example</vt:lpstr>
      <vt:lpstr>ava JSlider Example: painting ticks</vt:lpstr>
      <vt:lpstr>Slide 35</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SWING </dc:title>
  <dc:creator>Girish</dc:creator>
  <cp:lastModifiedBy>Girish</cp:lastModifiedBy>
  <cp:revision>36</cp:revision>
  <dcterms:created xsi:type="dcterms:W3CDTF">2022-03-15T05:05:57Z</dcterms:created>
  <dcterms:modified xsi:type="dcterms:W3CDTF">2022-03-28T03:49:34Z</dcterms:modified>
</cp:coreProperties>
</file>