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sldIdLst>
    <p:sldId id="256" r:id="rId2"/>
    <p:sldId id="258" r:id="rId3"/>
    <p:sldId id="259" r:id="rId4"/>
    <p:sldId id="260" r:id="rId5"/>
    <p:sldId id="261" r:id="rId6"/>
    <p:sldId id="262" r:id="rId7"/>
    <p:sldId id="269" r:id="rId8"/>
    <p:sldId id="264" r:id="rId9"/>
    <p:sldId id="270" r:id="rId10"/>
    <p:sldId id="272"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YQtnMhpflddkPw/Lwx5FXw==" hashData="MMU2+z9KkzggteRn7A8T5gBV2GVOUXYF5VQzAEq9xrFFEMkI4F5VjvYZ9Os4Uojpbv+u2QPT4ArXZ8O3lPs6hQ=="/>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A743"/>
    <a:srgbClr val="E40524"/>
    <a:srgbClr val="34495E"/>
    <a:srgbClr val="FF6702"/>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1" autoAdjust="0"/>
    <p:restoredTop sz="94660"/>
  </p:normalViewPr>
  <p:slideViewPr>
    <p:cSldViewPr>
      <p:cViewPr varScale="1">
        <p:scale>
          <a:sx n="70" d="100"/>
          <a:sy n="70" d="100"/>
        </p:scale>
        <p:origin x="1386" y="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3/30/2018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7A3D7D-4DD0-4519-9573-665089B66871}" type="slidenum">
              <a:rPr lang="en-US" smtClean="0"/>
              <a:pPr/>
              <a:t>1</a:t>
            </a:fld>
            <a:endParaRPr lang="en-US"/>
          </a:p>
        </p:txBody>
      </p:sp>
    </p:spTree>
    <p:extLst>
      <p:ext uri="{BB962C8B-B14F-4D97-AF65-F5344CB8AC3E}">
        <p14:creationId xmlns:p14="http://schemas.microsoft.com/office/powerpoint/2010/main" val="589876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a:t>
            </a:fld>
            <a:endParaRPr lang="en-US"/>
          </a:p>
        </p:txBody>
      </p:sp>
    </p:spTree>
    <p:extLst>
      <p:ext uri="{BB962C8B-B14F-4D97-AF65-F5344CB8AC3E}">
        <p14:creationId xmlns:p14="http://schemas.microsoft.com/office/powerpoint/2010/main" val="3903649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3</a:t>
            </a:fld>
            <a:endParaRPr lang="en-US"/>
          </a:p>
        </p:txBody>
      </p:sp>
    </p:spTree>
    <p:extLst>
      <p:ext uri="{BB962C8B-B14F-4D97-AF65-F5344CB8AC3E}">
        <p14:creationId xmlns:p14="http://schemas.microsoft.com/office/powerpoint/2010/main" val="2277504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4</a:t>
            </a:fld>
            <a:endParaRPr lang="en-US"/>
          </a:p>
        </p:txBody>
      </p:sp>
    </p:spTree>
    <p:extLst>
      <p:ext uri="{BB962C8B-B14F-4D97-AF65-F5344CB8AC3E}">
        <p14:creationId xmlns:p14="http://schemas.microsoft.com/office/powerpoint/2010/main" val="2277504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5</a:t>
            </a:fld>
            <a:endParaRPr lang="en-US"/>
          </a:p>
        </p:txBody>
      </p:sp>
    </p:spTree>
    <p:extLst>
      <p:ext uri="{BB962C8B-B14F-4D97-AF65-F5344CB8AC3E}">
        <p14:creationId xmlns:p14="http://schemas.microsoft.com/office/powerpoint/2010/main" val="885707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normAutofit/>
          </a:bodyPr>
          <a:lstStyle>
            <a:lvl1pPr algn="l">
              <a:defRPr sz="3600">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nSpc>
                <a:spcPct val="114000"/>
              </a:lnSpc>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gn="just">
              <a:lnSpc>
                <a:spcPct val="114000"/>
              </a:lnSpc>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gn="just">
              <a:lnSpc>
                <a:spcPct val="114000"/>
              </a:lnSpc>
              <a:buClrTx/>
              <a:defRPr sz="1800">
                <a:latin typeface="+mj-lt"/>
                <a:ea typeface="Times New Roman" panose="02020603050405020304" pitchFamily="18" charset="0"/>
                <a:cs typeface="Times New Roman" panose="02020603050405020304" pitchFamily="18" charset="0"/>
              </a:defRPr>
            </a:lvl3pPr>
            <a:lvl4pPr algn="just">
              <a:lnSpc>
                <a:spcPct val="114000"/>
              </a:lnSpc>
              <a:buClrTx/>
              <a:defRPr sz="1600">
                <a:latin typeface="+mj-lt"/>
                <a:ea typeface="Times New Roman" panose="02020603050405020304" pitchFamily="18" charset="0"/>
                <a:cs typeface="Times New Roman" panose="02020603050405020304" pitchFamily="18" charset="0"/>
              </a:defRPr>
            </a:lvl4pPr>
            <a:lvl5pPr algn="just">
              <a:lnSpc>
                <a:spcPct val="114000"/>
              </a:lnSpc>
              <a:buClrTx/>
              <a:defRPr sz="1600">
                <a:latin typeface="+mj-lt"/>
                <a:ea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ktangel 11"/>
          <p:cNvSpPr/>
          <p:nvPr userDrawn="1"/>
        </p:nvSpPr>
        <p:spPr>
          <a:xfrm>
            <a:off x="0" y="6477000"/>
            <a:ext cx="4038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smtClean="0">
                <a:solidFill>
                  <a:srgbClr val="FFFFFF"/>
                </a:solidFill>
                <a:latin typeface="+mj-lt"/>
                <a:ea typeface="Open Sans" panose="020B0606030504020204" pitchFamily="34" charset="0"/>
                <a:cs typeface="Open Sans" panose="020B0606030504020204" pitchFamily="34" charset="0"/>
              </a:rPr>
              <a:t>Unit</a:t>
            </a:r>
            <a:r>
              <a:rPr lang="da-DK" sz="1800" baseline="0" noProof="1" smtClean="0">
                <a:solidFill>
                  <a:srgbClr val="FFFFFF"/>
                </a:solidFill>
                <a:latin typeface="+mj-lt"/>
                <a:ea typeface="Open Sans" panose="020B0606030504020204" pitchFamily="34" charset="0"/>
                <a:cs typeface="Open Sans" panose="020B0606030504020204" pitchFamily="34" charset="0"/>
              </a:rPr>
              <a:t> – 1: </a:t>
            </a:r>
            <a:r>
              <a:rPr lang="en-US" dirty="0" smtClean="0"/>
              <a:t>Introduction to Web 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ktangel 11"/>
          <p:cNvSpPr/>
          <p:nvPr userDrawn="1"/>
        </p:nvSpPr>
        <p:spPr>
          <a:xfrm>
            <a:off x="4648200" y="6480727"/>
            <a:ext cx="4495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en-US" sz="1800" noProof="1" smtClean="0">
                <a:solidFill>
                  <a:srgbClr val="FFFFFF"/>
                </a:solidFill>
                <a:latin typeface="+mj-lt"/>
                <a:ea typeface="Open Sans" panose="020B0606030504020204" pitchFamily="34" charset="0"/>
                <a:cs typeface="Open Sans" panose="020B0606030504020204" pitchFamily="34" charset="0"/>
              </a:rPr>
              <a:t>Darshan</a:t>
            </a:r>
            <a:r>
              <a:rPr lang="en-US" sz="1800" baseline="0" noProof="1" smtClean="0">
                <a:solidFill>
                  <a:srgbClr val="FFFFFF"/>
                </a:solidFill>
                <a:latin typeface="+mj-lt"/>
                <a:ea typeface="Open Sans" panose="020B0606030504020204" pitchFamily="34" charset="0"/>
                <a:cs typeface="Open Sans" panose="020B0606030504020204" pitchFamily="34" charset="0"/>
              </a:rPr>
              <a:t> Institute of Engineering &amp; 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0" name="Rektangel 11"/>
          <p:cNvSpPr/>
          <p:nvPr userDrawn="1"/>
        </p:nvSpPr>
        <p:spPr>
          <a:xfrm>
            <a:off x="4038600" y="6477000"/>
            <a:ext cx="609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pPr indent="-342900" algn="ctr">
                <a:defRPr/>
              </a:p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4495800"/>
          </a:xfrm>
          <a:prstGeom prst="rect">
            <a:avLst/>
          </a:prstGeom>
          <a:solidFill>
            <a:srgbClr val="FF67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ubtitle 2"/>
          <p:cNvSpPr>
            <a:spLocks noGrp="1"/>
          </p:cNvSpPr>
          <p:nvPr>
            <p:ph type="subTitle" idx="1"/>
          </p:nvPr>
        </p:nvSpPr>
        <p:spPr>
          <a:xfrm>
            <a:off x="381000" y="4724400"/>
            <a:ext cx="8153400" cy="1676400"/>
          </a:xfrm>
        </p:spPr>
        <p:txBody>
          <a:bodyPr>
            <a:noAutofit/>
          </a:bodyPr>
          <a:lstStyle/>
          <a:p>
            <a:pPr algn="l">
              <a:spcBef>
                <a:spcPts val="0"/>
              </a:spcBef>
            </a:pPr>
            <a:r>
              <a:rPr lang="en-US" sz="40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Prof. </a:t>
            </a:r>
            <a:r>
              <a:rPr lang="en-US" sz="4000" dirty="0" err="1"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Arjun</a:t>
            </a:r>
            <a:r>
              <a:rPr lang="en-US" sz="40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 V. </a:t>
            </a:r>
            <a:r>
              <a:rPr lang="en-US" sz="4000" dirty="0" err="1"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Bala</a:t>
            </a:r>
            <a:endParaRPr lang="en-US" sz="40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endParaRPr>
          </a:p>
          <a:p>
            <a:pPr algn="l">
              <a:spcBef>
                <a:spcPts val="0"/>
              </a:spcBef>
            </a:pPr>
            <a:r>
              <a:rPr lang="en-IN" sz="2400" dirty="0" smtClean="0">
                <a:solidFill>
                  <a:schemeClr val="tx1">
                    <a:lumMod val="50000"/>
                    <a:lumOff val="50000"/>
                  </a:schemeClr>
                </a:solidFill>
                <a:latin typeface="FontAwesome" pitchFamily="2" charset="0"/>
              </a:rPr>
              <a:t></a:t>
            </a:r>
            <a:r>
              <a:rPr lang="en-US" sz="28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dirty="0" smtClean="0">
                <a:solidFill>
                  <a:schemeClr val="tx1">
                    <a:lumMod val="75000"/>
                    <a:lumOff val="25000"/>
                  </a:schemeClr>
                </a:solidFill>
                <a:latin typeface="+mj-lt"/>
                <a:ea typeface="Open Sans" panose="020B0606030504020204" pitchFamily="34" charset="0"/>
                <a:cs typeface="Open Sans" panose="020B0606030504020204" pitchFamily="34" charset="0"/>
              </a:rPr>
              <a:t>9624822202</a:t>
            </a:r>
            <a:endParaRPr lang="en-US" sz="2800" dirty="0" smtClean="0">
              <a:solidFill>
                <a:schemeClr val="tx1">
                  <a:lumMod val="75000"/>
                  <a:lumOff val="25000"/>
                </a:schemeClr>
              </a:solidFill>
              <a:latin typeface="+mj-lt"/>
              <a:ea typeface="Open Sans" panose="020B0606030504020204" pitchFamily="34" charset="0"/>
              <a:cs typeface="Open Sans" panose="020B0606030504020204" pitchFamily="34" charset="0"/>
            </a:endParaRPr>
          </a:p>
          <a:p>
            <a:pPr algn="l">
              <a:spcBef>
                <a:spcPts val="0"/>
              </a:spcBef>
            </a:pPr>
            <a:r>
              <a:rPr lang="en-IN" sz="2000" dirty="0" smtClean="0">
                <a:solidFill>
                  <a:schemeClr val="tx1">
                    <a:lumMod val="50000"/>
                    <a:lumOff val="50000"/>
                  </a:schemeClr>
                </a:solidFill>
                <a:latin typeface="FontAwesome" pitchFamily="2" charset="0"/>
              </a:rPr>
              <a:t></a:t>
            </a:r>
            <a:r>
              <a:rPr lang="en-IN" sz="2400" dirty="0" smtClean="0">
                <a:solidFill>
                  <a:schemeClr val="tx1">
                    <a:lumMod val="75000"/>
                    <a:lumOff val="25000"/>
                  </a:schemeClr>
                </a:solidFill>
              </a:rPr>
              <a:t>  </a:t>
            </a:r>
            <a:r>
              <a:rPr lang="en-US" sz="2800" dirty="0" smtClean="0">
                <a:solidFill>
                  <a:schemeClr val="tx1">
                    <a:lumMod val="75000"/>
                    <a:lumOff val="25000"/>
                  </a:schemeClr>
                </a:solidFill>
                <a:latin typeface="+mj-lt"/>
                <a:ea typeface="Open Sans" panose="020B0606030504020204" pitchFamily="34" charset="0"/>
                <a:cs typeface="Open Sans" panose="020B0606030504020204" pitchFamily="34" charset="0"/>
              </a:rPr>
              <a:t>arjun.bala@darshan.ac.in</a:t>
            </a:r>
          </a:p>
        </p:txBody>
      </p:sp>
      <p:sp>
        <p:nvSpPr>
          <p:cNvPr id="4" name="Rektangel 11"/>
          <p:cNvSpPr/>
          <p:nvPr/>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noProof="1" smtClean="0">
                <a:solidFill>
                  <a:srgbClr val="FFFFFF"/>
                </a:solidFill>
                <a:latin typeface="+mj-lt"/>
                <a:ea typeface="Open Sans" panose="020B0606030504020204" pitchFamily="34" charset="0"/>
                <a:cs typeface="Open Sans" panose="020B0606030504020204" pitchFamily="34" charset="0"/>
              </a:rPr>
              <a:t>Web Technology (2160708)                           Darshan </a:t>
            </a:r>
            <a:r>
              <a:rPr lang="da-DK" noProof="1">
                <a:solidFill>
                  <a:srgbClr val="FFFFFF"/>
                </a:solidFill>
                <a:latin typeface="+mj-lt"/>
                <a:ea typeface="Open Sans" panose="020B0606030504020204" pitchFamily="34" charset="0"/>
                <a:cs typeface="Open Sans" panose="020B0606030504020204" pitchFamily="34" charset="0"/>
              </a:rPr>
              <a:t>Institute of Engineering &amp; </a:t>
            </a:r>
            <a:r>
              <a:rPr lang="da-DK" noProof="1" smtClean="0">
                <a:solidFill>
                  <a:srgbClr val="FFFFFF"/>
                </a:solidFill>
                <a:latin typeface="+mj-lt"/>
                <a:ea typeface="Open Sans" panose="020B0606030504020204" pitchFamily="34" charset="0"/>
                <a:cs typeface="Open Sans" panose="020B0606030504020204" pitchFamily="34" charset="0"/>
              </a:rPr>
              <a:t>Technology</a:t>
            </a:r>
            <a:endParaRPr lang="da-DK" noProof="1">
              <a:solidFill>
                <a:srgbClr val="FFFFFF"/>
              </a:solidFill>
              <a:latin typeface="+mj-lt"/>
              <a:ea typeface="Open Sans" panose="020B0606030504020204" pitchFamily="34" charset="0"/>
              <a:cs typeface="Open Sans" panose="020B0606030504020204" pitchFamily="34" charset="0"/>
            </a:endParaRPr>
          </a:p>
        </p:txBody>
      </p:sp>
      <p:sp>
        <p:nvSpPr>
          <p:cNvPr id="2" name="Title 1"/>
          <p:cNvSpPr>
            <a:spLocks noGrp="1"/>
          </p:cNvSpPr>
          <p:nvPr>
            <p:ph type="ctrTitle"/>
          </p:nvPr>
        </p:nvSpPr>
        <p:spPr>
          <a:xfrm>
            <a:off x="304800" y="0"/>
            <a:ext cx="8534400" cy="4495801"/>
          </a:xfrm>
        </p:spPr>
        <p:txBody>
          <a:bodyPr anchor="b">
            <a:noAutofit/>
          </a:bodyPr>
          <a:lstStyle/>
          <a:p>
            <a:pPr algn="l"/>
            <a:r>
              <a:rPr lang="en-US" sz="6000" b="1" dirty="0" smtClean="0">
                <a:solidFill>
                  <a:schemeClr val="bg1"/>
                </a:solidFill>
                <a:latin typeface="+mj-lt"/>
                <a:ea typeface="Open Sans Semibold" panose="020B0706030804020204" pitchFamily="34" charset="0"/>
                <a:cs typeface="Open Sans Semibold" panose="020B0706030804020204" pitchFamily="34" charset="0"/>
              </a:rPr>
              <a:t>Unit – 1</a:t>
            </a:r>
            <a:r>
              <a:rPr lang="en-US" sz="6000" b="1" dirty="0">
                <a:solidFill>
                  <a:schemeClr val="bg1"/>
                </a:solidFill>
                <a:latin typeface="+mj-lt"/>
                <a:ea typeface="Open Sans Semibold" panose="020B0706030804020204" pitchFamily="34" charset="0"/>
                <a:cs typeface="Open Sans Semibold" panose="020B0706030804020204" pitchFamily="34" charset="0"/>
              </a:rPr>
              <a:t/>
            </a:r>
            <a:br>
              <a:rPr lang="en-US" sz="6000" b="1" dirty="0">
                <a:solidFill>
                  <a:schemeClr val="bg1"/>
                </a:solidFill>
                <a:latin typeface="+mj-lt"/>
                <a:ea typeface="Open Sans Semibold" panose="020B0706030804020204" pitchFamily="34" charset="0"/>
                <a:cs typeface="Open Sans Semibold" panose="020B0706030804020204" pitchFamily="34" charset="0"/>
              </a:rPr>
            </a:br>
            <a:r>
              <a:rPr lang="en-US" sz="6000" b="1" dirty="0" smtClean="0">
                <a:solidFill>
                  <a:schemeClr val="bg1"/>
                </a:solidFill>
                <a:latin typeface="+mj-lt"/>
                <a:ea typeface="Open Sans Semibold" panose="020B0706030804020204" pitchFamily="34" charset="0"/>
                <a:cs typeface="Open Sans Semibold" panose="020B0706030804020204" pitchFamily="34" charset="0"/>
              </a:rPr>
              <a:t>Introduction to </a:t>
            </a:r>
            <a:br>
              <a:rPr lang="en-US" sz="6000" b="1" dirty="0" smtClean="0">
                <a:solidFill>
                  <a:schemeClr val="bg1"/>
                </a:solidFill>
                <a:latin typeface="+mj-lt"/>
                <a:ea typeface="Open Sans Semibold" panose="020B0706030804020204" pitchFamily="34" charset="0"/>
                <a:cs typeface="Open Sans Semibold" panose="020B0706030804020204" pitchFamily="34" charset="0"/>
              </a:rPr>
            </a:br>
            <a:r>
              <a:rPr lang="en-US" sz="6000" b="1" dirty="0" smtClean="0">
                <a:solidFill>
                  <a:schemeClr val="bg1"/>
                </a:solidFill>
                <a:latin typeface="+mj-lt"/>
                <a:ea typeface="Open Sans Semibold" panose="020B0706030804020204" pitchFamily="34" charset="0"/>
                <a:cs typeface="Open Sans Semibold" panose="020B0706030804020204" pitchFamily="34" charset="0"/>
              </a:rPr>
              <a:t>Web Technology</a:t>
            </a:r>
            <a:endParaRPr lang="en-US" sz="6000" b="1" dirty="0">
              <a:solidFill>
                <a:schemeClr val="bg1"/>
              </a:solidFill>
              <a:latin typeface="+mj-lt"/>
              <a:ea typeface="Open Sans Semibold" panose="020B0706030804020204" pitchFamily="34" charset="0"/>
              <a:cs typeface="Open Sans Semibold" panose="020B0706030804020204" pitchFamily="34" charset="0"/>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0178" y="4953000"/>
            <a:ext cx="4161422" cy="991806"/>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Response (Example)</a:t>
            </a:r>
            <a:endParaRPr lang="en-US" dirty="0"/>
          </a:p>
        </p:txBody>
      </p:sp>
      <p:graphicFrame>
        <p:nvGraphicFramePr>
          <p:cNvPr id="4" name="Content Placeholder 3"/>
          <p:cNvGraphicFramePr>
            <a:graphicFrameLocks noGrp="1"/>
          </p:cNvGraphicFramePr>
          <p:nvPr>
            <p:ph idx="1"/>
          </p:nvPr>
        </p:nvGraphicFramePr>
        <p:xfrm>
          <a:off x="190500" y="1371600"/>
          <a:ext cx="8763000" cy="3302000"/>
        </p:xfrm>
        <a:graphic>
          <a:graphicData uri="http://schemas.openxmlformats.org/drawingml/2006/table">
            <a:tbl>
              <a:tblPr firstRow="1">
                <a:tableStyleId>{2D5ABB26-0587-4C30-8999-92F81FD0307C}</a:tableStyleId>
              </a:tblPr>
              <a:tblGrid>
                <a:gridCol w="2921000"/>
                <a:gridCol w="1917700"/>
                <a:gridCol w="3924300"/>
              </a:tblGrid>
              <a:tr h="370840">
                <a:tc>
                  <a:txBody>
                    <a:bodyPr/>
                    <a:lstStyle/>
                    <a:p>
                      <a:pPr>
                        <a:buNone/>
                      </a:pPr>
                      <a:r>
                        <a:rPr lang="en-US" dirty="0" smtClean="0"/>
                        <a:t>HTTP/1.1 200 OK</a:t>
                      </a:r>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chemeClr val="tx1"/>
                          </a:solidFill>
                          <a:effectLst/>
                          <a:uLnTx/>
                          <a:uFillTx/>
                          <a:latin typeface="+mn-lt"/>
                          <a:ea typeface="Times New Roman" panose="02020603050405020304" pitchFamily="18" charset="0"/>
                          <a:cs typeface="Times New Roman" panose="02020603050405020304" pitchFamily="18" charset="0"/>
                        </a:rPr>
                        <a:t>Response is 200 status code with OK message using HTTP1.1</a:t>
                      </a:r>
                    </a:p>
                  </a:txBody>
                  <a:tcPr>
                    <a:lnB w="12700" cap="flat" cmpd="sng" algn="ctr">
                      <a:solidFill>
                        <a:schemeClr val="tx1"/>
                      </a:solidFill>
                      <a:prstDash val="solid"/>
                      <a:round/>
                      <a:headEnd type="none" w="med" len="med"/>
                      <a:tailEnd type="none" w="med" len="med"/>
                    </a:lnB>
                  </a:tcPr>
                </a:tc>
              </a:tr>
              <a:tr h="370840">
                <a:tc>
                  <a:txBody>
                    <a:bodyPr/>
                    <a:lstStyle/>
                    <a:p>
                      <a:pPr>
                        <a:buNone/>
                      </a:pPr>
                      <a:r>
                        <a:rPr lang="en-US" dirty="0" smtClean="0"/>
                        <a:t>Date: Mon, 27 Jul 2009 </a:t>
                      </a:r>
                    </a:p>
                    <a:p>
                      <a:pPr>
                        <a:buNone/>
                      </a:pPr>
                      <a:r>
                        <a:rPr lang="en-US" dirty="0" smtClean="0"/>
                        <a:t>12:28:53 GMT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chemeClr val="tx1"/>
                          </a:solidFill>
                          <a:effectLst/>
                          <a:uLnTx/>
                          <a:uFillTx/>
                          <a:latin typeface="+mn-lt"/>
                          <a:ea typeface="Times New Roman" panose="02020603050405020304" pitchFamily="18" charset="0"/>
                          <a:cs typeface="Times New Roman" panose="02020603050405020304" pitchFamily="18" charset="0"/>
                        </a:rPr>
                        <a:t>Response</a:t>
                      </a:r>
                      <a:r>
                        <a:rPr kumimoji="0" lang="en-US" sz="1800" b="0" i="0" u="none" strike="noStrike" kern="1200" cap="none" spc="0" normalizeH="0" noProof="0" dirty="0" smtClean="0">
                          <a:ln>
                            <a:noFill/>
                          </a:ln>
                          <a:solidFill>
                            <a:schemeClr val="tx1"/>
                          </a:solidFill>
                          <a:effectLst/>
                          <a:uLnTx/>
                          <a:uFillTx/>
                          <a:latin typeface="+mn-lt"/>
                          <a:ea typeface="Times New Roman" panose="02020603050405020304" pitchFamily="18" charset="0"/>
                          <a:cs typeface="Times New Roman" panose="02020603050405020304" pitchFamily="18" charset="0"/>
                        </a:rPr>
                        <a:t> Date &amp; Time</a:t>
                      </a:r>
                      <a:endParaRPr kumimoji="0" lang="en-US" sz="1800" b="0" i="0" u="none" strike="noStrike" kern="1200" cap="none" spc="0" normalizeH="0" baseline="0" noProof="0" dirty="0" smtClean="0">
                        <a:ln>
                          <a:noFill/>
                        </a:ln>
                        <a:solidFill>
                          <a:schemeClr val="tx1"/>
                        </a:solidFill>
                        <a:effectLst/>
                        <a:uLnTx/>
                        <a:uFillTx/>
                        <a:latin typeface="+mn-lt"/>
                        <a:ea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Server: Apache/2.2.14 (Win32)</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smtClean="0">
                          <a:ln>
                            <a:noFill/>
                          </a:ln>
                          <a:solidFill>
                            <a:schemeClr val="tx1"/>
                          </a:solidFill>
                          <a:effectLst/>
                          <a:uLnTx/>
                          <a:uFillTx/>
                          <a:latin typeface="+mn-lt"/>
                          <a:ea typeface="Times New Roman" panose="02020603050405020304" pitchFamily="18" charset="0"/>
                          <a:cs typeface="Times New Roman" panose="02020603050405020304" pitchFamily="18" charset="0"/>
                        </a:rPr>
                        <a:t>Webserver</a:t>
                      </a:r>
                      <a:r>
                        <a:rPr kumimoji="0" lang="en-US" sz="1800" b="0" i="0" u="none" strike="noStrike" kern="1200" cap="none" spc="0" normalizeH="0" noProof="0" dirty="0" smtClean="0">
                          <a:ln>
                            <a:noFill/>
                          </a:ln>
                          <a:solidFill>
                            <a:schemeClr val="tx1"/>
                          </a:solidFill>
                          <a:effectLst/>
                          <a:uLnTx/>
                          <a:uFillTx/>
                          <a:latin typeface="+mn-lt"/>
                          <a:ea typeface="Times New Roman" panose="02020603050405020304" pitchFamily="18" charset="0"/>
                          <a:cs typeface="Times New Roman" panose="02020603050405020304" pitchFamily="18" charset="0"/>
                        </a:rPr>
                        <a:t> used by server</a:t>
                      </a:r>
                      <a:endParaRPr kumimoji="0" lang="en-US" sz="1800" b="0" i="0" u="none" strike="noStrike" kern="1200" cap="none" spc="0" normalizeH="0" baseline="0" noProof="0" dirty="0" smtClean="0">
                        <a:ln>
                          <a:noFill/>
                        </a:ln>
                        <a:solidFill>
                          <a:schemeClr val="tx1"/>
                        </a:solidFill>
                        <a:effectLst/>
                        <a:uLnTx/>
                        <a:uFillTx/>
                        <a:latin typeface="+mn-lt"/>
                        <a:ea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buNone/>
                      </a:pPr>
                      <a:r>
                        <a:rPr lang="en-US" dirty="0" smtClean="0"/>
                        <a:t>Last-Modified: Wed, </a:t>
                      </a:r>
                    </a:p>
                    <a:p>
                      <a:pPr>
                        <a:buNone/>
                      </a:pPr>
                      <a:r>
                        <a:rPr lang="en-US" dirty="0" smtClean="0"/>
                        <a:t>22 Jul 2009 19:15:56 GMT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noProof="0" dirty="0" smtClean="0">
                          <a:ln>
                            <a:noFill/>
                          </a:ln>
                          <a:solidFill>
                            <a:schemeClr val="tx1"/>
                          </a:solidFill>
                          <a:effectLst/>
                          <a:uLnTx/>
                          <a:uFillTx/>
                          <a:latin typeface="+mn-lt"/>
                          <a:ea typeface="Times New Roman" panose="02020603050405020304" pitchFamily="18" charset="0"/>
                          <a:cs typeface="Times New Roman" panose="02020603050405020304" pitchFamily="18" charset="0"/>
                        </a:rPr>
                        <a:t>Last modified at Date &amp; Time</a:t>
                      </a:r>
                      <a:endParaRPr kumimoji="0" lang="en-US" sz="1800" b="0" i="0" u="none" strike="noStrike" kern="1200" cap="none" spc="0" normalizeH="0" baseline="0" noProof="0" dirty="0" smtClean="0">
                        <a:ln>
                          <a:noFill/>
                        </a:ln>
                        <a:solidFill>
                          <a:schemeClr val="tx1"/>
                        </a:solidFill>
                        <a:effectLst/>
                        <a:uLnTx/>
                        <a:uFillTx/>
                        <a:latin typeface="+mn-lt"/>
                        <a:ea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buNone/>
                      </a:pPr>
                      <a:r>
                        <a:rPr lang="en-US" dirty="0" smtClean="0"/>
                        <a:t>Content-Length: 88</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chemeClr val="tx1"/>
                          </a:solidFill>
                          <a:effectLst/>
                          <a:uLnTx/>
                          <a:uFillTx/>
                          <a:latin typeface="+mn-lt"/>
                          <a:ea typeface="Times New Roman" panose="02020603050405020304" pitchFamily="18" charset="0"/>
                          <a:cs typeface="Times New Roman" panose="02020603050405020304" pitchFamily="18" charset="0"/>
                        </a:rPr>
                        <a:t>Content-Length</a:t>
                      </a:r>
                      <a:r>
                        <a:rPr kumimoji="0" lang="en-US" sz="1800" b="0" i="0" u="none" strike="noStrike" kern="1200" cap="none" spc="0" normalizeH="0" noProof="0" dirty="0" smtClean="0">
                          <a:ln>
                            <a:noFill/>
                          </a:ln>
                          <a:solidFill>
                            <a:schemeClr val="tx1"/>
                          </a:solidFill>
                          <a:effectLst/>
                          <a:uLnTx/>
                          <a:uFillTx/>
                          <a:latin typeface="+mn-lt"/>
                          <a:ea typeface="Times New Roman" panose="02020603050405020304" pitchFamily="18" charset="0"/>
                          <a:cs typeface="Times New Roman" panose="02020603050405020304" pitchFamily="18" charset="0"/>
                        </a:rPr>
                        <a:t> in bytes</a:t>
                      </a:r>
                      <a:endParaRPr kumimoji="0" lang="en-US" sz="1800" b="0" i="0" u="none" strike="noStrike" kern="1200" cap="none" spc="0" normalizeH="0" baseline="0" noProof="0" dirty="0" smtClean="0">
                        <a:ln>
                          <a:noFill/>
                        </a:ln>
                        <a:solidFill>
                          <a:schemeClr val="tx1"/>
                        </a:solidFill>
                        <a:effectLst/>
                        <a:uLnTx/>
                        <a:uFillTx/>
                        <a:latin typeface="+mn-lt"/>
                        <a:ea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buNone/>
                      </a:pPr>
                      <a:r>
                        <a:rPr lang="en-US" dirty="0" smtClean="0"/>
                        <a:t>Content-Type: text/html</a:t>
                      </a:r>
                    </a:p>
                  </a:txBody>
                  <a:tcPr>
                    <a:lnT w="12700" cap="flat" cmpd="sng" algn="ctr">
                      <a:solidFill>
                        <a:schemeClr val="tx1"/>
                      </a:solidFill>
                      <a:prstDash val="solid"/>
                      <a:round/>
                      <a:headEnd type="none" w="med" len="med"/>
                      <a:tailEnd type="none" w="med" len="med"/>
                    </a:lnT>
                  </a:tcPr>
                </a:tc>
                <a:tc>
                  <a:txBody>
                    <a:bodyPr/>
                    <a:lstStyle/>
                    <a:p>
                      <a:endParaRPr lang="en-US" dirty="0"/>
                    </a:p>
                  </a:txBody>
                  <a:tcPr>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chemeClr val="tx1"/>
                          </a:solidFill>
                          <a:effectLst/>
                          <a:uLnTx/>
                          <a:uFillTx/>
                          <a:latin typeface="+mn-lt"/>
                          <a:ea typeface="Times New Roman" panose="02020603050405020304" pitchFamily="18" charset="0"/>
                          <a:cs typeface="Times New Roman" panose="02020603050405020304" pitchFamily="18" charset="0"/>
                        </a:rPr>
                        <a:t>Content-Type</a:t>
                      </a:r>
                      <a:r>
                        <a:rPr kumimoji="0" lang="en-US" sz="1800" b="0" i="0" u="none" strike="noStrike" kern="1200" cap="none" spc="0" normalizeH="0" noProof="0" dirty="0" smtClean="0">
                          <a:ln>
                            <a:noFill/>
                          </a:ln>
                          <a:solidFill>
                            <a:schemeClr val="tx1"/>
                          </a:solidFill>
                          <a:effectLst/>
                          <a:uLnTx/>
                          <a:uFillTx/>
                          <a:latin typeface="+mn-lt"/>
                          <a:ea typeface="Times New Roman" panose="02020603050405020304" pitchFamily="18" charset="0"/>
                          <a:cs typeface="Times New Roman" panose="02020603050405020304" pitchFamily="18" charset="0"/>
                        </a:rPr>
                        <a:t> of the response</a:t>
                      </a:r>
                      <a:endParaRPr kumimoji="0" lang="en-US" sz="1800" b="0" i="0" u="none" strike="noStrike" kern="1200" cap="none" spc="0" normalizeH="0" baseline="0" noProof="0" dirty="0" smtClean="0">
                        <a:ln>
                          <a:noFill/>
                        </a:ln>
                        <a:solidFill>
                          <a:schemeClr val="tx1"/>
                        </a:solidFill>
                        <a:effectLst/>
                        <a:uLnTx/>
                        <a:uFillTx/>
                        <a:latin typeface="+mn-lt"/>
                        <a:ea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tcPr>
                </a:tc>
              </a:tr>
            </a:tbl>
          </a:graphicData>
        </a:graphic>
      </p:graphicFrame>
      <p:sp>
        <p:nvSpPr>
          <p:cNvPr id="5" name="Right Arrow 4"/>
          <p:cNvSpPr/>
          <p:nvPr/>
        </p:nvSpPr>
        <p:spPr>
          <a:xfrm>
            <a:off x="3124200" y="1524000"/>
            <a:ext cx="15240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3124200" y="2133600"/>
            <a:ext cx="15240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3124200" y="2810256"/>
            <a:ext cx="15240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3124200" y="3450336"/>
            <a:ext cx="15240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029200" y="1447800"/>
            <a:ext cx="35052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3124200" y="4087368"/>
            <a:ext cx="15240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3124200" y="4447032"/>
            <a:ext cx="15240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029200" y="1981200"/>
            <a:ext cx="39624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029200" y="2590800"/>
            <a:ext cx="39624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5029200" y="3276600"/>
            <a:ext cx="39624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228600" y="3200400"/>
            <a:ext cx="31242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228600" y="2590800"/>
            <a:ext cx="30480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228600" y="1905000"/>
            <a:ext cx="31242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228600" y="1295400"/>
            <a:ext cx="30480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228600" y="3886200"/>
            <a:ext cx="31242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28600" y="4267200"/>
            <a:ext cx="31242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4953000" y="3886200"/>
            <a:ext cx="40386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953000" y="4267200"/>
            <a:ext cx="40386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895600" y="1981200"/>
            <a:ext cx="2209800" cy="76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819400" y="2590800"/>
            <a:ext cx="2209800" cy="76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2819400" y="3276600"/>
            <a:ext cx="2209800" cy="76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2819400" y="3886200"/>
            <a:ext cx="2209800" cy="76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2819400" y="4267200"/>
            <a:ext cx="2209800" cy="76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0" nodeType="clickEffect">
                                  <p:stCondLst>
                                    <p:cond delay="0"/>
                                  </p:stCondLst>
                                  <p:childTnLst>
                                    <p:set>
                                      <p:cBhvr>
                                        <p:cTn id="15" dur="1" fill="hold">
                                          <p:stCondLst>
                                            <p:cond delay="0"/>
                                          </p:stCondLst>
                                        </p:cTn>
                                        <p:tgtEl>
                                          <p:spTgt spid="20"/>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0" nodeType="clickEffect">
                                  <p:stCondLst>
                                    <p:cond delay="0"/>
                                  </p:stCondLst>
                                  <p:childTnLst>
                                    <p:set>
                                      <p:cBhvr>
                                        <p:cTn id="19" dur="1" fill="hold">
                                          <p:stCondLst>
                                            <p:cond delay="0"/>
                                          </p:stCondLst>
                                        </p:cTn>
                                        <p:tgtEl>
                                          <p:spTgt spid="32"/>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0" nodeType="clickEffect">
                                  <p:stCondLst>
                                    <p:cond delay="0"/>
                                  </p:stCondLst>
                                  <p:childTnLst>
                                    <p:set>
                                      <p:cBhvr>
                                        <p:cTn id="23" dur="1" fill="hold">
                                          <p:stCondLst>
                                            <p:cond delay="0"/>
                                          </p:stCondLst>
                                        </p:cTn>
                                        <p:tgtEl>
                                          <p:spTgt spid="22"/>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left)">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27"/>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31"/>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0" nodeType="clickEffect">
                                  <p:stCondLst>
                                    <p:cond delay="0"/>
                                  </p:stCondLst>
                                  <p:childTnLst>
                                    <p:set>
                                      <p:cBhvr>
                                        <p:cTn id="40" dur="1" fill="hold">
                                          <p:stCondLst>
                                            <p:cond delay="0"/>
                                          </p:stCondLst>
                                        </p:cTn>
                                        <p:tgtEl>
                                          <p:spTgt spid="23"/>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wipe(left)">
                                      <p:cBhvr>
                                        <p:cTn id="45" dur="500"/>
                                        <p:tgtEl>
                                          <p:spTgt spid="8"/>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grpId="0" nodeType="clickEffect">
                                  <p:stCondLst>
                                    <p:cond delay="0"/>
                                  </p:stCondLst>
                                  <p:childTnLst>
                                    <p:set>
                                      <p:cBhvr>
                                        <p:cTn id="49" dur="1" fill="hold">
                                          <p:stCondLst>
                                            <p:cond delay="0"/>
                                          </p:stCondLst>
                                        </p:cTn>
                                        <p:tgtEl>
                                          <p:spTgt spid="28"/>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0" nodeType="clickEffect">
                                  <p:stCondLst>
                                    <p:cond delay="0"/>
                                  </p:stCondLst>
                                  <p:childTnLst>
                                    <p:set>
                                      <p:cBhvr>
                                        <p:cTn id="53" dur="1" fill="hold">
                                          <p:stCondLst>
                                            <p:cond delay="0"/>
                                          </p:stCondLst>
                                        </p:cTn>
                                        <p:tgtEl>
                                          <p:spTgt spid="30"/>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grpId="0" nodeType="clickEffect">
                                  <p:stCondLst>
                                    <p:cond delay="0"/>
                                  </p:stCondLst>
                                  <p:childTnLst>
                                    <p:set>
                                      <p:cBhvr>
                                        <p:cTn id="57" dur="1" fill="hold">
                                          <p:stCondLst>
                                            <p:cond delay="0"/>
                                          </p:stCondLst>
                                        </p:cTn>
                                        <p:tgtEl>
                                          <p:spTgt spid="24"/>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wipe(left)">
                                      <p:cBhvr>
                                        <p:cTn id="62" dur="500"/>
                                        <p:tgtEl>
                                          <p:spTgt spid="9"/>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0" nodeType="clickEffect">
                                  <p:stCondLst>
                                    <p:cond delay="0"/>
                                  </p:stCondLst>
                                  <p:childTnLst>
                                    <p:set>
                                      <p:cBhvr>
                                        <p:cTn id="66" dur="1" fill="hold">
                                          <p:stCondLst>
                                            <p:cond delay="0"/>
                                          </p:stCondLst>
                                        </p:cTn>
                                        <p:tgtEl>
                                          <p:spTgt spid="29"/>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0" nodeType="clickEffect">
                                  <p:stCondLst>
                                    <p:cond delay="0"/>
                                  </p:stCondLst>
                                  <p:childTnLst>
                                    <p:set>
                                      <p:cBhvr>
                                        <p:cTn id="70" dur="1" fill="hold">
                                          <p:stCondLst>
                                            <p:cond delay="0"/>
                                          </p:stCondLst>
                                        </p:cTn>
                                        <p:tgtEl>
                                          <p:spTgt spid="34"/>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0" nodeType="clickEffect">
                                  <p:stCondLst>
                                    <p:cond delay="0"/>
                                  </p:stCondLst>
                                  <p:childTnLst>
                                    <p:set>
                                      <p:cBhvr>
                                        <p:cTn id="74" dur="1" fill="hold">
                                          <p:stCondLst>
                                            <p:cond delay="0"/>
                                          </p:stCondLst>
                                        </p:cTn>
                                        <p:tgtEl>
                                          <p:spTgt spid="25"/>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16"/>
                                        </p:tgtEl>
                                        <p:attrNameLst>
                                          <p:attrName>style.visibility</p:attrName>
                                        </p:attrNameLst>
                                      </p:cBhvr>
                                      <p:to>
                                        <p:strVal val="visible"/>
                                      </p:to>
                                    </p:set>
                                    <p:animEffect transition="in" filter="wipe(left)">
                                      <p:cBhvr>
                                        <p:cTn id="79" dur="500"/>
                                        <p:tgtEl>
                                          <p:spTgt spid="16"/>
                                        </p:tgtEl>
                                      </p:cBhvr>
                                    </p:animEffect>
                                  </p:childTnLst>
                                </p:cTn>
                              </p:par>
                            </p:childTnLst>
                          </p:cTn>
                        </p:par>
                      </p:childTnLst>
                    </p:cTn>
                  </p:par>
                  <p:par>
                    <p:cTn id="80" fill="hold">
                      <p:stCondLst>
                        <p:cond delay="indefinite"/>
                      </p:stCondLst>
                      <p:childTnLst>
                        <p:par>
                          <p:cTn id="81" fill="hold">
                            <p:stCondLst>
                              <p:cond delay="0"/>
                            </p:stCondLst>
                            <p:childTnLst>
                              <p:par>
                                <p:cTn id="82" presetID="1" presetClass="exit" presetSubtype="0" fill="hold" grpId="0" nodeType="clickEffect">
                                  <p:stCondLst>
                                    <p:cond delay="0"/>
                                  </p:stCondLst>
                                  <p:childTnLst>
                                    <p:set>
                                      <p:cBhvr>
                                        <p:cTn id="83" dur="1" fill="hold">
                                          <p:stCondLst>
                                            <p:cond delay="0"/>
                                          </p:stCondLst>
                                        </p:cTn>
                                        <p:tgtEl>
                                          <p:spTgt spid="36"/>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grpId="0" nodeType="clickEffect">
                                  <p:stCondLst>
                                    <p:cond delay="0"/>
                                  </p:stCondLst>
                                  <p:childTnLst>
                                    <p:set>
                                      <p:cBhvr>
                                        <p:cTn id="87" dur="1" fill="hold">
                                          <p:stCondLst>
                                            <p:cond delay="0"/>
                                          </p:stCondLst>
                                        </p:cTn>
                                        <p:tgtEl>
                                          <p:spTgt spid="35"/>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grpId="0" nodeType="clickEffect">
                                  <p:stCondLst>
                                    <p:cond delay="0"/>
                                  </p:stCondLst>
                                  <p:childTnLst>
                                    <p:set>
                                      <p:cBhvr>
                                        <p:cTn id="91" dur="1" fill="hold">
                                          <p:stCondLst>
                                            <p:cond delay="0"/>
                                          </p:stCondLst>
                                        </p:cTn>
                                        <p:tgtEl>
                                          <p:spTgt spid="26"/>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18"/>
                                        </p:tgtEl>
                                        <p:attrNameLst>
                                          <p:attrName>style.visibility</p:attrName>
                                        </p:attrNameLst>
                                      </p:cBhvr>
                                      <p:to>
                                        <p:strVal val="visible"/>
                                      </p:to>
                                    </p:set>
                                    <p:animEffect transition="in" filter="wipe(left)">
                                      <p:cBhvr>
                                        <p:cTn id="96" dur="500"/>
                                        <p:tgtEl>
                                          <p:spTgt spid="18"/>
                                        </p:tgtEl>
                                      </p:cBhvr>
                                    </p:animEffec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grpId="0" nodeType="clickEffect">
                                  <p:stCondLst>
                                    <p:cond delay="0"/>
                                  </p:stCondLst>
                                  <p:childTnLst>
                                    <p:set>
                                      <p:cBhvr>
                                        <p:cTn id="100" dur="1" fill="hold">
                                          <p:stCondLst>
                                            <p:cond delay="0"/>
                                          </p:stCondLst>
                                        </p:cTn>
                                        <p:tgtEl>
                                          <p:spTgt spid="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20" grpId="0" animBg="1"/>
      <p:bldP spid="16" grpId="0" animBg="1"/>
      <p:bldP spid="18"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22" grpId="0" animBg="1"/>
      <p:bldP spid="23" grpId="0" animBg="1"/>
      <p:bldP spid="24" grpId="0" animBg="1"/>
      <p:bldP spid="25" grpId="0" animBg="1"/>
      <p:bldP spid="2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Browsers</a:t>
            </a:r>
            <a:endParaRPr lang="en-US" dirty="0"/>
          </a:p>
        </p:txBody>
      </p:sp>
      <p:sp>
        <p:nvSpPr>
          <p:cNvPr id="3" name="Content Placeholder 2"/>
          <p:cNvSpPr>
            <a:spLocks noGrp="1"/>
          </p:cNvSpPr>
          <p:nvPr>
            <p:ph idx="1"/>
          </p:nvPr>
        </p:nvSpPr>
        <p:spPr/>
        <p:txBody>
          <a:bodyPr/>
          <a:lstStyle/>
          <a:p>
            <a:r>
              <a:rPr lang="en-US" dirty="0" smtClean="0">
                <a:ea typeface="ヒラギノ角ゴ Pro W3" pitchFamily="124" charset="-128"/>
              </a:rPr>
              <a:t>A web browser or Internet browser is a </a:t>
            </a:r>
            <a:r>
              <a:rPr lang="en-US" b="1" dirty="0" smtClean="0">
                <a:ea typeface="ヒラギノ角ゴ Pro W3" pitchFamily="124" charset="-128"/>
              </a:rPr>
              <a:t>software application </a:t>
            </a:r>
            <a:r>
              <a:rPr lang="en-US" dirty="0" smtClean="0">
                <a:ea typeface="ヒラギノ角ゴ Pro W3" pitchFamily="124" charset="-128"/>
              </a:rPr>
              <a:t>for </a:t>
            </a:r>
            <a:r>
              <a:rPr lang="en-US" b="1" dirty="0" smtClean="0">
                <a:ea typeface="ヒラギノ角ゴ Pro W3" pitchFamily="124" charset="-128"/>
              </a:rPr>
              <a:t>retrieving</a:t>
            </a:r>
            <a:r>
              <a:rPr lang="en-US" dirty="0" smtClean="0">
                <a:ea typeface="ヒラギノ角ゴ Pro W3" pitchFamily="124" charset="-128"/>
              </a:rPr>
              <a:t>, </a:t>
            </a:r>
            <a:r>
              <a:rPr lang="en-US" b="1" dirty="0" smtClean="0">
                <a:ea typeface="ヒラギノ角ゴ Pro W3" pitchFamily="124" charset="-128"/>
              </a:rPr>
              <a:t>presenting</a:t>
            </a:r>
            <a:r>
              <a:rPr lang="en-US" dirty="0" smtClean="0">
                <a:ea typeface="ヒラギノ角ゴ Pro W3" pitchFamily="124" charset="-128"/>
              </a:rPr>
              <a:t>, and </a:t>
            </a:r>
            <a:r>
              <a:rPr lang="en-US" b="1" dirty="0" smtClean="0">
                <a:ea typeface="ヒラギノ角ゴ Pro W3" pitchFamily="124" charset="-128"/>
              </a:rPr>
              <a:t>traversing</a:t>
            </a:r>
            <a:r>
              <a:rPr lang="en-US" dirty="0" smtClean="0">
                <a:ea typeface="ヒラギノ角ゴ Pro W3" pitchFamily="124" charset="-128"/>
              </a:rPr>
              <a:t> information resources on the </a:t>
            </a:r>
            <a:r>
              <a:rPr lang="en-US" b="1" dirty="0" smtClean="0">
                <a:ea typeface="ヒラギノ角ゴ Pro W3" pitchFamily="124" charset="-128"/>
              </a:rPr>
              <a:t>World Wide Web</a:t>
            </a:r>
            <a:r>
              <a:rPr lang="en-US" dirty="0" smtClean="0">
                <a:ea typeface="ヒラギノ角ゴ Pro W3" pitchFamily="124" charset="-128"/>
              </a:rPr>
              <a:t>. </a:t>
            </a:r>
          </a:p>
          <a:p>
            <a:r>
              <a:rPr lang="en-US" dirty="0" smtClean="0">
                <a:ea typeface="ヒラギノ角ゴ Pro W3" pitchFamily="124" charset="-128"/>
              </a:rPr>
              <a:t>Example :</a:t>
            </a:r>
          </a:p>
          <a:p>
            <a:endParaRPr lang="en-US" dirty="0" smtClean="0">
              <a:ea typeface="ヒラギノ角ゴ Pro W3" pitchFamily="124" charset="-128"/>
            </a:endParaRPr>
          </a:p>
          <a:p>
            <a:endParaRPr lang="en-US" dirty="0" smtClean="0">
              <a:ea typeface="ヒラギノ角ゴ Pro W3" pitchFamily="124" charset="-128"/>
            </a:endParaRPr>
          </a:p>
          <a:p>
            <a:r>
              <a:rPr lang="en-US" dirty="0" smtClean="0">
                <a:ea typeface="ヒラギノ角ゴ Pro W3" pitchFamily="124" charset="-128"/>
              </a:rPr>
              <a:t>An </a:t>
            </a:r>
            <a:r>
              <a:rPr lang="en-US" i="1" dirty="0" smtClean="0">
                <a:ea typeface="ヒラギノ角ゴ Pro W3" pitchFamily="124" charset="-128"/>
              </a:rPr>
              <a:t>information resource</a:t>
            </a:r>
            <a:r>
              <a:rPr lang="en-US" dirty="0" smtClean="0">
                <a:ea typeface="ヒラギノ角ゴ Pro W3" pitchFamily="124" charset="-128"/>
              </a:rPr>
              <a:t> is identified by a Uniform Resource Identifier (</a:t>
            </a:r>
            <a:r>
              <a:rPr lang="en-US" b="1" dirty="0" smtClean="0">
                <a:ea typeface="ヒラギノ角ゴ Pro W3" pitchFamily="124" charset="-128"/>
              </a:rPr>
              <a:t>URI</a:t>
            </a:r>
            <a:r>
              <a:rPr lang="en-US" dirty="0" smtClean="0">
                <a:ea typeface="ヒラギノ角ゴ Pro W3" pitchFamily="124" charset="-128"/>
              </a:rPr>
              <a:t>) and may be a web page, image, video, or other piece of content. </a:t>
            </a:r>
          </a:p>
          <a:p>
            <a:r>
              <a:rPr lang="en-US" dirty="0" smtClean="0">
                <a:ea typeface="ヒラギノ角ゴ Pro W3" pitchFamily="124" charset="-128"/>
              </a:rPr>
              <a:t>Hyperlinks present in resources enable users to easily navigate their browsers to related resources</a:t>
            </a:r>
            <a:endParaRPr lang="en-US" dirty="0" smtClean="0"/>
          </a:p>
          <a:p>
            <a:endParaRPr lang="en-US" dirty="0"/>
          </a:p>
        </p:txBody>
      </p:sp>
      <p:sp>
        <p:nvSpPr>
          <p:cNvPr id="4098" name="AutoShape 2" descr="Image result for mozilla firefo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Image result for mozilla firefo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2" name="AutoShape 6" descr="Image result for mozilla firefo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4" name="AutoShape 8" descr="Image result for mozilla firefo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106" name="Picture 10" descr="Image result for mozilla firefox"/>
          <p:cNvPicPr>
            <a:picLocks noChangeAspect="1" noChangeArrowheads="1"/>
          </p:cNvPicPr>
          <p:nvPr/>
        </p:nvPicPr>
        <p:blipFill>
          <a:blip r:embed="rId2" cstate="print"/>
          <a:srcRect/>
          <a:stretch>
            <a:fillRect/>
          </a:stretch>
        </p:blipFill>
        <p:spPr bwMode="auto">
          <a:xfrm>
            <a:off x="2057400" y="2438400"/>
            <a:ext cx="1184738" cy="1143000"/>
          </a:xfrm>
          <a:prstGeom prst="rect">
            <a:avLst/>
          </a:prstGeom>
          <a:noFill/>
        </p:spPr>
      </p:pic>
      <p:pic>
        <p:nvPicPr>
          <p:cNvPr id="4108" name="Picture 12" descr="Image result for chrome"/>
          <p:cNvPicPr>
            <a:picLocks noChangeAspect="1" noChangeArrowheads="1"/>
          </p:cNvPicPr>
          <p:nvPr/>
        </p:nvPicPr>
        <p:blipFill>
          <a:blip r:embed="rId3" cstate="print"/>
          <a:srcRect/>
          <a:stretch>
            <a:fillRect/>
          </a:stretch>
        </p:blipFill>
        <p:spPr bwMode="auto">
          <a:xfrm>
            <a:off x="3848100" y="2400300"/>
            <a:ext cx="1104900" cy="1104900"/>
          </a:xfrm>
          <a:prstGeom prst="rect">
            <a:avLst/>
          </a:prstGeom>
          <a:noFill/>
        </p:spPr>
      </p:pic>
      <p:pic>
        <p:nvPicPr>
          <p:cNvPr id="4110" name="Picture 14" descr="Image result for opera"/>
          <p:cNvPicPr>
            <a:picLocks noChangeAspect="1" noChangeArrowheads="1"/>
          </p:cNvPicPr>
          <p:nvPr/>
        </p:nvPicPr>
        <p:blipFill>
          <a:blip r:embed="rId4" cstate="print"/>
          <a:srcRect/>
          <a:stretch>
            <a:fillRect/>
          </a:stretch>
        </p:blipFill>
        <p:spPr bwMode="auto">
          <a:xfrm>
            <a:off x="5486400" y="2286001"/>
            <a:ext cx="1371599" cy="1371600"/>
          </a:xfrm>
          <a:prstGeom prst="rect">
            <a:avLst/>
          </a:prstGeom>
          <a:noFill/>
        </p:spPr>
      </p:pic>
      <p:pic>
        <p:nvPicPr>
          <p:cNvPr id="4112" name="Picture 16" descr="Image result for internet explorer"/>
          <p:cNvPicPr>
            <a:picLocks noChangeAspect="1" noChangeArrowheads="1"/>
          </p:cNvPicPr>
          <p:nvPr/>
        </p:nvPicPr>
        <p:blipFill>
          <a:blip r:embed="rId5" cstate="print"/>
          <a:srcRect/>
          <a:stretch>
            <a:fillRect/>
          </a:stretch>
        </p:blipFill>
        <p:spPr bwMode="auto">
          <a:xfrm>
            <a:off x="7315200" y="2362200"/>
            <a:ext cx="1219200" cy="1219200"/>
          </a:xfrm>
          <a:prstGeom prst="rect">
            <a:avLst/>
          </a:prstGeom>
          <a:noFill/>
        </p:spPr>
      </p:pic>
      <p:sp>
        <p:nvSpPr>
          <p:cNvPr id="12" name="TextBox 11"/>
          <p:cNvSpPr txBox="1"/>
          <p:nvPr/>
        </p:nvSpPr>
        <p:spPr>
          <a:xfrm>
            <a:off x="1970947" y="3505200"/>
            <a:ext cx="1381853" cy="338554"/>
          </a:xfrm>
          <a:prstGeom prst="rect">
            <a:avLst/>
          </a:prstGeom>
          <a:noFill/>
        </p:spPr>
        <p:txBody>
          <a:bodyPr wrap="none" rtlCol="0">
            <a:spAutoFit/>
          </a:bodyPr>
          <a:lstStyle/>
          <a:p>
            <a:r>
              <a:rPr lang="en-IN" sz="1600" b="1" dirty="0" err="1" smtClean="0"/>
              <a:t>Mozila</a:t>
            </a:r>
            <a:r>
              <a:rPr lang="en-IN" sz="1600" b="1" dirty="0" smtClean="0"/>
              <a:t> Firefox</a:t>
            </a:r>
            <a:endParaRPr lang="en-US" sz="1600" b="1" dirty="0"/>
          </a:p>
        </p:txBody>
      </p:sp>
      <p:sp>
        <p:nvSpPr>
          <p:cNvPr id="13" name="TextBox 12"/>
          <p:cNvSpPr txBox="1"/>
          <p:nvPr/>
        </p:nvSpPr>
        <p:spPr>
          <a:xfrm>
            <a:off x="3733800" y="3505200"/>
            <a:ext cx="1504643" cy="338554"/>
          </a:xfrm>
          <a:prstGeom prst="rect">
            <a:avLst/>
          </a:prstGeom>
          <a:noFill/>
        </p:spPr>
        <p:txBody>
          <a:bodyPr wrap="none" rtlCol="0">
            <a:spAutoFit/>
          </a:bodyPr>
          <a:lstStyle/>
          <a:p>
            <a:r>
              <a:rPr lang="en-IN" sz="1600" b="1" dirty="0" smtClean="0"/>
              <a:t>Google Chrome</a:t>
            </a:r>
            <a:endParaRPr lang="en-US" sz="1600" b="1" dirty="0"/>
          </a:p>
        </p:txBody>
      </p:sp>
      <p:sp>
        <p:nvSpPr>
          <p:cNvPr id="14" name="TextBox 13"/>
          <p:cNvSpPr txBox="1"/>
          <p:nvPr/>
        </p:nvSpPr>
        <p:spPr>
          <a:xfrm>
            <a:off x="5845634" y="3505200"/>
            <a:ext cx="707566" cy="338554"/>
          </a:xfrm>
          <a:prstGeom prst="rect">
            <a:avLst/>
          </a:prstGeom>
          <a:noFill/>
        </p:spPr>
        <p:txBody>
          <a:bodyPr wrap="none" rtlCol="0">
            <a:spAutoFit/>
          </a:bodyPr>
          <a:lstStyle/>
          <a:p>
            <a:r>
              <a:rPr lang="en-IN" sz="1600" b="1" dirty="0" smtClean="0"/>
              <a:t>Opera</a:t>
            </a:r>
            <a:endParaRPr lang="en-US" sz="1600" b="1" dirty="0"/>
          </a:p>
        </p:txBody>
      </p:sp>
      <p:sp>
        <p:nvSpPr>
          <p:cNvPr id="15" name="TextBox 14"/>
          <p:cNvSpPr txBox="1"/>
          <p:nvPr/>
        </p:nvSpPr>
        <p:spPr>
          <a:xfrm>
            <a:off x="7239000" y="3505200"/>
            <a:ext cx="1633652" cy="338554"/>
          </a:xfrm>
          <a:prstGeom prst="rect">
            <a:avLst/>
          </a:prstGeom>
          <a:noFill/>
        </p:spPr>
        <p:txBody>
          <a:bodyPr wrap="none" rtlCol="0">
            <a:spAutoFit/>
          </a:bodyPr>
          <a:lstStyle/>
          <a:p>
            <a:r>
              <a:rPr lang="en-IN" sz="1600" b="1" dirty="0" smtClean="0"/>
              <a:t>Internet Explorer</a:t>
            </a:r>
            <a:endParaRPr lang="en-US" sz="1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0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0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1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2" grpId="0"/>
      <p:bldP spid="13" grpId="0"/>
      <p:bldP spid="14"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Web 2.0</a:t>
            </a:r>
            <a:endParaRPr lang="en-US" dirty="0"/>
          </a:p>
        </p:txBody>
      </p:sp>
      <p:sp>
        <p:nvSpPr>
          <p:cNvPr id="3" name="Content Placeholder 2"/>
          <p:cNvSpPr>
            <a:spLocks noGrp="1"/>
          </p:cNvSpPr>
          <p:nvPr>
            <p:ph idx="1"/>
          </p:nvPr>
        </p:nvSpPr>
        <p:spPr/>
        <p:txBody>
          <a:bodyPr>
            <a:normAutofit/>
          </a:bodyPr>
          <a:lstStyle/>
          <a:p>
            <a:r>
              <a:rPr lang="en-US" b="1" dirty="0" err="1" smtClean="0"/>
              <a:t>Folksonomy</a:t>
            </a:r>
            <a:r>
              <a:rPr lang="en-US" b="1" dirty="0" smtClean="0"/>
              <a:t> | Social Tagging</a:t>
            </a:r>
          </a:p>
          <a:p>
            <a:pPr lvl="1">
              <a:buFont typeface="Courier New" pitchFamily="49" charset="0"/>
              <a:buChar char="o"/>
            </a:pPr>
            <a:r>
              <a:rPr lang="en-US" dirty="0" smtClean="0"/>
              <a:t>Traditional Web like Yahoo Directory and DMOZ uses a pre-defined classification of Information like category &amp; sub category. </a:t>
            </a:r>
          </a:p>
          <a:p>
            <a:pPr lvl="1">
              <a:buFont typeface="Courier New" pitchFamily="49" charset="0"/>
              <a:buChar char="o"/>
            </a:pPr>
            <a:r>
              <a:rPr lang="en-US" dirty="0" smtClean="0"/>
              <a:t>On the other hand Web 2.0 without sticking to the existing framework of classification , allows user to create free classification/ arrangement of information. </a:t>
            </a:r>
          </a:p>
          <a:p>
            <a:pPr lvl="1">
              <a:buFont typeface="Courier New" pitchFamily="49" charset="0"/>
              <a:buChar char="o"/>
            </a:pPr>
            <a:r>
              <a:rPr lang="en-US" dirty="0" smtClean="0"/>
              <a:t>This is also known as Social tagging.</a:t>
            </a:r>
          </a:p>
          <a:p>
            <a:r>
              <a:rPr lang="en-US" b="1" dirty="0" smtClean="0"/>
              <a:t>Wikis</a:t>
            </a:r>
          </a:p>
          <a:p>
            <a:pPr lvl="1">
              <a:buFont typeface="Courier New" pitchFamily="49" charset="0"/>
              <a:buChar char="o"/>
            </a:pPr>
            <a:r>
              <a:rPr lang="en-US" dirty="0" smtClean="0"/>
              <a:t>Wikis - sites like Wikipedia and others enable users from around the world to add and update online content</a:t>
            </a:r>
          </a:p>
          <a:p>
            <a:r>
              <a:rPr lang="en-US" b="1" dirty="0" smtClean="0"/>
              <a:t>Social Networking</a:t>
            </a:r>
          </a:p>
          <a:p>
            <a:pPr lvl="1">
              <a:buFont typeface="Courier New" pitchFamily="49" charset="0"/>
              <a:buChar char="o"/>
            </a:pPr>
            <a:r>
              <a:rPr lang="en-US" dirty="0" smtClean="0"/>
              <a:t>Sites like </a:t>
            </a:r>
            <a:r>
              <a:rPr lang="en-US" dirty="0" err="1" smtClean="0"/>
              <a:t>Facebook</a:t>
            </a:r>
            <a:r>
              <a:rPr lang="en-US" dirty="0" smtClean="0"/>
              <a:t> and MySpace allow users to build and customize their own profiles and communicate with friends.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Web 2.0 (Cont.)</a:t>
            </a:r>
            <a:endParaRPr lang="en-US" dirty="0"/>
          </a:p>
        </p:txBody>
      </p:sp>
      <p:sp>
        <p:nvSpPr>
          <p:cNvPr id="3" name="Content Placeholder 2"/>
          <p:cNvSpPr>
            <a:spLocks noGrp="1"/>
          </p:cNvSpPr>
          <p:nvPr>
            <p:ph idx="1"/>
          </p:nvPr>
        </p:nvSpPr>
        <p:spPr/>
        <p:txBody>
          <a:bodyPr>
            <a:normAutofit/>
          </a:bodyPr>
          <a:lstStyle/>
          <a:p>
            <a:r>
              <a:rPr lang="en-US" b="1" dirty="0" smtClean="0"/>
              <a:t>User Participation</a:t>
            </a:r>
          </a:p>
          <a:p>
            <a:pPr lvl="1">
              <a:buFont typeface="Courier New" pitchFamily="49" charset="0"/>
              <a:buChar char="o"/>
            </a:pPr>
            <a:r>
              <a:rPr lang="en-US" dirty="0" smtClean="0"/>
              <a:t>In traditional web the contents are solely provided by the website owner or company, but in web 2.0 the users participate in content sourcing. This is also known as Crowd sourcing. Examples: Wikipedia &amp; YouTube.</a:t>
            </a:r>
          </a:p>
          <a:p>
            <a:r>
              <a:rPr lang="en-US" b="1" dirty="0" smtClean="0"/>
              <a:t>Long Tail</a:t>
            </a:r>
          </a:p>
          <a:p>
            <a:pPr lvl="1">
              <a:buFont typeface="Courier New" pitchFamily="49" charset="0"/>
              <a:buChar char="o"/>
            </a:pPr>
            <a:r>
              <a:rPr lang="en-US" dirty="0" smtClean="0"/>
              <a:t>The traditional web was like a retail business the product is sold directly to user and the revenue generated. But in web 2.0 the niche product is not sold directly but offered as a service on demand basis and income is generated as monthly fee and pay per consumption.</a:t>
            </a:r>
          </a:p>
          <a:p>
            <a:r>
              <a:rPr lang="en-US" b="1" dirty="0" smtClean="0"/>
              <a:t>Rich User Experience</a:t>
            </a:r>
          </a:p>
          <a:p>
            <a:pPr lvl="1">
              <a:buFont typeface="Courier New" pitchFamily="49" charset="0"/>
              <a:buChar char="o"/>
            </a:pPr>
            <a:r>
              <a:rPr lang="en-US" dirty="0" smtClean="0"/>
              <a:t>Traditional web are built with HTML and CSS CGI and had been offered as a static page. On the other hand Web 2.0 uses Ajax(Asynchronous JavaScript + XML) presenting dynamic, rich user experience to users.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mj-lt"/>
              </a:rPr>
              <a:t>Outline</a:t>
            </a:r>
            <a:endParaRPr lang="en-IN" dirty="0">
              <a:latin typeface="+mj-lt"/>
            </a:endParaRPr>
          </a:p>
        </p:txBody>
      </p:sp>
      <p:sp>
        <p:nvSpPr>
          <p:cNvPr id="5" name="Content Placeholder 2"/>
          <p:cNvSpPr txBox="1">
            <a:spLocks/>
          </p:cNvSpPr>
          <p:nvPr/>
        </p:nvSpPr>
        <p:spPr>
          <a:xfrm>
            <a:off x="381000" y="1143000"/>
            <a:ext cx="8229600" cy="5181600"/>
          </a:xfrm>
          <a:prstGeom prst="rect">
            <a:avLst/>
          </a:prstGeom>
        </p:spPr>
        <p:txBody>
          <a:bodyPr vert="horz" lIns="91440" tIns="45720" rIns="91440" bIns="45720" rtlCol="0">
            <a:noAutofit/>
          </a:bodyPr>
          <a:lstStyle/>
          <a:p>
            <a:pPr marL="446088" marR="0" lvl="0" indent="-446088" algn="l" defTabSz="914400" rtl="0" eaLnBrk="1" fontAlgn="auto" latinLnBrk="0" hangingPunct="1">
              <a:lnSpc>
                <a:spcPct val="100000"/>
              </a:lnSpc>
              <a:spcBef>
                <a:spcPct val="20000"/>
              </a:spcBef>
              <a:spcAft>
                <a:spcPts val="0"/>
              </a:spcAft>
              <a:buClrTx/>
              <a:buSzTx/>
              <a:buFontTx/>
              <a:buAutoNum type="arabicPeriod"/>
              <a:tabLst/>
              <a:defRPr/>
            </a:pPr>
            <a:r>
              <a:rPr lang="en-US" sz="2400" dirty="0" smtClean="0">
                <a:latin typeface="+mj-lt"/>
                <a:ea typeface="Times New Roman" panose="02020603050405020304" pitchFamily="18" charset="0"/>
                <a:cs typeface="Times New Roman" panose="02020603050405020304" pitchFamily="18" charset="0"/>
              </a:rPr>
              <a:t>Introduction</a:t>
            </a:r>
          </a:p>
          <a:p>
            <a:pPr marL="903288" lvl="1" indent="-446088">
              <a:spcBef>
                <a:spcPct val="20000"/>
              </a:spcBef>
              <a:buFont typeface="Arial" pitchFamily="34" charset="0"/>
              <a:buChar char="•"/>
              <a:defRPr/>
            </a:pPr>
            <a:r>
              <a:rPr lang="en-US" sz="2400" dirty="0" smtClean="0">
                <a:latin typeface="+mj-lt"/>
                <a:ea typeface="Times New Roman" panose="02020603050405020304" pitchFamily="18" charset="0"/>
                <a:cs typeface="Times New Roman" panose="02020603050405020304" pitchFamily="18" charset="0"/>
              </a:rPr>
              <a:t>What is WWW?</a:t>
            </a:r>
          </a:p>
          <a:p>
            <a:pPr marL="903288" lvl="1" indent="-446088">
              <a:spcBef>
                <a:spcPct val="20000"/>
              </a:spcBef>
              <a:buFont typeface="Arial" pitchFamily="34" charset="0"/>
              <a:buChar char="•"/>
              <a:defRPr/>
            </a:pPr>
            <a:r>
              <a:rPr lang="en-US" sz="2400" dirty="0" smtClean="0">
                <a:latin typeface="+mj-lt"/>
                <a:ea typeface="Times New Roman" panose="02020603050405020304" pitchFamily="18" charset="0"/>
                <a:cs typeface="Times New Roman" panose="02020603050405020304" pitchFamily="18" charset="0"/>
              </a:rPr>
              <a:t>What is </a:t>
            </a:r>
            <a:r>
              <a:rPr lang="en-US" sz="2400" smtClean="0">
                <a:latin typeface="+mj-lt"/>
                <a:ea typeface="Times New Roman" panose="02020603050405020304" pitchFamily="18" charset="0"/>
                <a:cs typeface="Times New Roman" panose="02020603050405020304" pitchFamily="18" charset="0"/>
              </a:rPr>
              <a:t>Internet?</a:t>
            </a:r>
            <a:endParaRPr lang="en-US" sz="2400" dirty="0" smtClean="0">
              <a:latin typeface="+mj-lt"/>
              <a:ea typeface="Times New Roman" panose="02020603050405020304" pitchFamily="18" charset="0"/>
              <a:cs typeface="Times New Roman" panose="02020603050405020304" pitchFamily="18" charset="0"/>
            </a:endParaRPr>
          </a:p>
          <a:p>
            <a:pPr marL="446088" marR="0" lvl="0" indent="-446088" algn="l" defTabSz="914400" rtl="0" eaLnBrk="1" fontAlgn="auto" latinLnBrk="0" hangingPunct="1">
              <a:lnSpc>
                <a:spcPct val="100000"/>
              </a:lnSpc>
              <a:spcBef>
                <a:spcPct val="20000"/>
              </a:spcBef>
              <a:spcAft>
                <a:spcPts val="0"/>
              </a:spcAft>
              <a:buClrTx/>
              <a:buSzTx/>
              <a:buFontTx/>
              <a:buAutoNum type="arabicPeriod"/>
              <a:tabLst/>
              <a:defRPr/>
            </a:pPr>
            <a:r>
              <a:rPr lang="en-US" sz="2400" dirty="0" smtClean="0">
                <a:latin typeface="+mj-lt"/>
                <a:ea typeface="Times New Roman" panose="02020603050405020304" pitchFamily="18" charset="0"/>
                <a:cs typeface="Times New Roman" panose="02020603050405020304" pitchFamily="18" charset="0"/>
              </a:rPr>
              <a:t>HTTP</a:t>
            </a:r>
          </a:p>
          <a:p>
            <a:pPr marL="903288" lvl="1" indent="-446088">
              <a:spcBef>
                <a:spcPct val="20000"/>
              </a:spcBef>
              <a:buFont typeface="Arial" pitchFamily="34" charset="0"/>
              <a:buChar char="•"/>
              <a:defRPr/>
            </a:pPr>
            <a:r>
              <a:rPr lang="en-US" sz="2400" dirty="0" smtClean="0">
                <a:latin typeface="+mj-lt"/>
                <a:ea typeface="Times New Roman" panose="02020603050405020304" pitchFamily="18" charset="0"/>
                <a:cs typeface="Times New Roman" panose="02020603050405020304" pitchFamily="18" charset="0"/>
              </a:rPr>
              <a:t>HTTP Request</a:t>
            </a:r>
          </a:p>
          <a:p>
            <a:pPr marL="903288" lvl="1" indent="-446088">
              <a:spcBef>
                <a:spcPct val="20000"/>
              </a:spcBef>
              <a:buFont typeface="Arial" pitchFamily="34" charset="0"/>
              <a:buChar char="•"/>
              <a:defRPr/>
            </a:pPr>
            <a:r>
              <a:rPr lang="en-US" sz="2400" dirty="0" smtClean="0">
                <a:latin typeface="+mj-lt"/>
                <a:ea typeface="Times New Roman" panose="02020603050405020304" pitchFamily="18" charset="0"/>
                <a:cs typeface="Times New Roman" panose="02020603050405020304" pitchFamily="18" charset="0"/>
              </a:rPr>
              <a:t>HTTP Response</a:t>
            </a:r>
          </a:p>
          <a:p>
            <a:pPr marL="457200" indent="-457200">
              <a:spcBef>
                <a:spcPct val="20000"/>
              </a:spcBef>
              <a:buFont typeface="+mj-lt"/>
              <a:buAutoNum type="arabicPeriod"/>
              <a:defRPr/>
            </a:pPr>
            <a:r>
              <a:rPr lang="en-US" sz="2400" dirty="0" smtClean="0">
                <a:latin typeface="+mj-lt"/>
                <a:ea typeface="Times New Roman" panose="02020603050405020304" pitchFamily="18" charset="0"/>
                <a:cs typeface="Times New Roman" panose="02020603050405020304" pitchFamily="18" charset="0"/>
              </a:rPr>
              <a:t>Web Browsers</a:t>
            </a:r>
          </a:p>
          <a:p>
            <a:pPr marL="457200" indent="-457200">
              <a:spcBef>
                <a:spcPct val="20000"/>
              </a:spcBef>
              <a:buFont typeface="+mj-lt"/>
              <a:buAutoNum type="arabicPeriod"/>
              <a:defRPr/>
            </a:pPr>
            <a:r>
              <a:rPr lang="en-US" sz="2400" dirty="0" smtClean="0">
                <a:latin typeface="+mj-lt"/>
                <a:ea typeface="Times New Roman" panose="02020603050405020304" pitchFamily="18" charset="0"/>
                <a:cs typeface="Times New Roman" panose="02020603050405020304" pitchFamily="18" charset="0"/>
              </a:rPr>
              <a:t>Features of Web 2.0</a:t>
            </a:r>
          </a:p>
          <a:p>
            <a:pPr marL="903288" lvl="1" indent="-446088">
              <a:spcBef>
                <a:spcPct val="20000"/>
              </a:spcBef>
              <a:buFontTx/>
              <a:buAutoNum type="arabicPeriod"/>
              <a:defRPr/>
            </a:pPr>
            <a:endParaRPr lang="en-US" sz="2400" dirty="0" smtClean="0">
              <a:latin typeface="+mj-lt"/>
              <a:ea typeface="Times New Roman" panose="02020603050405020304" pitchFamily="18" charset="0"/>
              <a:cs typeface="Times New Roman" panose="02020603050405020304" pitchFamily="18" charset="0"/>
            </a:endParaRPr>
          </a:p>
          <a:p>
            <a:pPr marL="446088" marR="0" lvl="0" indent="-446088" algn="l" defTabSz="914400" rtl="0" eaLnBrk="1" fontAlgn="auto" latinLnBrk="0" hangingPunct="1">
              <a:lnSpc>
                <a:spcPct val="100000"/>
              </a:lnSpc>
              <a:spcBef>
                <a:spcPct val="20000"/>
              </a:spcBef>
              <a:spcAft>
                <a:spcPts val="0"/>
              </a:spcAft>
              <a:buClrTx/>
              <a:buSzTx/>
              <a:buFontTx/>
              <a:buAutoNum type="arabicPeriod"/>
              <a:tabLst/>
              <a:defRPr/>
            </a:pPr>
            <a:endParaRPr kumimoji="0" lang="en-US" sz="2400" b="0" i="0" u="none" strike="noStrike" kern="1200" cap="none" spc="0" normalizeH="0" baseline="0" noProof="0" dirty="0">
              <a:ln>
                <a:noFill/>
              </a:ln>
              <a:solidFill>
                <a:srgbClr val="0202BE"/>
              </a:solidFill>
              <a:effectLst/>
              <a:uLnTx/>
              <a:uFillTx/>
              <a:latin typeface="+mj-lt"/>
              <a:ea typeface="Times New Roman" panose="02020603050405020304" pitchFamily="18" charset="0"/>
              <a:cs typeface="Times New Roman" panose="02020603050405020304" pitchFamily="18" charset="0"/>
            </a:endParaRPr>
          </a:p>
        </p:txBody>
      </p:sp>
      <p:sp>
        <p:nvSpPr>
          <p:cNvPr id="4" name="Rectangle 3"/>
          <p:cNvSpPr/>
          <p:nvPr/>
        </p:nvSpPr>
        <p:spPr>
          <a:xfrm>
            <a:off x="304800" y="1143000"/>
            <a:ext cx="3429000" cy="1295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5442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latin typeface="+mj-lt"/>
              </a:rPr>
              <a:t>What is WWW?</a:t>
            </a:r>
            <a:endParaRPr lang="en-IN" dirty="0">
              <a:latin typeface="+mj-lt"/>
            </a:endParaRPr>
          </a:p>
        </p:txBody>
      </p:sp>
      <p:sp>
        <p:nvSpPr>
          <p:cNvPr id="20" name="Content Placeholder 2"/>
          <p:cNvSpPr>
            <a:spLocks noGrp="1"/>
          </p:cNvSpPr>
          <p:nvPr>
            <p:ph idx="1"/>
          </p:nvPr>
        </p:nvSpPr>
        <p:spPr>
          <a:xfrm>
            <a:off x="190500" y="990600"/>
            <a:ext cx="8763000" cy="5334000"/>
          </a:xfrm>
        </p:spPr>
        <p:txBody>
          <a:bodyPr/>
          <a:lstStyle/>
          <a:p>
            <a:r>
              <a:rPr lang="en-US" dirty="0" smtClean="0"/>
              <a:t>WWW stands for </a:t>
            </a:r>
            <a:r>
              <a:rPr lang="en-US" b="1" dirty="0" smtClean="0"/>
              <a:t>W</a:t>
            </a:r>
            <a:r>
              <a:rPr lang="en-US" dirty="0" smtClean="0"/>
              <a:t>orld </a:t>
            </a:r>
            <a:r>
              <a:rPr lang="en-US" b="1" dirty="0" smtClean="0"/>
              <a:t>W</a:t>
            </a:r>
            <a:r>
              <a:rPr lang="en-US" dirty="0" smtClean="0"/>
              <a:t>ide </a:t>
            </a:r>
            <a:r>
              <a:rPr lang="en-US" b="1" dirty="0" smtClean="0"/>
              <a:t>W</a:t>
            </a:r>
            <a:r>
              <a:rPr lang="en-US" dirty="0" smtClean="0"/>
              <a:t>eb.</a:t>
            </a:r>
          </a:p>
          <a:p>
            <a:r>
              <a:rPr lang="en-US" dirty="0" smtClean="0"/>
              <a:t>A technical definition of the WWW is − All the resources and users on the Internet that are using HTTP.</a:t>
            </a:r>
          </a:p>
          <a:p>
            <a:r>
              <a:rPr lang="en-US" dirty="0" smtClean="0"/>
              <a:t>HTTP stands for </a:t>
            </a:r>
            <a:r>
              <a:rPr lang="en-US" b="1" dirty="0" smtClean="0"/>
              <a:t>H</a:t>
            </a:r>
            <a:r>
              <a:rPr lang="en-US" dirty="0" smtClean="0"/>
              <a:t>yper</a:t>
            </a:r>
            <a:r>
              <a:rPr lang="en-US" b="1" dirty="0" smtClean="0"/>
              <a:t>t</a:t>
            </a:r>
            <a:r>
              <a:rPr lang="en-US" dirty="0" smtClean="0"/>
              <a:t>ext </a:t>
            </a:r>
            <a:r>
              <a:rPr lang="en-US" b="1" dirty="0" smtClean="0"/>
              <a:t>T</a:t>
            </a:r>
            <a:r>
              <a:rPr lang="en-US" dirty="0" smtClean="0"/>
              <a:t>ransfer </a:t>
            </a:r>
            <a:r>
              <a:rPr lang="en-US" b="1" dirty="0" smtClean="0"/>
              <a:t>P</a:t>
            </a:r>
            <a:r>
              <a:rPr lang="en-US" dirty="0" smtClean="0"/>
              <a:t>rotocol.</a:t>
            </a:r>
          </a:p>
          <a:p>
            <a:r>
              <a:rPr lang="en-US" dirty="0" smtClean="0"/>
              <a:t>This is the protocol being used to transfer hypertext documents that makes the World Wide Web possible.</a:t>
            </a:r>
          </a:p>
        </p:txBody>
      </p:sp>
    </p:spTree>
    <p:extLst>
      <p:ext uri="{BB962C8B-B14F-4D97-AF65-F5344CB8AC3E}">
        <p14:creationId xmlns:p14="http://schemas.microsoft.com/office/powerpoint/2010/main" val="819587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latin typeface="+mj-lt"/>
              </a:rPr>
              <a:t>How the Web Works?</a:t>
            </a:r>
            <a:endParaRPr lang="en-IN" dirty="0">
              <a:latin typeface="+mj-lt"/>
            </a:endParaRPr>
          </a:p>
        </p:txBody>
      </p:sp>
      <p:sp>
        <p:nvSpPr>
          <p:cNvPr id="22" name="Content Placeholder 2"/>
          <p:cNvSpPr txBox="1">
            <a:spLocks/>
          </p:cNvSpPr>
          <p:nvPr/>
        </p:nvSpPr>
        <p:spPr>
          <a:xfrm>
            <a:off x="457200" y="914400"/>
            <a:ext cx="8229600" cy="4983163"/>
          </a:xfrm>
          <a:prstGeom prst="rect">
            <a:avLst/>
          </a:prstGeom>
          <a:ln>
            <a:noFill/>
          </a:ln>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smtClean="0">
                <a:ln>
                  <a:noFill/>
                </a:ln>
                <a:solidFill>
                  <a:schemeClr val="tx1"/>
                </a:solidFill>
                <a:effectLst/>
                <a:uLnTx/>
                <a:uFillTx/>
                <a:latin typeface="+mj-lt"/>
                <a:ea typeface="Times New Roman" panose="02020603050405020304" pitchFamily="18" charset="0"/>
                <a:cs typeface="Times New Roman" panose="02020603050405020304" pitchFamily="18" charset="0"/>
              </a:rPr>
              <a:t>World Wide Web (WWW) use classical client / server architecture</a:t>
            </a:r>
          </a:p>
          <a:p>
            <a:pPr marL="742950" marR="0" lvl="1"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smtClean="0">
                <a:ln>
                  <a:noFill/>
                </a:ln>
                <a:effectLst/>
                <a:uLnTx/>
                <a:uFillTx/>
                <a:latin typeface="+mj-lt"/>
                <a:ea typeface="Times New Roman" panose="02020603050405020304" pitchFamily="18" charset="0"/>
                <a:cs typeface="Times New Roman" panose="02020603050405020304" pitchFamily="18" charset="0"/>
              </a:rPr>
              <a:t>H</a:t>
            </a:r>
            <a:r>
              <a:rPr kumimoji="0" lang="en-US" sz="2400" b="0" i="0" u="none" strike="noStrike" kern="1200" cap="none" spc="0" normalizeH="0" baseline="0" noProof="0" dirty="0" smtClean="0">
                <a:ln>
                  <a:noFill/>
                </a:ln>
                <a:solidFill>
                  <a:schemeClr val="tx1"/>
                </a:solidFill>
                <a:effectLst/>
                <a:uLnTx/>
                <a:uFillTx/>
                <a:latin typeface="+mj-lt"/>
                <a:ea typeface="Times New Roman" panose="02020603050405020304" pitchFamily="18" charset="0"/>
                <a:cs typeface="Times New Roman" panose="02020603050405020304" pitchFamily="18" charset="0"/>
              </a:rPr>
              <a:t>yper </a:t>
            </a:r>
            <a:r>
              <a:rPr kumimoji="0" lang="en-US" sz="2400" b="1" i="0" u="none" strike="noStrike" kern="1200" cap="none" spc="0" normalizeH="0" baseline="0" noProof="0" dirty="0" smtClean="0">
                <a:ln>
                  <a:noFill/>
                </a:ln>
                <a:effectLst/>
                <a:uLnTx/>
                <a:uFillTx/>
                <a:latin typeface="+mj-lt"/>
                <a:ea typeface="Times New Roman" panose="02020603050405020304" pitchFamily="18" charset="0"/>
                <a:cs typeface="Times New Roman" panose="02020603050405020304" pitchFamily="18" charset="0"/>
              </a:rPr>
              <a:t>T</a:t>
            </a:r>
            <a:r>
              <a:rPr kumimoji="0" lang="en-US" sz="2400" b="0" i="0" u="none" strike="noStrike" kern="1200" cap="none" spc="0" normalizeH="0" baseline="0" noProof="0" dirty="0" smtClean="0">
                <a:ln>
                  <a:noFill/>
                </a:ln>
                <a:solidFill>
                  <a:schemeClr val="tx1"/>
                </a:solidFill>
                <a:effectLst/>
                <a:uLnTx/>
                <a:uFillTx/>
                <a:latin typeface="+mj-lt"/>
                <a:ea typeface="Times New Roman" panose="02020603050405020304" pitchFamily="18" charset="0"/>
                <a:cs typeface="Times New Roman" panose="02020603050405020304" pitchFamily="18" charset="0"/>
              </a:rPr>
              <a:t>ext </a:t>
            </a:r>
            <a:r>
              <a:rPr kumimoji="0" lang="en-US" sz="2400" b="1" i="0" u="none" strike="noStrike" kern="1200" cap="none" spc="0" normalizeH="0" baseline="0" noProof="0" dirty="0" smtClean="0">
                <a:ln>
                  <a:noFill/>
                </a:ln>
                <a:effectLst/>
                <a:uLnTx/>
                <a:uFillTx/>
                <a:latin typeface="+mj-lt"/>
                <a:ea typeface="Times New Roman" panose="02020603050405020304" pitchFamily="18" charset="0"/>
                <a:cs typeface="Times New Roman" panose="02020603050405020304" pitchFamily="18" charset="0"/>
              </a:rPr>
              <a:t>T</a:t>
            </a:r>
            <a:r>
              <a:rPr kumimoji="0" lang="en-US" sz="2400" b="0" i="0" u="none" strike="noStrike" kern="1200" cap="none" spc="0" normalizeH="0" baseline="0" noProof="0" dirty="0" smtClean="0">
                <a:ln>
                  <a:noFill/>
                </a:ln>
                <a:solidFill>
                  <a:schemeClr val="tx1"/>
                </a:solidFill>
                <a:effectLst/>
                <a:uLnTx/>
                <a:uFillTx/>
                <a:latin typeface="+mj-lt"/>
                <a:ea typeface="Times New Roman" panose="02020603050405020304" pitchFamily="18" charset="0"/>
                <a:cs typeface="Times New Roman" panose="02020603050405020304" pitchFamily="18" charset="0"/>
              </a:rPr>
              <a:t>ransfer</a:t>
            </a:r>
            <a:r>
              <a:rPr kumimoji="0" lang="en-US" sz="2400" b="0" i="0" u="none" strike="noStrike" kern="1200" cap="none" spc="0" normalizeH="0" noProof="0" dirty="0" smtClean="0">
                <a:ln>
                  <a:noFill/>
                </a:ln>
                <a:solidFill>
                  <a:schemeClr val="tx1"/>
                </a:solidFill>
                <a:effectLst/>
                <a:uLnTx/>
                <a:uFillTx/>
                <a:latin typeface="+mj-lt"/>
                <a:ea typeface="Times New Roman" panose="02020603050405020304" pitchFamily="18" charset="0"/>
                <a:cs typeface="Times New Roman" panose="02020603050405020304" pitchFamily="18" charset="0"/>
              </a:rPr>
              <a:t> </a:t>
            </a:r>
            <a:r>
              <a:rPr kumimoji="0" lang="en-US" sz="2400" b="1" i="0" u="none" strike="noStrike" kern="1200" cap="none" spc="0" normalizeH="0" noProof="0" dirty="0" smtClean="0">
                <a:ln>
                  <a:noFill/>
                </a:ln>
                <a:effectLst/>
                <a:uLnTx/>
                <a:uFillTx/>
                <a:latin typeface="+mj-lt"/>
                <a:ea typeface="Times New Roman" panose="02020603050405020304" pitchFamily="18" charset="0"/>
                <a:cs typeface="Times New Roman" panose="02020603050405020304" pitchFamily="18" charset="0"/>
              </a:rPr>
              <a:t>P</a:t>
            </a:r>
            <a:r>
              <a:rPr kumimoji="0" lang="en-US" sz="2400" b="0" i="0" u="none" strike="noStrike" kern="1200" cap="none" spc="0" normalizeH="0" noProof="0" dirty="0" smtClean="0">
                <a:ln>
                  <a:noFill/>
                </a:ln>
                <a:solidFill>
                  <a:schemeClr val="tx1"/>
                </a:solidFill>
                <a:effectLst/>
                <a:uLnTx/>
                <a:uFillTx/>
                <a:latin typeface="+mj-lt"/>
                <a:ea typeface="Times New Roman" panose="02020603050405020304" pitchFamily="18" charset="0"/>
                <a:cs typeface="Times New Roman" panose="02020603050405020304" pitchFamily="18" charset="0"/>
              </a:rPr>
              <a:t>rotocol</a:t>
            </a:r>
            <a:r>
              <a:rPr kumimoji="0" lang="en-US" sz="2400" b="0" i="0" u="none" strike="noStrike" kern="1200" cap="none" spc="0" normalizeH="0" baseline="0" noProof="0" dirty="0" smtClean="0">
                <a:ln>
                  <a:noFill/>
                </a:ln>
                <a:solidFill>
                  <a:schemeClr val="tx1"/>
                </a:solidFill>
                <a:effectLst/>
                <a:uLnTx/>
                <a:uFillTx/>
                <a:latin typeface="+mj-lt"/>
                <a:ea typeface="Times New Roman" panose="02020603050405020304" pitchFamily="18" charset="0"/>
                <a:cs typeface="Times New Roman" panose="02020603050405020304" pitchFamily="18" charset="0"/>
              </a:rPr>
              <a:t> is text-based request-response protocol</a:t>
            </a:r>
            <a:endParaRPr kumimoji="0" lang="en-US" sz="24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endParaRPr>
          </a:p>
        </p:txBody>
      </p:sp>
      <p:grpSp>
        <p:nvGrpSpPr>
          <p:cNvPr id="3" name="Group 28"/>
          <p:cNvGrpSpPr>
            <a:grpSpLocks/>
          </p:cNvGrpSpPr>
          <p:nvPr/>
        </p:nvGrpSpPr>
        <p:grpSpPr bwMode="auto">
          <a:xfrm>
            <a:off x="2971800" y="4117797"/>
            <a:ext cx="3352800" cy="676629"/>
            <a:chOff x="1776" y="1680"/>
            <a:chExt cx="1728" cy="352"/>
          </a:xfrm>
          <a:solidFill>
            <a:schemeClr val="accent5">
              <a:lumMod val="60000"/>
              <a:lumOff val="40000"/>
              <a:alpha val="30000"/>
            </a:schemeClr>
          </a:solidFill>
        </p:grpSpPr>
        <p:sp>
          <p:nvSpPr>
            <p:cNvPr id="24" name="AutoShape 29"/>
            <p:cNvSpPr>
              <a:spLocks noChangeArrowheads="1"/>
            </p:cNvSpPr>
            <p:nvPr/>
          </p:nvSpPr>
          <p:spPr bwMode="auto">
            <a:xfrm>
              <a:off x="1776" y="1680"/>
              <a:ext cx="1728" cy="35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pFill/>
            <a:ln w="12700" cap="sq">
              <a:solidFill>
                <a:schemeClr val="accent5">
                  <a:lumMod val="20000"/>
                  <a:lumOff val="80000"/>
                </a:schemeClr>
              </a:solidFill>
              <a:miter lim="800000"/>
              <a:headEnd type="none" w="sm" len="sm"/>
              <a:tailEnd type="none" w="sm" len="sm"/>
            </a:ln>
            <a:effectLst/>
          </p:spPr>
          <p:txBody>
            <a:bodyPr wrap="none" anchor="ctr"/>
            <a:lstStyle/>
            <a:p>
              <a:pPr>
                <a:defRPr/>
              </a:pPr>
              <a:endParaRPr lang="en-US" dirty="0">
                <a:effectLst>
                  <a:outerShdw blurRad="38100" dist="38100" dir="2700000" algn="tl">
                    <a:srgbClr val="000000">
                      <a:alpha val="43137"/>
                    </a:srgbClr>
                  </a:outerShdw>
                </a:effectLst>
              </a:endParaRPr>
            </a:p>
          </p:txBody>
        </p:sp>
        <p:sp>
          <p:nvSpPr>
            <p:cNvPr id="25" name="Text Box 30"/>
            <p:cNvSpPr txBox="1">
              <a:spLocks noChangeArrowheads="1"/>
            </p:cNvSpPr>
            <p:nvPr/>
          </p:nvSpPr>
          <p:spPr bwMode="auto">
            <a:xfrm>
              <a:off x="2044" y="1751"/>
              <a:ext cx="1008" cy="208"/>
            </a:xfrm>
            <a:prstGeom prst="rect">
              <a:avLst/>
            </a:prstGeom>
            <a:noFill/>
            <a:ln w="12700" cap="sq">
              <a:noFill/>
              <a:miter lim="800000"/>
              <a:headEnd type="none" w="sm" len="sm"/>
              <a:tailEnd type="none" w="sm" len="sm"/>
            </a:ln>
            <a:effectLst/>
          </p:spPr>
          <p:txBody>
            <a:bodyPr>
              <a:spAutoFit/>
            </a:bodyPr>
            <a:lstStyle/>
            <a:p>
              <a:pPr algn="ctr">
                <a:lnSpc>
                  <a:spcPct val="100000"/>
                </a:lnSpc>
                <a:spcBef>
                  <a:spcPct val="50000"/>
                </a:spcBef>
                <a:defRPr/>
              </a:pPr>
              <a:r>
                <a:rPr kumimoji="0" lang="en-US" sz="2000" b="1" dirty="0">
                  <a:effectLst>
                    <a:outerShdw blurRad="38100" dist="38100" dir="2700000" algn="tl">
                      <a:srgbClr val="000000">
                        <a:alpha val="43137"/>
                      </a:srgbClr>
                    </a:outerShdw>
                  </a:effectLst>
                </a:rPr>
                <a:t>Page request</a:t>
              </a:r>
            </a:p>
          </p:txBody>
        </p:sp>
      </p:grpSp>
      <p:sp>
        <p:nvSpPr>
          <p:cNvPr id="26" name="Text Box 31"/>
          <p:cNvSpPr txBox="1">
            <a:spLocks noChangeArrowheads="1"/>
          </p:cNvSpPr>
          <p:nvPr/>
        </p:nvSpPr>
        <p:spPr bwMode="auto">
          <a:xfrm>
            <a:off x="304800" y="2762310"/>
            <a:ext cx="2851150" cy="892552"/>
          </a:xfrm>
          <a:prstGeom prst="rect">
            <a:avLst/>
          </a:prstGeom>
          <a:noFill/>
          <a:ln w="12700" cap="sq">
            <a:noFill/>
            <a:miter lim="800000"/>
            <a:headEnd type="none" w="sm" len="sm"/>
            <a:tailEnd type="none" w="sm" len="sm"/>
          </a:ln>
          <a:effectLst/>
        </p:spPr>
        <p:txBody>
          <a:bodyPr wrap="square">
            <a:spAutoFit/>
          </a:bodyPr>
          <a:lstStyle/>
          <a:p>
            <a:pPr algn="ctr">
              <a:lnSpc>
                <a:spcPct val="100000"/>
              </a:lnSpc>
              <a:spcBef>
                <a:spcPct val="50000"/>
              </a:spcBef>
              <a:defRPr/>
            </a:pPr>
            <a:r>
              <a:rPr kumimoji="0" lang="en-US" sz="2600" b="1" dirty="0">
                <a:solidFill>
                  <a:srgbClr val="0202BE"/>
                </a:solidFill>
                <a:effectLst>
                  <a:outerShdw blurRad="38100" dist="38100" dir="2700000" algn="tl">
                    <a:srgbClr val="000000">
                      <a:alpha val="43137"/>
                    </a:srgbClr>
                  </a:outerShdw>
                </a:effectLst>
              </a:rPr>
              <a:t>Client </a:t>
            </a:r>
            <a:r>
              <a:rPr kumimoji="0" lang="en-US" sz="2600" b="1" dirty="0" smtClean="0">
                <a:solidFill>
                  <a:srgbClr val="0202BE"/>
                </a:solidFill>
                <a:effectLst>
                  <a:outerShdw blurRad="38100" dist="38100" dir="2700000" algn="tl">
                    <a:srgbClr val="000000">
                      <a:alpha val="43137"/>
                    </a:srgbClr>
                  </a:outerShdw>
                </a:effectLst>
              </a:rPr>
              <a:t>running a </a:t>
            </a:r>
            <a:r>
              <a:rPr kumimoji="0" lang="en-US" sz="2600" b="1" dirty="0">
                <a:solidFill>
                  <a:srgbClr val="0202BE"/>
                </a:solidFill>
                <a:effectLst>
                  <a:outerShdw blurRad="38100" dist="38100" dir="2700000" algn="tl">
                    <a:srgbClr val="000000">
                      <a:alpha val="43137"/>
                    </a:srgbClr>
                  </a:outerShdw>
                </a:effectLst>
              </a:rPr>
              <a:t>Web Browser</a:t>
            </a:r>
          </a:p>
        </p:txBody>
      </p:sp>
      <p:sp>
        <p:nvSpPr>
          <p:cNvPr id="27" name="Text Box 32"/>
          <p:cNvSpPr txBox="1">
            <a:spLocks noChangeArrowheads="1"/>
          </p:cNvSpPr>
          <p:nvPr/>
        </p:nvSpPr>
        <p:spPr bwMode="auto">
          <a:xfrm>
            <a:off x="5838824" y="2590800"/>
            <a:ext cx="3000376" cy="1292662"/>
          </a:xfrm>
          <a:prstGeom prst="rect">
            <a:avLst/>
          </a:prstGeom>
          <a:noFill/>
          <a:ln w="12700" cap="sq">
            <a:noFill/>
            <a:miter lim="800000"/>
            <a:headEnd type="none" w="sm" len="sm"/>
            <a:tailEnd type="none" w="sm" len="sm"/>
          </a:ln>
          <a:effectLst/>
        </p:spPr>
        <p:txBody>
          <a:bodyPr wrap="square">
            <a:spAutoFit/>
          </a:bodyPr>
          <a:lstStyle/>
          <a:p>
            <a:pPr algn="ctr">
              <a:lnSpc>
                <a:spcPct val="100000"/>
              </a:lnSpc>
              <a:spcBef>
                <a:spcPct val="50000"/>
              </a:spcBef>
              <a:defRPr/>
            </a:pPr>
            <a:r>
              <a:rPr kumimoji="0" lang="en-US" sz="2600" b="1" dirty="0">
                <a:solidFill>
                  <a:srgbClr val="0202BE"/>
                </a:solidFill>
                <a:effectLst>
                  <a:outerShdw blurRad="38100" dist="38100" dir="2700000" algn="tl">
                    <a:srgbClr val="000000">
                      <a:alpha val="43137"/>
                    </a:srgbClr>
                  </a:outerShdw>
                </a:effectLst>
              </a:rPr>
              <a:t>Server running Web Server </a:t>
            </a:r>
            <a:r>
              <a:rPr kumimoji="0" lang="en-US" sz="2600" b="1" dirty="0" smtClean="0">
                <a:solidFill>
                  <a:srgbClr val="0202BE"/>
                </a:solidFill>
                <a:effectLst>
                  <a:outerShdw blurRad="38100" dist="38100" dir="2700000" algn="tl">
                    <a:srgbClr val="000000">
                      <a:alpha val="43137"/>
                    </a:srgbClr>
                  </a:outerShdw>
                </a:effectLst>
              </a:rPr>
              <a:t>Software   </a:t>
            </a:r>
            <a:r>
              <a:rPr lang="en-US" sz="2600" b="1" dirty="0" smtClean="0">
                <a:solidFill>
                  <a:srgbClr val="0202BE"/>
                </a:solidFill>
                <a:effectLst>
                  <a:outerShdw blurRad="38100" dist="38100" dir="2700000" algn="tl">
                    <a:srgbClr val="000000">
                      <a:alpha val="43137"/>
                    </a:srgbClr>
                  </a:outerShdw>
                </a:effectLst>
              </a:rPr>
              <a:t>(IIS, Apache, </a:t>
            </a:r>
            <a:r>
              <a:rPr kumimoji="0" lang="en-US" sz="2600" b="1" dirty="0">
                <a:solidFill>
                  <a:srgbClr val="0202BE"/>
                </a:solidFill>
                <a:effectLst>
                  <a:outerShdw blurRad="38100" dist="38100" dir="2700000" algn="tl">
                    <a:srgbClr val="000000">
                      <a:alpha val="43137"/>
                    </a:srgbClr>
                  </a:outerShdw>
                </a:effectLst>
              </a:rPr>
              <a:t>etc.)</a:t>
            </a:r>
          </a:p>
        </p:txBody>
      </p:sp>
      <p:grpSp>
        <p:nvGrpSpPr>
          <p:cNvPr id="4" name="Group 27"/>
          <p:cNvGrpSpPr/>
          <p:nvPr/>
        </p:nvGrpSpPr>
        <p:grpSpPr>
          <a:xfrm>
            <a:off x="2971800" y="5154435"/>
            <a:ext cx="3352800" cy="698748"/>
            <a:chOff x="3200400" y="3962400"/>
            <a:chExt cx="2895600" cy="485775"/>
          </a:xfrm>
        </p:grpSpPr>
        <p:sp>
          <p:nvSpPr>
            <p:cNvPr id="29" name="AutoShape 34"/>
            <p:cNvSpPr>
              <a:spLocks noChangeArrowheads="1"/>
            </p:cNvSpPr>
            <p:nvPr/>
          </p:nvSpPr>
          <p:spPr bwMode="auto">
            <a:xfrm flipH="1">
              <a:off x="3200400" y="3962400"/>
              <a:ext cx="2895600" cy="48577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5">
                <a:lumMod val="60000"/>
                <a:lumOff val="40000"/>
                <a:alpha val="30000"/>
              </a:schemeClr>
            </a:solidFill>
            <a:ln w="12700" cap="sq">
              <a:solidFill>
                <a:schemeClr val="accent5">
                  <a:lumMod val="20000"/>
                  <a:lumOff val="80000"/>
                </a:schemeClr>
              </a:solidFill>
              <a:miter lim="800000"/>
              <a:headEnd type="none" w="sm" len="sm"/>
              <a:tailEnd type="none" w="sm" len="sm"/>
            </a:ln>
            <a:effectLst/>
          </p:spPr>
          <p:txBody>
            <a:bodyPr wrap="none" anchor="ctr"/>
            <a:lstStyle/>
            <a:p>
              <a:pPr>
                <a:defRPr/>
              </a:pPr>
              <a:endParaRPr lang="en-US" dirty="0">
                <a:effectLst>
                  <a:outerShdw blurRad="38100" dist="38100" dir="2700000" algn="tl">
                    <a:srgbClr val="000000">
                      <a:alpha val="43137"/>
                    </a:srgbClr>
                  </a:outerShdw>
                </a:effectLst>
              </a:endParaRPr>
            </a:p>
          </p:txBody>
        </p:sp>
        <p:sp>
          <p:nvSpPr>
            <p:cNvPr id="30" name="Text Box 35"/>
            <p:cNvSpPr txBox="1">
              <a:spLocks noChangeArrowheads="1"/>
            </p:cNvSpPr>
            <p:nvPr/>
          </p:nvSpPr>
          <p:spPr bwMode="auto">
            <a:xfrm>
              <a:off x="3810001" y="4071918"/>
              <a:ext cx="1950068" cy="278160"/>
            </a:xfrm>
            <a:prstGeom prst="rect">
              <a:avLst/>
            </a:prstGeom>
            <a:noFill/>
            <a:ln w="12700" cap="sq">
              <a:noFill/>
              <a:miter lim="800000"/>
              <a:headEnd type="none" w="sm" len="sm"/>
              <a:tailEnd type="none" w="sm" len="sm"/>
            </a:ln>
            <a:effectLst/>
          </p:spPr>
          <p:txBody>
            <a:bodyPr wrap="square">
              <a:spAutoFit/>
            </a:bodyPr>
            <a:lstStyle/>
            <a:p>
              <a:pPr algn="ctr">
                <a:lnSpc>
                  <a:spcPct val="100000"/>
                </a:lnSpc>
                <a:spcBef>
                  <a:spcPct val="50000"/>
                </a:spcBef>
                <a:defRPr/>
              </a:pPr>
              <a:r>
                <a:rPr kumimoji="0" lang="en-US" sz="2000" b="1" dirty="0">
                  <a:effectLst>
                    <a:outerShdw blurRad="38100" dist="38100" dir="2700000" algn="tl">
                      <a:srgbClr val="000000">
                        <a:alpha val="43137"/>
                      </a:srgbClr>
                    </a:outerShdw>
                  </a:effectLst>
                </a:rPr>
                <a:t>Server </a:t>
              </a:r>
              <a:r>
                <a:rPr kumimoji="0" lang="en-US" sz="2000" b="1" dirty="0" smtClean="0">
                  <a:effectLst>
                    <a:outerShdw blurRad="38100" dist="38100" dir="2700000" algn="tl">
                      <a:srgbClr val="000000">
                        <a:alpha val="43137"/>
                      </a:srgbClr>
                    </a:outerShdw>
                  </a:effectLst>
                </a:rPr>
                <a:t>response</a:t>
              </a:r>
              <a:endParaRPr kumimoji="0" lang="en-US" sz="2000" b="1" dirty="0">
                <a:effectLst>
                  <a:outerShdw blurRad="38100" dist="38100" dir="2700000" algn="tl">
                    <a:srgbClr val="000000">
                      <a:alpha val="43137"/>
                    </a:srgbClr>
                  </a:outerShdw>
                </a:effectLst>
              </a:endParaRPr>
            </a:p>
          </p:txBody>
        </p:sp>
      </p:grpSp>
      <p:sp>
        <p:nvSpPr>
          <p:cNvPr id="31" name="Text Box 37"/>
          <p:cNvSpPr txBox="1">
            <a:spLocks noChangeArrowheads="1"/>
          </p:cNvSpPr>
          <p:nvPr/>
        </p:nvSpPr>
        <p:spPr bwMode="auto">
          <a:xfrm>
            <a:off x="3875088" y="3762635"/>
            <a:ext cx="1293812" cy="461665"/>
          </a:xfrm>
          <a:prstGeom prst="rect">
            <a:avLst/>
          </a:prstGeom>
          <a:noFill/>
          <a:ln w="12700" cap="sq">
            <a:noFill/>
            <a:miter lim="800000"/>
            <a:headEnd type="none" w="sm" len="sm"/>
            <a:tailEnd type="none" w="sm" len="sm"/>
          </a:ln>
          <a:effectLst/>
        </p:spPr>
        <p:txBody>
          <a:bodyPr wrap="square">
            <a:spAutoFit/>
          </a:bodyPr>
          <a:lstStyle/>
          <a:p>
            <a:pPr algn="ctr">
              <a:lnSpc>
                <a:spcPct val="100000"/>
              </a:lnSpc>
              <a:spcBef>
                <a:spcPct val="50000"/>
              </a:spcBef>
              <a:defRPr/>
            </a:pPr>
            <a:r>
              <a:rPr kumimoji="0" lang="en-US" sz="2400" b="1" dirty="0">
                <a:solidFill>
                  <a:srgbClr val="0202BE"/>
                </a:solidFill>
                <a:effectLst>
                  <a:outerShdw blurRad="38100" dist="38100" dir="2700000" algn="tl">
                    <a:srgbClr val="000000">
                      <a:alpha val="43137"/>
                    </a:srgbClr>
                  </a:outerShdw>
                </a:effectLst>
              </a:rPr>
              <a:t>HTTP</a:t>
            </a:r>
          </a:p>
        </p:txBody>
      </p:sp>
      <p:grpSp>
        <p:nvGrpSpPr>
          <p:cNvPr id="5" name="Group 32"/>
          <p:cNvGrpSpPr/>
          <p:nvPr/>
        </p:nvGrpSpPr>
        <p:grpSpPr>
          <a:xfrm>
            <a:off x="580803" y="3581400"/>
            <a:ext cx="2438400" cy="2438400"/>
            <a:chOff x="228600" y="224864"/>
            <a:chExt cx="2438400" cy="2438400"/>
          </a:xfrm>
        </p:grpSpPr>
        <p:pic>
          <p:nvPicPr>
            <p:cNvPr id="34" name="Picture 2" descr="http://askyourpc.com/media/blogs/a/images_2/Computer-256x25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28600" y="224864"/>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6" descr="website-window"/>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0975723">
              <a:off x="602640" y="904992"/>
              <a:ext cx="1280241" cy="1065798"/>
            </a:xfrm>
            <a:prstGeom prst="rect">
              <a:avLst/>
            </a:prstGeom>
            <a:noFill/>
            <a:ln w="9525">
              <a:noFill/>
              <a:miter lim="800000"/>
              <a:headEnd/>
              <a:tailEnd/>
            </a:ln>
            <a:scene3d>
              <a:camera prst="perspectiveContrastingRightFacing" fov="300000">
                <a:rot lat="21510460" lon="300467" rev="21477836"/>
              </a:camera>
              <a:lightRig rig="threePt" dir="t"/>
            </a:scene3d>
          </p:spPr>
        </p:pic>
      </p:grpSp>
      <p:pic>
        <p:nvPicPr>
          <p:cNvPr id="36" name="Picture 4" descr="http://www.iconarchive.com/icons/visualpharm/hardware/256/server-ic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00800" y="3963369"/>
            <a:ext cx="2011804" cy="2011804"/>
          </a:xfrm>
          <a:prstGeom prst="rect">
            <a:avLst/>
          </a:prstGeom>
          <a:noFill/>
          <a:extLst>
            <a:ext uri="{909E8E84-426E-40DD-AFC4-6F175D3DCCD1}">
              <a14:hiddenFill xmlns:a14="http://schemas.microsoft.com/office/drawing/2010/main">
                <a:solidFill>
                  <a:srgbClr val="FFFFFF"/>
                </a:solidFill>
              </a14:hiddenFill>
            </a:ext>
          </a:extLst>
        </p:spPr>
      </p:pic>
      <p:sp>
        <p:nvSpPr>
          <p:cNvPr id="19" name="Text Box 37"/>
          <p:cNvSpPr txBox="1">
            <a:spLocks noChangeArrowheads="1"/>
          </p:cNvSpPr>
          <p:nvPr/>
        </p:nvSpPr>
        <p:spPr bwMode="auto">
          <a:xfrm>
            <a:off x="4114800" y="4876800"/>
            <a:ext cx="1293812" cy="461665"/>
          </a:xfrm>
          <a:prstGeom prst="rect">
            <a:avLst/>
          </a:prstGeom>
          <a:noFill/>
          <a:ln w="12700" cap="sq">
            <a:noFill/>
            <a:miter lim="800000"/>
            <a:headEnd type="none" w="sm" len="sm"/>
            <a:tailEnd type="none" w="sm" len="sm"/>
          </a:ln>
          <a:effectLst/>
        </p:spPr>
        <p:txBody>
          <a:bodyPr wrap="square">
            <a:spAutoFit/>
          </a:bodyPr>
          <a:lstStyle/>
          <a:p>
            <a:pPr algn="ctr">
              <a:lnSpc>
                <a:spcPct val="100000"/>
              </a:lnSpc>
              <a:spcBef>
                <a:spcPct val="50000"/>
              </a:spcBef>
              <a:defRPr/>
            </a:pPr>
            <a:r>
              <a:rPr kumimoji="0" lang="en-US" sz="2400" b="1" dirty="0">
                <a:solidFill>
                  <a:srgbClr val="0202BE"/>
                </a:solidFill>
                <a:effectLst>
                  <a:outerShdw blurRad="38100" dist="38100" dir="2700000" algn="tl">
                    <a:srgbClr val="000000">
                      <a:alpha val="43137"/>
                    </a:srgbClr>
                  </a:outerShdw>
                </a:effectLst>
              </a:rPr>
              <a:t>HTTP</a:t>
            </a:r>
          </a:p>
        </p:txBody>
      </p:sp>
    </p:spTree>
    <p:extLst>
      <p:ext uri="{BB962C8B-B14F-4D97-AF65-F5344CB8AC3E}">
        <p14:creationId xmlns:p14="http://schemas.microsoft.com/office/powerpoint/2010/main" val="8195871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blinds(horizontal)">
                                      <p:cBhvr>
                                        <p:cTn id="18" dur="5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blinds(horizontal)">
                                      <p:cBhvr>
                                        <p:cTn id="23" dur="500"/>
                                        <p:tgtEl>
                                          <p:spTgt spid="36"/>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blinds(horizontal)">
                                      <p:cBhvr>
                                        <p:cTn id="26" dur="500"/>
                                        <p:tgtEl>
                                          <p:spTgt spid="27"/>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blinds(horizontal)">
                                      <p:cBhvr>
                                        <p:cTn id="31" dur="500"/>
                                        <p:tgtEl>
                                          <p:spTgt spid="31"/>
                                        </p:tgtEl>
                                      </p:cBhvr>
                                    </p:animEffect>
                                  </p:childTnLst>
                                </p:cTn>
                              </p:par>
                              <p:par>
                                <p:cTn id="32" presetID="22" presetClass="entr" presetSubtype="8" fill="hold" nodeType="with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left)">
                                      <p:cBhvr>
                                        <p:cTn id="34" dur="500"/>
                                        <p:tgtEl>
                                          <p:spTgt spid="3"/>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blinds(horizontal)">
                                      <p:cBhvr>
                                        <p:cTn id="39" dur="500"/>
                                        <p:tgtEl>
                                          <p:spTgt spid="19"/>
                                        </p:tgtEl>
                                      </p:cBhvr>
                                    </p:animEffect>
                                  </p:childTnLst>
                                </p:cTn>
                              </p:par>
                              <p:par>
                                <p:cTn id="40" presetID="22" presetClass="entr" presetSubtype="2" fill="hold" nodeType="with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wipe(right)">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bldLvl="5"/>
      <p:bldP spid="26" grpId="0"/>
      <p:bldP spid="27" grpId="0"/>
      <p:bldP spid="31" grpId="0"/>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What is the Internet?</a:t>
            </a:r>
          </a:p>
        </p:txBody>
      </p:sp>
      <p:sp>
        <p:nvSpPr>
          <p:cNvPr id="7" name="Content Placeholder 2"/>
          <p:cNvSpPr>
            <a:spLocks noGrp="1"/>
          </p:cNvSpPr>
          <p:nvPr>
            <p:ph idx="1"/>
          </p:nvPr>
        </p:nvSpPr>
        <p:spPr>
          <a:xfrm>
            <a:off x="190500" y="990600"/>
            <a:ext cx="8763000" cy="5334000"/>
          </a:xfrm>
        </p:spPr>
        <p:txBody>
          <a:bodyPr/>
          <a:lstStyle/>
          <a:p>
            <a:pPr algn="just"/>
            <a:r>
              <a:rPr lang="en-US" dirty="0" smtClean="0"/>
              <a:t>The Internet is a massive </a:t>
            </a:r>
            <a:r>
              <a:rPr lang="en-US" b="1" dirty="0" smtClean="0"/>
              <a:t>network of networks</a:t>
            </a:r>
            <a:r>
              <a:rPr lang="en-US" dirty="0" smtClean="0"/>
              <a:t>, a networking infrastructure.</a:t>
            </a:r>
          </a:p>
          <a:p>
            <a:pPr algn="just"/>
            <a:r>
              <a:rPr lang="en-US" dirty="0" smtClean="0"/>
              <a:t>It connects millions of computers together globally, forming a network in which any computer can communicate with any other computer as long as they are both connected to the Internet.</a:t>
            </a:r>
          </a:p>
          <a:p>
            <a:pPr algn="just"/>
            <a:r>
              <a:rPr lang="en-US" dirty="0" smtClean="0"/>
              <a:t>Information that travels over the Internet uses many different set of rules which are known as </a:t>
            </a:r>
            <a:r>
              <a:rPr lang="en-US" b="1" dirty="0" smtClean="0"/>
              <a:t>protocols</a:t>
            </a:r>
            <a:r>
              <a:rPr lang="en-US" dirty="0" smtClean="0"/>
              <a:t>.</a:t>
            </a:r>
          </a:p>
        </p:txBody>
      </p:sp>
    </p:spTree>
    <p:extLst>
      <p:ext uri="{BB962C8B-B14F-4D97-AF65-F5344CB8AC3E}">
        <p14:creationId xmlns:p14="http://schemas.microsoft.com/office/powerpoint/2010/main" val="2489709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81088"/>
            <a:ext cx="8763000" cy="809512"/>
          </a:xfrm>
        </p:spPr>
        <p:txBody>
          <a:bodyPr>
            <a:normAutofit/>
          </a:bodyPr>
          <a:lstStyle/>
          <a:p>
            <a:r>
              <a:rPr lang="en-US" dirty="0" smtClean="0"/>
              <a:t>HTTP Request</a:t>
            </a:r>
            <a:endParaRPr lang="en-IN" dirty="0">
              <a:latin typeface="+mj-lt"/>
            </a:endParaRPr>
          </a:p>
        </p:txBody>
      </p:sp>
      <p:sp>
        <p:nvSpPr>
          <p:cNvPr id="11" name="Content Placeholder 2"/>
          <p:cNvSpPr>
            <a:spLocks noGrp="1"/>
          </p:cNvSpPr>
          <p:nvPr>
            <p:ph idx="1"/>
          </p:nvPr>
        </p:nvSpPr>
        <p:spPr>
          <a:xfrm>
            <a:off x="190500" y="990600"/>
            <a:ext cx="8763000" cy="5334000"/>
          </a:xfrm>
        </p:spPr>
        <p:txBody>
          <a:bodyPr/>
          <a:lstStyle/>
          <a:p>
            <a:r>
              <a:rPr lang="en-US" dirty="0" smtClean="0"/>
              <a:t>Request Method</a:t>
            </a:r>
          </a:p>
          <a:p>
            <a:pPr lvl="1"/>
            <a:r>
              <a:rPr lang="en-US" dirty="0" smtClean="0"/>
              <a:t>GET</a:t>
            </a:r>
          </a:p>
          <a:p>
            <a:pPr lvl="1"/>
            <a:r>
              <a:rPr lang="en-US" dirty="0" smtClean="0"/>
              <a:t>POST</a:t>
            </a:r>
          </a:p>
          <a:p>
            <a:pPr lvl="1"/>
            <a:r>
              <a:rPr lang="en-US" dirty="0" smtClean="0"/>
              <a:t>PUT</a:t>
            </a:r>
          </a:p>
          <a:p>
            <a:pPr lvl="1"/>
            <a:r>
              <a:rPr lang="en-US" dirty="0" smtClean="0"/>
              <a:t>DELETE</a:t>
            </a:r>
          </a:p>
          <a:p>
            <a:pPr lvl="1"/>
            <a:r>
              <a:rPr lang="en-US" dirty="0" smtClean="0"/>
              <a:t>Etc….</a:t>
            </a:r>
          </a:p>
          <a:p>
            <a:r>
              <a:rPr lang="en-US" dirty="0" smtClean="0"/>
              <a:t>Request Header Fields</a:t>
            </a:r>
          </a:p>
          <a:p>
            <a:pPr lvl="1"/>
            <a:r>
              <a:rPr lang="en-US" dirty="0" smtClean="0"/>
              <a:t>Accept-</a:t>
            </a:r>
            <a:r>
              <a:rPr lang="en-US" dirty="0" err="1" smtClean="0"/>
              <a:t>Charset</a:t>
            </a:r>
            <a:r>
              <a:rPr lang="en-US" dirty="0" smtClean="0"/>
              <a:t>, Accept-Encoding, Accept-Language, User-Agent, Host</a:t>
            </a:r>
          </a:p>
        </p:txBody>
      </p:sp>
    </p:spTree>
    <p:extLst>
      <p:ext uri="{BB962C8B-B14F-4D97-AF65-F5344CB8AC3E}">
        <p14:creationId xmlns:p14="http://schemas.microsoft.com/office/powerpoint/2010/main" val="128104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linds(horizontal)">
                                      <p:cBhvr>
                                        <p:cTn id="7" dur="500"/>
                                        <p:tgtEl>
                                          <p:spTgt spid="11">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blinds(horizontal)">
                                      <p:cBhvr>
                                        <p:cTn id="10" dur="500"/>
                                        <p:tgtEl>
                                          <p:spTgt spid="11">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Effect transition="in" filter="blinds(horizontal)">
                                      <p:cBhvr>
                                        <p:cTn id="13" dur="500"/>
                                        <p:tgtEl>
                                          <p:spTgt spid="11">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1">
                                            <p:txEl>
                                              <p:pRg st="3" end="3"/>
                                            </p:txEl>
                                          </p:spTgt>
                                        </p:tgtEl>
                                        <p:attrNameLst>
                                          <p:attrName>style.visibility</p:attrName>
                                        </p:attrNameLst>
                                      </p:cBhvr>
                                      <p:to>
                                        <p:strVal val="visible"/>
                                      </p:to>
                                    </p:set>
                                    <p:animEffect transition="in" filter="blinds(horizontal)">
                                      <p:cBhvr>
                                        <p:cTn id="16" dur="500"/>
                                        <p:tgtEl>
                                          <p:spTgt spid="11">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animEffect transition="in" filter="blinds(horizontal)">
                                      <p:cBhvr>
                                        <p:cTn id="19" dur="500"/>
                                        <p:tgtEl>
                                          <p:spTgt spid="11">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1">
                                            <p:txEl>
                                              <p:pRg st="5" end="5"/>
                                            </p:txEl>
                                          </p:spTgt>
                                        </p:tgtEl>
                                        <p:attrNameLst>
                                          <p:attrName>style.visibility</p:attrName>
                                        </p:attrNameLst>
                                      </p:cBhvr>
                                      <p:to>
                                        <p:strVal val="visible"/>
                                      </p:to>
                                    </p:set>
                                    <p:animEffect transition="in" filter="blinds(horizontal)">
                                      <p:cBhvr>
                                        <p:cTn id="22" dur="500"/>
                                        <p:tgtEl>
                                          <p:spTgt spid="11">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
                                            <p:txEl>
                                              <p:pRg st="6" end="6"/>
                                            </p:txEl>
                                          </p:spTgt>
                                        </p:tgtEl>
                                        <p:attrNameLst>
                                          <p:attrName>style.visibility</p:attrName>
                                        </p:attrNameLst>
                                      </p:cBhvr>
                                      <p:to>
                                        <p:strVal val="visible"/>
                                      </p:to>
                                    </p:set>
                                    <p:animEffect transition="in" filter="blinds(horizontal)">
                                      <p:cBhvr>
                                        <p:cTn id="27" dur="500"/>
                                        <p:tgtEl>
                                          <p:spTgt spid="11">
                                            <p:txEl>
                                              <p:pRg st="6" end="6"/>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1">
                                            <p:txEl>
                                              <p:pRg st="7" end="7"/>
                                            </p:txEl>
                                          </p:spTgt>
                                        </p:tgtEl>
                                        <p:attrNameLst>
                                          <p:attrName>style.visibility</p:attrName>
                                        </p:attrNameLst>
                                      </p:cBhvr>
                                      <p:to>
                                        <p:strVal val="visible"/>
                                      </p:to>
                                    </p:set>
                                    <p:animEffect transition="in" filter="blinds(horizontal)">
                                      <p:cBhvr>
                                        <p:cTn id="30" dur="500"/>
                                        <p:tgtEl>
                                          <p:spTgt spid="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Request (Example)</a:t>
            </a:r>
            <a:endParaRPr lang="en-US" dirty="0"/>
          </a:p>
        </p:txBody>
      </p:sp>
      <p:graphicFrame>
        <p:nvGraphicFramePr>
          <p:cNvPr id="4" name="Content Placeholder 3"/>
          <p:cNvGraphicFramePr>
            <a:graphicFrameLocks noGrp="1"/>
          </p:cNvGraphicFramePr>
          <p:nvPr>
            <p:ph idx="1"/>
          </p:nvPr>
        </p:nvGraphicFramePr>
        <p:xfrm>
          <a:off x="190500" y="1371600"/>
          <a:ext cx="8763000" cy="2016760"/>
        </p:xfrm>
        <a:graphic>
          <a:graphicData uri="http://schemas.openxmlformats.org/drawingml/2006/table">
            <a:tbl>
              <a:tblPr firstRow="1">
                <a:tableStyleId>{2D5ABB26-0587-4C30-8999-92F81FD0307C}</a:tableStyleId>
              </a:tblPr>
              <a:tblGrid>
                <a:gridCol w="2921000"/>
                <a:gridCol w="1917700"/>
                <a:gridCol w="39243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GET /hello.html HTTP/1.1</a:t>
                      </a:r>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mn-lt"/>
                          <a:ea typeface="Times New Roman" panose="02020603050405020304" pitchFamily="18" charset="0"/>
                          <a:cs typeface="Times New Roman" panose="02020603050405020304" pitchFamily="18" charset="0"/>
                        </a:rPr>
                        <a:t>h</a:t>
                      </a:r>
                      <a:r>
                        <a:rPr kumimoji="0" lang="en-US" sz="1800" b="0" i="0" u="none" strike="noStrike" kern="1200" cap="none" spc="0" normalizeH="0" baseline="0" noProof="0" dirty="0" smtClean="0">
                          <a:ln>
                            <a:noFill/>
                          </a:ln>
                          <a:solidFill>
                            <a:schemeClr val="tx1"/>
                          </a:solidFill>
                          <a:effectLst/>
                          <a:uLnTx/>
                          <a:uFillTx/>
                          <a:latin typeface="+mn-lt"/>
                          <a:ea typeface="Times New Roman" panose="02020603050405020304" pitchFamily="18" charset="0"/>
                          <a:cs typeface="Times New Roman" panose="02020603050405020304" pitchFamily="18" charset="0"/>
                        </a:rPr>
                        <a:t>ello.html is requested from</a:t>
                      </a:r>
                      <a:r>
                        <a:rPr kumimoji="0" lang="en-US" sz="1800" b="0" i="0" u="none" strike="noStrike" kern="1200" cap="none" spc="0" normalizeH="0" noProof="0" dirty="0" smtClean="0">
                          <a:ln>
                            <a:noFill/>
                          </a:ln>
                          <a:solidFill>
                            <a:schemeClr val="tx1"/>
                          </a:solidFill>
                          <a:effectLst/>
                          <a:uLnTx/>
                          <a:uFillTx/>
                          <a:latin typeface="+mn-lt"/>
                          <a:ea typeface="Times New Roman" panose="02020603050405020304" pitchFamily="18" charset="0"/>
                          <a:cs typeface="Times New Roman" panose="02020603050405020304" pitchFamily="18" charset="0"/>
                        </a:rPr>
                        <a:t> </a:t>
                      </a:r>
                      <a:r>
                        <a:rPr kumimoji="0" lang="en-US" sz="1800" b="0" i="0" u="none" strike="noStrike" kern="1200" cap="none" spc="0" normalizeH="0" baseline="0" noProof="0" dirty="0" smtClean="0">
                          <a:ln>
                            <a:noFill/>
                          </a:ln>
                          <a:solidFill>
                            <a:schemeClr val="tx1"/>
                          </a:solidFill>
                          <a:effectLst/>
                          <a:uLnTx/>
                          <a:uFillTx/>
                          <a:latin typeface="+mn-lt"/>
                          <a:ea typeface="Times New Roman" panose="02020603050405020304" pitchFamily="18" charset="0"/>
                          <a:cs typeface="Times New Roman" panose="02020603050405020304" pitchFamily="18" charset="0"/>
                        </a:rPr>
                        <a:t>server using GET method of HTTP version 1.1   </a:t>
                      </a:r>
                    </a:p>
                  </a:txBody>
                  <a:tcPr>
                    <a:lnB w="12700" cap="flat" cmpd="sng" algn="ctr">
                      <a:solidFill>
                        <a:schemeClr val="tx1"/>
                      </a:solidFill>
                      <a:prstDash val="solid"/>
                      <a:round/>
                      <a:headEnd type="none" w="med" len="med"/>
                      <a:tailEnd type="none" w="med" len="med"/>
                    </a:lnB>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User-Agent: Mozilla/4.0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chemeClr val="tx1"/>
                          </a:solidFill>
                          <a:effectLst/>
                          <a:uLnTx/>
                          <a:uFillTx/>
                          <a:latin typeface="+mn-lt"/>
                          <a:ea typeface="Times New Roman" panose="02020603050405020304" pitchFamily="18" charset="0"/>
                          <a:cs typeface="Times New Roman" panose="02020603050405020304" pitchFamily="18" charset="0"/>
                        </a:rPr>
                        <a:t>Client</a:t>
                      </a:r>
                      <a:r>
                        <a:rPr kumimoji="0" lang="en-US" sz="1800" b="0" i="0" u="none" strike="noStrike" kern="1200" cap="none" spc="0" normalizeH="0" noProof="0" dirty="0" smtClean="0">
                          <a:ln>
                            <a:noFill/>
                          </a:ln>
                          <a:solidFill>
                            <a:schemeClr val="tx1"/>
                          </a:solidFill>
                          <a:effectLst/>
                          <a:uLnTx/>
                          <a:uFillTx/>
                          <a:latin typeface="+mn-lt"/>
                          <a:ea typeface="Times New Roman" panose="02020603050405020304" pitchFamily="18" charset="0"/>
                          <a:cs typeface="Times New Roman" panose="02020603050405020304" pitchFamily="18" charset="0"/>
                        </a:rPr>
                        <a:t> is using  version 4 of the </a:t>
                      </a:r>
                      <a:r>
                        <a:rPr kumimoji="0" lang="en-US" sz="1800" b="0" i="0" u="none" strike="noStrike" kern="1200" cap="none" spc="0" normalizeH="0" noProof="0" dirty="0" err="1" smtClean="0">
                          <a:ln>
                            <a:noFill/>
                          </a:ln>
                          <a:solidFill>
                            <a:schemeClr val="tx1"/>
                          </a:solidFill>
                          <a:effectLst/>
                          <a:uLnTx/>
                          <a:uFillTx/>
                          <a:latin typeface="+mn-lt"/>
                          <a:ea typeface="Times New Roman" panose="02020603050405020304" pitchFamily="18" charset="0"/>
                          <a:cs typeface="Times New Roman" panose="02020603050405020304" pitchFamily="18" charset="0"/>
                        </a:rPr>
                        <a:t>mozila</a:t>
                      </a:r>
                      <a:r>
                        <a:rPr kumimoji="0" lang="en-US" sz="1800" b="0" i="0" u="none" strike="noStrike" kern="1200" cap="none" spc="0" normalizeH="0" noProof="0" dirty="0" smtClean="0">
                          <a:ln>
                            <a:noFill/>
                          </a:ln>
                          <a:solidFill>
                            <a:schemeClr val="tx1"/>
                          </a:solidFill>
                          <a:effectLst/>
                          <a:uLnTx/>
                          <a:uFillTx/>
                          <a:latin typeface="+mn-lt"/>
                          <a:ea typeface="Times New Roman" panose="02020603050405020304" pitchFamily="18" charset="0"/>
                          <a:cs typeface="Times New Roman" panose="02020603050405020304" pitchFamily="18" charset="0"/>
                        </a:rPr>
                        <a:t>  browser</a:t>
                      </a:r>
                      <a:endParaRPr kumimoji="0" lang="en-US" sz="1800" b="0" i="0" u="none" strike="noStrike" kern="1200" cap="none" spc="0" normalizeH="0" baseline="0" noProof="0" dirty="0" smtClean="0">
                        <a:ln>
                          <a:noFill/>
                        </a:ln>
                        <a:solidFill>
                          <a:schemeClr val="tx1"/>
                        </a:solidFill>
                        <a:effectLst/>
                        <a:uLnTx/>
                        <a:uFillTx/>
                        <a:latin typeface="+mn-lt"/>
                        <a:ea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Host: www.abc.com</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mn-lt"/>
                          <a:ea typeface="Times New Roman" panose="02020603050405020304" pitchFamily="18" charset="0"/>
                          <a:cs typeface="Times New Roman" panose="02020603050405020304" pitchFamily="18" charset="0"/>
                        </a:rPr>
                        <a:t>Host of the page is abc.com</a:t>
                      </a:r>
                      <a:endParaRPr kumimoji="0" lang="en-US" sz="1800" b="0" i="0" u="none" strike="noStrike" kern="1200" cap="none" spc="0" normalizeH="0" baseline="0" noProof="0" dirty="0" smtClean="0">
                        <a:ln>
                          <a:noFill/>
                        </a:ln>
                        <a:solidFill>
                          <a:schemeClr val="tx1"/>
                        </a:solidFill>
                        <a:effectLst/>
                        <a:uLnTx/>
                        <a:uFillTx/>
                        <a:latin typeface="+mn-lt"/>
                        <a:ea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Accept-Language: en-us </a:t>
                      </a:r>
                    </a:p>
                  </a:txBody>
                  <a:tcPr>
                    <a:lnT w="12700" cap="flat" cmpd="sng" algn="ctr">
                      <a:solidFill>
                        <a:schemeClr val="tx1"/>
                      </a:solidFill>
                      <a:prstDash val="solid"/>
                      <a:round/>
                      <a:headEnd type="none" w="med" len="med"/>
                      <a:tailEnd type="none" w="med" len="med"/>
                    </a:lnT>
                  </a:tcPr>
                </a:tc>
                <a:tc>
                  <a:txBody>
                    <a:bodyPr/>
                    <a:lstStyle/>
                    <a:p>
                      <a:endParaRPr lang="en-US" dirty="0"/>
                    </a:p>
                  </a:txBody>
                  <a:tcPr>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chemeClr val="tx1"/>
                          </a:solidFill>
                          <a:effectLst/>
                          <a:uLnTx/>
                          <a:uFillTx/>
                          <a:latin typeface="+mn-lt"/>
                          <a:ea typeface="Times New Roman" panose="02020603050405020304" pitchFamily="18" charset="0"/>
                          <a:cs typeface="Times New Roman" panose="02020603050405020304" pitchFamily="18" charset="0"/>
                        </a:rPr>
                        <a:t>Client accepts</a:t>
                      </a:r>
                      <a:r>
                        <a:rPr kumimoji="0" lang="en-US" sz="1800" b="0" i="0" u="none" strike="noStrike" kern="1200" cap="none" spc="0" normalizeH="0" noProof="0" dirty="0" smtClean="0">
                          <a:ln>
                            <a:noFill/>
                          </a:ln>
                          <a:solidFill>
                            <a:schemeClr val="tx1"/>
                          </a:solidFill>
                          <a:effectLst/>
                          <a:uLnTx/>
                          <a:uFillTx/>
                          <a:latin typeface="+mn-lt"/>
                          <a:ea typeface="Times New Roman" panose="02020603050405020304" pitchFamily="18" charset="0"/>
                          <a:cs typeface="Times New Roman" panose="02020603050405020304" pitchFamily="18" charset="0"/>
                        </a:rPr>
                        <a:t> US English Locale</a:t>
                      </a:r>
                      <a:endParaRPr kumimoji="0" lang="en-US" sz="1800" b="0" i="0" u="none" strike="noStrike" kern="1200" cap="none" spc="0" normalizeH="0" baseline="0" noProof="0" dirty="0" smtClean="0">
                        <a:ln>
                          <a:noFill/>
                        </a:ln>
                        <a:solidFill>
                          <a:schemeClr val="tx1"/>
                        </a:solidFill>
                        <a:effectLst/>
                        <a:uLnTx/>
                        <a:uFillTx/>
                        <a:latin typeface="+mn-lt"/>
                        <a:ea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tcPr>
                </a:tc>
              </a:tr>
            </a:tbl>
          </a:graphicData>
        </a:graphic>
      </p:graphicFrame>
      <p:sp>
        <p:nvSpPr>
          <p:cNvPr id="5" name="Right Arrow 4"/>
          <p:cNvSpPr/>
          <p:nvPr/>
        </p:nvSpPr>
        <p:spPr>
          <a:xfrm>
            <a:off x="3124200" y="1524000"/>
            <a:ext cx="15240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3124200" y="2133600"/>
            <a:ext cx="15240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3124200" y="2819400"/>
            <a:ext cx="15240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3124200" y="3182112"/>
            <a:ext cx="15240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228600" y="1295400"/>
            <a:ext cx="24384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105400" y="1447800"/>
            <a:ext cx="35052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52400" y="1905000"/>
            <a:ext cx="25146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52400" y="2590800"/>
            <a:ext cx="24384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52400" y="2971800"/>
            <a:ext cx="25146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105400" y="1981200"/>
            <a:ext cx="38862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953000" y="2590800"/>
            <a:ext cx="40386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953000" y="2971800"/>
            <a:ext cx="40386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590800" y="1905000"/>
            <a:ext cx="25146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590800" y="2590800"/>
            <a:ext cx="25146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2590800" y="2971800"/>
            <a:ext cx="25146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0" nodeType="clickEffect">
                                  <p:stCondLst>
                                    <p:cond delay="0"/>
                                  </p:stCondLst>
                                  <p:childTnLst>
                                    <p:set>
                                      <p:cBhvr>
                                        <p:cTn id="15" dur="1" fill="hold">
                                          <p:stCondLst>
                                            <p:cond delay="0"/>
                                          </p:stCondLst>
                                        </p:cTn>
                                        <p:tgtEl>
                                          <p:spTgt spid="20"/>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21"/>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nodeType="clickEffect">
                                  <p:stCondLst>
                                    <p:cond delay="0"/>
                                  </p:stCondLst>
                                  <p:childTnLst>
                                    <p:set>
                                      <p:cBhvr>
                                        <p:cTn id="23" dur="1" fill="hold">
                                          <p:stCondLst>
                                            <p:cond delay="0"/>
                                          </p:stCondLst>
                                        </p:cTn>
                                        <p:tgtEl>
                                          <p:spTgt spid="17"/>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left)">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18"/>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wipe(left)">
                                      <p:cBhvr>
                                        <p:cTn id="45" dur="500"/>
                                        <p:tgtEl>
                                          <p:spTgt spid="8"/>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grpId="0" nodeType="clickEffect">
                                  <p:stCondLst>
                                    <p:cond delay="0"/>
                                  </p:stCondLst>
                                  <p:childTnLst>
                                    <p:set>
                                      <p:cBhvr>
                                        <p:cTn id="49" dur="1" fill="hold">
                                          <p:stCondLst>
                                            <p:cond delay="0"/>
                                          </p:stCondLst>
                                        </p:cTn>
                                        <p:tgtEl>
                                          <p:spTgt spid="25"/>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0" nodeType="clickEffect">
                                  <p:stCondLst>
                                    <p:cond delay="0"/>
                                  </p:stCondLst>
                                  <p:childTnLst>
                                    <p:set>
                                      <p:cBhvr>
                                        <p:cTn id="53" dur="1" fill="hold">
                                          <p:stCondLst>
                                            <p:cond delay="0"/>
                                          </p:stCondLst>
                                        </p:cTn>
                                        <p:tgtEl>
                                          <p:spTgt spid="23"/>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grpId="0" nodeType="clickEffect">
                                  <p:stCondLst>
                                    <p:cond delay="0"/>
                                  </p:stCondLst>
                                  <p:childTnLst>
                                    <p:set>
                                      <p:cBhvr>
                                        <p:cTn id="57" dur="1" fill="hold">
                                          <p:stCondLst>
                                            <p:cond delay="0"/>
                                          </p:stCondLst>
                                        </p:cTn>
                                        <p:tgtEl>
                                          <p:spTgt spid="27"/>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wipe(left)">
                                      <p:cBhvr>
                                        <p:cTn id="62" dur="500"/>
                                        <p:tgtEl>
                                          <p:spTgt spid="9"/>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nodeType="clickEffect">
                                  <p:stCondLst>
                                    <p:cond delay="0"/>
                                  </p:stCondLst>
                                  <p:childTnLst>
                                    <p:set>
                                      <p:cBhvr>
                                        <p:cTn id="66" dur="1" fill="hold">
                                          <p:stCondLst>
                                            <p:cond delay="0"/>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19" grpId="0" animBg="1"/>
      <p:bldP spid="20" grpId="0" animBg="1"/>
      <p:bldP spid="22" grpId="0" animBg="1"/>
      <p:bldP spid="23" grpId="0" animBg="1"/>
      <p:bldP spid="24" grpId="0" animBg="1"/>
      <p:bldP spid="25" grpId="0" animBg="1"/>
      <p:bldP spid="2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Response</a:t>
            </a:r>
            <a:endParaRPr lang="en-US" dirty="0"/>
          </a:p>
        </p:txBody>
      </p:sp>
      <p:sp>
        <p:nvSpPr>
          <p:cNvPr id="3" name="Content Placeholder 2"/>
          <p:cNvSpPr>
            <a:spLocks noGrp="1"/>
          </p:cNvSpPr>
          <p:nvPr>
            <p:ph idx="1"/>
          </p:nvPr>
        </p:nvSpPr>
        <p:spPr/>
        <p:txBody>
          <a:bodyPr/>
          <a:lstStyle/>
          <a:p>
            <a:r>
              <a:rPr lang="en-US" dirty="0" smtClean="0"/>
              <a:t>Response Header Fields</a:t>
            </a:r>
          </a:p>
          <a:p>
            <a:pPr lvl="1"/>
            <a:r>
              <a:rPr lang="en-US" dirty="0" smtClean="0"/>
              <a:t>Date, Server, Last-Modified, Content-Length, Content-Type</a:t>
            </a:r>
          </a:p>
          <a:p>
            <a:r>
              <a:rPr lang="en-US" dirty="0" smtClean="0"/>
              <a:t>Status Code</a:t>
            </a:r>
          </a:p>
          <a:p>
            <a:pPr lvl="1"/>
            <a:r>
              <a:rPr lang="en-US" dirty="0" smtClean="0"/>
              <a:t>1** : Information</a:t>
            </a:r>
          </a:p>
          <a:p>
            <a:pPr lvl="1"/>
            <a:r>
              <a:rPr lang="en-US" dirty="0" smtClean="0"/>
              <a:t>2** : Success</a:t>
            </a:r>
          </a:p>
          <a:p>
            <a:pPr lvl="1"/>
            <a:r>
              <a:rPr lang="en-US" dirty="0" smtClean="0"/>
              <a:t>3** : Redirection</a:t>
            </a:r>
          </a:p>
          <a:p>
            <a:pPr lvl="1"/>
            <a:r>
              <a:rPr lang="en-US" dirty="0" smtClean="0"/>
              <a:t>4** : Client Error</a:t>
            </a:r>
          </a:p>
          <a:p>
            <a:pPr lvl="1"/>
            <a:r>
              <a:rPr lang="en-US" dirty="0" smtClean="0"/>
              <a:t>5** : Server Error</a:t>
            </a:r>
            <a:endParaRPr lang="en-IN"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HTTP Status Codes</a:t>
            </a:r>
            <a:endParaRPr lang="en-US" dirty="0"/>
          </a:p>
        </p:txBody>
      </p:sp>
      <p:sp>
        <p:nvSpPr>
          <p:cNvPr id="3" name="Content Placeholder 2"/>
          <p:cNvSpPr>
            <a:spLocks noGrp="1"/>
          </p:cNvSpPr>
          <p:nvPr>
            <p:ph idx="1"/>
          </p:nvPr>
        </p:nvSpPr>
        <p:spPr/>
        <p:txBody>
          <a:bodyPr/>
          <a:lstStyle/>
          <a:p>
            <a:endParaRPr lang="en-US"/>
          </a:p>
        </p:txBody>
      </p:sp>
      <p:pic>
        <p:nvPicPr>
          <p:cNvPr id="4" name="Picture 8" descr="Image result for html 404 status code funny"/>
          <p:cNvPicPr>
            <a:picLocks noChangeAspect="1" noChangeArrowheads="1"/>
          </p:cNvPicPr>
          <p:nvPr/>
        </p:nvPicPr>
        <p:blipFill>
          <a:blip r:embed="rId2" cstate="print"/>
          <a:srcRect/>
          <a:stretch>
            <a:fillRect/>
          </a:stretch>
        </p:blipFill>
        <p:spPr bwMode="auto">
          <a:xfrm>
            <a:off x="1295400" y="1066800"/>
            <a:ext cx="6324600" cy="5059680"/>
          </a:xfrm>
          <a:prstGeom prst="rect">
            <a:avLst/>
          </a:prstGeom>
          <a:noFill/>
        </p:spPr>
      </p:pic>
      <p:pic>
        <p:nvPicPr>
          <p:cNvPr id="31746" name="Picture 2" descr="406 - Not Acceptable"/>
          <p:cNvPicPr>
            <a:picLocks noChangeAspect="1" noChangeArrowheads="1"/>
          </p:cNvPicPr>
          <p:nvPr/>
        </p:nvPicPr>
        <p:blipFill>
          <a:blip r:embed="rId3" cstate="print"/>
          <a:srcRect/>
          <a:stretch>
            <a:fillRect/>
          </a:stretch>
        </p:blipFill>
        <p:spPr bwMode="auto">
          <a:xfrm>
            <a:off x="1371600" y="1143000"/>
            <a:ext cx="6096000" cy="4876801"/>
          </a:xfrm>
          <a:prstGeom prst="rect">
            <a:avLst/>
          </a:prstGeom>
          <a:noFill/>
        </p:spPr>
      </p:pic>
      <p:pic>
        <p:nvPicPr>
          <p:cNvPr id="31748" name="Picture 4" descr="429 - Too Many Requests"/>
          <p:cNvPicPr>
            <a:picLocks noChangeAspect="1" noChangeArrowheads="1"/>
          </p:cNvPicPr>
          <p:nvPr/>
        </p:nvPicPr>
        <p:blipFill>
          <a:blip r:embed="rId4" cstate="print"/>
          <a:srcRect/>
          <a:stretch>
            <a:fillRect/>
          </a:stretch>
        </p:blipFill>
        <p:spPr bwMode="auto">
          <a:xfrm>
            <a:off x="1295400" y="1066800"/>
            <a:ext cx="6096000" cy="4876801"/>
          </a:xfrm>
          <a:prstGeom prst="rect">
            <a:avLst/>
          </a:prstGeom>
          <a:noFill/>
        </p:spPr>
      </p:pic>
      <p:pic>
        <p:nvPicPr>
          <p:cNvPr id="31750" name="Picture 6" descr="502 - Bad Gateway"/>
          <p:cNvPicPr>
            <a:picLocks noChangeAspect="1" noChangeArrowheads="1"/>
          </p:cNvPicPr>
          <p:nvPr/>
        </p:nvPicPr>
        <p:blipFill>
          <a:blip r:embed="rId5" cstate="print"/>
          <a:srcRect/>
          <a:stretch>
            <a:fillRect/>
          </a:stretch>
        </p:blipFill>
        <p:spPr bwMode="auto">
          <a:xfrm>
            <a:off x="1524000" y="1143000"/>
            <a:ext cx="6096000" cy="4876801"/>
          </a:xfrm>
          <a:prstGeom prst="rect">
            <a:avLst/>
          </a:prstGeom>
          <a:noFill/>
        </p:spPr>
      </p:pic>
      <p:pic>
        <p:nvPicPr>
          <p:cNvPr id="31752" name="Picture 8" descr="Image result for html status codes"/>
          <p:cNvPicPr>
            <a:picLocks noChangeAspect="1" noChangeArrowheads="1"/>
          </p:cNvPicPr>
          <p:nvPr/>
        </p:nvPicPr>
        <p:blipFill>
          <a:blip r:embed="rId6" cstate="print"/>
          <a:srcRect/>
          <a:stretch>
            <a:fillRect/>
          </a:stretch>
        </p:blipFill>
        <p:spPr bwMode="auto">
          <a:xfrm>
            <a:off x="1371600" y="1295400"/>
            <a:ext cx="6191250" cy="4762500"/>
          </a:xfrm>
          <a:prstGeom prst="rect">
            <a:avLst/>
          </a:prstGeom>
          <a:noFill/>
        </p:spPr>
      </p:pic>
      <p:pic>
        <p:nvPicPr>
          <p:cNvPr id="31754" name="Picture 10" descr="Image result for html status codes"/>
          <p:cNvPicPr>
            <a:picLocks noChangeAspect="1" noChangeArrowheads="1"/>
          </p:cNvPicPr>
          <p:nvPr/>
        </p:nvPicPr>
        <p:blipFill>
          <a:blip r:embed="rId7" cstate="print"/>
          <a:srcRect/>
          <a:stretch>
            <a:fillRect/>
          </a:stretch>
        </p:blipFill>
        <p:spPr bwMode="auto">
          <a:xfrm>
            <a:off x="1371600" y="1371600"/>
            <a:ext cx="6191250" cy="47625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7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75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75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7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27985</TotalTime>
  <Words>619</Words>
  <Application>Microsoft Office PowerPoint</Application>
  <PresentationFormat>On-screen Show (4:3)</PresentationFormat>
  <Paragraphs>107</Paragraphs>
  <Slides>13</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Arial</vt:lpstr>
      <vt:lpstr>Calibri</vt:lpstr>
      <vt:lpstr>Courier New</vt:lpstr>
      <vt:lpstr>FontAwesome</vt:lpstr>
      <vt:lpstr>Open Sans</vt:lpstr>
      <vt:lpstr>Open Sans Extrabold</vt:lpstr>
      <vt:lpstr>Open Sans Semibold</vt:lpstr>
      <vt:lpstr>Times New Roman</vt:lpstr>
      <vt:lpstr>Wingdings</vt:lpstr>
      <vt:lpstr>ヒラギノ角ゴ Pro W3</vt:lpstr>
      <vt:lpstr>Office Theme</vt:lpstr>
      <vt:lpstr>Unit – 1 Introduction to  Web Technology</vt:lpstr>
      <vt:lpstr>Outline</vt:lpstr>
      <vt:lpstr>What is WWW?</vt:lpstr>
      <vt:lpstr>How the Web Works?</vt:lpstr>
      <vt:lpstr>What is the Internet?</vt:lpstr>
      <vt:lpstr>HTTP Request</vt:lpstr>
      <vt:lpstr>HTTP Request (Example)</vt:lpstr>
      <vt:lpstr>HTTP Response</vt:lpstr>
      <vt:lpstr>HTTP Status Codes</vt:lpstr>
      <vt:lpstr>HTTP Response (Example)</vt:lpstr>
      <vt:lpstr>Web Browsers</vt:lpstr>
      <vt:lpstr>Features of Web 2.0</vt:lpstr>
      <vt:lpstr>Features of Web 2.0 (Cont.)</vt:lpstr>
    </vt:vector>
  </TitlesOfParts>
  <Company>Darshan Institute of Engg. &amp; Tech.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W5 of Computer Engineering (Why, What, When, Where, How)</dc:title>
  <dc:creator>Darshan Institute of Engg. &amp; Tech.</dc:creator>
  <cp:lastModifiedBy>Administrator</cp:lastModifiedBy>
  <cp:revision>1156</cp:revision>
  <dcterms:created xsi:type="dcterms:W3CDTF">2013-05-17T03:00:03Z</dcterms:created>
  <dcterms:modified xsi:type="dcterms:W3CDTF">2018-03-30T08:07:43Z</dcterms:modified>
</cp:coreProperties>
</file>