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nqkuKTsToeChHE4kS+P6g==" hashData="AZ7FSDll6spdMafvd1mhx97n/kdkVQOEH39LoCMACnn0ldfuEDrwMoiGKUpHY5jAOplpdmeNqtUHyk8wwNbte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3" autoAdjust="0"/>
    <p:restoredTop sz="94660"/>
  </p:normalViewPr>
  <p:slideViewPr>
    <p:cSldViewPr>
      <p:cViewPr varScale="1">
        <p:scale>
          <a:sx n="70" d="100"/>
          <a:sy n="70" d="100"/>
        </p:scale>
        <p:origin x="13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mtClean="0"/>
              <a:t>Web Design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 Technology (2160708)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Web Design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g) Making Design user-Centric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difficult for any Web designer to predict the exact behavior of the Web site users.</a:t>
            </a:r>
          </a:p>
          <a:p>
            <a:r>
              <a:rPr lang="en-US" dirty="0" smtClean="0"/>
              <a:t>However, idea of general behavior of common user helps in making design of the Web site user centric.</a:t>
            </a:r>
          </a:p>
          <a:p>
            <a:r>
              <a:rPr lang="en-US" dirty="0" smtClean="0"/>
              <a:t>Users either scan the information on the web page to find the section of their interest or read the information to get details.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h) Sitemap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Sitemap</a:t>
            </a:r>
            <a:r>
              <a:rPr lang="en-US" dirty="0" smtClean="0"/>
              <a:t> is a model of a website's content designed to help both users and search engines navigate the site.</a:t>
            </a:r>
          </a:p>
          <a:p>
            <a:r>
              <a:rPr lang="en-US" dirty="0" smtClean="0"/>
              <a:t>Many a times Web sites are too complex as there are a large number of sections and each section contains many pages.</a:t>
            </a:r>
          </a:p>
          <a:p>
            <a:r>
              <a:rPr lang="en-US" dirty="0" smtClean="0"/>
              <a:t>It becomes difficult for visitors to quickly move from one part to other.</a:t>
            </a:r>
          </a:p>
          <a:p>
            <a:r>
              <a:rPr lang="en-US" dirty="0" smtClean="0"/>
              <a:t>Once the user selects a particular section and pages in that section, user gets confused about where he/she is and where to go from there.</a:t>
            </a:r>
          </a:p>
          <a:p>
            <a:r>
              <a:rPr lang="en-US" dirty="0" smtClean="0"/>
              <a:t>To make it simple, keep your hierarchy of information to few levels or provide the navigation bar on each page to jump directly to a particular section.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 Technology (2160708)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534400" cy="4495801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2</a:t>
            </a:r>
            <a: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60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Web Design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 Issues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Planning a website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Effective Navigation</a:t>
            </a:r>
          </a:p>
          <a:p>
            <a:pPr marL="903288" lvl="1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3124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activity in a website development is </a:t>
            </a:r>
            <a:r>
              <a:rPr lang="en-US" b="1" dirty="0" smtClean="0"/>
              <a:t>planning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achieve </a:t>
            </a:r>
            <a:r>
              <a:rPr lang="en-US" b="1" dirty="0" smtClean="0"/>
              <a:t>higher success </a:t>
            </a:r>
            <a:r>
              <a:rPr lang="en-US" dirty="0" smtClean="0"/>
              <a:t>of the website in terms of user satisfaction, better planning is needed.</a:t>
            </a:r>
          </a:p>
          <a:p>
            <a:r>
              <a:rPr lang="en-US" dirty="0" smtClean="0"/>
              <a:t>Before we start developing a website, we should ask question such as</a:t>
            </a:r>
          </a:p>
          <a:p>
            <a:pPr lvl="1"/>
            <a:r>
              <a:rPr lang="en-US" b="1" dirty="0" smtClean="0"/>
              <a:t>Why</a:t>
            </a:r>
            <a:r>
              <a:rPr lang="en-US" dirty="0" smtClean="0"/>
              <a:t> are we developing this website?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do we achieve by developing this website?</a:t>
            </a:r>
          </a:p>
          <a:p>
            <a:pPr lvl="1"/>
            <a:r>
              <a:rPr lang="en-US" b="1" dirty="0" smtClean="0"/>
              <a:t>Who</a:t>
            </a:r>
            <a:r>
              <a:rPr lang="en-US" dirty="0" smtClean="0"/>
              <a:t> are the people who will use this website?</a:t>
            </a:r>
          </a:p>
          <a:p>
            <a:pPr lvl="1"/>
            <a:r>
              <a:rPr lang="en-US" dirty="0" smtClean="0"/>
              <a:t>What are the information </a:t>
            </a:r>
            <a:r>
              <a:rPr lang="en-US" b="1" dirty="0" smtClean="0"/>
              <a:t>contents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are these contents </a:t>
            </a:r>
            <a:r>
              <a:rPr lang="en-US" b="1" dirty="0" smtClean="0"/>
              <a:t>organized</a:t>
            </a:r>
            <a:r>
              <a:rPr lang="en-US" dirty="0" smtClean="0"/>
              <a:t>? What are the </a:t>
            </a:r>
            <a:r>
              <a:rPr lang="en-US" b="1" dirty="0" smtClean="0"/>
              <a:t>possible ways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important design element in the web design after page layout is navigation design.</a:t>
            </a:r>
          </a:p>
          <a:p>
            <a:r>
              <a:rPr lang="en-US" dirty="0" smtClean="0"/>
              <a:t>Navigation means the </a:t>
            </a:r>
            <a:r>
              <a:rPr lang="en-US" b="1" dirty="0" smtClean="0"/>
              <a:t>ways to move from one page to another page</a:t>
            </a:r>
            <a:r>
              <a:rPr lang="en-US" dirty="0" smtClean="0"/>
              <a:t> in a Web site using hyperlinks provided on the page.</a:t>
            </a:r>
          </a:p>
          <a:p>
            <a:r>
              <a:rPr lang="en-US" dirty="0" smtClean="0"/>
              <a:t>If navigation design is not proper then user feels the problem in moving around the pages in your site in a desired manner or gets confused and leaves the 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Effective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Navigation links are either </a:t>
            </a:r>
            <a:r>
              <a:rPr lang="en-US" b="1" dirty="0" smtClean="0"/>
              <a:t>text based</a:t>
            </a:r>
            <a:r>
              <a:rPr lang="en-US" dirty="0" smtClean="0"/>
              <a:t>, i.e. a word or a phrase is used as a link, or </a:t>
            </a:r>
            <a:r>
              <a:rPr lang="en-US" b="1" dirty="0" smtClean="0"/>
              <a:t>graphical</a:t>
            </a:r>
            <a:r>
              <a:rPr lang="en-US" dirty="0" smtClean="0"/>
              <a:t>, i.e. a image, a icon or a logo is used as a link.</a:t>
            </a:r>
          </a:p>
          <a:p>
            <a:r>
              <a:rPr lang="en-US" dirty="0" smtClean="0"/>
              <a:t>Navigation links should be </a:t>
            </a:r>
            <a:r>
              <a:rPr lang="en-US" b="1" dirty="0" smtClean="0"/>
              <a:t>clear</a:t>
            </a:r>
            <a:r>
              <a:rPr lang="en-US" dirty="0" smtClean="0"/>
              <a:t> and </a:t>
            </a:r>
            <a:r>
              <a:rPr lang="en-US" b="1" dirty="0" smtClean="0"/>
              <a:t>meaningful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</a:t>
            </a:r>
            <a:r>
              <a:rPr lang="en-US" b="1" dirty="0" smtClean="0"/>
              <a:t>consistent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Link should be </a:t>
            </a:r>
            <a:r>
              <a:rPr lang="en-US" b="1" dirty="0" smtClean="0"/>
              <a:t>understandable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Organize the links such that contents are </a:t>
            </a:r>
            <a:r>
              <a:rPr lang="en-US" b="1" dirty="0" smtClean="0"/>
              <a:t>grouped</a:t>
            </a:r>
            <a:r>
              <a:rPr lang="en-US" dirty="0" smtClean="0"/>
              <a:t> logically.</a:t>
            </a:r>
          </a:p>
          <a:p>
            <a:r>
              <a:rPr lang="en-US" dirty="0" smtClean="0"/>
              <a:t>Provide </a:t>
            </a:r>
            <a:r>
              <a:rPr lang="en-US" b="1" dirty="0" smtClean="0"/>
              <a:t>search</a:t>
            </a:r>
            <a:r>
              <a:rPr lang="en-US" dirty="0" smtClean="0"/>
              <a:t> link, if necessary, usually on top of the page. 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common</a:t>
            </a:r>
            <a:r>
              <a:rPr lang="en-US" dirty="0" smtClean="0"/>
              <a:t> links such as ‘about us’ or ‘Contact us’.</a:t>
            </a:r>
          </a:p>
          <a:p>
            <a:r>
              <a:rPr lang="en-US" dirty="0" smtClean="0"/>
              <a:t>Provide the way to </a:t>
            </a:r>
            <a:r>
              <a:rPr lang="en-US" b="1" dirty="0" smtClean="0"/>
              <a:t>return</a:t>
            </a:r>
            <a:r>
              <a:rPr lang="en-US" dirty="0" smtClean="0"/>
              <a:t> to </a:t>
            </a:r>
            <a:r>
              <a:rPr lang="en-US" b="1" dirty="0" smtClean="0"/>
              <a:t>first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the user with </a:t>
            </a:r>
            <a:r>
              <a:rPr lang="en-US" b="1" dirty="0" smtClean="0"/>
              <a:t>information</a:t>
            </a:r>
            <a:r>
              <a:rPr lang="en-US" dirty="0" smtClean="0"/>
              <a:t> regarding </a:t>
            </a:r>
            <a:r>
              <a:rPr lang="en-US" b="1" dirty="0" smtClean="0"/>
              <a:t>location</a:t>
            </a:r>
          </a:p>
          <a:p>
            <a:r>
              <a:rPr lang="en-US" dirty="0" smtClean="0"/>
              <a:t>Horizontal navigation bar can be provided on each page to </a:t>
            </a:r>
            <a:r>
              <a:rPr lang="en-US" b="1" dirty="0" smtClean="0"/>
              <a:t>directly</a:t>
            </a:r>
            <a:r>
              <a:rPr lang="en-US" dirty="0" smtClean="0"/>
              <a:t> </a:t>
            </a:r>
            <a:r>
              <a:rPr lang="en-US" b="1" dirty="0" smtClean="0"/>
              <a:t>jump</a:t>
            </a:r>
            <a:r>
              <a:rPr lang="en-US" dirty="0" smtClean="0"/>
              <a:t> to any 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2638961"/>
            <a:ext cx="6553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8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8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j-lt"/>
              </a:rPr>
              <a:t>Outline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 Design Issues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Planning a website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Effective Navigation</a:t>
            </a:r>
          </a:p>
          <a:p>
            <a:pPr marL="903288" lvl="1" indent="-446088">
              <a:spcBef>
                <a:spcPct val="20000"/>
              </a:spcBef>
              <a:buFontTx/>
              <a:buAutoNum type="arabicPeriod"/>
              <a:defRPr/>
            </a:pPr>
            <a:endParaRPr lang="en-US" sz="2400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+mj-lt"/>
              </a:rPr>
              <a:t>Web Design Issues</a:t>
            </a:r>
            <a:endParaRPr lang="en-IN" dirty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Browser &amp; Operating Systems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Bandwidth and Cache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Display Resolution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Look &amp; Feel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Page Layout and Linking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Locating Information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Making Design user-Centric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a) Browser &amp; Operating Systems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pages are written using different HTML tags and viewed in browser window.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different browsers </a:t>
            </a:r>
            <a:r>
              <a:rPr lang="en-US" dirty="0" smtClean="0"/>
              <a:t>and their </a:t>
            </a:r>
            <a:r>
              <a:rPr lang="en-US" b="1" dirty="0" smtClean="0"/>
              <a:t>versions</a:t>
            </a:r>
            <a:r>
              <a:rPr lang="en-US" dirty="0" smtClean="0"/>
              <a:t> greatly affect the way a page is </a:t>
            </a:r>
            <a:r>
              <a:rPr lang="en-US" b="1" dirty="0" smtClean="0"/>
              <a:t>rendered</a:t>
            </a:r>
            <a:r>
              <a:rPr lang="en-US" dirty="0" smtClean="0"/>
              <a:t>, as different browsers sometimes interpret same HTML tag in a </a:t>
            </a:r>
            <a:r>
              <a:rPr lang="en-US" b="1" dirty="0" smtClean="0"/>
              <a:t>different way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Different versions </a:t>
            </a:r>
            <a:r>
              <a:rPr lang="en-US" dirty="0" smtClean="0"/>
              <a:t>of </a:t>
            </a:r>
            <a:r>
              <a:rPr lang="en-US" b="1" dirty="0" smtClean="0"/>
              <a:t>HTML</a:t>
            </a:r>
            <a:r>
              <a:rPr lang="en-US" dirty="0" smtClean="0"/>
              <a:t> also support different sets of tags.</a:t>
            </a:r>
          </a:p>
          <a:p>
            <a:r>
              <a:rPr lang="en-US" dirty="0" smtClean="0"/>
              <a:t>The support for different tags also varies across the different browsers and their versions.</a:t>
            </a:r>
          </a:p>
          <a:p>
            <a:r>
              <a:rPr lang="en-US" dirty="0" smtClean="0"/>
              <a:t>Same browser may work slightly different on different </a:t>
            </a:r>
            <a:r>
              <a:rPr lang="en-US" b="1" dirty="0" smtClean="0"/>
              <a:t>operating system </a:t>
            </a:r>
            <a:r>
              <a:rPr lang="en-US" dirty="0" smtClean="0"/>
              <a:t>and </a:t>
            </a:r>
            <a:r>
              <a:rPr lang="en-US" b="1" dirty="0" smtClean="0"/>
              <a:t>hardware</a:t>
            </a:r>
            <a:r>
              <a:rPr lang="en-US" dirty="0" smtClean="0"/>
              <a:t> </a:t>
            </a:r>
            <a:r>
              <a:rPr lang="en-US" b="1" dirty="0" smtClean="0"/>
              <a:t>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make a web page portable, </a:t>
            </a:r>
            <a:r>
              <a:rPr lang="en-US" b="1" dirty="0" smtClean="0"/>
              <a:t>test it on different browsers </a:t>
            </a:r>
            <a:r>
              <a:rPr lang="en-US" dirty="0" smtClean="0"/>
              <a:t>on different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Bandwidth and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have different </a:t>
            </a:r>
            <a:r>
              <a:rPr lang="en-US" b="1" dirty="0" smtClean="0"/>
              <a:t>connection speed</a:t>
            </a:r>
            <a:r>
              <a:rPr lang="en-US" dirty="0" smtClean="0"/>
              <a:t>, i.e. bandwidth, to access the Web sites.</a:t>
            </a:r>
          </a:p>
          <a:p>
            <a:r>
              <a:rPr lang="en-US" dirty="0" smtClean="0"/>
              <a:t>Connection speed plays an important role in designing web pages, if user has low bandwidth connection and a web page contains too many images, it takes more time to download.</a:t>
            </a:r>
          </a:p>
          <a:p>
            <a:r>
              <a:rPr lang="en-US" dirty="0" smtClean="0"/>
              <a:t>Generally, users have </a:t>
            </a:r>
            <a:r>
              <a:rPr lang="en-US" b="1" dirty="0" smtClean="0"/>
              <a:t>no patience </a:t>
            </a:r>
            <a:r>
              <a:rPr lang="en-US" dirty="0" smtClean="0"/>
              <a:t>to </a:t>
            </a:r>
            <a:r>
              <a:rPr lang="en-US" b="1" dirty="0" smtClean="0"/>
              <a:t>wait</a:t>
            </a:r>
            <a:r>
              <a:rPr lang="en-US" dirty="0" smtClean="0"/>
              <a:t> for longer time than </a:t>
            </a:r>
            <a:r>
              <a:rPr lang="en-US" b="1" dirty="0" smtClean="0"/>
              <a:t>10-15 seconds </a:t>
            </a:r>
            <a:r>
              <a:rPr lang="en-US" dirty="0" smtClean="0"/>
              <a:t>and move to other site without looking at contents of your web page.</a:t>
            </a:r>
          </a:p>
          <a:p>
            <a:r>
              <a:rPr lang="en-US" dirty="0" smtClean="0"/>
              <a:t>Browser provides temporary memory called </a:t>
            </a:r>
            <a:r>
              <a:rPr lang="en-US" b="1" dirty="0" smtClean="0"/>
              <a:t>cache</a:t>
            </a:r>
            <a:r>
              <a:rPr lang="en-US" dirty="0" smtClean="0"/>
              <a:t> to store the graphics.</a:t>
            </a:r>
          </a:p>
          <a:p>
            <a:r>
              <a:rPr lang="en-US" dirty="0" smtClean="0"/>
              <a:t>When user gives the URL of the web page for the first time, HTML file together with all the graphics files referred in a page is downloaded and displayed.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Display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Display resolution is another important factor affecting the Web page design, as we do not have any control on display resolution of the monitors on which user views our pages.</a:t>
            </a:r>
          </a:p>
          <a:p>
            <a:r>
              <a:rPr lang="en-US" dirty="0" smtClean="0"/>
              <a:t>Display or screen resolution is measured in terms of </a:t>
            </a:r>
            <a:r>
              <a:rPr lang="en-US" b="1" dirty="0" smtClean="0"/>
              <a:t>pixels</a:t>
            </a:r>
            <a:r>
              <a:rPr lang="en-US" dirty="0" smtClean="0"/>
              <a:t> and common resolutions are 800 X 600 and 1024 X 786.</a:t>
            </a:r>
          </a:p>
          <a:p>
            <a:r>
              <a:rPr lang="en-US" dirty="0" smtClean="0"/>
              <a:t>We have three choices for Web page design.</a:t>
            </a:r>
          </a:p>
          <a:p>
            <a:pPr lvl="1"/>
            <a:r>
              <a:rPr lang="en-US" dirty="0" smtClean="0"/>
              <a:t>Design a web page with </a:t>
            </a:r>
            <a:r>
              <a:rPr lang="en-US" b="1" dirty="0" smtClean="0"/>
              <a:t>fixed resolution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Make a </a:t>
            </a:r>
            <a:r>
              <a:rPr lang="en-US" b="1" dirty="0" smtClean="0"/>
              <a:t>flexible design </a:t>
            </a:r>
            <a:r>
              <a:rPr lang="en-US" dirty="0" smtClean="0"/>
              <a:t>using HTML table to fit into different resolution.</a:t>
            </a:r>
          </a:p>
          <a:p>
            <a:pPr lvl="1"/>
            <a:r>
              <a:rPr lang="en-US" dirty="0" smtClean="0"/>
              <a:t>If the page is displayed on a monitor with a higher resolution, the page is displayed on left hand side and some part on the right-hand side remains blank. We can use centered design to display page properly.</a:t>
            </a:r>
          </a:p>
          <a:p>
            <a:pPr lvl="1"/>
            <a:r>
              <a:rPr lang="en-US" dirty="0" smtClean="0"/>
              <a:t>Ideally we should use some frameworks for designing like </a:t>
            </a:r>
            <a:r>
              <a:rPr lang="en-US" b="1" dirty="0" smtClean="0"/>
              <a:t>Bootstrap/Material design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d) Look &amp;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and feel of the website decides the overall appearance of the website.</a:t>
            </a:r>
          </a:p>
          <a:p>
            <a:r>
              <a:rPr lang="en-US" dirty="0" smtClean="0"/>
              <a:t>It includes all the design aspects such as</a:t>
            </a:r>
          </a:p>
          <a:p>
            <a:pPr lvl="1"/>
            <a:r>
              <a:rPr lang="en-US" dirty="0" smtClean="0"/>
              <a:t>Web site theme</a:t>
            </a:r>
          </a:p>
          <a:p>
            <a:pPr lvl="1"/>
            <a:r>
              <a:rPr lang="en-US" dirty="0" smtClean="0"/>
              <a:t>Web typography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Visual structure</a:t>
            </a:r>
          </a:p>
          <a:p>
            <a:pPr lvl="1"/>
            <a:r>
              <a:rPr lang="en-US" dirty="0" smtClean="0"/>
              <a:t>Navigation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e) Page Layout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contains of </a:t>
            </a:r>
            <a:r>
              <a:rPr lang="en-US" b="1" dirty="0" smtClean="0"/>
              <a:t>individual web pages </a:t>
            </a:r>
            <a:r>
              <a:rPr lang="en-US" dirty="0" smtClean="0"/>
              <a:t>that are linked together using various </a:t>
            </a:r>
            <a:r>
              <a:rPr lang="en-US" b="1" dirty="0" smtClean="0"/>
              <a:t>navigational links.</a:t>
            </a:r>
          </a:p>
          <a:p>
            <a:r>
              <a:rPr lang="en-US" dirty="0" smtClean="0"/>
              <a:t>Page layout defines the visual structure of the page and divides the page area into different parts to present the information of varying importance.</a:t>
            </a:r>
          </a:p>
          <a:p>
            <a:r>
              <a:rPr lang="en-US" dirty="0" smtClean="0"/>
              <a:t>Page layout allows the designer to distribute the contents on a page such that visitor can view it easily and find necessary details.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f) Locating Information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 is viewed on a computer screen and the screen can be divided into </a:t>
            </a:r>
            <a:r>
              <a:rPr lang="en-US" b="1" dirty="0" smtClean="0"/>
              <a:t>five major areas</a:t>
            </a:r>
            <a:r>
              <a:rPr lang="en-US" dirty="0" smtClean="0"/>
              <a:t> such as </a:t>
            </a:r>
            <a:r>
              <a:rPr lang="en-US" b="1" dirty="0" smtClean="0"/>
              <a:t>center</a:t>
            </a:r>
            <a:r>
              <a:rPr lang="en-US" dirty="0" smtClean="0"/>
              <a:t>, </a:t>
            </a:r>
            <a:r>
              <a:rPr lang="en-US" b="1" dirty="0" smtClean="0"/>
              <a:t>top</a:t>
            </a:r>
            <a:r>
              <a:rPr lang="en-US" dirty="0" smtClean="0"/>
              <a:t>, </a:t>
            </a:r>
            <a:r>
              <a:rPr lang="en-US" b="1" dirty="0" smtClean="0"/>
              <a:t>right</a:t>
            </a:r>
            <a:r>
              <a:rPr lang="en-US" dirty="0" smtClean="0"/>
              <a:t>, </a:t>
            </a:r>
            <a:r>
              <a:rPr lang="en-US" b="1" dirty="0" smtClean="0"/>
              <a:t>bottom</a:t>
            </a:r>
            <a:r>
              <a:rPr lang="en-US" dirty="0" smtClean="0"/>
              <a:t> and </a:t>
            </a:r>
            <a:r>
              <a:rPr lang="en-US" b="1" dirty="0" smtClean="0"/>
              <a:t>left</a:t>
            </a:r>
            <a:r>
              <a:rPr lang="en-US" dirty="0" smtClean="0"/>
              <a:t> in this particular order.</a:t>
            </a:r>
          </a:p>
          <a:p>
            <a:r>
              <a:rPr lang="en-US" dirty="0" smtClean="0"/>
              <a:t>The first major area of importance in terms of users viewing pattern is the center, then top, right, bottom and left in this particular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27950</TotalTime>
  <Words>1118</Words>
  <Application>Microsoft Office PowerPoint</Application>
  <PresentationFormat>On-screen Show (4:3)</PresentationFormat>
  <Paragraphs>104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2 Web Design</vt:lpstr>
      <vt:lpstr>Outline</vt:lpstr>
      <vt:lpstr>Web Design Issues</vt:lpstr>
      <vt:lpstr>a) Browser &amp; Operating Systems</vt:lpstr>
      <vt:lpstr>b) Bandwidth and Cache</vt:lpstr>
      <vt:lpstr>c) Display Resolution</vt:lpstr>
      <vt:lpstr>d) Look &amp; Feel</vt:lpstr>
      <vt:lpstr>e) Page Layout and Linking</vt:lpstr>
      <vt:lpstr>f) Locating Information </vt:lpstr>
      <vt:lpstr>g) Making Design user-Centric</vt:lpstr>
      <vt:lpstr>h) Sitemap </vt:lpstr>
      <vt:lpstr>Unit – 2 Web Design</vt:lpstr>
      <vt:lpstr>Outline</vt:lpstr>
      <vt:lpstr>Planning a Website</vt:lpstr>
      <vt:lpstr>Effective Navigation</vt:lpstr>
      <vt:lpstr>Tips for Effective Navigation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1149</cp:revision>
  <dcterms:created xsi:type="dcterms:W3CDTF">2013-05-17T03:00:03Z</dcterms:created>
  <dcterms:modified xsi:type="dcterms:W3CDTF">2018-03-30T08:08:01Z</dcterms:modified>
</cp:coreProperties>
</file>