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2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0F7BB-40DB-49EB-93DF-E2028569D231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08C0A-9E3E-4461-B92C-0931F4E63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0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231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707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47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sz="36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3: </a:t>
            </a:r>
            <a:r>
              <a:rPr lang="en-US" dirty="0" smtClean="0">
                <a:solidFill>
                  <a:prstClr val="white"/>
                </a:solidFill>
              </a:rPr>
              <a:t>HTML &amp; XHTML</a:t>
            </a:r>
            <a:endParaRPr lang="da-DK" noProof="1">
              <a:solidFill>
                <a:srgbClr val="FFFFF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endParaRPr lang="da-DK" noProof="1">
              <a:solidFill>
                <a:srgbClr val="FFFFF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noProof="1">
              <a:solidFill>
                <a:srgbClr val="FFFFF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077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589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392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410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461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920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64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305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44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68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19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43000"/>
            <a:ext cx="9144000" cy="449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0"/>
            <a:ext cx="8534400" cy="4495801"/>
          </a:xfrm>
        </p:spPr>
        <p:txBody>
          <a:bodyPr anchor="b">
            <a:noAutofit/>
          </a:bodyPr>
          <a:lstStyle/>
          <a:p>
            <a:pPr algn="l"/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2</a:t>
            </a:r>
            <a: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HTML BASICS</a:t>
            </a:r>
            <a:endParaRPr lang="en-US" sz="60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55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4"/>
            <a:ext cx="8763000" cy="8095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First HTML Page: Header</a:t>
            </a:r>
            <a:endParaRPr lang="en-IN" dirty="0">
              <a:latin typeface="+mj-lt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39751" y="1703082"/>
            <a:ext cx="7994649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875255" y="2514600"/>
            <a:ext cx="7354345" cy="1259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3733800" y="1524000"/>
            <a:ext cx="2362200" cy="527804"/>
          </a:xfrm>
          <a:prstGeom prst="wedgeRoundRectCallout">
            <a:avLst>
              <a:gd name="adj1" fmla="val -51100"/>
              <a:gd name="adj2" fmla="val 1483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HTML header</a:t>
            </a:r>
          </a:p>
        </p:txBody>
      </p:sp>
    </p:spTree>
    <p:extLst>
      <p:ext uri="{BB962C8B-B14F-4D97-AF65-F5344CB8AC3E}">
        <p14:creationId xmlns:p14="http://schemas.microsoft.com/office/powerpoint/2010/main" val="7092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4"/>
            <a:ext cx="8763000" cy="8095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First HTML Page: Body</a:t>
            </a:r>
            <a:endParaRPr lang="en-IN" dirty="0">
              <a:latin typeface="+mj-lt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39751" y="1628775"/>
            <a:ext cx="7994649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875255" y="3657600"/>
            <a:ext cx="7354346" cy="12652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4114800" y="5257800"/>
            <a:ext cx="2209800" cy="527804"/>
          </a:xfrm>
          <a:prstGeom prst="wedgeRoundRectCallout">
            <a:avLst>
              <a:gd name="adj1" fmla="val -41697"/>
              <a:gd name="adj2" fmla="val -146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HTML body</a:t>
            </a:r>
          </a:p>
        </p:txBody>
      </p:sp>
    </p:spTree>
    <p:extLst>
      <p:ext uri="{BB962C8B-B14F-4D97-AF65-F5344CB8AC3E}">
        <p14:creationId xmlns:p14="http://schemas.microsoft.com/office/powerpoint/2010/main" val="97568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4"/>
            <a:ext cx="8763000" cy="8095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First HTML Page</a:t>
            </a:r>
            <a:endParaRPr lang="en-IN" dirty="0">
              <a:latin typeface="+mj-lt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41338" y="1675021"/>
            <a:ext cx="7991475" cy="3250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5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95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95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95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5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95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5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8" descr="My-First-HTML-Page-I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3" y="4267409"/>
            <a:ext cx="5556250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457200" y="1066800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test.html</a:t>
            </a:r>
            <a:endParaRPr lang="en-US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2694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4"/>
            <a:ext cx="8763000" cy="8095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Basic HTML Tags</a:t>
            </a:r>
            <a:endParaRPr lang="en-IN" dirty="0"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12192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46088" indent="-446088">
              <a:spcBef>
                <a:spcPct val="20000"/>
              </a:spcBef>
              <a:buFontTx/>
              <a:buAutoNum type="arabicPeriod"/>
              <a:defRPr/>
            </a:pPr>
            <a:r>
              <a:rPr lang="en-US" sz="28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Headings	</a:t>
            </a:r>
          </a:p>
          <a:p>
            <a:pPr marL="446088" indent="-446088">
              <a:spcBef>
                <a:spcPct val="20000"/>
              </a:spcBef>
              <a:buFontTx/>
              <a:buAutoNum type="arabicPeriod"/>
              <a:defRPr/>
            </a:pPr>
            <a:r>
              <a:rPr lang="en-US" sz="28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</a:p>
          <a:p>
            <a:pPr marL="446088" indent="-446088">
              <a:spcBef>
                <a:spcPct val="20000"/>
              </a:spcBef>
              <a:buFontTx/>
              <a:buAutoNum type="arabicPeriod"/>
              <a:defRPr/>
            </a:pPr>
            <a:r>
              <a:rPr lang="en-US" sz="28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</a:p>
          <a:p>
            <a:pPr marL="446088" indent="-446088">
              <a:spcBef>
                <a:spcPct val="20000"/>
              </a:spcBef>
              <a:buFontTx/>
              <a:buAutoNum type="arabicPeriod"/>
              <a:defRPr/>
            </a:pPr>
            <a:r>
              <a:rPr lang="en-US" sz="28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Fonts</a:t>
            </a:r>
          </a:p>
          <a:p>
            <a:pPr marL="446088" indent="-446088">
              <a:spcBef>
                <a:spcPct val="20000"/>
              </a:spcBef>
              <a:buFontTx/>
              <a:buAutoNum type="arabicPeriod"/>
              <a:defRPr/>
            </a:pPr>
            <a:r>
              <a:rPr lang="en-US" sz="28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pPr marL="446088" indent="-446088">
              <a:spcBef>
                <a:spcPct val="20000"/>
              </a:spcBef>
              <a:buFontTx/>
              <a:buAutoNum type="arabicPeriod"/>
              <a:defRPr/>
            </a:pPr>
            <a:r>
              <a:rPr lang="en-US" sz="28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Anchor Tag</a:t>
            </a:r>
          </a:p>
          <a:p>
            <a:pPr marL="446088" indent="-446088">
              <a:spcBef>
                <a:spcPct val="20000"/>
              </a:spcBef>
              <a:buFontTx/>
              <a:buAutoNum type="arabicPeriod"/>
              <a:defRPr/>
            </a:pPr>
            <a:r>
              <a:rPr lang="en-US" sz="28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  <a:p>
            <a:pPr marL="446088" indent="-446088">
              <a:spcBef>
                <a:spcPct val="20000"/>
              </a:spcBef>
              <a:buFontTx/>
              <a:buAutoNum type="arabicPeriod"/>
              <a:defRPr/>
            </a:pPr>
            <a:r>
              <a:rPr lang="en-US" sz="28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marL="446088" indent="-446088">
              <a:spcBef>
                <a:spcPct val="20000"/>
              </a:spcBef>
              <a:buFontTx/>
              <a:buAutoNum type="arabicPeriod"/>
              <a:defRPr/>
            </a:pPr>
            <a:r>
              <a:rPr lang="en-US" sz="28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  <a:p>
            <a:pPr marL="446088" indent="-446088">
              <a:spcBef>
                <a:spcPct val="20000"/>
              </a:spcBef>
              <a:buFontTx/>
              <a:buAutoNum type="arabicPeriod"/>
              <a:defRPr/>
            </a:pPr>
            <a:endParaRPr lang="en-US" sz="2800" dirty="0">
              <a:solidFill>
                <a:srgbClr val="0202BE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1) Headings</a:t>
            </a:r>
            <a:endParaRPr lang="en-US" dirty="0">
              <a:latin typeface="+mj-lt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30938" y="2743200"/>
            <a:ext cx="7327262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/>
            <a:r>
              <a:rPr lang="en-US" altLang="zh-CN" sz="3400" dirty="0" smtClean="0">
                <a:solidFill>
                  <a:prstClr val="black"/>
                </a:solidFill>
              </a:rPr>
              <a:t>&lt;h1&gt; </a:t>
            </a:r>
            <a:r>
              <a:rPr lang="en-US" altLang="zh-CN" sz="3400" dirty="0">
                <a:solidFill>
                  <a:prstClr val="black"/>
                </a:solidFill>
              </a:rPr>
              <a:t>text </a:t>
            </a:r>
            <a:r>
              <a:rPr lang="en-US" altLang="zh-CN" sz="3400" dirty="0" smtClean="0">
                <a:solidFill>
                  <a:prstClr val="black"/>
                </a:solidFill>
              </a:rPr>
              <a:t>&lt;/h1</a:t>
            </a:r>
            <a:r>
              <a:rPr lang="en-US" altLang="zh-CN" sz="3400" dirty="0">
                <a:solidFill>
                  <a:prstClr val="black"/>
                </a:solidFill>
              </a:rPr>
              <a:t>&gt; -- largest of the six</a:t>
            </a:r>
          </a:p>
          <a:p>
            <a:pPr lvl="1"/>
            <a:r>
              <a:rPr lang="en-US" altLang="zh-CN" sz="3200" dirty="0" smtClean="0">
                <a:solidFill>
                  <a:prstClr val="black"/>
                </a:solidFill>
              </a:rPr>
              <a:t>&lt;h2&gt; </a:t>
            </a:r>
            <a:r>
              <a:rPr lang="en-US" altLang="zh-CN" sz="3200" dirty="0">
                <a:solidFill>
                  <a:prstClr val="black"/>
                </a:solidFill>
              </a:rPr>
              <a:t>text </a:t>
            </a:r>
            <a:r>
              <a:rPr lang="en-US" altLang="zh-CN" sz="3200" dirty="0" smtClean="0">
                <a:solidFill>
                  <a:prstClr val="black"/>
                </a:solidFill>
              </a:rPr>
              <a:t>&lt;/h2</a:t>
            </a:r>
            <a:r>
              <a:rPr lang="en-US" altLang="zh-CN" sz="3200" dirty="0">
                <a:solidFill>
                  <a:prstClr val="black"/>
                </a:solidFill>
              </a:rPr>
              <a:t>&gt;</a:t>
            </a:r>
          </a:p>
          <a:p>
            <a:pPr lvl="1"/>
            <a:r>
              <a:rPr lang="en-US" altLang="zh-CN" sz="3000" dirty="0" smtClean="0">
                <a:solidFill>
                  <a:prstClr val="black"/>
                </a:solidFill>
              </a:rPr>
              <a:t>&lt;h3&gt; </a:t>
            </a:r>
            <a:r>
              <a:rPr lang="en-US" altLang="zh-CN" sz="3000" dirty="0">
                <a:solidFill>
                  <a:prstClr val="black"/>
                </a:solidFill>
              </a:rPr>
              <a:t>text </a:t>
            </a:r>
            <a:r>
              <a:rPr lang="en-US" altLang="zh-CN" sz="3000" dirty="0" smtClean="0">
                <a:solidFill>
                  <a:prstClr val="black"/>
                </a:solidFill>
              </a:rPr>
              <a:t>&lt;/h3</a:t>
            </a:r>
            <a:r>
              <a:rPr lang="en-US" altLang="zh-CN" sz="3000" dirty="0">
                <a:solidFill>
                  <a:prstClr val="black"/>
                </a:solidFill>
              </a:rPr>
              <a:t>&gt;</a:t>
            </a:r>
          </a:p>
          <a:p>
            <a:pPr lvl="1"/>
            <a:r>
              <a:rPr lang="en-US" altLang="zh-CN" sz="2800" dirty="0" smtClean="0">
                <a:solidFill>
                  <a:prstClr val="black"/>
                </a:solidFill>
              </a:rPr>
              <a:t>&lt;h4&gt; </a:t>
            </a:r>
            <a:r>
              <a:rPr lang="en-US" altLang="zh-CN" sz="2800" dirty="0">
                <a:solidFill>
                  <a:prstClr val="black"/>
                </a:solidFill>
              </a:rPr>
              <a:t>text </a:t>
            </a:r>
            <a:r>
              <a:rPr lang="en-US" altLang="zh-CN" sz="2800" dirty="0" smtClean="0">
                <a:solidFill>
                  <a:prstClr val="black"/>
                </a:solidFill>
              </a:rPr>
              <a:t>&lt;/h4</a:t>
            </a:r>
            <a:r>
              <a:rPr lang="en-US" altLang="zh-CN" sz="2800" dirty="0">
                <a:solidFill>
                  <a:prstClr val="black"/>
                </a:solidFill>
              </a:rPr>
              <a:t>&gt;</a:t>
            </a:r>
          </a:p>
          <a:p>
            <a:pPr lvl="1"/>
            <a:r>
              <a:rPr lang="en-US" altLang="zh-CN" sz="2600" dirty="0" smtClean="0">
                <a:solidFill>
                  <a:prstClr val="black"/>
                </a:solidFill>
              </a:rPr>
              <a:t>&lt;h5&gt; text &lt;/h5&gt;</a:t>
            </a:r>
          </a:p>
          <a:p>
            <a:pPr lvl="1"/>
            <a:r>
              <a:rPr lang="en-US" altLang="zh-CN" sz="2400" dirty="0" smtClean="0">
                <a:solidFill>
                  <a:prstClr val="black"/>
                </a:solidFill>
              </a:rPr>
              <a:t>&lt;h6&gt; text &lt;/h6&gt; -- smallest of the six</a:t>
            </a: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align=</a:t>
            </a:r>
            <a:r>
              <a:rPr lang="en-US" altLang="zh-CN" sz="2800" i="1" dirty="0" smtClean="0">
                <a:solidFill>
                  <a:prstClr val="black"/>
                </a:solidFill>
              </a:rPr>
              <a:t>"</a:t>
            </a:r>
            <a:r>
              <a:rPr lang="en-US" altLang="zh-CN" sz="2800" i="1" dirty="0">
                <a:solidFill>
                  <a:prstClr val="black"/>
                </a:solidFill>
              </a:rPr>
              <a:t>position"</a:t>
            </a:r>
            <a:r>
              <a:rPr lang="en-US" altLang="zh-CN" sz="2800" dirty="0">
                <a:solidFill>
                  <a:prstClr val="black"/>
                </a:solidFill>
              </a:rPr>
              <a:t> --left (default), center or right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04800" y="10366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4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zh-CN" sz="28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Headings are important because search engines use the headings to index the structure and content of your web pages.</a:t>
            </a:r>
            <a:endParaRPr lang="en-US" altLang="zh-CN" sz="2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3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2) &lt;p&gt; paragraph</a:t>
            </a:r>
            <a:endParaRPr lang="en-US" dirty="0">
              <a:latin typeface="+mj-lt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81000" y="1295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4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zh-CN" sz="28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&lt;p&gt; defines a paragraph</a:t>
            </a:r>
          </a:p>
          <a:p>
            <a:pPr marL="342900" indent="-342900">
              <a:lnSpc>
                <a:spcPct val="114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zh-CN" sz="28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Add </a:t>
            </a:r>
            <a:r>
              <a:rPr lang="en-US" altLang="zh-CN" sz="2800" b="1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align</a:t>
            </a:r>
            <a:r>
              <a:rPr lang="en-US" altLang="zh-CN" sz="28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=</a:t>
            </a:r>
            <a:r>
              <a:rPr lang="en-US" altLang="zh-CN" sz="2800" i="1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"position"</a:t>
            </a:r>
            <a:r>
              <a:rPr lang="en-US" altLang="zh-CN" sz="28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(left, center, right)</a:t>
            </a:r>
          </a:p>
          <a:p>
            <a:pPr marL="342900" indent="-342900">
              <a:lnSpc>
                <a:spcPct val="114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zh-CN" sz="28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Multiple &lt;p&gt;'s do not create blank lines</a:t>
            </a:r>
          </a:p>
          <a:p>
            <a:pPr marL="342900" indent="-342900">
              <a:lnSpc>
                <a:spcPct val="114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zh-CN" sz="28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Use &lt;</a:t>
            </a:r>
            <a:r>
              <a:rPr lang="en-US" altLang="zh-CN" sz="28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br</a:t>
            </a:r>
            <a:r>
              <a:rPr lang="en-US" altLang="zh-CN" sz="28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&gt; for blank line</a:t>
            </a:r>
          </a:p>
          <a:p>
            <a:pPr marL="342900" indent="-342900">
              <a:lnSpc>
                <a:spcPct val="114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zh-CN" sz="28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Fully-specified text uses &lt;p&gt; and &lt;/p&gt;, b</a:t>
            </a:r>
            <a:r>
              <a:rPr lang="en-US" altLang="zh-CN" sz="28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ut</a:t>
            </a:r>
            <a:r>
              <a:rPr lang="en-US" altLang="zh-CN" sz="28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&lt;/p&gt; is optional</a:t>
            </a:r>
            <a:endParaRPr lang="en-US" altLang="zh-CN" sz="2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48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3) Colors</a:t>
            </a:r>
            <a:endParaRPr lang="en-US" dirty="0">
              <a:latin typeface="+mj-lt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219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4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zh-CN" sz="28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Values for </a:t>
            </a:r>
            <a:r>
              <a:rPr lang="en-US" altLang="zh-CN" sz="2800" b="1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bgcolor</a:t>
            </a:r>
            <a:r>
              <a:rPr lang="en-US" altLang="zh-CN" sz="28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and </a:t>
            </a:r>
            <a:r>
              <a:rPr lang="en-US" altLang="zh-CN" sz="2800" b="1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color</a:t>
            </a:r>
          </a:p>
          <a:p>
            <a:pPr marL="742950" lvl="1" indent="-285750">
              <a:lnSpc>
                <a:spcPct val="114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many are predefined (red, blue, green, ...)</a:t>
            </a:r>
          </a:p>
          <a:p>
            <a:pPr marL="742950" lvl="1" indent="-285750">
              <a:lnSpc>
                <a:spcPct val="114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all colors can be specified as a six character hexadecimal value: #RRGGBB</a:t>
            </a:r>
          </a:p>
          <a:p>
            <a:pPr marL="742950" lvl="1" indent="-285750">
              <a:lnSpc>
                <a:spcPct val="114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#FF0000 – red</a:t>
            </a:r>
          </a:p>
          <a:p>
            <a:pPr marL="742950" lvl="1" indent="-285750">
              <a:lnSpc>
                <a:spcPct val="114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solidFill>
                  <a:srgbClr val="A6A6A6"/>
                </a:solidFill>
                <a:cs typeface="Times New Roman" panose="02020603050405020304" pitchFamily="18" charset="0"/>
              </a:rPr>
              <a:t>#888888 – gray</a:t>
            </a:r>
          </a:p>
          <a:p>
            <a:pPr marL="742950" lvl="1" indent="-285750">
              <a:lnSpc>
                <a:spcPct val="114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solidFill>
                  <a:srgbClr val="4AA743"/>
                </a:solidFill>
                <a:cs typeface="Times New Roman" panose="02020603050405020304" pitchFamily="18" charset="0"/>
              </a:rPr>
              <a:t>#00FF00 –green</a:t>
            </a:r>
          </a:p>
          <a:p>
            <a:pPr marL="742950" lvl="1" indent="-285750">
              <a:lnSpc>
                <a:spcPct val="114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#000000 – black</a:t>
            </a:r>
            <a:endParaRPr lang="en-US" altLang="zh-CN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13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4) Fonts</a:t>
            </a:r>
            <a:endParaRPr lang="en-US" dirty="0">
              <a:latin typeface="+mj-lt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11187" y="2883456"/>
            <a:ext cx="7161213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dirty="0" smtClean="0">
                <a:solidFill>
                  <a:prstClr val="black"/>
                </a:solidFill>
              </a:rPr>
              <a:t>&lt;font color="</a:t>
            </a:r>
            <a:r>
              <a:rPr lang="en-US" altLang="zh-CN" sz="2200" dirty="0">
                <a:solidFill>
                  <a:prstClr val="black"/>
                </a:solidFill>
              </a:rPr>
              <a:t>red" </a:t>
            </a:r>
            <a:r>
              <a:rPr lang="en-US" altLang="zh-CN" sz="2200" dirty="0" smtClean="0">
                <a:solidFill>
                  <a:prstClr val="black"/>
                </a:solidFill>
              </a:rPr>
              <a:t>size="</a:t>
            </a:r>
            <a:r>
              <a:rPr lang="en-US" altLang="zh-CN" sz="2200" dirty="0">
                <a:solidFill>
                  <a:prstClr val="black"/>
                </a:solidFill>
              </a:rPr>
              <a:t>2" </a:t>
            </a:r>
            <a:r>
              <a:rPr lang="en-US" altLang="zh-CN" sz="2200" dirty="0" smtClean="0">
                <a:solidFill>
                  <a:prstClr val="black"/>
                </a:solidFill>
              </a:rPr>
              <a:t>face="</a:t>
            </a:r>
            <a:r>
              <a:rPr lang="en-US" altLang="zh-CN" sz="2200" dirty="0">
                <a:solidFill>
                  <a:prstClr val="black"/>
                </a:solidFill>
              </a:rPr>
              <a:t>Times Roman"&gt;</a:t>
            </a:r>
          </a:p>
          <a:p>
            <a:r>
              <a:rPr lang="en-US" altLang="zh-CN" sz="2200" dirty="0">
                <a:solidFill>
                  <a:prstClr val="black"/>
                </a:solidFill>
              </a:rPr>
              <a:t>This is the text of line one </a:t>
            </a:r>
            <a:r>
              <a:rPr lang="en-US" altLang="zh-CN" sz="2200" dirty="0" smtClean="0">
                <a:solidFill>
                  <a:prstClr val="black"/>
                </a:solidFill>
              </a:rPr>
              <a:t>&lt;/font&gt;</a:t>
            </a:r>
          </a:p>
          <a:p>
            <a:endParaRPr lang="en-US" altLang="zh-CN" sz="2200" dirty="0">
              <a:solidFill>
                <a:prstClr val="black"/>
              </a:solidFill>
            </a:endParaRPr>
          </a:p>
          <a:p>
            <a:r>
              <a:rPr lang="en-US" altLang="zh-CN" sz="2200" dirty="0" smtClean="0">
                <a:solidFill>
                  <a:prstClr val="black"/>
                </a:solidFill>
              </a:rPr>
              <a:t>&lt;font color="</a:t>
            </a:r>
            <a:r>
              <a:rPr lang="en-US" altLang="zh-CN" sz="2200" dirty="0">
                <a:solidFill>
                  <a:prstClr val="black"/>
                </a:solidFill>
              </a:rPr>
              <a:t>green" </a:t>
            </a:r>
            <a:r>
              <a:rPr lang="en-US" altLang="zh-CN" sz="2200" dirty="0" smtClean="0">
                <a:solidFill>
                  <a:prstClr val="black"/>
                </a:solidFill>
              </a:rPr>
              <a:t>size="</a:t>
            </a:r>
            <a:r>
              <a:rPr lang="en-US" altLang="zh-CN" sz="2200" dirty="0">
                <a:solidFill>
                  <a:prstClr val="black"/>
                </a:solidFill>
              </a:rPr>
              <a:t>4" </a:t>
            </a:r>
            <a:r>
              <a:rPr lang="en-US" altLang="zh-CN" sz="2200" dirty="0" smtClean="0">
                <a:solidFill>
                  <a:prstClr val="black"/>
                </a:solidFill>
              </a:rPr>
              <a:t>face="</a:t>
            </a:r>
            <a:r>
              <a:rPr lang="en-US" altLang="zh-CN" sz="2200" dirty="0">
                <a:solidFill>
                  <a:prstClr val="black"/>
                </a:solidFill>
              </a:rPr>
              <a:t>Arial"&gt;</a:t>
            </a:r>
          </a:p>
          <a:p>
            <a:r>
              <a:rPr lang="en-US" altLang="zh-CN" sz="2200" dirty="0">
                <a:solidFill>
                  <a:prstClr val="black"/>
                </a:solidFill>
              </a:rPr>
              <a:t>Line two contains this text </a:t>
            </a:r>
            <a:r>
              <a:rPr lang="en-US" altLang="zh-CN" sz="2200" dirty="0" smtClean="0">
                <a:solidFill>
                  <a:prstClr val="black"/>
                </a:solidFill>
              </a:rPr>
              <a:t>&lt;/font&gt;</a:t>
            </a:r>
            <a:endParaRPr lang="en-US" altLang="zh-CN" sz="2200" dirty="0">
              <a:solidFill>
                <a:prstClr val="black"/>
              </a:solidFill>
            </a:endParaRPr>
          </a:p>
          <a:p>
            <a:endParaRPr lang="en-US" altLang="zh-CN" sz="2200" dirty="0" smtClean="0">
              <a:solidFill>
                <a:prstClr val="black"/>
              </a:solidFill>
            </a:endParaRPr>
          </a:p>
          <a:p>
            <a:r>
              <a:rPr lang="en-US" altLang="zh-CN" sz="2200" dirty="0" smtClean="0">
                <a:solidFill>
                  <a:prstClr val="black"/>
                </a:solidFill>
              </a:rPr>
              <a:t>&lt;font color="</a:t>
            </a:r>
            <a:r>
              <a:rPr lang="en-US" altLang="zh-CN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#FF9933</a:t>
            </a:r>
            <a:r>
              <a:rPr lang="en-US" altLang="zh-CN" sz="2200" dirty="0" smtClean="0">
                <a:solidFill>
                  <a:prstClr val="black"/>
                </a:solidFill>
              </a:rPr>
              <a:t>" size="</a:t>
            </a:r>
            <a:r>
              <a:rPr lang="en-US" altLang="zh-CN" sz="2200" dirty="0">
                <a:solidFill>
                  <a:prstClr val="black"/>
                </a:solidFill>
              </a:rPr>
              <a:t>6" </a:t>
            </a:r>
            <a:r>
              <a:rPr lang="en-US" altLang="zh-CN" sz="2200" dirty="0" smtClean="0">
                <a:solidFill>
                  <a:prstClr val="black"/>
                </a:solidFill>
              </a:rPr>
              <a:t>face="Courier“&gt;</a:t>
            </a:r>
            <a:endParaRPr lang="en-US" altLang="zh-CN" sz="2200" dirty="0">
              <a:solidFill>
                <a:prstClr val="black"/>
              </a:solidFill>
            </a:endParaRPr>
          </a:p>
          <a:p>
            <a:r>
              <a:rPr lang="en-US" altLang="zh-CN" sz="2200" dirty="0">
                <a:solidFill>
                  <a:prstClr val="black"/>
                </a:solidFill>
              </a:rPr>
              <a:t>The third line has this additional text </a:t>
            </a:r>
            <a:r>
              <a:rPr lang="en-US" altLang="zh-CN" sz="2200" dirty="0" smtClean="0">
                <a:solidFill>
                  <a:prstClr val="black"/>
                </a:solidFill>
              </a:rPr>
              <a:t>&lt;/font&gt;</a:t>
            </a:r>
            <a:endParaRPr lang="en-US" altLang="zh-CN" sz="22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81000" y="990600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4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zh-CN" sz="28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The &lt;font&gt; tag specifies the font face, font size, and color of text.</a:t>
            </a:r>
          </a:p>
          <a:p>
            <a:pPr marL="342900" indent="-342900">
              <a:lnSpc>
                <a:spcPct val="114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zh-CN" sz="28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The &lt;font&gt; tag is </a:t>
            </a:r>
            <a:r>
              <a:rPr lang="en-US" altLang="zh-CN" sz="2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not supported in HTML5</a:t>
            </a:r>
            <a:r>
              <a:rPr lang="en-US" altLang="zh-CN" sz="28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.</a:t>
            </a:r>
            <a:endParaRPr lang="en-US" altLang="zh-CN" sz="2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09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2819400"/>
            <a:ext cx="8763000" cy="808037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latin typeface="+mj-lt"/>
              </a:rPr>
              <a:t>5) List Tags</a:t>
            </a:r>
          </a:p>
        </p:txBody>
      </p:sp>
    </p:spTree>
    <p:extLst>
      <p:ext uri="{BB962C8B-B14F-4D97-AF65-F5344CB8AC3E}">
        <p14:creationId xmlns:p14="http://schemas.microsoft.com/office/powerpoint/2010/main" val="68583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5.1) Ordered List</a:t>
            </a:r>
            <a:endParaRPr lang="en-US" dirty="0">
              <a:latin typeface="+mj-lt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3401" y="1295400"/>
            <a:ext cx="48006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&lt;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ol</a:t>
            </a:r>
            <a:r>
              <a:rPr lang="en-US" altLang="zh-CN" sz="2400" dirty="0" smtClean="0">
                <a:solidFill>
                  <a:prstClr val="black"/>
                </a:solidFill>
              </a:rPr>
              <a:t>&gt;</a:t>
            </a: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>
                <a:solidFill>
                  <a:prstClr val="black"/>
                </a:solidFill>
              </a:rPr>
              <a:t>   </a:t>
            </a:r>
            <a:r>
              <a:rPr lang="en-US" altLang="zh-CN" sz="2400" dirty="0" smtClean="0">
                <a:solidFill>
                  <a:prstClr val="black"/>
                </a:solidFill>
              </a:rPr>
              <a:t>&lt;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li</a:t>
            </a:r>
            <a:r>
              <a:rPr lang="en-US" altLang="zh-CN" sz="2400" dirty="0" smtClean="0">
                <a:solidFill>
                  <a:prstClr val="black"/>
                </a:solidFill>
              </a:rPr>
              <a:t>&gt; </a:t>
            </a:r>
            <a:r>
              <a:rPr lang="en-US" altLang="zh-CN" sz="2400" dirty="0">
                <a:solidFill>
                  <a:prstClr val="black"/>
                </a:solidFill>
              </a:rPr>
              <a:t>Item one </a:t>
            </a:r>
            <a:r>
              <a:rPr lang="en-US" altLang="zh-CN" sz="2400" dirty="0" smtClean="0">
                <a:solidFill>
                  <a:prstClr val="black"/>
                </a:solidFill>
              </a:rPr>
              <a:t>&lt;/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li</a:t>
            </a:r>
            <a:r>
              <a:rPr lang="en-US" altLang="zh-CN" sz="2400" dirty="0" smtClean="0">
                <a:solidFill>
                  <a:prstClr val="black"/>
                </a:solidFill>
              </a:rPr>
              <a:t>&gt;</a:t>
            </a: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>
                <a:solidFill>
                  <a:prstClr val="black"/>
                </a:solidFill>
              </a:rPr>
              <a:t>   </a:t>
            </a:r>
            <a:r>
              <a:rPr lang="en-US" altLang="zh-CN" sz="2400" dirty="0" smtClean="0">
                <a:solidFill>
                  <a:prstClr val="black"/>
                </a:solidFill>
              </a:rPr>
              <a:t>&lt;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li</a:t>
            </a:r>
            <a:r>
              <a:rPr lang="en-US" altLang="zh-CN" sz="2400" dirty="0" smtClean="0">
                <a:solidFill>
                  <a:prstClr val="black"/>
                </a:solidFill>
              </a:rPr>
              <a:t>&gt; </a:t>
            </a:r>
            <a:r>
              <a:rPr lang="en-US" altLang="zh-CN" sz="2400" dirty="0">
                <a:solidFill>
                  <a:prstClr val="black"/>
                </a:solidFill>
              </a:rPr>
              <a:t>Item two </a:t>
            </a:r>
            <a:r>
              <a:rPr lang="en-US" altLang="zh-CN" sz="2400" dirty="0" smtClean="0">
                <a:solidFill>
                  <a:prstClr val="black"/>
                </a:solidFill>
              </a:rPr>
              <a:t>&lt;/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li</a:t>
            </a:r>
            <a:r>
              <a:rPr lang="en-US" altLang="zh-CN" sz="2400" dirty="0" smtClean="0">
                <a:solidFill>
                  <a:prstClr val="black"/>
                </a:solidFill>
              </a:rPr>
              <a:t>&gt;</a:t>
            </a: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>
                <a:solidFill>
                  <a:prstClr val="black"/>
                </a:solidFill>
              </a:rPr>
              <a:t>   </a:t>
            </a:r>
            <a:r>
              <a:rPr lang="en-US" altLang="zh-CN" sz="2400" dirty="0" smtClean="0">
                <a:solidFill>
                  <a:prstClr val="black"/>
                </a:solidFill>
              </a:rPr>
              <a:t>&lt;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ol</a:t>
            </a:r>
            <a:r>
              <a:rPr lang="en-US" altLang="zh-CN" sz="2400" dirty="0" smtClean="0">
                <a:solidFill>
                  <a:prstClr val="black"/>
                </a:solidFill>
              </a:rPr>
              <a:t> type="</a:t>
            </a:r>
            <a:r>
              <a:rPr lang="en-US" altLang="zh-CN" sz="2400" dirty="0">
                <a:solidFill>
                  <a:prstClr val="black"/>
                </a:solidFill>
              </a:rPr>
              <a:t>I" &gt;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&lt;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li</a:t>
            </a:r>
            <a:r>
              <a:rPr lang="en-US" altLang="zh-CN" sz="2400" dirty="0" smtClean="0">
                <a:solidFill>
                  <a:prstClr val="black"/>
                </a:solidFill>
              </a:rPr>
              <a:t>&gt; 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Sublist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prstClr val="black"/>
                </a:solidFill>
              </a:rPr>
              <a:t>item one </a:t>
            </a:r>
            <a:r>
              <a:rPr lang="en-US" altLang="zh-CN" sz="2400" dirty="0" smtClean="0">
                <a:solidFill>
                  <a:prstClr val="black"/>
                </a:solidFill>
              </a:rPr>
              <a:t>&lt;/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li</a:t>
            </a:r>
            <a:r>
              <a:rPr lang="en-US" altLang="zh-CN" sz="2400" dirty="0" smtClean="0">
                <a:solidFill>
                  <a:prstClr val="black"/>
                </a:solidFill>
              </a:rPr>
              <a:t>&gt;</a:t>
            </a: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>
                <a:solidFill>
                  <a:prstClr val="black"/>
                </a:solidFill>
              </a:rPr>
              <a:t>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&lt;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li</a:t>
            </a:r>
            <a:r>
              <a:rPr lang="en-US" altLang="zh-CN" sz="2400" dirty="0" smtClean="0">
                <a:solidFill>
                  <a:prstClr val="black"/>
                </a:solidFill>
              </a:rPr>
              <a:t>&gt; </a:t>
            </a:r>
            <a:r>
              <a:rPr lang="en-US" altLang="zh-CN" sz="2400" dirty="0" err="1">
                <a:solidFill>
                  <a:prstClr val="black"/>
                </a:solidFill>
              </a:rPr>
              <a:t>Sublist</a:t>
            </a:r>
            <a:r>
              <a:rPr lang="en-US" altLang="zh-CN" sz="2400" dirty="0">
                <a:solidFill>
                  <a:prstClr val="black"/>
                </a:solidFill>
              </a:rPr>
              <a:t> item two </a:t>
            </a:r>
            <a:r>
              <a:rPr lang="en-US" altLang="zh-CN" sz="2400" dirty="0" smtClean="0">
                <a:solidFill>
                  <a:prstClr val="black"/>
                </a:solidFill>
              </a:rPr>
              <a:t>&lt;/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li</a:t>
            </a:r>
            <a:r>
              <a:rPr lang="en-US" altLang="zh-CN" sz="2400" dirty="0" smtClean="0">
                <a:solidFill>
                  <a:prstClr val="black"/>
                </a:solidFill>
              </a:rPr>
              <a:t>&gt;</a:t>
            </a: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>
                <a:solidFill>
                  <a:prstClr val="black"/>
                </a:solidFill>
              </a:rPr>
              <a:t>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&lt;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ol</a:t>
            </a:r>
            <a:r>
              <a:rPr lang="en-US" altLang="zh-CN" sz="2400" dirty="0" smtClean="0">
                <a:solidFill>
                  <a:prstClr val="black"/>
                </a:solidFill>
              </a:rPr>
              <a:t> type="</a:t>
            </a:r>
            <a:r>
              <a:rPr lang="en-US" altLang="zh-CN" sz="2400" dirty="0" err="1">
                <a:solidFill>
                  <a:prstClr val="black"/>
                </a:solidFill>
              </a:rPr>
              <a:t>i</a:t>
            </a:r>
            <a:r>
              <a:rPr lang="en-US" altLang="zh-CN" sz="2400" dirty="0">
                <a:solidFill>
                  <a:prstClr val="black"/>
                </a:solidFill>
              </a:rPr>
              <a:t>"&gt;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&lt;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li</a:t>
            </a:r>
            <a:r>
              <a:rPr lang="en-US" altLang="zh-CN" sz="2400" dirty="0" smtClean="0">
                <a:solidFill>
                  <a:prstClr val="black"/>
                </a:solidFill>
              </a:rPr>
              <a:t>&gt; Sub-sub list </a:t>
            </a:r>
            <a:r>
              <a:rPr lang="en-US" altLang="zh-CN" sz="2400" dirty="0">
                <a:solidFill>
                  <a:prstClr val="black"/>
                </a:solidFill>
              </a:rPr>
              <a:t>item one </a:t>
            </a:r>
            <a:r>
              <a:rPr lang="en-US" altLang="zh-CN" sz="2400" dirty="0" smtClean="0">
                <a:solidFill>
                  <a:prstClr val="black"/>
                </a:solidFill>
              </a:rPr>
              <a:t>&lt;/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li</a:t>
            </a:r>
            <a:r>
              <a:rPr lang="en-US" altLang="zh-CN" sz="2400" dirty="0" smtClean="0">
                <a:solidFill>
                  <a:prstClr val="black"/>
                </a:solidFill>
              </a:rPr>
              <a:t>&gt;</a:t>
            </a: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>
                <a:solidFill>
                  <a:prstClr val="black"/>
                </a:solidFill>
              </a:rPr>
              <a:t>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&lt;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li</a:t>
            </a:r>
            <a:r>
              <a:rPr lang="en-US" altLang="zh-CN" sz="2400" dirty="0" smtClean="0">
                <a:solidFill>
                  <a:prstClr val="black"/>
                </a:solidFill>
              </a:rPr>
              <a:t>&gt; Sub-sub list </a:t>
            </a:r>
            <a:r>
              <a:rPr lang="en-US" altLang="zh-CN" sz="2400" dirty="0">
                <a:solidFill>
                  <a:prstClr val="black"/>
                </a:solidFill>
              </a:rPr>
              <a:t>item two </a:t>
            </a:r>
            <a:r>
              <a:rPr lang="en-US" altLang="zh-CN" sz="2400" dirty="0" smtClean="0">
                <a:solidFill>
                  <a:prstClr val="black"/>
                </a:solidFill>
              </a:rPr>
              <a:t>&lt;/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li</a:t>
            </a:r>
            <a:r>
              <a:rPr lang="en-US" altLang="zh-CN" sz="2400" dirty="0" smtClean="0">
                <a:solidFill>
                  <a:prstClr val="black"/>
                </a:solidFill>
              </a:rPr>
              <a:t>&gt;</a:t>
            </a: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>
                <a:solidFill>
                  <a:prstClr val="black"/>
                </a:solidFill>
              </a:rPr>
              <a:t>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&lt;/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ol</a:t>
            </a:r>
            <a:r>
              <a:rPr lang="en-US" altLang="zh-CN" sz="2400" dirty="0" smtClean="0">
                <a:solidFill>
                  <a:prstClr val="black"/>
                </a:solidFill>
              </a:rPr>
              <a:t>&gt;</a:t>
            </a: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>
                <a:solidFill>
                  <a:prstClr val="black"/>
                </a:solidFill>
              </a:rPr>
              <a:t>   </a:t>
            </a:r>
            <a:r>
              <a:rPr lang="en-US" altLang="zh-CN" sz="2400" dirty="0" smtClean="0">
                <a:solidFill>
                  <a:prstClr val="black"/>
                </a:solidFill>
              </a:rPr>
              <a:t>&lt;/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ol</a:t>
            </a:r>
            <a:r>
              <a:rPr lang="en-US" altLang="zh-CN" sz="2400" dirty="0" smtClean="0">
                <a:solidFill>
                  <a:prstClr val="black"/>
                </a:solidFill>
              </a:rPr>
              <a:t>&gt;</a:t>
            </a: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&lt;/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ol</a:t>
            </a:r>
            <a:r>
              <a:rPr lang="en-US" altLang="zh-CN" sz="2400" dirty="0" smtClean="0">
                <a:solidFill>
                  <a:prstClr val="black"/>
                </a:solidFill>
              </a:rPr>
              <a:t>&gt;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72200" y="1447800"/>
            <a:ext cx="24384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</a:rPr>
              <a:t>Types:</a:t>
            </a:r>
          </a:p>
          <a:p>
            <a:endParaRPr lang="en-US" altLang="zh-CN" sz="2800" b="1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Type = 1 (default)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Type = a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Type = A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Type = I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Type = 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i</a:t>
            </a:r>
            <a:endParaRPr lang="en-US" altLang="zh-CN" sz="2400" dirty="0" smtClean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4953000"/>
            <a:ext cx="3048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831013" y="4572000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prstClr val="black"/>
                </a:solidFill>
              </a:rPr>
              <a:t>Output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352800" y="2667000"/>
            <a:ext cx="2819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895600" y="3733800"/>
            <a:ext cx="3276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68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7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770" decel="100000"/>
                                        <p:tgtEl>
                                          <p:spTgt spid="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6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8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0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70" decel="100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770" decel="100000"/>
                                        <p:tgtEl>
                                          <p:spTgt spid="102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5" dur="77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7" dur="77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j-lt"/>
              </a:rPr>
              <a:t>Outline</a:t>
            </a:r>
            <a:endParaRPr lang="en-IN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2192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46088" indent="-446088">
              <a:spcBef>
                <a:spcPct val="20000"/>
              </a:spcBef>
              <a:buFontTx/>
              <a:buAutoNum type="arabicPeriod"/>
              <a:defRPr/>
            </a:pPr>
            <a:r>
              <a:rPr lang="en-US" sz="32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HTML</a:t>
            </a:r>
          </a:p>
          <a:p>
            <a:pPr marL="519113" lvl="1" indent="-236538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What is a Web Page?</a:t>
            </a:r>
          </a:p>
          <a:p>
            <a:pPr marL="519113" lvl="1" indent="-236538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My First HTML Page</a:t>
            </a:r>
          </a:p>
          <a:p>
            <a:pPr marL="519113" lvl="1" indent="-236538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HTML Code Formatting</a:t>
            </a:r>
          </a:p>
          <a:p>
            <a:pPr marL="446088" indent="-446088">
              <a:spcBef>
                <a:spcPct val="20000"/>
              </a:spcBef>
              <a:buFontTx/>
              <a:buAutoNum type="arabicPeriod"/>
              <a:defRPr/>
            </a:pPr>
            <a:r>
              <a:rPr lang="en-US" sz="32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Basic HTML Tags</a:t>
            </a:r>
          </a:p>
          <a:p>
            <a:pPr marL="519113" lvl="1" indent="-236538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Heading</a:t>
            </a:r>
          </a:p>
          <a:p>
            <a:pPr marL="519113" lvl="1" indent="-236538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</a:p>
          <a:p>
            <a:pPr marL="519113" lvl="1" indent="-236538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</a:p>
          <a:p>
            <a:pPr marL="519113" lvl="1" indent="-236538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endParaRPr lang="en-US" sz="2800" dirty="0">
              <a:solidFill>
                <a:srgbClr val="0202BE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19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5.2) Unordered List</a:t>
            </a:r>
            <a:endParaRPr lang="en-US" dirty="0">
              <a:latin typeface="+mj-lt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301473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&lt;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ul</a:t>
            </a:r>
            <a:r>
              <a:rPr lang="en-US" altLang="zh-CN" sz="2400" dirty="0" smtClean="0">
                <a:solidFill>
                  <a:prstClr val="black"/>
                </a:solidFill>
              </a:rPr>
              <a:t>&gt;</a:t>
            </a: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>
                <a:solidFill>
                  <a:prstClr val="black"/>
                </a:solidFill>
              </a:rPr>
              <a:t>   </a:t>
            </a:r>
            <a:r>
              <a:rPr lang="en-US" altLang="zh-CN" sz="2400" dirty="0" smtClean="0">
                <a:solidFill>
                  <a:prstClr val="black"/>
                </a:solidFill>
              </a:rPr>
              <a:t>&lt;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li</a:t>
            </a:r>
            <a:r>
              <a:rPr lang="en-US" altLang="zh-CN" sz="2400" dirty="0" smtClean="0">
                <a:solidFill>
                  <a:prstClr val="black"/>
                </a:solidFill>
              </a:rPr>
              <a:t>&gt; </a:t>
            </a:r>
            <a:r>
              <a:rPr lang="en-US" altLang="zh-CN" sz="2400" dirty="0">
                <a:solidFill>
                  <a:prstClr val="black"/>
                </a:solidFill>
              </a:rPr>
              <a:t>One </a:t>
            </a:r>
            <a:r>
              <a:rPr lang="en-US" altLang="zh-CN" sz="2400" dirty="0" smtClean="0">
                <a:solidFill>
                  <a:prstClr val="black"/>
                </a:solidFill>
              </a:rPr>
              <a:t>&lt;/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li</a:t>
            </a:r>
            <a:r>
              <a:rPr lang="en-US" altLang="zh-CN" sz="2400" dirty="0" smtClean="0">
                <a:solidFill>
                  <a:prstClr val="black"/>
                </a:solidFill>
              </a:rPr>
              <a:t>&gt;</a:t>
            </a: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>
                <a:solidFill>
                  <a:prstClr val="black"/>
                </a:solidFill>
              </a:rPr>
              <a:t>   </a:t>
            </a:r>
            <a:r>
              <a:rPr lang="en-US" altLang="zh-CN" sz="2400" dirty="0" smtClean="0">
                <a:solidFill>
                  <a:prstClr val="black"/>
                </a:solidFill>
              </a:rPr>
              <a:t>&lt;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li</a:t>
            </a:r>
            <a:r>
              <a:rPr lang="en-US" altLang="zh-CN" sz="2400" dirty="0" smtClean="0">
                <a:solidFill>
                  <a:prstClr val="black"/>
                </a:solidFill>
              </a:rPr>
              <a:t>&gt; </a:t>
            </a:r>
            <a:r>
              <a:rPr lang="en-US" altLang="zh-CN" sz="2400" dirty="0">
                <a:solidFill>
                  <a:prstClr val="black"/>
                </a:solidFill>
              </a:rPr>
              <a:t>Two </a:t>
            </a:r>
            <a:r>
              <a:rPr lang="en-US" altLang="zh-CN" sz="2400" dirty="0" smtClean="0">
                <a:solidFill>
                  <a:prstClr val="black"/>
                </a:solidFill>
              </a:rPr>
              <a:t>&lt;/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li</a:t>
            </a:r>
            <a:r>
              <a:rPr lang="en-US" altLang="zh-CN" sz="2400" dirty="0" smtClean="0">
                <a:solidFill>
                  <a:prstClr val="black"/>
                </a:solidFill>
              </a:rPr>
              <a:t>&gt;</a:t>
            </a: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>
                <a:solidFill>
                  <a:prstClr val="black"/>
                </a:solidFill>
              </a:rPr>
              <a:t>   </a:t>
            </a:r>
            <a:r>
              <a:rPr lang="en-US" altLang="zh-CN" sz="2400" dirty="0" smtClean="0">
                <a:solidFill>
                  <a:prstClr val="black"/>
                </a:solidFill>
              </a:rPr>
              <a:t>&lt;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ul</a:t>
            </a:r>
            <a:r>
              <a:rPr lang="en-US" altLang="zh-CN" sz="2400" dirty="0" smtClean="0">
                <a:solidFill>
                  <a:prstClr val="black"/>
                </a:solidFill>
              </a:rPr>
              <a:t> type="</a:t>
            </a:r>
            <a:r>
              <a:rPr lang="en-US" altLang="zh-CN" sz="2400" dirty="0">
                <a:solidFill>
                  <a:prstClr val="black"/>
                </a:solidFill>
              </a:rPr>
              <a:t>circle"&gt;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&lt;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li</a:t>
            </a:r>
            <a:r>
              <a:rPr lang="en-US" altLang="zh-CN" sz="2400" dirty="0" smtClean="0">
                <a:solidFill>
                  <a:prstClr val="black"/>
                </a:solidFill>
              </a:rPr>
              <a:t>&gt; </a:t>
            </a:r>
            <a:r>
              <a:rPr lang="en-US" altLang="zh-CN" sz="2400" dirty="0">
                <a:solidFill>
                  <a:prstClr val="black"/>
                </a:solidFill>
              </a:rPr>
              <a:t>Three </a:t>
            </a:r>
            <a:r>
              <a:rPr lang="en-US" altLang="zh-CN" sz="2400" dirty="0" smtClean="0">
                <a:solidFill>
                  <a:prstClr val="black"/>
                </a:solidFill>
              </a:rPr>
              <a:t>&lt;/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li</a:t>
            </a:r>
            <a:r>
              <a:rPr lang="en-US" altLang="zh-CN" sz="2400" dirty="0" smtClean="0">
                <a:solidFill>
                  <a:prstClr val="black"/>
                </a:solidFill>
              </a:rPr>
              <a:t>&gt;</a:t>
            </a: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>
                <a:solidFill>
                  <a:prstClr val="black"/>
                </a:solidFill>
              </a:rPr>
              <a:t>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&lt;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li</a:t>
            </a:r>
            <a:r>
              <a:rPr lang="en-US" altLang="zh-CN" sz="2400" dirty="0" smtClean="0">
                <a:solidFill>
                  <a:prstClr val="black"/>
                </a:solidFill>
              </a:rPr>
              <a:t>&gt; </a:t>
            </a:r>
            <a:r>
              <a:rPr lang="en-US" altLang="zh-CN" sz="2400" dirty="0">
                <a:solidFill>
                  <a:prstClr val="black"/>
                </a:solidFill>
              </a:rPr>
              <a:t>Four </a:t>
            </a:r>
            <a:r>
              <a:rPr lang="en-US" altLang="zh-CN" sz="2400" dirty="0" smtClean="0">
                <a:solidFill>
                  <a:prstClr val="black"/>
                </a:solidFill>
              </a:rPr>
              <a:t>&lt;/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li</a:t>
            </a:r>
            <a:r>
              <a:rPr lang="en-US" altLang="zh-CN" sz="2400" dirty="0" smtClean="0">
                <a:solidFill>
                  <a:prstClr val="black"/>
                </a:solidFill>
              </a:rPr>
              <a:t>&gt;</a:t>
            </a: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>
                <a:solidFill>
                  <a:prstClr val="black"/>
                </a:solidFill>
              </a:rPr>
              <a:t>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&lt;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ul</a:t>
            </a:r>
            <a:r>
              <a:rPr lang="en-US" altLang="zh-CN" sz="2400" dirty="0" smtClean="0">
                <a:solidFill>
                  <a:prstClr val="black"/>
                </a:solidFill>
              </a:rPr>
              <a:t> type="</a:t>
            </a:r>
            <a:r>
              <a:rPr lang="en-US" altLang="zh-CN" sz="2400" dirty="0">
                <a:solidFill>
                  <a:prstClr val="black"/>
                </a:solidFill>
              </a:rPr>
              <a:t>square"&gt;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&lt;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li</a:t>
            </a:r>
            <a:r>
              <a:rPr lang="en-US" altLang="zh-CN" sz="2400" dirty="0" smtClean="0">
                <a:solidFill>
                  <a:prstClr val="black"/>
                </a:solidFill>
              </a:rPr>
              <a:t>&gt; </a:t>
            </a:r>
            <a:r>
              <a:rPr lang="en-US" altLang="zh-CN" sz="2400" dirty="0">
                <a:solidFill>
                  <a:prstClr val="black"/>
                </a:solidFill>
              </a:rPr>
              <a:t>Five </a:t>
            </a:r>
            <a:r>
              <a:rPr lang="en-US" altLang="zh-CN" sz="2400" dirty="0" smtClean="0">
                <a:solidFill>
                  <a:prstClr val="black"/>
                </a:solidFill>
              </a:rPr>
              <a:t>&lt;/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li</a:t>
            </a:r>
            <a:r>
              <a:rPr lang="en-US" altLang="zh-CN" sz="2400" dirty="0" smtClean="0">
                <a:solidFill>
                  <a:prstClr val="black"/>
                </a:solidFill>
              </a:rPr>
              <a:t>&gt;</a:t>
            </a: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>
                <a:solidFill>
                  <a:prstClr val="black"/>
                </a:solidFill>
              </a:rPr>
              <a:t>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&lt;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li</a:t>
            </a:r>
            <a:r>
              <a:rPr lang="en-US" altLang="zh-CN" sz="2400" dirty="0" smtClean="0">
                <a:solidFill>
                  <a:prstClr val="black"/>
                </a:solidFill>
              </a:rPr>
              <a:t>&gt; </a:t>
            </a:r>
            <a:r>
              <a:rPr lang="en-US" altLang="zh-CN" sz="2400" dirty="0">
                <a:solidFill>
                  <a:prstClr val="black"/>
                </a:solidFill>
              </a:rPr>
              <a:t>Six </a:t>
            </a:r>
            <a:r>
              <a:rPr lang="en-US" altLang="zh-CN" sz="2400" dirty="0" smtClean="0">
                <a:solidFill>
                  <a:prstClr val="black"/>
                </a:solidFill>
              </a:rPr>
              <a:t>&lt;/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li</a:t>
            </a:r>
            <a:r>
              <a:rPr lang="en-US" altLang="zh-CN" sz="2400" dirty="0" smtClean="0">
                <a:solidFill>
                  <a:prstClr val="black"/>
                </a:solidFill>
              </a:rPr>
              <a:t>&gt;</a:t>
            </a: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>
                <a:solidFill>
                  <a:prstClr val="black"/>
                </a:solidFill>
              </a:rPr>
              <a:t>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&lt;/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ul</a:t>
            </a:r>
            <a:r>
              <a:rPr lang="en-US" altLang="zh-CN" sz="2400" dirty="0" smtClean="0">
                <a:solidFill>
                  <a:prstClr val="black"/>
                </a:solidFill>
              </a:rPr>
              <a:t>&gt;</a:t>
            </a: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>
                <a:solidFill>
                  <a:prstClr val="black"/>
                </a:solidFill>
              </a:rPr>
              <a:t>   </a:t>
            </a:r>
            <a:r>
              <a:rPr lang="en-US" altLang="zh-CN" sz="2400" dirty="0" smtClean="0">
                <a:solidFill>
                  <a:prstClr val="black"/>
                </a:solidFill>
              </a:rPr>
              <a:t>&lt;/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ul</a:t>
            </a:r>
            <a:r>
              <a:rPr lang="en-US" altLang="zh-CN" sz="2400" dirty="0" smtClean="0">
                <a:solidFill>
                  <a:prstClr val="black"/>
                </a:solidFill>
              </a:rPr>
              <a:t>&gt;</a:t>
            </a: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&lt;/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ul</a:t>
            </a:r>
            <a:r>
              <a:rPr lang="en-US" altLang="zh-CN" sz="2400" dirty="0" smtClean="0">
                <a:solidFill>
                  <a:prstClr val="black"/>
                </a:solidFill>
              </a:rPr>
              <a:t>&gt;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943600" y="1447800"/>
            <a:ext cx="27432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</a:rPr>
              <a:t>Types:</a:t>
            </a:r>
          </a:p>
          <a:p>
            <a:endParaRPr lang="en-US" altLang="zh-CN" sz="2800" b="1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Type = disc (default)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Type = circle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Type = square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31013" y="4567535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prstClr val="black"/>
                </a:solidFill>
              </a:rPr>
              <a:t>Output</a:t>
            </a:r>
            <a:endParaRPr lang="en-US" b="1" dirty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4953000"/>
            <a:ext cx="229552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3124200" y="2667000"/>
            <a:ext cx="2895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505200" y="3276600"/>
            <a:ext cx="2438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9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7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770" decel="100000"/>
                                        <p:tgtEl>
                                          <p:spTgt spid="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6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8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0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70" decel="100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770" decel="100000"/>
                                        <p:tgtEl>
                                          <p:spTgt spid="205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5" dur="77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7" dur="77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5.3) Definition List</a:t>
            </a:r>
            <a:endParaRPr lang="en-US" dirty="0">
              <a:latin typeface="+mj-lt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6500" y="988325"/>
            <a:ext cx="272125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altLang="zh-CN" sz="2400" dirty="0">
                <a:solidFill>
                  <a:prstClr val="black"/>
                </a:solidFill>
              </a:rPr>
              <a:t>&lt;dl&gt; ABC Restaurant</a:t>
            </a:r>
          </a:p>
          <a:p>
            <a:r>
              <a:rPr lang="it-IT" altLang="zh-CN" sz="2400" dirty="0">
                <a:solidFill>
                  <a:prstClr val="black"/>
                </a:solidFill>
              </a:rPr>
              <a:t>&lt;dt&gt;</a:t>
            </a:r>
          </a:p>
          <a:p>
            <a:r>
              <a:rPr lang="it-IT" altLang="zh-CN" sz="2400" dirty="0">
                <a:solidFill>
                  <a:prstClr val="black"/>
                </a:solidFill>
              </a:rPr>
              <a:t>Chinese</a:t>
            </a:r>
          </a:p>
          <a:p>
            <a:r>
              <a:rPr lang="it-IT" altLang="zh-CN" sz="2400" dirty="0">
                <a:solidFill>
                  <a:prstClr val="black"/>
                </a:solidFill>
              </a:rPr>
              <a:t>&lt;dd&gt;</a:t>
            </a:r>
          </a:p>
          <a:p>
            <a:r>
              <a:rPr lang="it-IT" altLang="zh-CN" sz="2400" dirty="0" smtClean="0">
                <a:solidFill>
                  <a:prstClr val="black"/>
                </a:solidFill>
              </a:rPr>
              <a:t>&lt;</a:t>
            </a:r>
            <a:r>
              <a:rPr lang="it-IT" altLang="zh-CN" sz="2400" dirty="0">
                <a:solidFill>
                  <a:prstClr val="black"/>
                </a:solidFill>
              </a:rPr>
              <a:t>li&gt;Noodles&lt;/li&gt;</a:t>
            </a:r>
          </a:p>
          <a:p>
            <a:r>
              <a:rPr lang="it-IT" altLang="zh-CN" sz="2400" dirty="0">
                <a:solidFill>
                  <a:prstClr val="black"/>
                </a:solidFill>
              </a:rPr>
              <a:t>&lt;li&gt;Manchurian&lt;/li&gt;</a:t>
            </a:r>
          </a:p>
          <a:p>
            <a:r>
              <a:rPr lang="it-IT" altLang="zh-CN" sz="2400" dirty="0">
                <a:solidFill>
                  <a:prstClr val="black"/>
                </a:solidFill>
              </a:rPr>
              <a:t>&lt;li&gt;Fried Rice&lt;/li&gt;</a:t>
            </a:r>
          </a:p>
          <a:p>
            <a:r>
              <a:rPr lang="it-IT" altLang="zh-CN" sz="2400" dirty="0" smtClean="0">
                <a:solidFill>
                  <a:prstClr val="black"/>
                </a:solidFill>
              </a:rPr>
              <a:t>&lt;/</a:t>
            </a:r>
            <a:r>
              <a:rPr lang="it-IT" altLang="zh-CN" sz="2400" dirty="0">
                <a:solidFill>
                  <a:prstClr val="black"/>
                </a:solidFill>
              </a:rPr>
              <a:t>dd&gt;</a:t>
            </a:r>
          </a:p>
          <a:p>
            <a:r>
              <a:rPr lang="it-IT" altLang="zh-CN" sz="2400" dirty="0">
                <a:solidFill>
                  <a:prstClr val="black"/>
                </a:solidFill>
              </a:rPr>
              <a:t>&lt;/dt&gt;</a:t>
            </a:r>
          </a:p>
          <a:p>
            <a:r>
              <a:rPr lang="it-IT" altLang="zh-CN" sz="2400" dirty="0" smtClean="0">
                <a:solidFill>
                  <a:prstClr val="black"/>
                </a:solidFill>
              </a:rPr>
              <a:t>&lt;/</a:t>
            </a:r>
            <a:r>
              <a:rPr lang="it-IT" altLang="zh-CN" sz="2400" dirty="0">
                <a:solidFill>
                  <a:prstClr val="black"/>
                </a:solidFill>
              </a:rPr>
              <a:t>dl&gt;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24012" y="1241077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prstClr val="black"/>
                </a:solidFill>
              </a:rPr>
              <a:t>Output</a:t>
            </a:r>
            <a:endParaRPr lang="en-US" b="1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011674"/>
            <a:ext cx="2576682" cy="15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7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770" decel="100000"/>
                                        <p:tgtEl>
                                          <p:spTgt spid="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0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2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6) &lt;a&gt; Anchor Tag (Hyperlinks)</a:t>
            </a:r>
            <a:endParaRPr lang="en-US" dirty="0">
              <a:latin typeface="+mj-lt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8229600" cy="512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114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zh-CN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The &lt;a&gt; tag defines a hyperlink, which is used to link from one page to another.</a:t>
            </a: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pPr lvl="1"/>
            <a:r>
              <a:rPr lang="en-US" altLang="zh-CN" sz="2400" b="1" dirty="0" smtClean="0">
                <a:solidFill>
                  <a:prstClr val="black"/>
                </a:solidFill>
              </a:rPr>
              <a:t>Link </a:t>
            </a:r>
            <a:r>
              <a:rPr lang="en-US" altLang="zh-CN" sz="2400" b="1" dirty="0">
                <a:solidFill>
                  <a:prstClr val="black"/>
                </a:solidFill>
              </a:rPr>
              <a:t>to an absolute URL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:</a:t>
            </a:r>
            <a:endParaRPr lang="en-US" altLang="zh-CN" sz="2200" b="1" dirty="0">
              <a:solidFill>
                <a:prstClr val="black"/>
              </a:solidFill>
            </a:endParaRPr>
          </a:p>
          <a:p>
            <a:pPr lvl="1"/>
            <a:r>
              <a:rPr lang="en-US" altLang="zh-CN" sz="2200" dirty="0" smtClean="0">
                <a:solidFill>
                  <a:prstClr val="black"/>
                </a:solidFill>
              </a:rPr>
              <a:t>If </a:t>
            </a:r>
            <a:r>
              <a:rPr lang="en-US" altLang="zh-CN" sz="2200" dirty="0">
                <a:solidFill>
                  <a:prstClr val="black"/>
                </a:solidFill>
              </a:rPr>
              <a:t>you get spam, contact </a:t>
            </a:r>
            <a:r>
              <a:rPr lang="en-US" altLang="zh-CN" sz="2200" dirty="0" smtClean="0">
                <a:solidFill>
                  <a:prstClr val="black"/>
                </a:solidFill>
              </a:rPr>
              <a:t>&lt;a 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href</a:t>
            </a:r>
            <a:r>
              <a:rPr lang="en-US" altLang="zh-CN" sz="2200" dirty="0" smtClean="0">
                <a:solidFill>
                  <a:prstClr val="black"/>
                </a:solidFill>
              </a:rPr>
              <a:t>="</a:t>
            </a:r>
            <a:r>
              <a:rPr lang="en-US" altLang="zh-CN" sz="2200" dirty="0" smtClean="0">
                <a:solidFill>
                  <a:srgbClr val="C0504D">
                    <a:lumMod val="75000"/>
                  </a:srgbClr>
                </a:solidFill>
              </a:rPr>
              <a:t>http://www.microsoft.com</a:t>
            </a:r>
            <a:r>
              <a:rPr lang="en-US" altLang="zh-CN" sz="2200" dirty="0">
                <a:solidFill>
                  <a:prstClr val="black"/>
                </a:solidFill>
              </a:rPr>
              <a:t>"&gt;</a:t>
            </a:r>
          </a:p>
          <a:p>
            <a:pPr lvl="1"/>
            <a:r>
              <a:rPr lang="en-US" altLang="zh-CN" sz="2200" dirty="0">
                <a:solidFill>
                  <a:prstClr val="black"/>
                </a:solidFill>
              </a:rPr>
              <a:t>Microsoft </a:t>
            </a:r>
            <a:r>
              <a:rPr lang="en-US" altLang="zh-CN" sz="2200" dirty="0" smtClean="0">
                <a:solidFill>
                  <a:prstClr val="black"/>
                </a:solidFill>
              </a:rPr>
              <a:t>&lt;/a&gt; </a:t>
            </a:r>
            <a:r>
              <a:rPr lang="en-US" altLang="zh-CN" sz="2200" dirty="0">
                <a:solidFill>
                  <a:prstClr val="black"/>
                </a:solidFill>
              </a:rPr>
              <a:t>to report the problem.</a:t>
            </a:r>
          </a:p>
          <a:p>
            <a:pPr lvl="1"/>
            <a:endParaRPr lang="en-US" altLang="zh-CN" sz="2200" dirty="0">
              <a:solidFill>
                <a:prstClr val="black"/>
              </a:solidFill>
            </a:endParaRPr>
          </a:p>
          <a:p>
            <a:pPr lvl="1"/>
            <a:r>
              <a:rPr lang="en-US" altLang="zh-CN" sz="2400" b="1" dirty="0">
                <a:solidFill>
                  <a:prstClr val="black"/>
                </a:solidFill>
              </a:rPr>
              <a:t>Link to a relative URL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:</a:t>
            </a:r>
            <a:endParaRPr lang="en-US" altLang="zh-CN" sz="2200" b="1" dirty="0">
              <a:solidFill>
                <a:prstClr val="black"/>
              </a:solidFill>
            </a:endParaRPr>
          </a:p>
          <a:p>
            <a:pPr lvl="1"/>
            <a:r>
              <a:rPr lang="en-US" altLang="zh-CN" sz="2200" dirty="0">
                <a:solidFill>
                  <a:prstClr val="black"/>
                </a:solidFill>
              </a:rPr>
              <a:t>See these </a:t>
            </a:r>
            <a:r>
              <a:rPr lang="en-US" altLang="zh-CN" sz="2200" dirty="0" smtClean="0">
                <a:solidFill>
                  <a:prstClr val="black"/>
                </a:solidFill>
              </a:rPr>
              <a:t>&lt;a 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href</a:t>
            </a:r>
            <a:r>
              <a:rPr lang="en-US" altLang="zh-CN" sz="2200" dirty="0" smtClean="0">
                <a:solidFill>
                  <a:prstClr val="black"/>
                </a:solidFill>
              </a:rPr>
              <a:t>=“</a:t>
            </a:r>
            <a:r>
              <a:rPr lang="en-US" altLang="zh-CN" sz="2200" dirty="0" smtClean="0">
                <a:solidFill>
                  <a:srgbClr val="C0504D">
                    <a:lumMod val="75000"/>
                  </a:srgbClr>
                </a:solidFill>
              </a:rPr>
              <a:t>./index.php</a:t>
            </a:r>
            <a:r>
              <a:rPr lang="en-US" altLang="zh-CN" sz="2200" dirty="0" smtClean="0">
                <a:solidFill>
                  <a:prstClr val="black"/>
                </a:solidFill>
              </a:rPr>
              <a:t>"&gt; </a:t>
            </a:r>
            <a:r>
              <a:rPr lang="en-US" altLang="zh-CN" sz="2200" dirty="0">
                <a:solidFill>
                  <a:prstClr val="black"/>
                </a:solidFill>
              </a:rPr>
              <a:t>references </a:t>
            </a:r>
            <a:r>
              <a:rPr lang="en-US" altLang="zh-CN" sz="2200" dirty="0" smtClean="0">
                <a:solidFill>
                  <a:prstClr val="black"/>
                </a:solidFill>
              </a:rPr>
              <a:t>&lt;/a&gt;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/>
            <a:r>
              <a:rPr lang="en-US" altLang="zh-CN" sz="2200" dirty="0">
                <a:solidFill>
                  <a:prstClr val="black"/>
                </a:solidFill>
              </a:rPr>
              <a:t>concerning our fine products.</a:t>
            </a:r>
          </a:p>
          <a:p>
            <a:pPr lvl="1"/>
            <a:endParaRPr lang="en-US" altLang="zh-CN" sz="2200" dirty="0">
              <a:solidFill>
                <a:prstClr val="black"/>
              </a:solidFill>
            </a:endParaRPr>
          </a:p>
          <a:p>
            <a:pPr lvl="1"/>
            <a:r>
              <a:rPr lang="en-US" altLang="zh-CN" sz="2400" b="1" dirty="0">
                <a:solidFill>
                  <a:prstClr val="black"/>
                </a:solidFill>
              </a:rPr>
              <a:t>Link to a section within a URL: </a:t>
            </a:r>
            <a:endParaRPr lang="en-US" altLang="zh-CN" sz="2200" b="1" dirty="0">
              <a:solidFill>
                <a:prstClr val="black"/>
              </a:solidFill>
            </a:endParaRPr>
          </a:p>
          <a:p>
            <a:pPr lvl="1"/>
            <a:r>
              <a:rPr lang="en-US" altLang="zh-CN" sz="2200" dirty="0" smtClean="0">
                <a:solidFill>
                  <a:prstClr val="black"/>
                </a:solidFill>
              </a:rPr>
              <a:t>&lt;a 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href</a:t>
            </a:r>
            <a:r>
              <a:rPr lang="en-US" altLang="zh-CN" sz="2200" dirty="0" smtClean="0">
                <a:solidFill>
                  <a:prstClr val="black"/>
                </a:solidFill>
              </a:rPr>
              <a:t>=“</a:t>
            </a:r>
            <a:r>
              <a:rPr lang="en-US" altLang="zh-CN" sz="2200" dirty="0" smtClean="0">
                <a:solidFill>
                  <a:srgbClr val="C0504D">
                    <a:lumMod val="75000"/>
                  </a:srgbClr>
                </a:solidFill>
              </a:rPr>
              <a:t>#</a:t>
            </a:r>
            <a:r>
              <a:rPr lang="en-US" altLang="zh-CN" sz="2200" dirty="0">
                <a:solidFill>
                  <a:srgbClr val="C0504D">
                    <a:lumMod val="75000"/>
                  </a:srgbClr>
                </a:solidFill>
              </a:rPr>
              <a:t>reference</a:t>
            </a:r>
            <a:r>
              <a:rPr lang="en-US" altLang="zh-CN" sz="2200" dirty="0">
                <a:solidFill>
                  <a:prstClr val="black"/>
                </a:solidFill>
              </a:rPr>
              <a:t>"&gt;</a:t>
            </a:r>
          </a:p>
          <a:p>
            <a:pPr lvl="1"/>
            <a:r>
              <a:rPr lang="en-US" altLang="zh-CN" sz="2200" dirty="0" smtClean="0">
                <a:solidFill>
                  <a:prstClr val="black"/>
                </a:solidFill>
              </a:rPr>
              <a:t>Reference Section. &lt;/a&gt;</a:t>
            </a:r>
            <a:endParaRPr lang="en-US" altLang="zh-CN" sz="2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33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7) Images</a:t>
            </a:r>
            <a:endParaRPr lang="en-US" dirty="0">
              <a:latin typeface="+mj-lt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4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zh-CN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Syntax :</a:t>
            </a:r>
          </a:p>
          <a:p>
            <a:pPr marL="800100" lvl="1" indent="-342900">
              <a:lnSpc>
                <a:spcPct val="114000"/>
              </a:lnSpc>
              <a:spcBef>
                <a:spcPct val="20000"/>
              </a:spcBef>
              <a:defRPr/>
            </a:pPr>
            <a:r>
              <a:rPr lang="en-US" altLang="zh-CN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&lt;</a:t>
            </a:r>
            <a:r>
              <a:rPr lang="en-US" altLang="zh-CN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img</a:t>
            </a:r>
            <a:r>
              <a:rPr lang="en-US" altLang="zh-CN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src</a:t>
            </a:r>
            <a:r>
              <a:rPr lang="en-US" altLang="zh-CN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=“</a:t>
            </a:r>
            <a:r>
              <a:rPr lang="en-US" altLang="zh-CN" sz="2400" dirty="0" err="1" smtClean="0">
                <a:solidFill>
                  <a:srgbClr val="C0504D">
                    <a:lumMod val="75000"/>
                  </a:srgbClr>
                </a:solidFill>
                <a:cs typeface="Times New Roman" panose="02020603050405020304" pitchFamily="18" charset="0"/>
              </a:rPr>
              <a:t>PathToImage</a:t>
            </a:r>
            <a:r>
              <a:rPr lang="en-US" altLang="zh-CN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”/&gt;</a:t>
            </a:r>
          </a:p>
          <a:p>
            <a:pPr marL="342900" indent="-342900">
              <a:lnSpc>
                <a:spcPct val="114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zh-CN" sz="2400" b="1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src</a:t>
            </a:r>
            <a:r>
              <a:rPr lang="en-US" altLang="zh-CN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is required</a:t>
            </a:r>
          </a:p>
          <a:p>
            <a:pPr marL="342900" indent="-342900">
              <a:lnSpc>
                <a:spcPct val="114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alt</a:t>
            </a:r>
            <a:r>
              <a:rPr lang="en-US" altLang="zh-CN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will specify the text to display if the Image not found</a:t>
            </a:r>
          </a:p>
          <a:p>
            <a:pPr marL="342900" indent="-342900">
              <a:lnSpc>
                <a:spcPct val="114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width</a:t>
            </a:r>
            <a:r>
              <a:rPr lang="en-US" altLang="zh-CN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400" b="1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height</a:t>
            </a:r>
            <a:r>
              <a:rPr lang="en-US" altLang="zh-CN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may be in units of pixels or percentage of page or frame</a:t>
            </a:r>
          </a:p>
          <a:p>
            <a:pPr marL="742950" lvl="1" indent="-285750">
              <a:lnSpc>
                <a:spcPct val="114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width="357"</a:t>
            </a:r>
          </a:p>
          <a:p>
            <a:pPr marL="742950" lvl="1" indent="-285750">
              <a:lnSpc>
                <a:spcPct val="114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height="50%“</a:t>
            </a:r>
          </a:p>
        </p:txBody>
      </p:sp>
    </p:spTree>
    <p:extLst>
      <p:ext uri="{BB962C8B-B14F-4D97-AF65-F5344CB8AC3E}">
        <p14:creationId xmlns:p14="http://schemas.microsoft.com/office/powerpoint/2010/main" val="80542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Images (cont.)</a:t>
            </a:r>
            <a:endParaRPr lang="en-US" dirty="0">
              <a:latin typeface="+mj-lt"/>
            </a:endParaRP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304800" y="2590800"/>
          <a:ext cx="8382000" cy="3657600"/>
        </p:xfrm>
        <a:graphic>
          <a:graphicData uri="http://schemas.openxmlformats.org/drawingml/2006/table">
            <a:tbl>
              <a:tblPr/>
              <a:tblGrid>
                <a:gridCol w="19637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182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align=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position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Image/Text Placement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Image on left edge; text flows to right of image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Right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Image on right edge; text flows to 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Top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Image is left; words align with top of image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Bottom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Image is left; words align with bottom of image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Middle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Words align with middle of image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1447800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 &lt;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img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src</a:t>
            </a:r>
            <a:r>
              <a:rPr lang="en-US" altLang="zh-CN" sz="2400" dirty="0" smtClean="0">
                <a:solidFill>
                  <a:prstClr val="black"/>
                </a:solidFill>
              </a:rPr>
              <a:t>="dolphin.jpg" </a:t>
            </a:r>
            <a:r>
              <a:rPr lang="en-US" altLang="zh-CN" sz="2400" dirty="0" smtClean="0">
                <a:solidFill>
                  <a:srgbClr val="0202BE"/>
                </a:solidFill>
              </a:rPr>
              <a:t>align="left"</a:t>
            </a:r>
            <a:r>
              <a:rPr lang="en-US" altLang="zh-CN" sz="2400" dirty="0" smtClean="0">
                <a:solidFill>
                  <a:prstClr val="black"/>
                </a:solidFill>
              </a:rPr>
              <a:t> width="150" height="150" alt="dolphin jump!"&gt;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71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Image (cont.)</a:t>
            </a:r>
            <a:r>
              <a:rPr lang="en-US" dirty="0" smtClean="0"/>
              <a:t> =&gt; align=“bottom”</a:t>
            </a:r>
            <a:endParaRPr lang="en-US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90600"/>
            <a:ext cx="8153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7583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Image (cont.) </a:t>
            </a:r>
            <a:r>
              <a:rPr lang="en-US" dirty="0" smtClean="0"/>
              <a:t>=&gt; align=“right”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90600"/>
            <a:ext cx="7543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7002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8) Table</a:t>
            </a:r>
            <a:endParaRPr lang="en-US" dirty="0">
              <a:latin typeface="+mj-lt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53000" y="1217474"/>
            <a:ext cx="397583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&lt;table&gt;		table </a:t>
            </a:r>
            <a:r>
              <a:rPr lang="en-US" altLang="zh-CN" dirty="0">
                <a:solidFill>
                  <a:prstClr val="black"/>
                </a:solidFill>
              </a:rPr>
              <a:t>tag</a:t>
            </a:r>
          </a:p>
          <a:p>
            <a:r>
              <a:rPr lang="en-US" altLang="zh-CN" dirty="0" smtClean="0">
                <a:solidFill>
                  <a:prstClr val="black"/>
                </a:solidFill>
              </a:rPr>
              <a:t>&lt;caption&gt; 	optional </a:t>
            </a:r>
            <a:r>
              <a:rPr lang="en-US" altLang="zh-CN" dirty="0">
                <a:solidFill>
                  <a:prstClr val="black"/>
                </a:solidFill>
              </a:rPr>
              <a:t>table title</a:t>
            </a:r>
          </a:p>
          <a:p>
            <a:r>
              <a:rPr lang="en-US" altLang="zh-CN" dirty="0" smtClean="0">
                <a:solidFill>
                  <a:prstClr val="black"/>
                </a:solidFill>
              </a:rPr>
              <a:t>&lt;</a:t>
            </a:r>
            <a:r>
              <a:rPr lang="en-US" altLang="zh-CN" dirty="0" err="1" smtClean="0">
                <a:solidFill>
                  <a:prstClr val="black"/>
                </a:solidFill>
              </a:rPr>
              <a:t>tr</a:t>
            </a:r>
            <a:r>
              <a:rPr lang="en-US" altLang="zh-CN" dirty="0" smtClean="0">
                <a:solidFill>
                  <a:prstClr val="black"/>
                </a:solidFill>
              </a:rPr>
              <a:t>&gt; 		table </a:t>
            </a:r>
            <a:r>
              <a:rPr lang="en-US" altLang="zh-CN" dirty="0">
                <a:solidFill>
                  <a:prstClr val="black"/>
                </a:solidFill>
              </a:rPr>
              <a:t>row</a:t>
            </a:r>
          </a:p>
          <a:p>
            <a:r>
              <a:rPr lang="en-US" altLang="zh-CN" dirty="0" smtClean="0">
                <a:solidFill>
                  <a:prstClr val="black"/>
                </a:solidFill>
              </a:rPr>
              <a:t>&lt;</a:t>
            </a:r>
            <a:r>
              <a:rPr lang="en-US" altLang="zh-CN" dirty="0" err="1" smtClean="0">
                <a:solidFill>
                  <a:prstClr val="black"/>
                </a:solidFill>
              </a:rPr>
              <a:t>th</a:t>
            </a:r>
            <a:r>
              <a:rPr lang="en-US" altLang="zh-CN" dirty="0" smtClean="0">
                <a:solidFill>
                  <a:prstClr val="black"/>
                </a:solidFill>
              </a:rPr>
              <a:t>&gt; 		table </a:t>
            </a:r>
            <a:r>
              <a:rPr lang="en-US" altLang="zh-CN" dirty="0">
                <a:solidFill>
                  <a:prstClr val="black"/>
                </a:solidFill>
              </a:rPr>
              <a:t>column header</a:t>
            </a:r>
          </a:p>
          <a:p>
            <a:r>
              <a:rPr lang="en-US" altLang="zh-CN" dirty="0" smtClean="0">
                <a:solidFill>
                  <a:prstClr val="black"/>
                </a:solidFill>
              </a:rPr>
              <a:t>&lt;td&gt;		table </a:t>
            </a:r>
            <a:r>
              <a:rPr lang="en-US" altLang="zh-CN" dirty="0">
                <a:solidFill>
                  <a:prstClr val="black"/>
                </a:solidFill>
              </a:rPr>
              <a:t>data element</a:t>
            </a: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2400" y="1676400"/>
            <a:ext cx="798036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>
                <a:solidFill>
                  <a:prstClr val="black"/>
                </a:solidFill>
              </a:rPr>
              <a:t>&lt;table border=1</a:t>
            </a:r>
            <a:r>
              <a:rPr lang="en-US" altLang="zh-CN" dirty="0">
                <a:solidFill>
                  <a:prstClr val="black"/>
                </a:solidFill>
              </a:rPr>
              <a:t>&gt;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  </a:t>
            </a:r>
            <a:r>
              <a:rPr lang="en-US" altLang="zh-CN" dirty="0" smtClean="0">
                <a:solidFill>
                  <a:prstClr val="black"/>
                </a:solidFill>
              </a:rPr>
              <a:t>&lt;caption&gt;Table </a:t>
            </a:r>
            <a:r>
              <a:rPr lang="en-US" altLang="zh-CN" dirty="0">
                <a:solidFill>
                  <a:prstClr val="black"/>
                </a:solidFill>
              </a:rPr>
              <a:t>Caption</a:t>
            </a:r>
            <a:r>
              <a:rPr lang="en-US" altLang="zh-CN" dirty="0" smtClean="0">
                <a:solidFill>
                  <a:prstClr val="black"/>
                </a:solidFill>
              </a:rPr>
              <a:t>&lt;/caption&gt;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  </a:t>
            </a:r>
            <a:r>
              <a:rPr lang="en-US" altLang="zh-CN" dirty="0" smtClean="0">
                <a:solidFill>
                  <a:prstClr val="black"/>
                </a:solidFill>
              </a:rPr>
              <a:t>&lt;</a:t>
            </a:r>
            <a:r>
              <a:rPr lang="en-US" altLang="zh-CN" dirty="0" err="1" smtClean="0">
                <a:solidFill>
                  <a:prstClr val="black"/>
                </a:solidFill>
              </a:rPr>
              <a:t>tr</a:t>
            </a:r>
            <a:r>
              <a:rPr lang="en-US" altLang="zh-CN" dirty="0" smtClean="0">
                <a:solidFill>
                  <a:prstClr val="black"/>
                </a:solidFill>
              </a:rPr>
              <a:t>&gt;</a:t>
            </a:r>
          </a:p>
          <a:p>
            <a:pPr lvl="1"/>
            <a:r>
              <a:rPr lang="en-US" altLang="zh-CN" dirty="0" smtClean="0">
                <a:solidFill>
                  <a:prstClr val="black"/>
                </a:solidFill>
              </a:rPr>
              <a:t>	&lt;</a:t>
            </a:r>
            <a:r>
              <a:rPr lang="en-US" altLang="zh-CN" dirty="0" err="1" smtClean="0">
                <a:solidFill>
                  <a:prstClr val="black"/>
                </a:solidFill>
              </a:rPr>
              <a:t>th</a:t>
            </a:r>
            <a:r>
              <a:rPr lang="en-US" altLang="zh-CN" dirty="0" smtClean="0">
                <a:solidFill>
                  <a:prstClr val="black"/>
                </a:solidFill>
              </a:rPr>
              <a:t>&gt;Heading1&lt;/</a:t>
            </a:r>
            <a:r>
              <a:rPr lang="en-US" altLang="zh-CN" dirty="0" err="1" smtClean="0">
                <a:solidFill>
                  <a:prstClr val="black"/>
                </a:solidFill>
              </a:rPr>
              <a:t>th</a:t>
            </a:r>
            <a:r>
              <a:rPr lang="en-US" altLang="zh-CN" dirty="0" smtClean="0">
                <a:solidFill>
                  <a:prstClr val="black"/>
                </a:solidFill>
              </a:rPr>
              <a:t>&gt;</a:t>
            </a:r>
          </a:p>
          <a:p>
            <a:pPr lvl="1"/>
            <a:r>
              <a:rPr lang="en-US" altLang="zh-CN" dirty="0" smtClean="0">
                <a:solidFill>
                  <a:prstClr val="black"/>
                </a:solidFill>
              </a:rPr>
              <a:t>         &lt;</a:t>
            </a:r>
            <a:r>
              <a:rPr lang="en-US" altLang="zh-CN" dirty="0" err="1" smtClean="0">
                <a:solidFill>
                  <a:prstClr val="black"/>
                </a:solidFill>
              </a:rPr>
              <a:t>th</a:t>
            </a:r>
            <a:r>
              <a:rPr lang="en-US" altLang="zh-CN" dirty="0" smtClean="0">
                <a:solidFill>
                  <a:prstClr val="black"/>
                </a:solidFill>
              </a:rPr>
              <a:t>&gt;Heading2&lt;/</a:t>
            </a:r>
            <a:r>
              <a:rPr lang="en-US" altLang="zh-CN" dirty="0" err="1" smtClean="0">
                <a:solidFill>
                  <a:prstClr val="black"/>
                </a:solidFill>
              </a:rPr>
              <a:t>th</a:t>
            </a:r>
            <a:r>
              <a:rPr lang="en-US" altLang="zh-CN" dirty="0" smtClean="0">
                <a:solidFill>
                  <a:prstClr val="black"/>
                </a:solidFill>
              </a:rPr>
              <a:t>&gt;</a:t>
            </a:r>
          </a:p>
          <a:p>
            <a:pPr lvl="1"/>
            <a:r>
              <a:rPr lang="en-US" altLang="zh-CN" dirty="0" smtClean="0">
                <a:solidFill>
                  <a:prstClr val="black"/>
                </a:solidFill>
              </a:rPr>
              <a:t>  &lt;/</a:t>
            </a:r>
            <a:r>
              <a:rPr lang="en-US" altLang="zh-CN" dirty="0" err="1" smtClean="0">
                <a:solidFill>
                  <a:prstClr val="black"/>
                </a:solidFill>
              </a:rPr>
              <a:t>tr</a:t>
            </a:r>
            <a:r>
              <a:rPr lang="en-US" altLang="zh-CN" dirty="0" smtClean="0">
                <a:solidFill>
                  <a:prstClr val="black"/>
                </a:solidFill>
              </a:rPr>
              <a:t>&gt;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  </a:t>
            </a:r>
            <a:r>
              <a:rPr lang="en-US" altLang="zh-CN" dirty="0" smtClean="0">
                <a:solidFill>
                  <a:prstClr val="black"/>
                </a:solidFill>
              </a:rPr>
              <a:t>&lt;</a:t>
            </a:r>
            <a:r>
              <a:rPr lang="en-US" altLang="zh-CN" dirty="0" err="1" smtClean="0">
                <a:solidFill>
                  <a:prstClr val="black"/>
                </a:solidFill>
              </a:rPr>
              <a:t>tr</a:t>
            </a:r>
            <a:r>
              <a:rPr lang="en-US" altLang="zh-CN" dirty="0" smtClean="0">
                <a:solidFill>
                  <a:prstClr val="black"/>
                </a:solidFill>
              </a:rPr>
              <a:t>&gt;</a:t>
            </a:r>
          </a:p>
          <a:p>
            <a:pPr lvl="1"/>
            <a:r>
              <a:rPr lang="en-US" altLang="zh-CN" dirty="0" smtClean="0">
                <a:solidFill>
                  <a:prstClr val="black"/>
                </a:solidFill>
              </a:rPr>
              <a:t>	&lt;td&gt;Row1 </a:t>
            </a:r>
            <a:r>
              <a:rPr lang="en-US" altLang="zh-CN" dirty="0">
                <a:solidFill>
                  <a:prstClr val="black"/>
                </a:solidFill>
              </a:rPr>
              <a:t>Col1 Data</a:t>
            </a:r>
            <a:r>
              <a:rPr lang="en-US" altLang="zh-CN" dirty="0" smtClean="0">
                <a:solidFill>
                  <a:prstClr val="black"/>
                </a:solidFill>
              </a:rPr>
              <a:t>&lt;/td&gt;</a:t>
            </a:r>
          </a:p>
          <a:p>
            <a:pPr lvl="1"/>
            <a:r>
              <a:rPr lang="en-US" altLang="zh-CN" dirty="0" smtClean="0">
                <a:solidFill>
                  <a:prstClr val="black"/>
                </a:solidFill>
              </a:rPr>
              <a:t>	&lt;td&gt;Row1 </a:t>
            </a:r>
            <a:r>
              <a:rPr lang="en-US" altLang="zh-CN" dirty="0">
                <a:solidFill>
                  <a:prstClr val="black"/>
                </a:solidFill>
              </a:rPr>
              <a:t>Col2 Data</a:t>
            </a:r>
            <a:r>
              <a:rPr lang="en-US" altLang="zh-CN" dirty="0" smtClean="0">
                <a:solidFill>
                  <a:prstClr val="black"/>
                </a:solidFill>
              </a:rPr>
              <a:t>&lt;/td&gt;</a:t>
            </a:r>
          </a:p>
          <a:p>
            <a:pPr lvl="1"/>
            <a:r>
              <a:rPr lang="en-US" altLang="zh-CN" dirty="0" smtClean="0">
                <a:solidFill>
                  <a:prstClr val="black"/>
                </a:solidFill>
              </a:rPr>
              <a:t>  &lt;/</a:t>
            </a:r>
            <a:r>
              <a:rPr lang="en-US" altLang="zh-CN" dirty="0" err="1" smtClean="0">
                <a:solidFill>
                  <a:prstClr val="black"/>
                </a:solidFill>
              </a:rPr>
              <a:t>tr</a:t>
            </a:r>
            <a:r>
              <a:rPr lang="en-US" altLang="zh-CN" dirty="0" smtClean="0">
                <a:solidFill>
                  <a:prstClr val="black"/>
                </a:solidFill>
              </a:rPr>
              <a:t>&gt;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  </a:t>
            </a:r>
            <a:r>
              <a:rPr lang="en-US" altLang="zh-CN" dirty="0" smtClean="0">
                <a:solidFill>
                  <a:prstClr val="black"/>
                </a:solidFill>
              </a:rPr>
              <a:t>&lt;</a:t>
            </a:r>
            <a:r>
              <a:rPr lang="en-US" altLang="zh-CN" dirty="0" err="1" smtClean="0">
                <a:solidFill>
                  <a:prstClr val="black"/>
                </a:solidFill>
              </a:rPr>
              <a:t>tr</a:t>
            </a:r>
            <a:r>
              <a:rPr lang="en-US" altLang="zh-CN" dirty="0" smtClean="0">
                <a:solidFill>
                  <a:prstClr val="black"/>
                </a:solidFill>
              </a:rPr>
              <a:t>&gt;</a:t>
            </a:r>
          </a:p>
          <a:p>
            <a:pPr lvl="1"/>
            <a:r>
              <a:rPr lang="en-US" altLang="zh-CN" dirty="0" smtClean="0">
                <a:solidFill>
                  <a:prstClr val="black"/>
                </a:solidFill>
              </a:rPr>
              <a:t>	&lt;td&gt;Row2 </a:t>
            </a:r>
            <a:r>
              <a:rPr lang="en-US" altLang="zh-CN" dirty="0">
                <a:solidFill>
                  <a:prstClr val="black"/>
                </a:solidFill>
              </a:rPr>
              <a:t>Col1 Data</a:t>
            </a:r>
            <a:r>
              <a:rPr lang="en-US" altLang="zh-CN" dirty="0" smtClean="0">
                <a:solidFill>
                  <a:prstClr val="black"/>
                </a:solidFill>
              </a:rPr>
              <a:t>&lt;/td&gt;</a:t>
            </a:r>
          </a:p>
          <a:p>
            <a:pPr lvl="1"/>
            <a:r>
              <a:rPr lang="en-US" altLang="zh-CN" dirty="0" smtClean="0">
                <a:solidFill>
                  <a:prstClr val="black"/>
                </a:solidFill>
              </a:rPr>
              <a:t>	&lt;td&gt;Row2 </a:t>
            </a:r>
            <a:r>
              <a:rPr lang="en-US" altLang="zh-CN" dirty="0">
                <a:solidFill>
                  <a:prstClr val="black"/>
                </a:solidFill>
              </a:rPr>
              <a:t>Col2 Data</a:t>
            </a:r>
            <a:r>
              <a:rPr lang="en-US" altLang="zh-CN" dirty="0" smtClean="0">
                <a:solidFill>
                  <a:prstClr val="black"/>
                </a:solidFill>
              </a:rPr>
              <a:t>&lt;/td&gt;</a:t>
            </a:r>
          </a:p>
          <a:p>
            <a:pPr lvl="1"/>
            <a:r>
              <a:rPr lang="en-US" altLang="zh-CN" dirty="0" smtClean="0">
                <a:solidFill>
                  <a:prstClr val="black"/>
                </a:solidFill>
              </a:rPr>
              <a:t>  &lt;/</a:t>
            </a:r>
            <a:r>
              <a:rPr lang="en-US" altLang="zh-CN" dirty="0" err="1" smtClean="0">
                <a:solidFill>
                  <a:prstClr val="black"/>
                </a:solidFill>
              </a:rPr>
              <a:t>tr</a:t>
            </a:r>
            <a:r>
              <a:rPr lang="en-US" altLang="zh-CN" dirty="0" smtClean="0">
                <a:solidFill>
                  <a:prstClr val="black"/>
                </a:solidFill>
              </a:rPr>
              <a:t>&gt;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en-US" altLang="zh-CN" dirty="0" smtClean="0">
                <a:solidFill>
                  <a:prstClr val="black"/>
                </a:solidFill>
              </a:rPr>
              <a:t>&lt;/table&gt; </a:t>
            </a:r>
            <a:endParaRPr lang="en-US" altLang="zh-CN" dirty="0">
              <a:solidFill>
                <a:prstClr val="black"/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1" y="3228945"/>
            <a:ext cx="52959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821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Table Element Attributes</a:t>
            </a:r>
            <a:endParaRPr lang="en-US" dirty="0">
              <a:latin typeface="+mj-lt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8912" y="1219200"/>
            <a:ext cx="880268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4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align=</a:t>
            </a:r>
            <a:r>
              <a:rPr lang="en-US" altLang="zh-CN" sz="2400" b="1" i="1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position</a:t>
            </a:r>
            <a:r>
              <a:rPr lang="en-US" altLang="zh-CN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-- left, center, right for table</a:t>
            </a:r>
          </a:p>
          <a:p>
            <a:pPr marL="342900" indent="-342900">
              <a:lnSpc>
                <a:spcPct val="114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border=</a:t>
            </a:r>
            <a:r>
              <a:rPr lang="en-US" altLang="zh-CN" sz="2400" b="1" i="1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number</a:t>
            </a:r>
            <a:r>
              <a:rPr lang="en-US" altLang="zh-CN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-- width in pixels of border (default 0)</a:t>
            </a:r>
          </a:p>
          <a:p>
            <a:pPr marL="342900" indent="-342900">
              <a:lnSpc>
                <a:spcPct val="114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zh-CN" sz="2400" b="1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cellspacing</a:t>
            </a:r>
            <a:r>
              <a:rPr lang="en-US" altLang="zh-CN" sz="2400" b="1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number</a:t>
            </a:r>
            <a:r>
              <a:rPr lang="en-US" altLang="zh-CN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-- spacing in pixels between cells, default about 3</a:t>
            </a:r>
          </a:p>
          <a:p>
            <a:pPr marL="342900" indent="-342900">
              <a:lnSpc>
                <a:spcPct val="114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zh-CN" sz="2400" b="1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cellpadding</a:t>
            </a:r>
            <a:r>
              <a:rPr lang="en-US" altLang="zh-CN" sz="2400" b="1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number</a:t>
            </a:r>
            <a:r>
              <a:rPr lang="en-US" altLang="zh-CN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-- space in pixels between cell border and table element, default about 1</a:t>
            </a:r>
          </a:p>
          <a:p>
            <a:pPr marL="342900" indent="-342900">
              <a:lnSpc>
                <a:spcPct val="114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width=</a:t>
            </a:r>
            <a:r>
              <a:rPr lang="en-US" altLang="zh-CN" sz="2400" b="1" i="1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number</a:t>
            </a:r>
            <a:r>
              <a:rPr lang="en-US" altLang="zh-CN" sz="2400" i="1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[%]</a:t>
            </a:r>
            <a:r>
              <a:rPr lang="en-US" altLang="zh-CN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-- width in pixels or percentage of page/frame width</a:t>
            </a:r>
            <a:endParaRPr lang="en-US" altLang="zh-CN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5105400"/>
            <a:ext cx="1562100" cy="1095375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4953000"/>
            <a:ext cx="1800225" cy="1514475"/>
          </a:xfrm>
          <a:prstGeom prst="rect">
            <a:avLst/>
          </a:prstGeom>
          <a:noFill/>
        </p:spPr>
      </p:pic>
      <p:sp>
        <p:nvSpPr>
          <p:cNvPr id="26626" name="AutoShape 2" descr="Image result for cell spaci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2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Table Row &lt;</a:t>
            </a:r>
            <a:r>
              <a:rPr lang="en-US" dirty="0" err="1" smtClean="0">
                <a:latin typeface="+mj-lt"/>
              </a:rPr>
              <a:t>tr</a:t>
            </a:r>
            <a:r>
              <a:rPr lang="en-US" dirty="0" smtClean="0">
                <a:latin typeface="+mj-lt"/>
              </a:rPr>
              <a:t>&gt; Attributes</a:t>
            </a:r>
            <a:endParaRPr lang="en-US" dirty="0">
              <a:latin typeface="+mj-lt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1295400"/>
            <a:ext cx="5183022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prstClr val="black"/>
                </a:solidFill>
              </a:rPr>
              <a:t>Valid for the table row:</a:t>
            </a:r>
          </a:p>
          <a:p>
            <a:r>
              <a:rPr lang="en-US" altLang="zh-CN" sz="2200" b="1" dirty="0" smtClean="0">
                <a:solidFill>
                  <a:prstClr val="black"/>
                </a:solidFill>
              </a:rPr>
              <a:t>align</a:t>
            </a:r>
            <a:r>
              <a:rPr lang="en-US" altLang="zh-CN" sz="2200" dirty="0" smtClean="0">
                <a:solidFill>
                  <a:prstClr val="black"/>
                </a:solidFill>
              </a:rPr>
              <a:t> -- </a:t>
            </a:r>
            <a:r>
              <a:rPr lang="en-US" altLang="zh-CN" sz="2200" dirty="0">
                <a:solidFill>
                  <a:prstClr val="black"/>
                </a:solidFill>
              </a:rPr>
              <a:t>left, center, right</a:t>
            </a:r>
          </a:p>
          <a:p>
            <a:r>
              <a:rPr lang="en-US" altLang="zh-CN" sz="2200" b="1" dirty="0" err="1" smtClean="0">
                <a:solidFill>
                  <a:prstClr val="black"/>
                </a:solidFill>
              </a:rPr>
              <a:t>valign</a:t>
            </a:r>
            <a:r>
              <a:rPr lang="en-US" altLang="zh-CN" sz="2200" dirty="0" smtClean="0">
                <a:solidFill>
                  <a:prstClr val="black"/>
                </a:solidFill>
              </a:rPr>
              <a:t> -- </a:t>
            </a:r>
            <a:r>
              <a:rPr lang="en-US" altLang="zh-CN" sz="2200" dirty="0">
                <a:solidFill>
                  <a:prstClr val="black"/>
                </a:solidFill>
              </a:rPr>
              <a:t>top, middle, bottom</a:t>
            </a:r>
          </a:p>
          <a:p>
            <a:r>
              <a:rPr lang="en-US" altLang="zh-CN" sz="2200" b="1" dirty="0" err="1" smtClean="0">
                <a:solidFill>
                  <a:prstClr val="black"/>
                </a:solidFill>
              </a:rPr>
              <a:t>bgcolor</a:t>
            </a:r>
            <a:r>
              <a:rPr lang="en-US" altLang="zh-CN" sz="2200" dirty="0" smtClean="0">
                <a:solidFill>
                  <a:prstClr val="black"/>
                </a:solidFill>
              </a:rPr>
              <a:t> -- </a:t>
            </a:r>
            <a:r>
              <a:rPr lang="en-US" altLang="zh-CN" sz="2200" dirty="0">
                <a:solidFill>
                  <a:prstClr val="black"/>
                </a:solidFill>
              </a:rPr>
              <a:t>background color </a:t>
            </a:r>
          </a:p>
          <a:p>
            <a:endParaRPr lang="en-US" altLang="zh-CN" sz="1400" dirty="0">
              <a:solidFill>
                <a:prstClr val="black"/>
              </a:solidFill>
            </a:endParaRPr>
          </a:p>
          <a:p>
            <a:endParaRPr lang="en-US" altLang="zh-CN" sz="1400" dirty="0">
              <a:solidFill>
                <a:prstClr val="black"/>
              </a:solidFill>
            </a:endParaRPr>
          </a:p>
          <a:p>
            <a:r>
              <a:rPr lang="en-US" altLang="zh-CN" sz="1500" dirty="0" smtClean="0">
                <a:solidFill>
                  <a:prstClr val="black"/>
                </a:solidFill>
              </a:rPr>
              <a:t>&lt;table align="</a:t>
            </a:r>
            <a:r>
              <a:rPr lang="en-US" altLang="zh-CN" sz="1500" dirty="0">
                <a:solidFill>
                  <a:prstClr val="black"/>
                </a:solidFill>
              </a:rPr>
              <a:t>center" </a:t>
            </a:r>
            <a:r>
              <a:rPr lang="en-US" altLang="zh-CN" sz="1500" dirty="0" smtClean="0">
                <a:solidFill>
                  <a:prstClr val="black"/>
                </a:solidFill>
              </a:rPr>
              <a:t>width="</a:t>
            </a:r>
            <a:r>
              <a:rPr lang="en-US" altLang="zh-CN" sz="1500" dirty="0">
                <a:solidFill>
                  <a:prstClr val="black"/>
                </a:solidFill>
              </a:rPr>
              <a:t>300" </a:t>
            </a:r>
            <a:r>
              <a:rPr lang="en-US" altLang="zh-CN" sz="1500" dirty="0" smtClean="0">
                <a:solidFill>
                  <a:prstClr val="black"/>
                </a:solidFill>
              </a:rPr>
              <a:t>height="</a:t>
            </a:r>
            <a:r>
              <a:rPr lang="en-US" altLang="zh-CN" sz="1500" dirty="0">
                <a:solidFill>
                  <a:prstClr val="black"/>
                </a:solidFill>
              </a:rPr>
              <a:t>200"&gt;</a:t>
            </a:r>
          </a:p>
          <a:p>
            <a:pPr lvl="1"/>
            <a:r>
              <a:rPr lang="en-US" altLang="zh-CN" sz="1500" dirty="0" smtClean="0">
                <a:solidFill>
                  <a:prstClr val="black"/>
                </a:solidFill>
              </a:rPr>
              <a:t>&lt;</a:t>
            </a:r>
            <a:r>
              <a:rPr lang="en-US" altLang="zh-CN" sz="1500" dirty="0" err="1" smtClean="0">
                <a:solidFill>
                  <a:prstClr val="black"/>
                </a:solidFill>
              </a:rPr>
              <a:t>tr</a:t>
            </a:r>
            <a:r>
              <a:rPr lang="en-US" altLang="zh-CN" sz="1500" dirty="0" smtClean="0">
                <a:solidFill>
                  <a:prstClr val="black"/>
                </a:solidFill>
              </a:rPr>
              <a:t> align="</a:t>
            </a:r>
            <a:r>
              <a:rPr lang="en-US" altLang="zh-CN" sz="1500" dirty="0">
                <a:solidFill>
                  <a:prstClr val="black"/>
                </a:solidFill>
              </a:rPr>
              <a:t>left" </a:t>
            </a:r>
            <a:r>
              <a:rPr lang="en-US" altLang="zh-CN" sz="1500" dirty="0" err="1" smtClean="0">
                <a:solidFill>
                  <a:prstClr val="black"/>
                </a:solidFill>
              </a:rPr>
              <a:t>valign</a:t>
            </a:r>
            <a:r>
              <a:rPr lang="en-US" altLang="zh-CN" sz="1500" dirty="0" smtClean="0">
                <a:solidFill>
                  <a:prstClr val="black"/>
                </a:solidFill>
              </a:rPr>
              <a:t>="</a:t>
            </a:r>
            <a:r>
              <a:rPr lang="en-US" altLang="zh-CN" sz="1500" dirty="0">
                <a:solidFill>
                  <a:prstClr val="black"/>
                </a:solidFill>
              </a:rPr>
              <a:t>top" </a:t>
            </a:r>
            <a:r>
              <a:rPr lang="en-US" altLang="zh-CN" sz="1500" dirty="0" err="1" smtClean="0">
                <a:solidFill>
                  <a:prstClr val="black"/>
                </a:solidFill>
              </a:rPr>
              <a:t>bgcolor</a:t>
            </a:r>
            <a:r>
              <a:rPr lang="en-US" altLang="zh-CN" sz="1500" dirty="0" smtClean="0">
                <a:solidFill>
                  <a:prstClr val="black"/>
                </a:solidFill>
              </a:rPr>
              <a:t>="</a:t>
            </a:r>
            <a:r>
              <a:rPr lang="en-US" altLang="zh-CN" sz="1500" dirty="0">
                <a:solidFill>
                  <a:prstClr val="black"/>
                </a:solidFill>
              </a:rPr>
              <a:t>red</a:t>
            </a:r>
            <a:r>
              <a:rPr lang="en-US" altLang="zh-CN" sz="1500" dirty="0" smtClean="0">
                <a:solidFill>
                  <a:prstClr val="black"/>
                </a:solidFill>
              </a:rPr>
              <a:t>"&gt;</a:t>
            </a:r>
          </a:p>
          <a:p>
            <a:pPr lvl="2"/>
            <a:r>
              <a:rPr lang="en-US" altLang="zh-CN" sz="1500" dirty="0" smtClean="0">
                <a:solidFill>
                  <a:prstClr val="black"/>
                </a:solidFill>
              </a:rPr>
              <a:t>&lt;td&gt;One&lt;/td&gt;</a:t>
            </a:r>
          </a:p>
          <a:p>
            <a:pPr lvl="2"/>
            <a:r>
              <a:rPr lang="en-US" altLang="zh-CN" sz="1500" dirty="0" smtClean="0">
                <a:solidFill>
                  <a:prstClr val="black"/>
                </a:solidFill>
              </a:rPr>
              <a:t>&lt;td&gt;Two&lt;/td&gt;</a:t>
            </a:r>
          </a:p>
          <a:p>
            <a:pPr lvl="1"/>
            <a:r>
              <a:rPr lang="en-US" altLang="zh-CN" sz="1500" dirty="0" smtClean="0">
                <a:solidFill>
                  <a:prstClr val="black"/>
                </a:solidFill>
              </a:rPr>
              <a:t>&lt;/</a:t>
            </a:r>
            <a:r>
              <a:rPr lang="en-US" altLang="zh-CN" sz="1500" dirty="0" err="1" smtClean="0">
                <a:solidFill>
                  <a:prstClr val="black"/>
                </a:solidFill>
              </a:rPr>
              <a:t>tr</a:t>
            </a:r>
            <a:r>
              <a:rPr lang="en-US" altLang="zh-CN" sz="1500" dirty="0" smtClean="0">
                <a:solidFill>
                  <a:prstClr val="black"/>
                </a:solidFill>
              </a:rPr>
              <a:t>&gt;</a:t>
            </a:r>
            <a:endParaRPr lang="en-US" altLang="zh-CN" sz="1500" dirty="0">
              <a:solidFill>
                <a:prstClr val="black"/>
              </a:solidFill>
            </a:endParaRPr>
          </a:p>
          <a:p>
            <a:pPr lvl="1"/>
            <a:r>
              <a:rPr lang="en-US" altLang="zh-CN" sz="1500" dirty="0" smtClean="0">
                <a:solidFill>
                  <a:prstClr val="black"/>
                </a:solidFill>
              </a:rPr>
              <a:t>&lt;</a:t>
            </a:r>
            <a:r>
              <a:rPr lang="en-US" altLang="zh-CN" sz="1500" dirty="0" err="1" smtClean="0">
                <a:solidFill>
                  <a:prstClr val="black"/>
                </a:solidFill>
              </a:rPr>
              <a:t>tr</a:t>
            </a:r>
            <a:r>
              <a:rPr lang="en-US" altLang="zh-CN" sz="1500" dirty="0" smtClean="0">
                <a:solidFill>
                  <a:prstClr val="black"/>
                </a:solidFill>
              </a:rPr>
              <a:t> align="</a:t>
            </a:r>
            <a:r>
              <a:rPr lang="en-US" altLang="zh-CN" sz="1500" dirty="0">
                <a:solidFill>
                  <a:prstClr val="black"/>
                </a:solidFill>
              </a:rPr>
              <a:t>center" </a:t>
            </a:r>
            <a:r>
              <a:rPr lang="en-US" altLang="zh-CN" sz="1500" dirty="0" err="1" smtClean="0">
                <a:solidFill>
                  <a:prstClr val="black"/>
                </a:solidFill>
              </a:rPr>
              <a:t>valign</a:t>
            </a:r>
            <a:r>
              <a:rPr lang="en-US" altLang="zh-CN" sz="1500" dirty="0" smtClean="0">
                <a:solidFill>
                  <a:prstClr val="black"/>
                </a:solidFill>
              </a:rPr>
              <a:t>="</a:t>
            </a:r>
            <a:r>
              <a:rPr lang="en-US" altLang="zh-CN" sz="1500" dirty="0">
                <a:solidFill>
                  <a:prstClr val="black"/>
                </a:solidFill>
              </a:rPr>
              <a:t>middle" </a:t>
            </a:r>
            <a:r>
              <a:rPr lang="en-US" altLang="zh-CN" sz="1500" dirty="0" err="1" smtClean="0">
                <a:solidFill>
                  <a:prstClr val="black"/>
                </a:solidFill>
              </a:rPr>
              <a:t>bgcolor</a:t>
            </a:r>
            <a:r>
              <a:rPr lang="en-US" altLang="zh-CN" sz="1500" dirty="0" smtClean="0">
                <a:solidFill>
                  <a:prstClr val="black"/>
                </a:solidFill>
              </a:rPr>
              <a:t>="</a:t>
            </a:r>
            <a:r>
              <a:rPr lang="en-US" altLang="zh-CN" sz="1500" dirty="0" err="1">
                <a:solidFill>
                  <a:prstClr val="black"/>
                </a:solidFill>
              </a:rPr>
              <a:t>lightblue</a:t>
            </a:r>
            <a:r>
              <a:rPr lang="en-US" altLang="zh-CN" sz="1500" dirty="0" smtClean="0">
                <a:solidFill>
                  <a:prstClr val="black"/>
                </a:solidFill>
              </a:rPr>
              <a:t>"&gt;</a:t>
            </a:r>
          </a:p>
          <a:p>
            <a:pPr lvl="1"/>
            <a:r>
              <a:rPr lang="en-US" altLang="zh-CN" sz="1500" dirty="0" smtClean="0">
                <a:solidFill>
                  <a:prstClr val="black"/>
                </a:solidFill>
              </a:rPr>
              <a:t>	&lt;td&gt;Three&lt;/td&gt;</a:t>
            </a:r>
          </a:p>
          <a:p>
            <a:pPr lvl="1"/>
            <a:r>
              <a:rPr lang="en-US" altLang="zh-CN" sz="1500" dirty="0" smtClean="0">
                <a:solidFill>
                  <a:prstClr val="black"/>
                </a:solidFill>
              </a:rPr>
              <a:t>	&lt;td&gt;Four&lt;/td&gt;</a:t>
            </a:r>
          </a:p>
          <a:p>
            <a:pPr lvl="1"/>
            <a:r>
              <a:rPr lang="en-US" altLang="zh-CN" sz="1500" dirty="0" smtClean="0">
                <a:solidFill>
                  <a:prstClr val="black"/>
                </a:solidFill>
              </a:rPr>
              <a:t>&lt;/</a:t>
            </a:r>
            <a:r>
              <a:rPr lang="en-US" altLang="zh-CN" sz="1500" dirty="0" err="1" smtClean="0">
                <a:solidFill>
                  <a:prstClr val="black"/>
                </a:solidFill>
              </a:rPr>
              <a:t>tr</a:t>
            </a:r>
            <a:r>
              <a:rPr lang="en-US" altLang="zh-CN" sz="1500" dirty="0" smtClean="0">
                <a:solidFill>
                  <a:prstClr val="black"/>
                </a:solidFill>
              </a:rPr>
              <a:t>&gt;</a:t>
            </a:r>
            <a:endParaRPr lang="en-US" altLang="zh-CN" sz="1500" dirty="0">
              <a:solidFill>
                <a:prstClr val="black"/>
              </a:solidFill>
            </a:endParaRPr>
          </a:p>
          <a:p>
            <a:pPr lvl="1"/>
            <a:r>
              <a:rPr lang="en-US" altLang="zh-CN" sz="1500" dirty="0" smtClean="0">
                <a:solidFill>
                  <a:prstClr val="black"/>
                </a:solidFill>
              </a:rPr>
              <a:t>&lt;</a:t>
            </a:r>
            <a:r>
              <a:rPr lang="en-US" altLang="zh-CN" sz="1500" dirty="0" err="1" smtClean="0">
                <a:solidFill>
                  <a:prstClr val="black"/>
                </a:solidFill>
              </a:rPr>
              <a:t>tr</a:t>
            </a:r>
            <a:r>
              <a:rPr lang="en-US" altLang="zh-CN" sz="1500" dirty="0" smtClean="0">
                <a:solidFill>
                  <a:prstClr val="black"/>
                </a:solidFill>
              </a:rPr>
              <a:t> align="</a:t>
            </a:r>
            <a:r>
              <a:rPr lang="en-US" altLang="zh-CN" sz="1500" dirty="0">
                <a:solidFill>
                  <a:prstClr val="black"/>
                </a:solidFill>
              </a:rPr>
              <a:t>right" </a:t>
            </a:r>
            <a:r>
              <a:rPr lang="en-US" altLang="zh-CN" sz="1500" dirty="0" err="1" smtClean="0">
                <a:solidFill>
                  <a:prstClr val="black"/>
                </a:solidFill>
              </a:rPr>
              <a:t>valign</a:t>
            </a:r>
            <a:r>
              <a:rPr lang="en-US" altLang="zh-CN" sz="1500" dirty="0" smtClean="0">
                <a:solidFill>
                  <a:prstClr val="black"/>
                </a:solidFill>
              </a:rPr>
              <a:t>="</a:t>
            </a:r>
            <a:r>
              <a:rPr lang="en-US" altLang="zh-CN" sz="1500" dirty="0">
                <a:solidFill>
                  <a:prstClr val="black"/>
                </a:solidFill>
              </a:rPr>
              <a:t>bottom" </a:t>
            </a:r>
            <a:r>
              <a:rPr lang="en-US" altLang="zh-CN" sz="1500" dirty="0" err="1" smtClean="0">
                <a:solidFill>
                  <a:prstClr val="black"/>
                </a:solidFill>
              </a:rPr>
              <a:t>bgcolor</a:t>
            </a:r>
            <a:r>
              <a:rPr lang="en-US" altLang="zh-CN" sz="1500" dirty="0" smtClean="0">
                <a:solidFill>
                  <a:prstClr val="black"/>
                </a:solidFill>
              </a:rPr>
              <a:t>="</a:t>
            </a:r>
            <a:r>
              <a:rPr lang="en-US" altLang="zh-CN" sz="1500" dirty="0">
                <a:solidFill>
                  <a:prstClr val="black"/>
                </a:solidFill>
              </a:rPr>
              <a:t>yellow</a:t>
            </a:r>
            <a:r>
              <a:rPr lang="en-US" altLang="zh-CN" sz="1500" dirty="0" smtClean="0">
                <a:solidFill>
                  <a:prstClr val="black"/>
                </a:solidFill>
              </a:rPr>
              <a:t>"&gt;</a:t>
            </a:r>
          </a:p>
          <a:p>
            <a:pPr lvl="1"/>
            <a:r>
              <a:rPr lang="en-US" altLang="zh-CN" sz="1500" dirty="0" smtClean="0">
                <a:solidFill>
                  <a:prstClr val="black"/>
                </a:solidFill>
              </a:rPr>
              <a:t>	&lt;td&gt;Five&lt;/td&gt;</a:t>
            </a:r>
          </a:p>
          <a:p>
            <a:pPr lvl="1"/>
            <a:r>
              <a:rPr lang="en-US" altLang="zh-CN" sz="1500" dirty="0" smtClean="0">
                <a:solidFill>
                  <a:prstClr val="black"/>
                </a:solidFill>
              </a:rPr>
              <a:t>	&lt;td&gt;Six&lt;/td&gt;</a:t>
            </a:r>
          </a:p>
          <a:p>
            <a:pPr lvl="1"/>
            <a:r>
              <a:rPr lang="en-US" altLang="zh-CN" sz="1500" dirty="0" smtClean="0">
                <a:solidFill>
                  <a:prstClr val="black"/>
                </a:solidFill>
              </a:rPr>
              <a:t>&lt;/</a:t>
            </a:r>
            <a:r>
              <a:rPr lang="en-US" altLang="zh-CN" sz="1500" dirty="0" err="1" smtClean="0">
                <a:solidFill>
                  <a:prstClr val="black"/>
                </a:solidFill>
              </a:rPr>
              <a:t>tr</a:t>
            </a:r>
            <a:r>
              <a:rPr lang="en-US" altLang="zh-CN" sz="1500" dirty="0" smtClean="0">
                <a:solidFill>
                  <a:prstClr val="black"/>
                </a:solidFill>
              </a:rPr>
              <a:t>&gt;</a:t>
            </a:r>
            <a:endParaRPr lang="en-US" altLang="zh-CN" sz="1500" dirty="0">
              <a:solidFill>
                <a:prstClr val="black"/>
              </a:solidFill>
            </a:endParaRPr>
          </a:p>
          <a:p>
            <a:r>
              <a:rPr lang="en-US" altLang="zh-CN" sz="1500" dirty="0" smtClean="0">
                <a:solidFill>
                  <a:prstClr val="black"/>
                </a:solidFill>
              </a:rPr>
              <a:t>&lt;/table&gt;</a:t>
            </a:r>
            <a:endParaRPr lang="en-US" altLang="zh-CN" sz="1500" dirty="0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8158" y="990601"/>
            <a:ext cx="4715842" cy="297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1018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Outline (Cont.)</a:t>
            </a:r>
            <a:endParaRPr lang="en-IN" dirty="0">
              <a:latin typeface="+mj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>
            <a:normAutofit/>
          </a:bodyPr>
          <a:lstStyle/>
          <a:p>
            <a:pPr marL="808038" lvl="1" indent="-361950">
              <a:lnSpc>
                <a:spcPct val="100000"/>
              </a:lnSpc>
              <a:defRPr/>
            </a:pPr>
            <a:r>
              <a:rPr lang="en-US" sz="2800" dirty="0" smtClean="0"/>
              <a:t>List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sz="2800" dirty="0" smtClean="0"/>
              <a:t>Anchor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sz="2800" dirty="0" smtClean="0"/>
              <a:t>Image</a:t>
            </a:r>
            <a:endParaRPr lang="en-US" sz="32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3"/>
              <a:tabLst/>
              <a:defRPr/>
            </a:pPr>
            <a:r>
              <a:rPr lang="en-US" sz="3200" dirty="0" smtClean="0"/>
              <a:t>HTML Tables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3"/>
              <a:tabLst/>
              <a:defRPr/>
            </a:pPr>
            <a:r>
              <a:rPr lang="en-US" sz="3200" dirty="0" smtClean="0"/>
              <a:t>HTML Forms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3"/>
              <a:tabLst/>
              <a:defRPr/>
            </a:pPr>
            <a:r>
              <a:rPr lang="en-US" sz="3200" dirty="0" smtClean="0"/>
              <a:t>XHTML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3"/>
              <a:tabLst/>
              <a:defRPr/>
            </a:pPr>
            <a:r>
              <a:rPr lang="en-US" sz="3200" dirty="0" smtClean="0"/>
              <a:t>Introduction to HTML 5</a:t>
            </a:r>
          </a:p>
        </p:txBody>
      </p:sp>
    </p:spTree>
    <p:extLst>
      <p:ext uri="{BB962C8B-B14F-4D97-AF65-F5344CB8AC3E}">
        <p14:creationId xmlns:p14="http://schemas.microsoft.com/office/powerpoint/2010/main" val="341778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+mj-lt"/>
              </a:rPr>
              <a:t>Irregular Table</a:t>
            </a:r>
            <a:endParaRPr lang="en-US" dirty="0">
              <a:latin typeface="+mj-lt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114485"/>
            <a:ext cx="5949193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prstClr val="black"/>
                </a:solidFill>
              </a:rPr>
              <a:t>Valid for the table cell:</a:t>
            </a:r>
          </a:p>
          <a:p>
            <a:r>
              <a:rPr lang="en-US" altLang="zh-CN" sz="2200" b="1" dirty="0" err="1" smtClean="0">
                <a:solidFill>
                  <a:prstClr val="black"/>
                </a:solidFill>
              </a:rPr>
              <a:t>colspan</a:t>
            </a:r>
            <a:r>
              <a:rPr lang="en-US" altLang="zh-CN" sz="220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altLang="zh-CN" sz="2200" dirty="0" smtClean="0">
                <a:solidFill>
                  <a:prstClr val="black"/>
                </a:solidFill>
              </a:rPr>
              <a:t>- how </a:t>
            </a:r>
            <a:r>
              <a:rPr lang="en-US" altLang="zh-CN" sz="2200" dirty="0">
                <a:solidFill>
                  <a:prstClr val="black"/>
                </a:solidFill>
              </a:rPr>
              <a:t>many columns this cell occupies</a:t>
            </a:r>
          </a:p>
          <a:p>
            <a:r>
              <a:rPr lang="en-US" altLang="zh-CN" sz="2200" b="1" dirty="0" err="1" smtClean="0">
                <a:solidFill>
                  <a:prstClr val="black"/>
                </a:solidFill>
              </a:rPr>
              <a:t>rowspan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r>
              <a:rPr lang="en-US" altLang="zh-CN" sz="2200" dirty="0" smtClean="0">
                <a:solidFill>
                  <a:prstClr val="black"/>
                </a:solidFill>
              </a:rPr>
              <a:t>- how </a:t>
            </a:r>
            <a:r>
              <a:rPr lang="en-US" altLang="zh-CN" sz="2200" dirty="0">
                <a:solidFill>
                  <a:prstClr val="black"/>
                </a:solidFill>
              </a:rPr>
              <a:t>many rows this cell occupies</a:t>
            </a:r>
            <a:endParaRPr lang="en-US" altLang="zh-CN" sz="1400" dirty="0">
              <a:solidFill>
                <a:prstClr val="black"/>
              </a:solidFill>
            </a:endParaRPr>
          </a:p>
          <a:p>
            <a:endParaRPr lang="en-US" altLang="zh-CN" sz="1400" dirty="0">
              <a:solidFill>
                <a:prstClr val="black"/>
              </a:solidFill>
            </a:endParaRPr>
          </a:p>
          <a:p>
            <a:endParaRPr lang="en-US" altLang="zh-CN" sz="1400" dirty="0">
              <a:solidFill>
                <a:prstClr val="black"/>
              </a:solidFill>
            </a:endParaRPr>
          </a:p>
          <a:p>
            <a:endParaRPr lang="en-US" altLang="zh-CN" sz="1400" dirty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&lt;table align="</a:t>
            </a:r>
            <a:r>
              <a:rPr lang="en-US" altLang="zh-CN" dirty="0">
                <a:solidFill>
                  <a:prstClr val="black"/>
                </a:solidFill>
              </a:rPr>
              <a:t>center" </a:t>
            </a:r>
            <a:r>
              <a:rPr lang="en-US" altLang="zh-CN" dirty="0" smtClean="0">
                <a:solidFill>
                  <a:prstClr val="black"/>
                </a:solidFill>
              </a:rPr>
              <a:t>width="</a:t>
            </a:r>
            <a:r>
              <a:rPr lang="en-US" altLang="zh-CN" dirty="0">
                <a:solidFill>
                  <a:prstClr val="black"/>
                </a:solidFill>
              </a:rPr>
              <a:t>300" </a:t>
            </a:r>
            <a:r>
              <a:rPr lang="en-US" altLang="zh-CN" dirty="0" smtClean="0">
                <a:solidFill>
                  <a:prstClr val="black"/>
                </a:solidFill>
              </a:rPr>
              <a:t>height="</a:t>
            </a:r>
            <a:r>
              <a:rPr lang="en-US" altLang="zh-CN" dirty="0">
                <a:solidFill>
                  <a:prstClr val="black"/>
                </a:solidFill>
              </a:rPr>
              <a:t>200" border="1"&gt;</a:t>
            </a:r>
          </a:p>
          <a:p>
            <a:r>
              <a:rPr lang="en-US" altLang="zh-CN" dirty="0" smtClean="0">
                <a:solidFill>
                  <a:prstClr val="black"/>
                </a:solidFill>
              </a:rPr>
              <a:t>&lt;</a:t>
            </a:r>
            <a:r>
              <a:rPr lang="en-US" altLang="zh-CN" dirty="0" err="1" smtClean="0">
                <a:solidFill>
                  <a:prstClr val="black"/>
                </a:solidFill>
              </a:rPr>
              <a:t>tr</a:t>
            </a:r>
            <a:r>
              <a:rPr lang="en-US" altLang="zh-CN" dirty="0" smtClean="0">
                <a:solidFill>
                  <a:prstClr val="black"/>
                </a:solidFill>
              </a:rPr>
              <a:t>&gt;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	&lt;td </a:t>
            </a:r>
            <a:r>
              <a:rPr lang="en-US" altLang="zh-CN" dirty="0" err="1">
                <a:solidFill>
                  <a:prstClr val="black"/>
                </a:solidFill>
              </a:rPr>
              <a:t>colspan</a:t>
            </a:r>
            <a:r>
              <a:rPr lang="en-US" altLang="zh-CN" dirty="0">
                <a:solidFill>
                  <a:prstClr val="black"/>
                </a:solidFill>
              </a:rPr>
              <a:t>="1" </a:t>
            </a:r>
            <a:r>
              <a:rPr lang="en-US" altLang="zh-CN" dirty="0" err="1">
                <a:solidFill>
                  <a:prstClr val="black"/>
                </a:solidFill>
              </a:rPr>
              <a:t>rowspan</a:t>
            </a:r>
            <a:r>
              <a:rPr lang="en-US" altLang="zh-CN" dirty="0">
                <a:solidFill>
                  <a:prstClr val="black"/>
                </a:solidFill>
              </a:rPr>
              <a:t>="2"&gt;a</a:t>
            </a:r>
            <a:r>
              <a:rPr lang="en-US" altLang="zh-CN" dirty="0" smtClean="0">
                <a:solidFill>
                  <a:prstClr val="black"/>
                </a:solidFill>
              </a:rPr>
              <a:t>&lt;/td&gt;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	&lt;td </a:t>
            </a:r>
            <a:r>
              <a:rPr lang="en-US" altLang="zh-CN" dirty="0" err="1">
                <a:solidFill>
                  <a:prstClr val="black"/>
                </a:solidFill>
              </a:rPr>
              <a:t>colspan</a:t>
            </a:r>
            <a:r>
              <a:rPr lang="en-US" altLang="zh-CN" dirty="0">
                <a:solidFill>
                  <a:prstClr val="black"/>
                </a:solidFill>
              </a:rPr>
              <a:t>="1" </a:t>
            </a:r>
            <a:r>
              <a:rPr lang="en-US" altLang="zh-CN" dirty="0" err="1">
                <a:solidFill>
                  <a:prstClr val="black"/>
                </a:solidFill>
              </a:rPr>
              <a:t>rowspan</a:t>
            </a:r>
            <a:r>
              <a:rPr lang="en-US" altLang="zh-CN" dirty="0">
                <a:solidFill>
                  <a:prstClr val="black"/>
                </a:solidFill>
              </a:rPr>
              <a:t>="1"&gt;b</a:t>
            </a:r>
            <a:r>
              <a:rPr lang="en-US" altLang="zh-CN" dirty="0" smtClean="0">
                <a:solidFill>
                  <a:prstClr val="black"/>
                </a:solidFill>
              </a:rPr>
              <a:t>&lt;/td&gt;</a:t>
            </a:r>
          </a:p>
          <a:p>
            <a:r>
              <a:rPr lang="en-US" altLang="zh-CN" dirty="0" smtClean="0">
                <a:solidFill>
                  <a:prstClr val="black"/>
                </a:solidFill>
              </a:rPr>
              <a:t>	&lt;td </a:t>
            </a:r>
            <a:r>
              <a:rPr lang="en-US" altLang="zh-CN" dirty="0" err="1" smtClean="0">
                <a:solidFill>
                  <a:prstClr val="black"/>
                </a:solidFill>
              </a:rPr>
              <a:t>colspan</a:t>
            </a:r>
            <a:r>
              <a:rPr lang="en-US" altLang="zh-CN" dirty="0" smtClean="0">
                <a:solidFill>
                  <a:prstClr val="black"/>
                </a:solidFill>
              </a:rPr>
              <a:t>="1"  </a:t>
            </a:r>
            <a:r>
              <a:rPr lang="en-US" altLang="zh-CN" dirty="0" err="1" smtClean="0">
                <a:solidFill>
                  <a:prstClr val="black"/>
                </a:solidFill>
              </a:rPr>
              <a:t>rowspan</a:t>
            </a:r>
            <a:r>
              <a:rPr lang="en-US" altLang="zh-CN" dirty="0" smtClean="0">
                <a:solidFill>
                  <a:prstClr val="black"/>
                </a:solidFill>
              </a:rPr>
              <a:t>="1" &gt;c&lt;/td&gt;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&lt;/</a:t>
            </a:r>
            <a:r>
              <a:rPr lang="en-US" altLang="zh-CN" dirty="0" err="1" smtClean="0">
                <a:solidFill>
                  <a:prstClr val="black"/>
                </a:solidFill>
              </a:rPr>
              <a:t>tr</a:t>
            </a:r>
            <a:r>
              <a:rPr lang="en-US" altLang="zh-CN" dirty="0" smtClean="0">
                <a:solidFill>
                  <a:prstClr val="black"/>
                </a:solidFill>
              </a:rPr>
              <a:t>&gt;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&lt;</a:t>
            </a:r>
            <a:r>
              <a:rPr lang="en-US" altLang="zh-CN" dirty="0" err="1" smtClean="0">
                <a:solidFill>
                  <a:prstClr val="black"/>
                </a:solidFill>
              </a:rPr>
              <a:t>tr</a:t>
            </a:r>
            <a:r>
              <a:rPr lang="en-US" altLang="zh-CN" dirty="0" smtClean="0">
                <a:solidFill>
                  <a:prstClr val="black"/>
                </a:solidFill>
              </a:rPr>
              <a:t>&gt;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	&lt;td </a:t>
            </a:r>
            <a:r>
              <a:rPr lang="en-US" altLang="zh-CN" dirty="0" err="1">
                <a:solidFill>
                  <a:prstClr val="black"/>
                </a:solidFill>
              </a:rPr>
              <a:t>colspan</a:t>
            </a:r>
            <a:r>
              <a:rPr lang="en-US" altLang="zh-CN" dirty="0" smtClean="0">
                <a:solidFill>
                  <a:prstClr val="black"/>
                </a:solidFill>
              </a:rPr>
              <a:t>=“2"  </a:t>
            </a:r>
            <a:r>
              <a:rPr lang="en-US" altLang="zh-CN" dirty="0" err="1">
                <a:solidFill>
                  <a:prstClr val="black"/>
                </a:solidFill>
              </a:rPr>
              <a:t>rowspan</a:t>
            </a:r>
            <a:r>
              <a:rPr lang="en-US" altLang="zh-CN" dirty="0">
                <a:solidFill>
                  <a:prstClr val="black"/>
                </a:solidFill>
              </a:rPr>
              <a:t>="1</a:t>
            </a:r>
            <a:r>
              <a:rPr lang="en-US" altLang="zh-CN" dirty="0" smtClean="0">
                <a:solidFill>
                  <a:prstClr val="black"/>
                </a:solidFill>
              </a:rPr>
              <a:t>"&gt;d&lt;/td&gt;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&lt;/</a:t>
            </a:r>
            <a:r>
              <a:rPr lang="en-US" altLang="zh-CN" dirty="0" err="1" smtClean="0">
                <a:solidFill>
                  <a:prstClr val="black"/>
                </a:solidFill>
              </a:rPr>
              <a:t>tr</a:t>
            </a:r>
            <a:r>
              <a:rPr lang="en-US" altLang="zh-CN" dirty="0" smtClean="0">
                <a:solidFill>
                  <a:prstClr val="black"/>
                </a:solidFill>
              </a:rPr>
              <a:t>&gt;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&lt;/table&gt;</a:t>
            </a: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3719746"/>
            <a:ext cx="44767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5410200" y="1066800"/>
            <a:ext cx="3505200" cy="2209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10200" y="1066800"/>
            <a:ext cx="35052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77000" y="2133600"/>
            <a:ext cx="24384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prstClr val="black"/>
                </a:solidFill>
              </a:rPr>
              <a:t>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10200" y="1066800"/>
            <a:ext cx="1066800" cy="2209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77000" y="1066800"/>
            <a:ext cx="11430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prstClr val="black"/>
                </a:solidFill>
              </a:rPr>
              <a:t>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20000" y="1066800"/>
            <a:ext cx="12954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prstClr val="black"/>
                </a:solidFill>
              </a:rPr>
              <a:t>c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81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9) HTML Form</a:t>
            </a:r>
            <a:endParaRPr lang="en-US" dirty="0">
              <a:latin typeface="+mj-lt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olidFill>
                  <a:srgbClr val="C0504D"/>
                </a:solidFill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&lt;form&gt; </a:t>
            </a:r>
            <a:r>
              <a:rPr lang="en-US" sz="24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 just another kind of HTML tag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HTML forms are used to create GUIs on Web pages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Usually the purpose is to ask the user for information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information is then sent back to the server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smtClean="0">
                <a:solidFill>
                  <a:srgbClr val="C050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sz="24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is an area that can contain </a:t>
            </a:r>
            <a:r>
              <a:rPr lang="en-US" sz="2400" dirty="0" smtClean="0">
                <a:solidFill>
                  <a:srgbClr val="C050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form elements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syntax is: </a:t>
            </a:r>
            <a:r>
              <a:rPr lang="en-US" sz="2000" dirty="0" smtClean="0">
                <a:solidFill>
                  <a:srgbClr val="C0504D"/>
                </a:solidFill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</a:t>
            </a:r>
            <a:r>
              <a:rPr lang="en-US" sz="2000" b="1" i="1" dirty="0" smtClean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2000" dirty="0" smtClean="0">
                <a:solidFill>
                  <a:srgbClr val="C0504D"/>
                </a:solidFill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b="1" dirty="0" smtClean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...form elements...</a:t>
            </a:r>
            <a:r>
              <a:rPr lang="en-US" sz="2000" dirty="0" smtClean="0">
                <a:solidFill>
                  <a:srgbClr val="C050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Form elements include: buttons, checkboxes, text fields, radio buttons, drop-down menus, etc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Other kinds of HTML tags can be mixed in with the form elements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 form usually contains a </a:t>
            </a:r>
            <a:r>
              <a:rPr lang="en-US" sz="2000" dirty="0" smtClean="0">
                <a:solidFill>
                  <a:srgbClr val="C0504D"/>
                </a:solidFill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en-US" sz="20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button to send the information in the form elements to the server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form’s </a:t>
            </a:r>
            <a:r>
              <a:rPr lang="en-US" sz="2000" b="1" i="1" dirty="0" smtClean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2000" dirty="0" smtClean="0">
                <a:solidFill>
                  <a:srgbClr val="C050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tell browser how to send the information to the server (there are two different ways it could be sent)</a:t>
            </a:r>
          </a:p>
        </p:txBody>
      </p:sp>
    </p:spTree>
    <p:extLst>
      <p:ext uri="{BB962C8B-B14F-4D97-AF65-F5344CB8AC3E}">
        <p14:creationId xmlns:p14="http://schemas.microsoft.com/office/powerpoint/2010/main" val="44242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The &lt;form&gt; Tag</a:t>
            </a:r>
            <a:endParaRPr lang="en-US" dirty="0">
              <a:latin typeface="+mj-lt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219200"/>
            <a:ext cx="79248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dirty="0" smtClean="0">
                <a:solidFill>
                  <a:srgbClr val="C050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</a:t>
            </a:r>
            <a:r>
              <a:rPr lang="en-US" sz="2400" b="1" i="1" dirty="0" smtClean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sz="2400" dirty="0" smtClean="0">
                <a:solidFill>
                  <a:srgbClr val="C0504D"/>
                </a:solidFill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... &lt;/form&gt;</a:t>
            </a:r>
            <a:r>
              <a:rPr lang="en-US" sz="24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tag encloses form elements (and probably other HTML as well)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arguments to </a:t>
            </a:r>
            <a:r>
              <a:rPr lang="en-US" sz="2400" dirty="0" smtClean="0">
                <a:solidFill>
                  <a:srgbClr val="C0504D"/>
                </a:solidFill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sz="24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tell what to do with the user input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solidFill>
                  <a:prstClr val="black"/>
                </a:solidFill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action="</a:t>
            </a:r>
            <a:r>
              <a:rPr lang="en-US" sz="2000" b="1" i="1" dirty="0" err="1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b="1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b="1" dirty="0" smtClean="0">
                <a:solidFill>
                  <a:srgbClr val="C050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(required)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Specifies where to send the data when the</a:t>
            </a:r>
            <a:r>
              <a:rPr lang="en-US" dirty="0" smtClean="0">
                <a:solidFill>
                  <a:srgbClr val="C050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rgbClr val="C0504D"/>
                </a:solidFill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en-US" dirty="0" smtClean="0">
                <a:solidFill>
                  <a:srgbClr val="C050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button is clicked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solidFill>
                  <a:prstClr val="black"/>
                </a:solidFill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method="get"</a:t>
            </a:r>
            <a:r>
              <a:rPr lang="en-US" sz="2000" b="1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(default)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Form data is sent as a URL with</a:t>
            </a:r>
            <a:r>
              <a:rPr lang="en-US" dirty="0" smtClean="0">
                <a:solidFill>
                  <a:srgbClr val="C050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C0504D"/>
                </a:solidFill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dirty="0" err="1" smtClean="0">
                <a:solidFill>
                  <a:srgbClr val="C0504D"/>
                </a:solidFill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form_data</a:t>
            </a:r>
            <a:r>
              <a:rPr lang="en-US" dirty="0" smtClean="0">
                <a:solidFill>
                  <a:srgbClr val="C050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info appended to the end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Can be used </a:t>
            </a:r>
            <a:r>
              <a:rPr lang="en-US" i="1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if data is all ASCII and not more than 100 characters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solidFill>
                  <a:prstClr val="black"/>
                </a:solidFill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method="post"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Form data is sent in the body of the URL request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Cannot be bookmarked by most browsers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solidFill>
                  <a:prstClr val="black"/>
                </a:solidFill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000" dirty="0" smtClean="0">
                <a:solidFill>
                  <a:prstClr val="black"/>
                </a:solidFill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b="1" i="1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000" dirty="0" smtClean="0">
                <a:solidFill>
                  <a:prstClr val="black"/>
                </a:solidFill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Tells where to open the page sent as a result of the request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b="1" i="1" dirty="0" smtClean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b="1" dirty="0" smtClean="0">
                <a:solidFill>
                  <a:srgbClr val="C050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solidFill>
                  <a:srgbClr val="C050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C0504D"/>
                </a:solidFill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_blank</a:t>
            </a:r>
            <a:r>
              <a:rPr lang="en-US" dirty="0" smtClean="0">
                <a:solidFill>
                  <a:srgbClr val="C050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means open in a new window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b="1" i="1" dirty="0" smtClean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b="1" dirty="0" smtClean="0">
                <a:solidFill>
                  <a:srgbClr val="C050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solidFill>
                  <a:srgbClr val="C050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C0504D"/>
                </a:solidFill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_top</a:t>
            </a:r>
            <a:r>
              <a:rPr lang="en-US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means use the same window</a:t>
            </a:r>
            <a:endParaRPr lang="en-US" dirty="0">
              <a:solidFill>
                <a:prstClr val="black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57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Input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5626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Text field</a:t>
            </a:r>
          </a:p>
          <a:p>
            <a:pPr lvl="1"/>
            <a:r>
              <a:rPr lang="en-IN" dirty="0" smtClean="0"/>
              <a:t>Example: &lt;input type=“text” name=“</a:t>
            </a:r>
            <a:r>
              <a:rPr lang="en-IN" dirty="0" err="1" smtClean="0"/>
              <a:t>inputname</a:t>
            </a:r>
            <a:r>
              <a:rPr lang="en-IN" dirty="0" smtClean="0"/>
              <a:t>”/&gt;</a:t>
            </a:r>
          </a:p>
          <a:p>
            <a:r>
              <a:rPr lang="en-IN" dirty="0" smtClean="0"/>
              <a:t>Password field</a:t>
            </a:r>
          </a:p>
          <a:p>
            <a:pPr lvl="1"/>
            <a:r>
              <a:rPr lang="en-IN" dirty="0" smtClean="0"/>
              <a:t>Example: &lt;input type=“password” name=“</a:t>
            </a:r>
            <a:r>
              <a:rPr lang="en-IN" dirty="0" err="1" smtClean="0"/>
              <a:t>inputname</a:t>
            </a:r>
            <a:r>
              <a:rPr lang="en-IN" dirty="0" smtClean="0"/>
              <a:t>”/&gt;</a:t>
            </a:r>
          </a:p>
          <a:p>
            <a:r>
              <a:rPr lang="en-IN" dirty="0" smtClean="0"/>
              <a:t>Radio buttons</a:t>
            </a:r>
          </a:p>
          <a:p>
            <a:pPr lvl="1"/>
            <a:r>
              <a:rPr lang="en-IN" dirty="0" smtClean="0"/>
              <a:t>Example: </a:t>
            </a:r>
          </a:p>
          <a:p>
            <a:pPr lvl="1">
              <a:buNone/>
            </a:pPr>
            <a:r>
              <a:rPr lang="en-US" dirty="0" smtClean="0"/>
              <a:t>		&lt;input type="radio" name="gender"&gt;  Male </a:t>
            </a:r>
          </a:p>
          <a:p>
            <a:pPr lvl="1">
              <a:buNone/>
            </a:pPr>
            <a:r>
              <a:rPr lang="en-US" dirty="0" smtClean="0"/>
              <a:t>		&lt;input type="radio" name="gender"&gt; Female</a:t>
            </a:r>
            <a:endParaRPr lang="en-IN" dirty="0" smtClean="0"/>
          </a:p>
          <a:p>
            <a:r>
              <a:rPr lang="en-IN" dirty="0" smtClean="0"/>
              <a:t>Check boxes</a:t>
            </a:r>
          </a:p>
          <a:p>
            <a:pPr lvl="1"/>
            <a:r>
              <a:rPr lang="en-IN" dirty="0" smtClean="0"/>
              <a:t>Example: </a:t>
            </a:r>
          </a:p>
          <a:p>
            <a:pPr lvl="1">
              <a:buNone/>
            </a:pPr>
            <a:r>
              <a:rPr lang="en-US" dirty="0" smtClean="0"/>
              <a:t>		&lt;input type="checkbox" name="Roll1"&gt; Roll No 1  &lt;</a:t>
            </a:r>
            <a:r>
              <a:rPr lang="en-US" dirty="0" err="1" smtClean="0"/>
              <a:t>br</a:t>
            </a:r>
            <a:r>
              <a:rPr lang="en-US" dirty="0" smtClean="0"/>
              <a:t>/&gt;</a:t>
            </a:r>
          </a:p>
          <a:p>
            <a:pPr lvl="1">
              <a:buNone/>
            </a:pPr>
            <a:r>
              <a:rPr lang="en-US" dirty="0" smtClean="0"/>
              <a:t>		&lt;input type="checkbox" name="Roll2"&gt; Roll No 2  &lt;</a:t>
            </a:r>
            <a:r>
              <a:rPr lang="en-US" dirty="0" err="1" smtClean="0"/>
              <a:t>br</a:t>
            </a:r>
            <a:r>
              <a:rPr lang="en-US" dirty="0" smtClean="0"/>
              <a:t>/&gt;</a:t>
            </a:r>
          </a:p>
          <a:p>
            <a:pPr lvl="1">
              <a:buNone/>
            </a:pPr>
            <a:r>
              <a:rPr lang="en-US" dirty="0" smtClean="0"/>
              <a:t>		&lt;input type="checkbox" name="Roll3"&gt; Roll No 3  &lt;</a:t>
            </a:r>
            <a:r>
              <a:rPr lang="en-US" dirty="0" err="1" smtClean="0"/>
              <a:t>br</a:t>
            </a:r>
            <a:r>
              <a:rPr lang="en-US" dirty="0" smtClean="0"/>
              <a:t>/&gt;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7525" y="1371600"/>
            <a:ext cx="21240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6575" y="2219325"/>
            <a:ext cx="21050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3352800"/>
            <a:ext cx="18478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67550" y="4800600"/>
            <a:ext cx="13144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896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Input tags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5626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Dropdown list</a:t>
            </a:r>
          </a:p>
          <a:p>
            <a:pPr lvl="1"/>
            <a:r>
              <a:rPr lang="en-US" dirty="0" smtClean="0"/>
              <a:t>&lt;select&gt; tag is used to create a drop-down list in HTML.</a:t>
            </a:r>
          </a:p>
          <a:p>
            <a:pPr lvl="1"/>
            <a:r>
              <a:rPr lang="en-US" dirty="0" smtClean="0"/>
              <a:t>&lt;option&gt; tags inside the &lt;select&gt; tag define the available options in the list.</a:t>
            </a:r>
            <a:endParaRPr lang="en-IN" dirty="0" smtClean="0"/>
          </a:p>
          <a:p>
            <a:pPr lvl="1"/>
            <a:r>
              <a:rPr lang="en-IN" dirty="0" smtClean="0"/>
              <a:t>Example:</a:t>
            </a:r>
          </a:p>
          <a:p>
            <a:pPr lvl="2">
              <a:buNone/>
            </a:pPr>
            <a:r>
              <a:rPr lang="en-IN" dirty="0" smtClean="0"/>
              <a:t>&lt;select&gt;</a:t>
            </a:r>
          </a:p>
          <a:p>
            <a:pPr lvl="2">
              <a:buNone/>
            </a:pPr>
            <a:r>
              <a:rPr lang="en-IN" dirty="0" smtClean="0"/>
              <a:t>	&lt;option value=“1”&gt;Rajkot&lt;/option&gt;</a:t>
            </a:r>
          </a:p>
          <a:p>
            <a:pPr lvl="2">
              <a:buNone/>
            </a:pPr>
            <a:r>
              <a:rPr lang="en-IN" dirty="0" smtClean="0"/>
              <a:t>	&lt;option value=“2”&gt;</a:t>
            </a:r>
            <a:r>
              <a:rPr lang="en-IN" dirty="0" err="1" smtClean="0"/>
              <a:t>Ahemdabad</a:t>
            </a:r>
            <a:r>
              <a:rPr lang="en-IN" dirty="0" smtClean="0"/>
              <a:t>&lt;/option&gt;</a:t>
            </a:r>
          </a:p>
          <a:p>
            <a:pPr lvl="2">
              <a:buNone/>
            </a:pPr>
            <a:r>
              <a:rPr lang="en-IN" dirty="0" smtClean="0"/>
              <a:t>	&lt;option value=“3”&gt;</a:t>
            </a:r>
            <a:r>
              <a:rPr lang="en-IN" dirty="0" err="1" smtClean="0"/>
              <a:t>Surat</a:t>
            </a:r>
            <a:r>
              <a:rPr lang="en-IN" dirty="0" smtClean="0"/>
              <a:t>&lt;/option&gt;</a:t>
            </a:r>
          </a:p>
          <a:p>
            <a:pPr lvl="2">
              <a:buNone/>
            </a:pPr>
            <a:r>
              <a:rPr lang="en-IN" dirty="0" smtClean="0"/>
              <a:t>&lt;/select&gt;</a:t>
            </a:r>
          </a:p>
          <a:p>
            <a:pPr lvl="1"/>
            <a:r>
              <a:rPr lang="en-IN" dirty="0" smtClean="0"/>
              <a:t>Example (multiple select):</a:t>
            </a:r>
          </a:p>
          <a:p>
            <a:pPr lvl="2">
              <a:buNone/>
            </a:pPr>
            <a:r>
              <a:rPr lang="en-IN" dirty="0" smtClean="0"/>
              <a:t>&lt;select multiple="multiple"&gt;</a:t>
            </a:r>
          </a:p>
          <a:p>
            <a:pPr lvl="2">
              <a:buNone/>
            </a:pPr>
            <a:r>
              <a:rPr lang="en-IN" dirty="0" smtClean="0"/>
              <a:t>	&lt;option value=“1”&gt;Rajkot&lt;/option&gt;</a:t>
            </a:r>
          </a:p>
          <a:p>
            <a:pPr lvl="2">
              <a:buNone/>
            </a:pPr>
            <a:r>
              <a:rPr lang="en-IN" dirty="0" smtClean="0"/>
              <a:t>	&lt;option value=“2”&gt;</a:t>
            </a:r>
            <a:r>
              <a:rPr lang="en-IN" dirty="0" err="1" smtClean="0"/>
              <a:t>Ahemdabad</a:t>
            </a:r>
            <a:r>
              <a:rPr lang="en-IN" dirty="0" smtClean="0"/>
              <a:t>&lt;/option&gt;</a:t>
            </a:r>
          </a:p>
          <a:p>
            <a:pPr lvl="2">
              <a:buNone/>
            </a:pPr>
            <a:r>
              <a:rPr lang="en-IN" dirty="0" smtClean="0"/>
              <a:t>	&lt;option value=“3”&gt;</a:t>
            </a:r>
            <a:r>
              <a:rPr lang="en-IN" dirty="0" err="1" smtClean="0"/>
              <a:t>Surat</a:t>
            </a:r>
            <a:r>
              <a:rPr lang="en-IN" dirty="0" smtClean="0"/>
              <a:t>&lt;/option&gt;</a:t>
            </a:r>
          </a:p>
          <a:p>
            <a:pPr lvl="2">
              <a:buNone/>
            </a:pPr>
            <a:r>
              <a:rPr lang="en-IN" dirty="0" smtClean="0"/>
              <a:t>&lt;/select&gt;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9900" y="2895600"/>
            <a:ext cx="14097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4895850"/>
            <a:ext cx="13811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870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Input tags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562600"/>
          </a:xfrm>
        </p:spPr>
        <p:txBody>
          <a:bodyPr>
            <a:normAutofit/>
          </a:bodyPr>
          <a:lstStyle/>
          <a:p>
            <a:r>
              <a:rPr lang="en-IN" dirty="0" smtClean="0"/>
              <a:t>Text area</a:t>
            </a:r>
          </a:p>
          <a:p>
            <a:pPr lvl="1"/>
            <a:r>
              <a:rPr lang="en-US" sz="2200" dirty="0" smtClean="0"/>
              <a:t>&lt;</a:t>
            </a:r>
            <a:r>
              <a:rPr lang="en-US" sz="2200" dirty="0" err="1" smtClean="0"/>
              <a:t>textarea</a:t>
            </a:r>
            <a:r>
              <a:rPr lang="en-US" sz="2200" dirty="0" smtClean="0"/>
              <a:t>&gt; tag defines a multi-line text</a:t>
            </a:r>
          </a:p>
          <a:p>
            <a:pPr lvl="1">
              <a:buNone/>
            </a:pPr>
            <a:r>
              <a:rPr lang="en-US" sz="2200" dirty="0" smtClean="0"/>
              <a:t>	 input control.</a:t>
            </a:r>
          </a:p>
          <a:p>
            <a:pPr lvl="1"/>
            <a:r>
              <a:rPr lang="en-IN" sz="2200" dirty="0" smtClean="0"/>
              <a:t>Example :</a:t>
            </a:r>
          </a:p>
          <a:p>
            <a:pPr lvl="2">
              <a:buNone/>
            </a:pPr>
            <a:r>
              <a:rPr lang="en-IN" dirty="0" smtClean="0"/>
              <a:t>&lt;</a:t>
            </a:r>
            <a:r>
              <a:rPr lang="en-IN" dirty="0" err="1" smtClean="0"/>
              <a:t>textarea</a:t>
            </a:r>
            <a:r>
              <a:rPr lang="en-IN" dirty="0" smtClean="0"/>
              <a:t> rows=“8” cols=“30”&gt;</a:t>
            </a:r>
          </a:p>
          <a:p>
            <a:pPr lvl="2">
              <a:buNone/>
            </a:pPr>
            <a:r>
              <a:rPr lang="en-IN" dirty="0" smtClean="0"/>
              <a:t>	</a:t>
            </a:r>
            <a:r>
              <a:rPr lang="en-US" dirty="0" smtClean="0"/>
              <a:t> VVP is a leading institute ….</a:t>
            </a:r>
            <a:endParaRPr lang="en-IN" dirty="0" smtClean="0"/>
          </a:p>
          <a:p>
            <a:pPr lvl="2">
              <a:buNone/>
            </a:pPr>
            <a:r>
              <a:rPr lang="en-IN" dirty="0" smtClean="0"/>
              <a:t>&lt;/</a:t>
            </a:r>
            <a:r>
              <a:rPr lang="en-IN" dirty="0" err="1" smtClean="0"/>
              <a:t>textarea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Submit Button</a:t>
            </a:r>
          </a:p>
          <a:p>
            <a:pPr lvl="1"/>
            <a:r>
              <a:rPr lang="en-IN" sz="2200" dirty="0" smtClean="0"/>
              <a:t>Submit button is used to submit the data </a:t>
            </a:r>
          </a:p>
          <a:p>
            <a:pPr lvl="1">
              <a:buNone/>
            </a:pPr>
            <a:r>
              <a:rPr lang="en-IN" sz="2200" dirty="0" smtClean="0"/>
              <a:t>	to the form action </a:t>
            </a:r>
            <a:r>
              <a:rPr lang="en-IN" sz="2200" dirty="0" err="1" smtClean="0"/>
              <a:t>url</a:t>
            </a:r>
            <a:r>
              <a:rPr lang="en-IN" sz="2200" dirty="0" smtClean="0"/>
              <a:t>.</a:t>
            </a:r>
          </a:p>
          <a:p>
            <a:pPr lvl="2"/>
            <a:r>
              <a:rPr lang="en-IN" sz="2200" dirty="0" smtClean="0"/>
              <a:t>Example :</a:t>
            </a:r>
          </a:p>
          <a:p>
            <a:pPr lvl="3">
              <a:buNone/>
            </a:pPr>
            <a:r>
              <a:rPr lang="en-IN" sz="2200" dirty="0" smtClean="0"/>
              <a:t>&lt;input type=“submit” value=“Add City”&gt;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5715000"/>
            <a:ext cx="9525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772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Introduction to XHTML / DHTML</a:t>
            </a:r>
            <a:endParaRPr lang="en-IN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2192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46088" indent="-446088">
              <a:spcBef>
                <a:spcPct val="20000"/>
              </a:spcBef>
              <a:buFontTx/>
              <a:buAutoNum type="arabicPeriod"/>
              <a:defRPr/>
            </a:pPr>
            <a:endParaRPr lang="en-US" sz="2800" dirty="0">
              <a:solidFill>
                <a:srgbClr val="0202BE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500" y="1066800"/>
            <a:ext cx="87630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Problems were initially caused in the development of HTML by a lack of standards.</a:t>
            </a:r>
          </a:p>
          <a:p>
            <a:r>
              <a:rPr lang="en-US" dirty="0" smtClean="0"/>
              <a:t>Browser makers tended to add proprietary extensions that limited those who could see the sites in the way that was intended .</a:t>
            </a:r>
          </a:p>
          <a:p>
            <a:r>
              <a:rPr lang="en-US" dirty="0" smtClean="0"/>
              <a:t>This was been termed the “</a:t>
            </a:r>
            <a:r>
              <a:rPr lang="en-US" b="1" dirty="0" smtClean="0"/>
              <a:t>browser wars</a:t>
            </a:r>
            <a:r>
              <a:rPr lang="en-US" dirty="0" smtClean="0"/>
              <a:t>” of </a:t>
            </a:r>
            <a:r>
              <a:rPr lang="en-US" b="1" dirty="0" smtClean="0"/>
              <a:t>1990s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W</a:t>
            </a:r>
            <a:r>
              <a:rPr lang="en-US" dirty="0" smtClean="0"/>
              <a:t>orld </a:t>
            </a:r>
            <a:r>
              <a:rPr lang="en-US" b="1" dirty="0" smtClean="0"/>
              <a:t>W</a:t>
            </a:r>
            <a:r>
              <a:rPr lang="en-US" dirty="0" smtClean="0"/>
              <a:t>ide </a:t>
            </a:r>
            <a:r>
              <a:rPr lang="en-US" b="1" dirty="0" smtClean="0"/>
              <a:t>W</a:t>
            </a:r>
            <a:r>
              <a:rPr lang="en-US" dirty="0" smtClean="0"/>
              <a:t>eb </a:t>
            </a:r>
            <a:r>
              <a:rPr lang="en-US" b="1" dirty="0" smtClean="0"/>
              <a:t>C</a:t>
            </a:r>
            <a:r>
              <a:rPr lang="en-US" dirty="0" smtClean="0"/>
              <a:t>onsortium (</a:t>
            </a:r>
            <a:r>
              <a:rPr lang="en-US" b="1" dirty="0" smtClean="0"/>
              <a:t>W3C</a:t>
            </a:r>
            <a:r>
              <a:rPr lang="en-US" dirty="0" smtClean="0"/>
              <a:t>) became the main source for standards that browsers were to follow.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09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Introduction to XHTML (Cont.)</a:t>
            </a:r>
            <a:endParaRPr lang="en-US" dirty="0"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500" y="1066800"/>
            <a:ext cx="8763000" cy="4876800"/>
          </a:xfrm>
        </p:spPr>
        <p:txBody>
          <a:bodyPr>
            <a:noAutofit/>
          </a:bodyPr>
          <a:lstStyle/>
          <a:p>
            <a:r>
              <a:rPr lang="en-US" dirty="0" smtClean="0"/>
              <a:t>The evolution of HTML led to the </a:t>
            </a:r>
            <a:r>
              <a:rPr lang="en-US" b="1" dirty="0" smtClean="0"/>
              <a:t>separation</a:t>
            </a:r>
            <a:r>
              <a:rPr lang="en-US" dirty="0" smtClean="0"/>
              <a:t> of formatting instructions from content, leading to the development of CSS.</a:t>
            </a:r>
          </a:p>
          <a:p>
            <a:r>
              <a:rPr lang="en-US" dirty="0" smtClean="0"/>
              <a:t>HTML was </a:t>
            </a:r>
            <a:r>
              <a:rPr lang="en-US" b="1" dirty="0" smtClean="0"/>
              <a:t>redeveloped</a:t>
            </a:r>
            <a:r>
              <a:rPr lang="en-US" dirty="0" smtClean="0"/>
              <a:t> as XHTML, using </a:t>
            </a:r>
            <a:r>
              <a:rPr lang="en-US" b="1" dirty="0" smtClean="0"/>
              <a:t>XML</a:t>
            </a:r>
            <a:r>
              <a:rPr lang="en-US" dirty="0" smtClean="0"/>
              <a:t> to apply more strict approach to web coding.</a:t>
            </a:r>
          </a:p>
          <a:p>
            <a:r>
              <a:rPr lang="en-US" b="1" dirty="0" smtClean="0"/>
              <a:t>XHTML</a:t>
            </a:r>
            <a:r>
              <a:rPr lang="en-US" dirty="0" smtClean="0"/>
              <a:t> provides a </a:t>
            </a:r>
            <a:r>
              <a:rPr lang="en-US" b="1" dirty="0" smtClean="0"/>
              <a:t>more stable platform for CSS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83401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XHTML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500" y="1066800"/>
            <a:ext cx="87630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XHTML stands for </a:t>
            </a:r>
            <a:r>
              <a:rPr lang="en-US" dirty="0" err="1" smtClean="0"/>
              <a:t>E</a:t>
            </a:r>
            <a:r>
              <a:rPr lang="en-US" b="1" dirty="0" err="1" smtClean="0">
                <a:solidFill>
                  <a:srgbClr val="FF0000"/>
                </a:solidFill>
              </a:rPr>
              <a:t>X</a:t>
            </a:r>
            <a:r>
              <a:rPr lang="en-US" dirty="0" err="1" smtClean="0"/>
              <a:t>tensible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</a:t>
            </a:r>
            <a:r>
              <a:rPr lang="en-US" dirty="0" err="1" smtClean="0"/>
              <a:t>yper</a:t>
            </a:r>
            <a:r>
              <a:rPr lang="en-US" b="1" dirty="0" err="1" smtClean="0">
                <a:solidFill>
                  <a:srgbClr val="FF0000"/>
                </a:solidFill>
              </a:rPr>
              <a:t>T</a:t>
            </a:r>
            <a:r>
              <a:rPr lang="en-US" dirty="0" err="1" smtClean="0"/>
              <a:t>ext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arkup </a:t>
            </a:r>
            <a:r>
              <a:rPr lang="en-US" b="1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</a:t>
            </a:r>
          </a:p>
          <a:p>
            <a:r>
              <a:rPr lang="en-US" dirty="0" smtClean="0"/>
              <a:t>XHTML is almost </a:t>
            </a:r>
            <a:r>
              <a:rPr lang="en-US" b="1" dirty="0" smtClean="0"/>
              <a:t>identical</a:t>
            </a:r>
            <a:r>
              <a:rPr lang="en-US" dirty="0" smtClean="0"/>
              <a:t> to HTML 4.01</a:t>
            </a:r>
          </a:p>
          <a:p>
            <a:r>
              <a:rPr lang="en-US" dirty="0" smtClean="0"/>
              <a:t>XHTML is a </a:t>
            </a:r>
            <a:r>
              <a:rPr lang="en-US" b="1" dirty="0" smtClean="0"/>
              <a:t>stricter</a:t>
            </a:r>
            <a:r>
              <a:rPr lang="en-US" dirty="0" smtClean="0"/>
              <a:t> and </a:t>
            </a:r>
            <a:r>
              <a:rPr lang="en-US" b="1" dirty="0" smtClean="0"/>
              <a:t>cleaner</a:t>
            </a:r>
            <a:r>
              <a:rPr lang="en-US" dirty="0" smtClean="0"/>
              <a:t> version of HTML 4.01</a:t>
            </a:r>
          </a:p>
          <a:p>
            <a:r>
              <a:rPr lang="en-US" dirty="0" smtClean="0"/>
              <a:t>XHTML is HTML defined as an XML application</a:t>
            </a:r>
          </a:p>
          <a:p>
            <a:r>
              <a:rPr lang="en-US" dirty="0" smtClean="0"/>
              <a:t>XHTML is supported by all major browsers.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6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Characteristics </a:t>
            </a:r>
            <a:r>
              <a:rPr lang="en-US" dirty="0" smtClean="0">
                <a:latin typeface="+mj-lt"/>
              </a:rPr>
              <a:t>of XHTML</a:t>
            </a:r>
            <a:endParaRPr lang="en-US" dirty="0"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DOCTYPE</a:t>
            </a:r>
            <a:r>
              <a:rPr lang="en-US" dirty="0" smtClean="0"/>
              <a:t> is mandatory</a:t>
            </a:r>
          </a:p>
          <a:p>
            <a:r>
              <a:rPr lang="en-US" dirty="0" smtClean="0"/>
              <a:t>XML </a:t>
            </a:r>
            <a:r>
              <a:rPr lang="en-US" b="1" dirty="0" smtClean="0"/>
              <a:t>namespace</a:t>
            </a:r>
            <a:r>
              <a:rPr lang="en-US" dirty="0" smtClean="0"/>
              <a:t> attribute in &lt;html&gt; is mandatory</a:t>
            </a:r>
          </a:p>
          <a:p>
            <a:r>
              <a:rPr lang="en-US" b="1" dirty="0" smtClean="0"/>
              <a:t>&lt;html&gt;, &lt;head&gt;, &lt;title&gt;, </a:t>
            </a:r>
            <a:r>
              <a:rPr lang="en-US" dirty="0" smtClean="0"/>
              <a:t>and </a:t>
            </a:r>
            <a:r>
              <a:rPr lang="en-US" b="1" dirty="0" smtClean="0"/>
              <a:t>&lt;body&gt; </a:t>
            </a:r>
            <a:r>
              <a:rPr lang="en-US" dirty="0" smtClean="0"/>
              <a:t>is mandatory</a:t>
            </a:r>
          </a:p>
          <a:p>
            <a:r>
              <a:rPr lang="en-US" dirty="0" smtClean="0"/>
              <a:t>elements must be properly </a:t>
            </a:r>
            <a:r>
              <a:rPr lang="en-US" b="1" dirty="0" smtClean="0"/>
              <a:t>nested</a:t>
            </a:r>
          </a:p>
          <a:p>
            <a:r>
              <a:rPr lang="en-US" dirty="0" smtClean="0"/>
              <a:t>elements must always be </a:t>
            </a:r>
            <a:r>
              <a:rPr lang="en-US" b="1" dirty="0" smtClean="0"/>
              <a:t>closed</a:t>
            </a:r>
          </a:p>
          <a:p>
            <a:r>
              <a:rPr lang="en-US" dirty="0" smtClean="0"/>
              <a:t>elements must be in </a:t>
            </a:r>
            <a:r>
              <a:rPr lang="en-US" b="1" dirty="0" smtClean="0"/>
              <a:t>lower case</a:t>
            </a:r>
          </a:p>
          <a:p>
            <a:r>
              <a:rPr lang="en-US" dirty="0" smtClean="0"/>
              <a:t>documents must have one </a:t>
            </a:r>
            <a:r>
              <a:rPr lang="en-US" b="1" dirty="0" smtClean="0"/>
              <a:t>root</a:t>
            </a:r>
            <a:r>
              <a:rPr lang="en-US" dirty="0" smtClean="0"/>
              <a:t> element</a:t>
            </a:r>
          </a:p>
          <a:p>
            <a:r>
              <a:rPr lang="en-US" dirty="0" smtClean="0"/>
              <a:t>Attribute names must be in </a:t>
            </a:r>
            <a:r>
              <a:rPr lang="en-US" b="1" dirty="0" smtClean="0"/>
              <a:t>lower case</a:t>
            </a:r>
          </a:p>
          <a:p>
            <a:r>
              <a:rPr lang="en-US" dirty="0" smtClean="0"/>
              <a:t>Attribute values must be </a:t>
            </a:r>
            <a:r>
              <a:rPr lang="en-US" b="1" dirty="0" smtClean="0"/>
              <a:t>quoted</a:t>
            </a:r>
          </a:p>
          <a:p>
            <a:r>
              <a:rPr lang="en-US" dirty="0" smtClean="0"/>
              <a:t>Attribute </a:t>
            </a:r>
            <a:r>
              <a:rPr lang="en-US" b="1" dirty="0" smtClean="0"/>
              <a:t>abbreviation</a:t>
            </a:r>
            <a:r>
              <a:rPr lang="en-US" dirty="0" smtClean="0"/>
              <a:t> is </a:t>
            </a:r>
            <a:r>
              <a:rPr lang="en-US" b="1" dirty="0" smtClean="0"/>
              <a:t>forbidden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195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What is a Web Page?</a:t>
            </a:r>
            <a:endParaRPr lang="en-IN" dirty="0">
              <a:latin typeface="+mj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95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rgbClr val="0202BE"/>
                </a:solidFill>
              </a:rPr>
              <a:t>Web </a:t>
            </a:r>
            <a:r>
              <a:rPr lang="en-US" dirty="0" smtClean="0">
                <a:solidFill>
                  <a:srgbClr val="0202BE"/>
                </a:solidFill>
              </a:rPr>
              <a:t>page </a:t>
            </a:r>
            <a:r>
              <a:rPr lang="en-US" dirty="0" smtClean="0"/>
              <a:t>is </a:t>
            </a:r>
            <a:r>
              <a:rPr lang="en-US" dirty="0"/>
              <a:t>text </a:t>
            </a:r>
            <a:r>
              <a:rPr lang="en-US" dirty="0" smtClean="0"/>
              <a:t>file </a:t>
            </a:r>
            <a:r>
              <a:rPr lang="en-US" dirty="0"/>
              <a:t>containing HTML</a:t>
            </a:r>
          </a:p>
          <a:p>
            <a:pPr>
              <a:defRPr/>
            </a:pPr>
            <a:r>
              <a:rPr lang="en-US" dirty="0">
                <a:solidFill>
                  <a:srgbClr val="0202BE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u="sng" dirty="0">
                <a:solidFill>
                  <a:srgbClr val="0202BE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dirty="0"/>
              <a:t>yper </a:t>
            </a:r>
            <a:r>
              <a:rPr lang="en-US" u="sng" dirty="0">
                <a:solidFill>
                  <a:srgbClr val="0202BE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/>
              <a:t>ext </a:t>
            </a:r>
            <a:r>
              <a:rPr lang="en-US" u="sng" dirty="0">
                <a:solidFill>
                  <a:srgbClr val="0202BE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arkup </a:t>
            </a:r>
            <a:r>
              <a:rPr lang="en-US" u="sng" dirty="0">
                <a:solidFill>
                  <a:srgbClr val="0202BE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anguage</a:t>
            </a:r>
          </a:p>
          <a:p>
            <a:pPr lvl="1">
              <a:defRPr/>
            </a:pPr>
            <a:r>
              <a:rPr lang="en-US" sz="2400" dirty="0"/>
              <a:t>A notation for describing</a:t>
            </a:r>
          </a:p>
          <a:p>
            <a:pPr lvl="2">
              <a:defRPr/>
            </a:pPr>
            <a:r>
              <a:rPr lang="en-US" sz="2400" dirty="0">
                <a:solidFill>
                  <a:srgbClr val="0202BE"/>
                </a:solidFill>
              </a:rPr>
              <a:t>document structure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/>
              <a:t>(semantic markup)</a:t>
            </a:r>
          </a:p>
          <a:p>
            <a:pPr lvl="2">
              <a:defRPr/>
            </a:pPr>
            <a:r>
              <a:rPr lang="en-US" sz="2400" dirty="0">
                <a:solidFill>
                  <a:srgbClr val="0202BE"/>
                </a:solidFill>
              </a:rPr>
              <a:t>formatting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/>
              <a:t>(presentation markup)</a:t>
            </a:r>
          </a:p>
          <a:p>
            <a:pPr>
              <a:defRPr/>
            </a:pPr>
            <a:r>
              <a:rPr lang="en-US" dirty="0" smtClean="0"/>
              <a:t>The </a:t>
            </a:r>
            <a:r>
              <a:rPr lang="en-US" dirty="0"/>
              <a:t>markup tags provide information about the page content structure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2909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XHTML DOCTYPE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500" y="1066800"/>
            <a:ext cx="8763000" cy="4876800"/>
          </a:xfrm>
        </p:spPr>
        <p:txBody>
          <a:bodyPr>
            <a:normAutofit/>
          </a:bodyPr>
          <a:lstStyle/>
          <a:p>
            <a:r>
              <a:rPr lang="en-US" dirty="0"/>
              <a:t>An XHTML document must have an XHTML DOCTYPE declaration</a:t>
            </a:r>
            <a:r>
              <a:rPr lang="en-US" dirty="0" smtClean="0"/>
              <a:t>.</a:t>
            </a:r>
          </a:p>
          <a:p>
            <a:r>
              <a:rPr lang="en-US" dirty="0"/>
              <a:t>XHTML 1.0 document type definitions are corresponds to </a:t>
            </a:r>
            <a:r>
              <a:rPr lang="en-US" b="1" dirty="0" smtClean="0"/>
              <a:t>four</a:t>
            </a:r>
            <a:r>
              <a:rPr lang="en-US" dirty="0" smtClean="0"/>
              <a:t> </a:t>
            </a:r>
            <a:r>
              <a:rPr lang="en-US" dirty="0" err="1" smtClean="0"/>
              <a:t>Dtds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sz="2400" dirty="0" smtClean="0"/>
              <a:t>Strict</a:t>
            </a:r>
          </a:p>
          <a:p>
            <a:pPr lvl="1"/>
            <a:r>
              <a:rPr lang="en-US" sz="2400" dirty="0" smtClean="0"/>
              <a:t>Basic</a:t>
            </a:r>
          </a:p>
          <a:p>
            <a:pPr lvl="1"/>
            <a:r>
              <a:rPr lang="en-US" sz="2400" dirty="0" smtClean="0"/>
              <a:t>Transitional</a:t>
            </a:r>
          </a:p>
          <a:p>
            <a:pPr lvl="1"/>
            <a:r>
              <a:rPr lang="en-US" sz="2400" dirty="0" smtClean="0"/>
              <a:t>Frameset</a:t>
            </a:r>
          </a:p>
          <a:p>
            <a:pPr lvl="0"/>
            <a:r>
              <a:rPr lang="en-US" dirty="0" smtClean="0"/>
              <a:t>The </a:t>
            </a:r>
            <a:r>
              <a:rPr lang="en-US" dirty="0"/>
              <a:t>most </a:t>
            </a:r>
            <a:r>
              <a:rPr lang="en-US" b="1" dirty="0"/>
              <a:t>commonly</a:t>
            </a:r>
            <a:r>
              <a:rPr lang="en-US" dirty="0"/>
              <a:t> used </a:t>
            </a:r>
            <a:r>
              <a:rPr lang="en-US" dirty="0" smtClean="0"/>
              <a:t>is </a:t>
            </a:r>
            <a:r>
              <a:rPr lang="en-US" dirty="0"/>
              <a:t>the </a:t>
            </a:r>
            <a:r>
              <a:rPr lang="en-US" b="1" dirty="0"/>
              <a:t>XHTML Transitional</a:t>
            </a:r>
            <a:r>
              <a:rPr lang="en-US" dirty="0"/>
              <a:t> document.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8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XHTML </a:t>
            </a:r>
            <a:r>
              <a:rPr lang="en-US" dirty="0" smtClean="0">
                <a:latin typeface="+mj-lt"/>
              </a:rPr>
              <a:t>Document Structure</a:t>
            </a:r>
            <a:endParaRPr lang="en-US" dirty="0">
              <a:latin typeface="+mj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500" y="1066800"/>
            <a:ext cx="8763000" cy="495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A basic XHTML document consists of the following main parts:</a:t>
            </a:r>
          </a:p>
          <a:p>
            <a:pPr lvl="1"/>
            <a:r>
              <a:rPr lang="en-US" sz="2500" dirty="0" smtClean="0"/>
              <a:t>xml </a:t>
            </a:r>
            <a:r>
              <a:rPr lang="en-US" sz="2500" b="1" dirty="0" smtClean="0"/>
              <a:t>version</a:t>
            </a:r>
          </a:p>
          <a:p>
            <a:pPr lvl="1"/>
            <a:r>
              <a:rPr lang="en-US" sz="2500" dirty="0" smtClean="0"/>
              <a:t>The </a:t>
            </a:r>
            <a:r>
              <a:rPr lang="en-US" sz="2500" b="1" dirty="0" smtClean="0"/>
              <a:t>DOCTYPE</a:t>
            </a:r>
            <a:r>
              <a:rPr lang="en-US" sz="2500" dirty="0" smtClean="0"/>
              <a:t> (</a:t>
            </a:r>
            <a:r>
              <a:rPr lang="en-US" sz="2500" dirty="0" err="1" smtClean="0"/>
              <a:t>Dtd</a:t>
            </a:r>
            <a:r>
              <a:rPr lang="en-US" sz="2500" dirty="0" smtClean="0"/>
              <a:t>)</a:t>
            </a:r>
          </a:p>
          <a:p>
            <a:pPr lvl="1"/>
            <a:r>
              <a:rPr lang="en-US" sz="2500" dirty="0" smtClean="0"/>
              <a:t>html document </a:t>
            </a:r>
            <a:r>
              <a:rPr lang="en-US" sz="2500" b="1" dirty="0" smtClean="0"/>
              <a:t>root</a:t>
            </a:r>
          </a:p>
          <a:p>
            <a:pPr lvl="1"/>
            <a:r>
              <a:rPr lang="en-US" sz="2500" b="1" dirty="0" err="1" smtClean="0"/>
              <a:t>xmlns</a:t>
            </a:r>
            <a:r>
              <a:rPr lang="en-US" sz="2500" dirty="0" smtClean="0"/>
              <a:t> attribute for the html element</a:t>
            </a:r>
          </a:p>
          <a:p>
            <a:pPr lvl="1"/>
            <a:r>
              <a:rPr lang="en-US" sz="2500" b="1" dirty="0" smtClean="0"/>
              <a:t>head</a:t>
            </a:r>
            <a:r>
              <a:rPr lang="en-US" sz="2500" dirty="0" smtClean="0"/>
              <a:t> element with a child </a:t>
            </a:r>
            <a:r>
              <a:rPr lang="en-US" sz="2500" b="1" dirty="0" smtClean="0"/>
              <a:t>title</a:t>
            </a:r>
            <a:r>
              <a:rPr lang="en-US" sz="2500" dirty="0" smtClean="0"/>
              <a:t> element</a:t>
            </a:r>
          </a:p>
          <a:p>
            <a:pPr lvl="1"/>
            <a:r>
              <a:rPr lang="en-US" sz="2500" b="1" dirty="0" smtClean="0"/>
              <a:t>body</a:t>
            </a:r>
            <a:r>
              <a:rPr lang="en-US" sz="2500" dirty="0" smtClean="0"/>
              <a:t> element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12018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XHTML </a:t>
            </a:r>
            <a:r>
              <a:rPr lang="en-US" dirty="0" smtClean="0">
                <a:latin typeface="+mj-lt"/>
              </a:rPr>
              <a:t>Document Structure (Ex.)</a:t>
            </a:r>
            <a:endParaRPr lang="en-US" dirty="0">
              <a:latin typeface="+mj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500" y="1143000"/>
            <a:ext cx="8763000" cy="5181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&lt;?xml </a:t>
            </a:r>
            <a:r>
              <a:rPr lang="en-US" b="1" dirty="0" smtClean="0">
                <a:solidFill>
                  <a:srgbClr val="FF0000"/>
                </a:solidFill>
              </a:rPr>
              <a:t>version</a:t>
            </a:r>
            <a:r>
              <a:rPr lang="en-US" dirty="0" smtClean="0"/>
              <a:t>="1.0" ?&gt;</a:t>
            </a:r>
          </a:p>
          <a:p>
            <a:pPr>
              <a:buNone/>
            </a:pPr>
            <a:r>
              <a:rPr lang="en-US" dirty="0" smtClean="0"/>
              <a:t>&lt;!</a:t>
            </a:r>
            <a:r>
              <a:rPr lang="en-US" b="1" dirty="0" smtClean="0">
                <a:solidFill>
                  <a:srgbClr val="FF0000"/>
                </a:solidFill>
              </a:rPr>
              <a:t>DOCTYPE</a:t>
            </a:r>
            <a:r>
              <a:rPr lang="en-US" dirty="0" smtClean="0"/>
              <a:t> HTML PUBLIC "-//W3C//</a:t>
            </a:r>
            <a:r>
              <a:rPr lang="en-US" dirty="0" err="1" smtClean="0"/>
              <a:t>Dtd</a:t>
            </a:r>
            <a:r>
              <a:rPr lang="en-US" dirty="0" smtClean="0"/>
              <a:t> XHTML 1.00 Strict//EN" "http://www.w3.org/tr/xhtml1/Dtd/xhtml1-strict.dtd"&gt; </a:t>
            </a:r>
          </a:p>
          <a:p>
            <a:pPr>
              <a:buNone/>
            </a:pPr>
            <a:r>
              <a:rPr lang="en-US" dirty="0" smtClean="0"/>
              <a:t>&lt;html </a:t>
            </a:r>
            <a:r>
              <a:rPr lang="en-US" b="1" dirty="0" err="1" smtClean="0">
                <a:solidFill>
                  <a:srgbClr val="FF0000"/>
                </a:solidFill>
              </a:rPr>
              <a:t>xmlns</a:t>
            </a:r>
            <a:r>
              <a:rPr lang="en-US" dirty="0" smtClean="0"/>
              <a:t>="http://www.w3.org/1999/xhtml"&gt;</a:t>
            </a:r>
          </a:p>
          <a:p>
            <a:pPr>
              <a:buNone/>
            </a:pPr>
            <a:r>
              <a:rPr lang="en-US" dirty="0" smtClean="0"/>
              <a:t>    &lt;head&gt;</a:t>
            </a:r>
          </a:p>
          <a:p>
            <a:pPr>
              <a:buNone/>
            </a:pPr>
            <a:r>
              <a:rPr lang="en-US" dirty="0" smtClean="0"/>
              <a:t>        &lt;</a:t>
            </a:r>
            <a:r>
              <a:rPr lang="en-US" b="1" dirty="0" smtClean="0">
                <a:solidFill>
                  <a:srgbClr val="FF0000"/>
                </a:solidFill>
              </a:rPr>
              <a:t>title</a:t>
            </a:r>
            <a:r>
              <a:rPr lang="en-US" dirty="0" smtClean="0"/>
              <a:t>&gt;Hello&lt;/title&gt;</a:t>
            </a:r>
          </a:p>
          <a:p>
            <a:pPr>
              <a:buNone/>
            </a:pPr>
            <a:r>
              <a:rPr lang="en-US" dirty="0" smtClean="0"/>
              <a:t>    &lt;/head&gt;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b="1" dirty="0" smtClean="0">
                <a:solidFill>
                  <a:srgbClr val="FF0000"/>
                </a:solidFill>
              </a:rPr>
              <a:t>body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helloooooooo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META Tag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500" y="1066800"/>
            <a:ext cx="8763000" cy="502920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+mn-lt"/>
              </a:rPr>
              <a:t>Metadata is data (information) about data.</a:t>
            </a:r>
          </a:p>
          <a:p>
            <a:pPr lvl="0"/>
            <a:r>
              <a:rPr lang="en-US" dirty="0">
                <a:latin typeface="+mn-lt"/>
              </a:rPr>
              <a:t>The &lt;meta&gt; tag provides metadata about the HTML document. </a:t>
            </a:r>
            <a:endParaRPr lang="en-US" dirty="0" smtClean="0">
              <a:latin typeface="+mn-lt"/>
            </a:endParaRPr>
          </a:p>
          <a:p>
            <a:pPr lvl="0"/>
            <a:r>
              <a:rPr lang="en-US" dirty="0" smtClean="0">
                <a:latin typeface="+mn-lt"/>
              </a:rPr>
              <a:t>Metadata </a:t>
            </a:r>
            <a:r>
              <a:rPr lang="en-US" dirty="0">
                <a:latin typeface="+mn-lt"/>
              </a:rPr>
              <a:t>will </a:t>
            </a:r>
            <a:r>
              <a:rPr lang="en-US" b="1" dirty="0">
                <a:latin typeface="+mn-lt"/>
              </a:rPr>
              <a:t>not be displayed </a:t>
            </a:r>
            <a:r>
              <a:rPr lang="en-US" dirty="0">
                <a:latin typeface="+mn-lt"/>
              </a:rPr>
              <a:t>on the </a:t>
            </a:r>
            <a:r>
              <a:rPr lang="en-US" dirty="0" smtClean="0">
                <a:latin typeface="+mn-lt"/>
              </a:rPr>
              <a:t>page.</a:t>
            </a:r>
            <a:endParaRPr lang="en-US" dirty="0">
              <a:latin typeface="+mn-lt"/>
            </a:endParaRPr>
          </a:p>
          <a:p>
            <a:pPr lvl="0"/>
            <a:r>
              <a:rPr lang="en-US" dirty="0">
                <a:latin typeface="+mn-lt"/>
              </a:rPr>
              <a:t>Meta elements are typically used to specify </a:t>
            </a:r>
            <a:r>
              <a:rPr lang="en-US" b="1" dirty="0">
                <a:latin typeface="+mn-lt"/>
              </a:rPr>
              <a:t>page description</a:t>
            </a:r>
            <a:r>
              <a:rPr lang="en-US" dirty="0">
                <a:latin typeface="+mn-lt"/>
              </a:rPr>
              <a:t>, </a:t>
            </a:r>
            <a:r>
              <a:rPr lang="en-US" b="1" dirty="0">
                <a:latin typeface="+mn-lt"/>
              </a:rPr>
              <a:t>keywords</a:t>
            </a:r>
            <a:r>
              <a:rPr lang="en-US" dirty="0">
                <a:latin typeface="+mn-lt"/>
              </a:rPr>
              <a:t>, </a:t>
            </a:r>
            <a:r>
              <a:rPr lang="en-US" b="1" dirty="0">
                <a:latin typeface="+mn-lt"/>
              </a:rPr>
              <a:t>author</a:t>
            </a:r>
            <a:r>
              <a:rPr lang="en-US" dirty="0">
                <a:latin typeface="+mn-lt"/>
              </a:rPr>
              <a:t> of the document,</a:t>
            </a:r>
            <a:r>
              <a:rPr lang="en-US" b="1" dirty="0">
                <a:latin typeface="+mn-lt"/>
              </a:rPr>
              <a:t> last modified </a:t>
            </a:r>
            <a:r>
              <a:rPr lang="en-US" dirty="0">
                <a:latin typeface="+mn-lt"/>
              </a:rPr>
              <a:t>and other metadata.</a:t>
            </a:r>
          </a:p>
          <a:p>
            <a:r>
              <a:rPr lang="en-US" dirty="0">
                <a:latin typeface="+mn-lt"/>
              </a:rPr>
              <a:t>The metadata can be used </a:t>
            </a:r>
            <a:r>
              <a:rPr lang="en-US" dirty="0" smtClean="0">
                <a:latin typeface="+mn-lt"/>
              </a:rPr>
              <a:t>by </a:t>
            </a:r>
            <a:r>
              <a:rPr lang="en-US" dirty="0" smtClean="0"/>
              <a:t>search engines (</a:t>
            </a:r>
            <a:r>
              <a:rPr lang="en-US" b="1" dirty="0" smtClean="0"/>
              <a:t>keywords</a:t>
            </a:r>
            <a:r>
              <a:rPr lang="en-US" dirty="0" smtClean="0"/>
              <a:t>),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browsers (how to </a:t>
            </a:r>
            <a:r>
              <a:rPr lang="en-US" b="1" dirty="0">
                <a:latin typeface="+mn-lt"/>
              </a:rPr>
              <a:t>display</a:t>
            </a:r>
            <a:r>
              <a:rPr lang="en-US" dirty="0">
                <a:latin typeface="+mn-lt"/>
              </a:rPr>
              <a:t> content or </a:t>
            </a:r>
            <a:r>
              <a:rPr lang="en-US" b="1" dirty="0">
                <a:latin typeface="+mn-lt"/>
              </a:rPr>
              <a:t>reload</a:t>
            </a:r>
            <a:r>
              <a:rPr lang="en-US" dirty="0">
                <a:latin typeface="+mn-lt"/>
              </a:rPr>
              <a:t> page</a:t>
            </a:r>
            <a:r>
              <a:rPr lang="en-US" dirty="0" smtClean="0">
                <a:latin typeface="+mn-lt"/>
              </a:rPr>
              <a:t>) </a:t>
            </a:r>
            <a:r>
              <a:rPr lang="en-US" dirty="0">
                <a:latin typeface="+mn-lt"/>
              </a:rPr>
              <a:t>or other web services.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495300" y="5257800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&lt;meta name="keywords" content="" /&gt;</a:t>
            </a:r>
          </a:p>
          <a:p>
            <a:r>
              <a:rPr lang="en-US" sz="2400" dirty="0">
                <a:solidFill>
                  <a:prstClr val="black"/>
                </a:solidFill>
              </a:rPr>
              <a:t>&lt;meta name="description" content="" </a:t>
            </a:r>
            <a:r>
              <a:rPr lang="en-US" sz="2400" dirty="0" smtClean="0">
                <a:solidFill>
                  <a:prstClr val="black"/>
                </a:solidFill>
              </a:rPr>
              <a:t>/&gt;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&lt;meta name=“authors” content=“” /&gt;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23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200" dirty="0" smtClean="0">
                <a:latin typeface="+mj-lt"/>
              </a:rPr>
              <a:t>Creating HTML Pages</a:t>
            </a:r>
            <a:endParaRPr lang="en-IN" sz="4200" dirty="0">
              <a:latin typeface="+mj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dirty="0"/>
              <a:t>An HTML file must have an </a:t>
            </a:r>
            <a:r>
              <a:rPr lang="en-US" dirty="0">
                <a:solidFill>
                  <a:srgbClr val="0202BE"/>
                </a:solidFill>
                <a:latin typeface="Consolas" pitchFamily="49" charset="0"/>
              </a:rPr>
              <a:t>.</a:t>
            </a:r>
            <a:r>
              <a:rPr lang="en-US" noProof="1">
                <a:solidFill>
                  <a:srgbClr val="0202BE"/>
                </a:solidFill>
                <a:latin typeface="Consolas" pitchFamily="49" charset="0"/>
              </a:rPr>
              <a:t>htm</a:t>
            </a:r>
            <a:r>
              <a:rPr lang="en-US" dirty="0">
                <a:solidFill>
                  <a:srgbClr val="0202BE"/>
                </a:solidFill>
              </a:rPr>
              <a:t> </a:t>
            </a:r>
            <a:r>
              <a:rPr lang="en-US" dirty="0"/>
              <a:t>or </a:t>
            </a:r>
            <a:r>
              <a:rPr lang="en-US" dirty="0">
                <a:solidFill>
                  <a:srgbClr val="0202BE"/>
                </a:solidFill>
                <a:latin typeface="Consolas" pitchFamily="49" charset="0"/>
              </a:rPr>
              <a:t>.html</a:t>
            </a:r>
            <a:r>
              <a:rPr lang="en-US" dirty="0">
                <a:solidFill>
                  <a:srgbClr val="0202BE"/>
                </a:solidFill>
              </a:rPr>
              <a:t> </a:t>
            </a:r>
            <a:r>
              <a:rPr lang="en-US" dirty="0"/>
              <a:t>file extension</a:t>
            </a:r>
          </a:p>
          <a:p>
            <a:pPr>
              <a:lnSpc>
                <a:spcPct val="95000"/>
              </a:lnSpc>
              <a:defRPr/>
            </a:pPr>
            <a:r>
              <a:rPr lang="en-US" dirty="0"/>
              <a:t>HTML files can be created with text editors:</a:t>
            </a:r>
          </a:p>
          <a:p>
            <a:pPr lvl="1">
              <a:lnSpc>
                <a:spcPct val="95000"/>
              </a:lnSpc>
              <a:defRPr/>
            </a:pPr>
            <a:r>
              <a:rPr lang="en-US" sz="2400" noProof="1"/>
              <a:t>NotePad, NotePad ++, PSPad</a:t>
            </a:r>
          </a:p>
          <a:p>
            <a:pPr>
              <a:lnSpc>
                <a:spcPct val="95000"/>
              </a:lnSpc>
              <a:defRPr/>
            </a:pPr>
            <a:r>
              <a:rPr lang="en-US" dirty="0"/>
              <a:t>Or HTML editors (WYSIWYG Editors):</a:t>
            </a:r>
          </a:p>
          <a:p>
            <a:pPr lvl="1">
              <a:lnSpc>
                <a:spcPct val="95000"/>
              </a:lnSpc>
              <a:defRPr/>
            </a:pPr>
            <a:r>
              <a:rPr lang="en-US" sz="2400" dirty="0"/>
              <a:t>Microsoft FrontPage</a:t>
            </a:r>
          </a:p>
          <a:p>
            <a:pPr lvl="1">
              <a:lnSpc>
                <a:spcPct val="95000"/>
              </a:lnSpc>
              <a:defRPr/>
            </a:pPr>
            <a:r>
              <a:rPr lang="en-US" sz="2400" dirty="0"/>
              <a:t>Macromedia Dreamweaver</a:t>
            </a:r>
          </a:p>
          <a:p>
            <a:pPr lvl="1">
              <a:lnSpc>
                <a:spcPct val="95000"/>
              </a:lnSpc>
              <a:defRPr/>
            </a:pPr>
            <a:r>
              <a:rPr lang="en-US" sz="2400" dirty="0"/>
              <a:t>Netscape </a:t>
            </a:r>
            <a:r>
              <a:rPr lang="en-US" sz="2400" dirty="0" smtClean="0"/>
              <a:t>Composer</a:t>
            </a:r>
          </a:p>
          <a:p>
            <a:pPr lvl="1">
              <a:lnSpc>
                <a:spcPct val="95000"/>
              </a:lnSpc>
              <a:defRPr/>
            </a:pPr>
            <a:r>
              <a:rPr lang="en-US" sz="2400" dirty="0" smtClean="0"/>
              <a:t>Visual </a:t>
            </a:r>
            <a:r>
              <a:rPr lang="en-US" sz="2400" dirty="0"/>
              <a:t>Studio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676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4"/>
            <a:ext cx="8763000" cy="8095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First HTML Page</a:t>
            </a:r>
            <a:endParaRPr lang="en-IN" dirty="0">
              <a:latin typeface="+mj-lt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41338" y="1751221"/>
            <a:ext cx="7991475" cy="28992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5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95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95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95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5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95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5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8" descr="My-First-HTML-Page-I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0" y="4343609"/>
            <a:ext cx="5556250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457200" y="1143000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test.html</a:t>
            </a:r>
            <a:endParaRPr lang="en-US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9145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4"/>
            <a:ext cx="8763000" cy="8095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HTML Structure</a:t>
            </a:r>
            <a:endParaRPr lang="en-IN" dirty="0">
              <a:latin typeface="+mj-lt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HTML is comprised of “elements” and “tags”</a:t>
            </a:r>
            <a:endParaRPr lang="en-US" dirty="0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400" dirty="0" smtClean="0"/>
              <a:t>Begins with </a:t>
            </a:r>
            <a:r>
              <a:rPr lang="en-US" sz="2400" dirty="0" smtClean="0">
                <a:solidFill>
                  <a:srgbClr val="0202BE"/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/>
              <a:t>and ends with </a:t>
            </a:r>
            <a:r>
              <a:rPr lang="en-US" sz="2400" dirty="0" smtClean="0">
                <a:solidFill>
                  <a:srgbClr val="0202BE"/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Elements (tags) are nested one inside another:</a:t>
            </a:r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Tags have attributes:</a:t>
            </a:r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HTML describes structure using two main sections: </a:t>
            </a:r>
            <a:r>
              <a:rPr lang="en-US" dirty="0" smtClean="0">
                <a:solidFill>
                  <a:srgbClr val="0202BE"/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>
                <a:solidFill>
                  <a:srgbClr val="0202BE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202BE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  <a:p>
            <a:endParaRPr lang="en-US" sz="2800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143000" y="2590800"/>
            <a:ext cx="76898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 smtClean="0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 </a:t>
            </a:r>
            <a:r>
              <a:rPr lang="en-US" sz="24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&lt;head&gt;&lt;/head&gt; </a:t>
            </a:r>
            <a:r>
              <a:rPr lang="en-US" sz="2400" b="1" noProof="1" smtClean="0">
                <a:solidFill>
                  <a:srgbClr val="C0504D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&lt;body&gt;&lt;/body&gt; </a:t>
            </a:r>
            <a:r>
              <a:rPr lang="en-US" sz="2400" b="1" noProof="1" smtClean="0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400" b="1" noProof="1">
              <a:solidFill>
                <a:srgbClr val="0202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1143000" y="3505200"/>
            <a:ext cx="76898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src="logo.jpg" alt="logo" /&gt;</a:t>
            </a:r>
          </a:p>
        </p:txBody>
      </p:sp>
    </p:spTree>
    <p:extLst>
      <p:ext uri="{BB962C8B-B14F-4D97-AF65-F5344CB8AC3E}">
        <p14:creationId xmlns:p14="http://schemas.microsoft.com/office/powerpoint/2010/main" val="359182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6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4"/>
            <a:ext cx="8763000" cy="8095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HTML Code Formatting</a:t>
            </a:r>
            <a:endParaRPr lang="en-IN" dirty="0">
              <a:latin typeface="+mj-lt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The HTML source code should be formatted to increase readability and facilitate debugging.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400" dirty="0"/>
              <a:t>Every block element should start on a new line.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/>
              <a:t>Every nested (block) element should be indented.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/>
              <a:t>Browsers ignore multiple whitespaces in the page source, so formatting is harmless.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For performance reasons, formatting can be sacrificed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1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4"/>
            <a:ext cx="8763000" cy="8095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First HTML Page: Tags</a:t>
            </a:r>
            <a:endParaRPr lang="en-IN" dirty="0">
              <a:latin typeface="+mj-lt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39750" y="1676400"/>
            <a:ext cx="8207375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  <a:defRPr/>
            </a:pPr>
            <a:r>
              <a:rPr lang="en-ZA" sz="2400" b="1" noProof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2133600" y="1905000"/>
            <a:ext cx="2209799" cy="527804"/>
          </a:xfrm>
          <a:prstGeom prst="wedgeRoundRectCallout">
            <a:avLst>
              <a:gd name="adj1" fmla="val -51525"/>
              <a:gd name="adj2" fmla="val 1398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Opening tag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6172200" y="3663196"/>
            <a:ext cx="2057400" cy="527804"/>
          </a:xfrm>
          <a:prstGeom prst="wedgeRoundRectCallout">
            <a:avLst>
              <a:gd name="adj1" fmla="val -45850"/>
              <a:gd name="adj2" fmla="val -1114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rgbClr val="4BACC6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Closing tag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3400" y="5562600"/>
            <a:ext cx="8229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An HTML element consists of an opening tag, a closing tag and the content inside.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38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2322</Words>
  <Application>Microsoft Office PowerPoint</Application>
  <PresentationFormat>On-screen Show (4:3)</PresentationFormat>
  <Paragraphs>450</Paragraphs>
  <Slides>43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Office Theme</vt:lpstr>
      <vt:lpstr>1_Office Theme</vt:lpstr>
      <vt:lpstr>Unit – 2 HTML BASICS</vt:lpstr>
      <vt:lpstr>Outline</vt:lpstr>
      <vt:lpstr>Outline (Cont.)</vt:lpstr>
      <vt:lpstr>What is a Web Page?</vt:lpstr>
      <vt:lpstr>Creating HTML Pages</vt:lpstr>
      <vt:lpstr>First HTML Page</vt:lpstr>
      <vt:lpstr>HTML Structure</vt:lpstr>
      <vt:lpstr>HTML Code Formatting</vt:lpstr>
      <vt:lpstr>First HTML Page: Tags</vt:lpstr>
      <vt:lpstr>First HTML Page: Header</vt:lpstr>
      <vt:lpstr>First HTML Page: Body</vt:lpstr>
      <vt:lpstr>First HTML Page</vt:lpstr>
      <vt:lpstr>Basic HTML Tags</vt:lpstr>
      <vt:lpstr>1) Headings</vt:lpstr>
      <vt:lpstr>2) &lt;p&gt; paragraph</vt:lpstr>
      <vt:lpstr>3) Colors</vt:lpstr>
      <vt:lpstr>4) Fonts</vt:lpstr>
      <vt:lpstr>5) List Tags</vt:lpstr>
      <vt:lpstr>5.1) Ordered List</vt:lpstr>
      <vt:lpstr>5.2) Unordered List</vt:lpstr>
      <vt:lpstr>5.3) Definition List</vt:lpstr>
      <vt:lpstr>6) &lt;a&gt; Anchor Tag (Hyperlinks)</vt:lpstr>
      <vt:lpstr>7) Images</vt:lpstr>
      <vt:lpstr>Images (cont.)</vt:lpstr>
      <vt:lpstr>Image (cont.) =&gt; align=“bottom”</vt:lpstr>
      <vt:lpstr>Image (cont.) =&gt; align=“right”</vt:lpstr>
      <vt:lpstr>8) Table</vt:lpstr>
      <vt:lpstr>Table Element Attributes</vt:lpstr>
      <vt:lpstr>Table Row &lt;tr&gt; Attributes</vt:lpstr>
      <vt:lpstr>Irregular Table</vt:lpstr>
      <vt:lpstr>9) HTML Form</vt:lpstr>
      <vt:lpstr>The &lt;form&gt; Tag</vt:lpstr>
      <vt:lpstr>Input tags</vt:lpstr>
      <vt:lpstr>Input tags (cont.)</vt:lpstr>
      <vt:lpstr>Input tags (cont.)</vt:lpstr>
      <vt:lpstr>Introduction to XHTML / DHTML</vt:lpstr>
      <vt:lpstr>Introduction to XHTML (Cont.)</vt:lpstr>
      <vt:lpstr>XHTML</vt:lpstr>
      <vt:lpstr>Characteristics of XHTML</vt:lpstr>
      <vt:lpstr>XHTML DOCTYPE</vt:lpstr>
      <vt:lpstr>XHTML Document Structure</vt:lpstr>
      <vt:lpstr>XHTML Document Structure (Ex.)</vt:lpstr>
      <vt:lpstr>META Tag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– 2 HTML BASICS</dc:title>
  <dc:creator>lenovo_RUHI</dc:creator>
  <cp:lastModifiedBy>lenovo</cp:lastModifiedBy>
  <cp:revision>1</cp:revision>
  <dcterms:created xsi:type="dcterms:W3CDTF">2006-08-16T00:00:00Z</dcterms:created>
  <dcterms:modified xsi:type="dcterms:W3CDTF">2019-02-05T08:01:58Z</dcterms:modified>
</cp:coreProperties>
</file>