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DF6-7996-4C41-957D-FEDE369B38F8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09364-AF27-4461-A511-E4C561DF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0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70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D5864-6642-42CD-9179-F5DB481580C3}" type="slidenum">
              <a:rPr lang="en-GB" altLang="en-US">
                <a:solidFill>
                  <a:prstClr val="black"/>
                </a:solidFill>
              </a:rPr>
              <a:pPr/>
              <a:t>31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474663"/>
            <a:ext cx="4556125" cy="3417887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4006850"/>
            <a:ext cx="6096000" cy="4652963"/>
          </a:xfrm>
        </p:spPr>
        <p:txBody>
          <a:bodyPr/>
          <a:lstStyle/>
          <a:p>
            <a:r>
              <a:rPr lang="en-US" altLang="en-US" sz="1500"/>
              <a:t>Your Notes: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2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5755BF1C-FB87-42BE-98ED-1B79A16CF1D9}" type="slidenum">
              <a:rPr lang="en-US" altLang="en-US" smtClean="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7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7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/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5: </a:t>
            </a:r>
            <a:r>
              <a:rPr lang="en-US" dirty="0" smtClean="0">
                <a:solidFill>
                  <a:prstClr val="white"/>
                </a:solidFill>
              </a:rPr>
              <a:t>JS</a:t>
            </a:r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89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26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11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4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14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069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7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75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258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12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Creating Web Pages with HTML, 3e</a:t>
            </a:r>
          </a:p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7C51F-F69D-4FFC-A18F-B29901ECC8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794614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Creating Web Pages with HTML, 3e</a:t>
            </a:r>
          </a:p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3C62F-52B5-45C4-B294-8C0E8143F1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605063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Creating Web Pages with HTML, 3e</a:t>
            </a:r>
          </a:p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60028-A719-47C6-A140-87494B7502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805529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Creating Web Pages with HTML, 3e</a:t>
            </a:r>
          </a:p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Prepared by: C. Hueckstaedt, Tutorial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D2639-6890-4CE5-B8D2-00AEED0F3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440324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Creating Web Pages with HTML, 3e</a:t>
            </a:r>
          </a:p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Prepared by: C. Hueckstaedt, Tutorial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F522E-4CB1-4E62-B8AF-44FD454374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115353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Creating Web Pages with HTML, 3e</a:t>
            </a:r>
          </a:p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Prepared by: C. Hueckstaedt, Tutorial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90A64-753B-460A-95D4-E89115487A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351463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Creating Web Pages with HTML, 3e</a:t>
            </a:r>
          </a:p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Prepared by: C. Hueckstaedt, Tutorial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E6175-47D5-47BF-8631-3E6CBE4819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05850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Creating Web Pages with HTML, 3e</a:t>
            </a:r>
          </a:p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Prepared by: C. Hueckstaedt, Tutorial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E761DC-AE78-465C-8D42-431EB81CF2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191481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Creating Web Pages with HTML, 3e</a:t>
            </a:r>
          </a:p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Prepared by: C. Hueckstaedt, Tutorial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54F37-165C-45C5-ADE3-F3E40A151A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326570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Creating Web Pages with HTML, 3e</a:t>
            </a:r>
          </a:p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F3E16-2FC2-4418-8B63-B7BA73929C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955619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Creating Web Pages with HTML, 3e</a:t>
            </a:r>
          </a:p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74320-6E96-4973-8911-1A8574C823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25914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0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Creating Web Pages with HTML, 3e</a:t>
            </a:r>
          </a:p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DAEA551-C289-4A3D-B653-2FD5FFA025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54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32" name="Text Box 12"/>
          <p:cNvSpPr txBox="1">
            <a:spLocks noChangeArrowheads="1"/>
          </p:cNvSpPr>
          <p:nvPr userDrawn="1"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400" smtClean="0">
                <a:solidFill>
                  <a:prstClr val="white"/>
                </a:solidFill>
              </a:rPr>
              <a:t>XP</a:t>
            </a:r>
          </a:p>
        </p:txBody>
      </p:sp>
      <p:pic>
        <p:nvPicPr>
          <p:cNvPr id="1033" name="Picture 17" descr="C_E008056_radiotelescop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85578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7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19200"/>
            <a:ext cx="9144000" cy="449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534400" cy="4495801"/>
          </a:xfrm>
        </p:spPr>
        <p:txBody>
          <a:bodyPr anchor="b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</a:t>
            </a:r>
            <a:r>
              <a:rPr lang="en-US" sz="6000" b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– 4</a:t>
            </a: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Java Script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(JS)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/>
              <a:t>Strings</a:t>
            </a:r>
            <a:endParaRPr lang="en-IN" dirty="0">
              <a:latin typeface="+mj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string</a:t>
            </a:r>
            <a:r>
              <a:rPr lang="en-US" dirty="0" smtClean="0"/>
              <a:t> can be defined as a </a:t>
            </a:r>
            <a:r>
              <a:rPr lang="en-US" b="1" dirty="0" smtClean="0">
                <a:solidFill>
                  <a:srgbClr val="C00000"/>
                </a:solidFill>
              </a:rPr>
              <a:t>sequence of letters, digits, punctuation and so 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string</a:t>
            </a:r>
            <a:r>
              <a:rPr lang="en-US" b="1" dirty="0" smtClean="0"/>
              <a:t> </a:t>
            </a:r>
            <a:r>
              <a:rPr lang="en-US" dirty="0" smtClean="0"/>
              <a:t>in a JavaScript is </a:t>
            </a:r>
            <a:r>
              <a:rPr lang="en-US" b="1" dirty="0" smtClean="0">
                <a:solidFill>
                  <a:srgbClr val="C00000"/>
                </a:solidFill>
              </a:rPr>
              <a:t>wrapped</a:t>
            </a:r>
            <a:r>
              <a:rPr lang="en-US" dirty="0" smtClean="0"/>
              <a:t> with </a:t>
            </a:r>
            <a:r>
              <a:rPr lang="en-US" b="1" dirty="0" smtClean="0">
                <a:solidFill>
                  <a:srgbClr val="C00000"/>
                </a:solidFill>
              </a:rPr>
              <a:t>single or double quotes</a:t>
            </a:r>
          </a:p>
          <a:p>
            <a:pPr algn="just"/>
            <a:r>
              <a:rPr lang="en-US" dirty="0" smtClean="0"/>
              <a:t>Strings cab be </a:t>
            </a:r>
            <a:r>
              <a:rPr lang="en-US" b="1" dirty="0" smtClean="0">
                <a:solidFill>
                  <a:srgbClr val="C00000"/>
                </a:solidFill>
              </a:rPr>
              <a:t>joined</a:t>
            </a:r>
            <a:r>
              <a:rPr lang="en-US" b="1" dirty="0" smtClean="0"/>
              <a:t> </a:t>
            </a:r>
            <a:r>
              <a:rPr lang="en-US" dirty="0" smtClean="0"/>
              <a:t>together with the </a:t>
            </a:r>
            <a:r>
              <a:rPr lang="en-US" b="1" dirty="0" smtClean="0">
                <a:solidFill>
                  <a:srgbClr val="C00000"/>
                </a:solidFill>
              </a:rPr>
              <a:t>+ operator</a:t>
            </a:r>
            <a:r>
              <a:rPr lang="en-US" dirty="0" smtClean="0"/>
              <a:t>, which is called </a:t>
            </a:r>
            <a:r>
              <a:rPr lang="en-US" b="1" dirty="0" smtClean="0">
                <a:solidFill>
                  <a:srgbClr val="C00000"/>
                </a:solidFill>
              </a:rPr>
              <a:t>concatenation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For Example,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mystring</a:t>
            </a:r>
            <a:r>
              <a:rPr lang="en-US" dirty="0" smtClean="0"/>
              <a:t> = “my college name is ” + “VVP”;</a:t>
            </a:r>
          </a:p>
          <a:p>
            <a:pPr algn="just"/>
            <a:r>
              <a:rPr lang="en-US" dirty="0" smtClean="0"/>
              <a:t>As string is an object type it also has some useful features.</a:t>
            </a:r>
          </a:p>
          <a:p>
            <a:pPr lvl="1">
              <a:buNone/>
            </a:pPr>
            <a:r>
              <a:rPr lang="en-US" dirty="0" smtClean="0"/>
              <a:t>For Example,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lenStr</a:t>
            </a:r>
            <a:r>
              <a:rPr lang="en-US" dirty="0" smtClean="0"/>
              <a:t> = </a:t>
            </a:r>
            <a:r>
              <a:rPr lang="en-US" dirty="0" err="1" smtClean="0"/>
              <a:t>mystring</a:t>
            </a:r>
            <a:r>
              <a:rPr lang="en-US" b="1" dirty="0" err="1" smtClean="0">
                <a:solidFill>
                  <a:srgbClr val="C00000"/>
                </a:solidFill>
              </a:rPr>
              <a:t>.length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Which returns the </a:t>
            </a:r>
            <a:r>
              <a:rPr lang="en-US" b="1" dirty="0" smtClean="0">
                <a:solidFill>
                  <a:srgbClr val="C00000"/>
                </a:solidFill>
              </a:rPr>
              <a:t>length</a:t>
            </a:r>
            <a:r>
              <a:rPr lang="en-US" b="1" dirty="0" smtClean="0"/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string</a:t>
            </a:r>
            <a:r>
              <a:rPr lang="en-US" b="1" dirty="0" smtClean="0"/>
              <a:t>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integer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3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IN" dirty="0">
              <a:latin typeface="+mj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C00000"/>
                </a:solidFill>
              </a:rPr>
              <a:t>array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C00000"/>
                </a:solidFill>
              </a:rPr>
              <a:t>collection of data</a:t>
            </a:r>
            <a:r>
              <a:rPr lang="en-US" dirty="0" smtClean="0"/>
              <a:t>, each item in array has an index to access it.</a:t>
            </a:r>
          </a:p>
          <a:p>
            <a:r>
              <a:rPr lang="en-US" dirty="0" smtClean="0"/>
              <a:t>Ways to use array in JavaScript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 = new Array();</a:t>
            </a:r>
          </a:p>
          <a:p>
            <a:pPr lvl="2">
              <a:buNone/>
            </a:pPr>
            <a:r>
              <a:rPr lang="en-US" dirty="0" err="1" smtClean="0"/>
              <a:t>myArray</a:t>
            </a:r>
            <a:r>
              <a:rPr lang="en-US" dirty="0" smtClean="0"/>
              <a:t>[0] = “VVP”;</a:t>
            </a:r>
          </a:p>
          <a:p>
            <a:pPr lvl="2">
              <a:buNone/>
            </a:pPr>
            <a:r>
              <a:rPr lang="en-US" dirty="0" err="1" smtClean="0"/>
              <a:t>myArray</a:t>
            </a:r>
            <a:r>
              <a:rPr lang="en-US" dirty="0" smtClean="0"/>
              <a:t>[1] = 222;</a:t>
            </a:r>
          </a:p>
          <a:p>
            <a:pPr lvl="2">
              <a:buNone/>
            </a:pPr>
            <a:r>
              <a:rPr lang="en-US" dirty="0" err="1" smtClean="0"/>
              <a:t>myArray</a:t>
            </a:r>
            <a:r>
              <a:rPr lang="en-US" dirty="0" smtClean="0"/>
              <a:t>[2] = false;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 = new Array(“VVP” , 123 , true);</a:t>
            </a:r>
          </a:p>
        </p:txBody>
      </p:sp>
    </p:spTree>
    <p:extLst>
      <p:ext uri="{BB962C8B-B14F-4D97-AF65-F5344CB8AC3E}">
        <p14:creationId xmlns:p14="http://schemas.microsoft.com/office/powerpoint/2010/main" val="295689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/>
              <a:t>A JavaScript function is a </a:t>
            </a:r>
            <a:r>
              <a:rPr lang="en-US" b="1" dirty="0" smtClean="0">
                <a:solidFill>
                  <a:srgbClr val="C00000"/>
                </a:solidFill>
              </a:rPr>
              <a:t>block of code </a:t>
            </a:r>
            <a:r>
              <a:rPr lang="en-US" dirty="0" smtClean="0"/>
              <a:t>designed to perform a particular task.</a:t>
            </a:r>
          </a:p>
          <a:p>
            <a:pPr algn="just"/>
            <a:r>
              <a:rPr lang="en-US" dirty="0" smtClean="0"/>
              <a:t>A JavaScript function is </a:t>
            </a:r>
            <a:r>
              <a:rPr lang="en-US" b="1" dirty="0" smtClean="0">
                <a:solidFill>
                  <a:srgbClr val="C00000"/>
                </a:solidFill>
              </a:rPr>
              <a:t>executed</a:t>
            </a:r>
            <a:r>
              <a:rPr lang="en-US" b="1" dirty="0" smtClean="0"/>
              <a:t> </a:t>
            </a:r>
            <a:r>
              <a:rPr lang="en-US" dirty="0" smtClean="0"/>
              <a:t>when "</a:t>
            </a:r>
            <a:r>
              <a:rPr lang="en-US" b="1" dirty="0" smtClean="0">
                <a:solidFill>
                  <a:srgbClr val="C00000"/>
                </a:solidFill>
              </a:rPr>
              <a:t>something</a:t>
            </a:r>
            <a:r>
              <a:rPr lang="en-US" dirty="0" smtClean="0"/>
              <a:t>" </a:t>
            </a:r>
            <a:r>
              <a:rPr lang="en-US" b="1" dirty="0" smtClean="0">
                <a:solidFill>
                  <a:srgbClr val="C00000"/>
                </a:solidFill>
              </a:rPr>
              <a:t>invokes</a:t>
            </a:r>
            <a:r>
              <a:rPr lang="en-US" b="1" dirty="0" smtClean="0"/>
              <a:t> </a:t>
            </a:r>
            <a:r>
              <a:rPr lang="en-US" dirty="0" smtClean="0"/>
              <a:t>it.</a:t>
            </a:r>
          </a:p>
          <a:p>
            <a:pPr algn="just"/>
            <a:r>
              <a:rPr lang="en-US" dirty="0" smtClean="0"/>
              <a:t>A JavaScript function is defined with the </a:t>
            </a:r>
            <a:r>
              <a:rPr lang="en-US" b="1" dirty="0" smtClean="0">
                <a:solidFill>
                  <a:srgbClr val="C00000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dirty="0" smtClean="0"/>
              <a:t>keyword, </a:t>
            </a:r>
            <a:r>
              <a:rPr lang="en-US" b="1" dirty="0" smtClean="0">
                <a:solidFill>
                  <a:srgbClr val="C00000"/>
                </a:solidFill>
              </a:rPr>
              <a:t>followed by a name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rgbClr val="C00000"/>
                </a:solidFill>
              </a:rPr>
              <a:t>followed by parentheses ()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algn="just"/>
            <a:r>
              <a:rPr lang="en-US" dirty="0" smtClean="0"/>
              <a:t> The </a:t>
            </a:r>
            <a:r>
              <a:rPr lang="en-US" b="1" dirty="0" smtClean="0">
                <a:solidFill>
                  <a:srgbClr val="C00000"/>
                </a:solidFill>
              </a:rPr>
              <a:t>parentheses</a:t>
            </a:r>
            <a:r>
              <a:rPr lang="en-US" b="1" dirty="0" smtClean="0"/>
              <a:t> </a:t>
            </a:r>
            <a:r>
              <a:rPr lang="en-US" dirty="0" smtClean="0"/>
              <a:t>may </a:t>
            </a:r>
            <a:r>
              <a:rPr lang="en-US" b="1" dirty="0" smtClean="0">
                <a:solidFill>
                  <a:srgbClr val="C00000"/>
                </a:solidFill>
              </a:rPr>
              <a:t>include parameter </a:t>
            </a:r>
            <a:r>
              <a:rPr lang="en-US" dirty="0" smtClean="0"/>
              <a:t>names </a:t>
            </a:r>
            <a:r>
              <a:rPr lang="en-US" b="1" dirty="0" smtClean="0">
                <a:solidFill>
                  <a:srgbClr val="C00000"/>
                </a:solidFill>
              </a:rPr>
              <a:t>separated</a:t>
            </a:r>
            <a:r>
              <a:rPr lang="en-US" b="1" dirty="0" smtClean="0"/>
              <a:t> </a:t>
            </a:r>
            <a:r>
              <a:rPr lang="en-US" dirty="0" smtClean="0"/>
              <a:t>by </a:t>
            </a:r>
            <a:r>
              <a:rPr lang="en-US" b="1" dirty="0" smtClean="0">
                <a:solidFill>
                  <a:srgbClr val="C00000"/>
                </a:solidFill>
              </a:rPr>
              <a:t>commas</a:t>
            </a:r>
            <a:r>
              <a:rPr lang="en-US" dirty="0" smtClean="0"/>
              <a:t>: (parameter1, parameter2, ...)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code to be executed</a:t>
            </a:r>
            <a:r>
              <a:rPr lang="en-US" dirty="0" smtClean="0"/>
              <a:t>, by the function, is placed inside </a:t>
            </a:r>
            <a:r>
              <a:rPr lang="en-US" b="1" dirty="0" smtClean="0">
                <a:solidFill>
                  <a:srgbClr val="C00000"/>
                </a:solidFill>
              </a:rPr>
              <a:t>curly brackets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Example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4971871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Code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function </a:t>
            </a:r>
            <a:r>
              <a:rPr lang="en-US" dirty="0" err="1" smtClean="0">
                <a:solidFill>
                  <a:prstClr val="black"/>
                </a:solidFill>
              </a:rPr>
              <a:t>myFunction</a:t>
            </a:r>
            <a:r>
              <a:rPr lang="en-US" dirty="0" smtClean="0">
                <a:solidFill>
                  <a:prstClr val="black"/>
                </a:solidFill>
              </a:rPr>
              <a:t>(p1, p2) 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return p1 * p2;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JavaScript </a:t>
            </a:r>
            <a:r>
              <a:rPr lang="en-US" b="1" dirty="0" smtClean="0">
                <a:solidFill>
                  <a:srgbClr val="C00000"/>
                </a:solidFill>
              </a:rPr>
              <a:t>reaches a return </a:t>
            </a:r>
            <a:r>
              <a:rPr lang="en-US" dirty="0" smtClean="0"/>
              <a:t>statement, the function will </a:t>
            </a:r>
            <a:r>
              <a:rPr lang="en-US" b="1" dirty="0" smtClean="0">
                <a:solidFill>
                  <a:srgbClr val="C00000"/>
                </a:solidFill>
              </a:rPr>
              <a:t>stop executing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If the function was invoked from a statement, JavaScript will "return" to execute the code after the invoking statement.</a:t>
            </a:r>
          </a:p>
          <a:p>
            <a:pPr algn="just"/>
            <a:r>
              <a:rPr lang="en-US" dirty="0" smtClean="0"/>
              <a:t>The code inside the function will execute when "something" invokes (calls) the function:</a:t>
            </a:r>
          </a:p>
          <a:p>
            <a:pPr lvl="1"/>
            <a:r>
              <a:rPr lang="en-US" dirty="0" smtClean="0"/>
              <a:t>When an </a:t>
            </a:r>
            <a:r>
              <a:rPr lang="en-US" b="1" dirty="0" smtClean="0">
                <a:solidFill>
                  <a:srgbClr val="C00000"/>
                </a:solidFill>
              </a:rPr>
              <a:t>event occurs </a:t>
            </a:r>
            <a:r>
              <a:rPr lang="en-US" dirty="0" smtClean="0"/>
              <a:t>(when a user clicks a button)</a:t>
            </a:r>
          </a:p>
          <a:p>
            <a:pPr lvl="1"/>
            <a:r>
              <a:rPr lang="en-US" dirty="0" smtClean="0"/>
              <a:t>When it is invoked (</a:t>
            </a:r>
            <a:r>
              <a:rPr lang="en-US" b="1" dirty="0" smtClean="0">
                <a:solidFill>
                  <a:srgbClr val="C00000"/>
                </a:solidFill>
              </a:rPr>
              <a:t>called</a:t>
            </a:r>
            <a:r>
              <a:rPr lang="en-US" dirty="0" smtClean="0"/>
              <a:t>) from JavaScript code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Automatically</a:t>
            </a:r>
            <a:r>
              <a:rPr lang="en-US" dirty="0" smtClean="0"/>
              <a:t> (self invoked)</a:t>
            </a:r>
          </a:p>
        </p:txBody>
      </p:sp>
    </p:spTree>
    <p:extLst>
      <p:ext uri="{BB962C8B-B14F-4D97-AF65-F5344CB8AC3E}">
        <p14:creationId xmlns:p14="http://schemas.microsoft.com/office/powerpoint/2010/main" val="415519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/>
              <a:t>Pop up Boxes</a:t>
            </a:r>
            <a:endParaRPr lang="en-IN" dirty="0"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Popup boxes can be used to raise an alert, or to get confirmation on any input or to have a kind of input from the users.</a:t>
            </a:r>
          </a:p>
          <a:p>
            <a:pPr algn="just"/>
            <a:r>
              <a:rPr lang="en-US" dirty="0" smtClean="0"/>
              <a:t>JavaScript supports </a:t>
            </a:r>
            <a:r>
              <a:rPr lang="en-US" b="1" dirty="0" smtClean="0">
                <a:solidFill>
                  <a:srgbClr val="C00000"/>
                </a:solidFill>
              </a:rPr>
              <a:t>three</a:t>
            </a:r>
            <a:r>
              <a:rPr lang="en-US" dirty="0" smtClean="0"/>
              <a:t> types of popup boxes. </a:t>
            </a:r>
          </a:p>
          <a:p>
            <a:pPr lvl="1"/>
            <a:r>
              <a:rPr lang="en-US" sz="2400" dirty="0" smtClean="0"/>
              <a:t>Alert box</a:t>
            </a:r>
          </a:p>
          <a:p>
            <a:pPr lvl="1"/>
            <a:r>
              <a:rPr lang="en-US" sz="2400" dirty="0" smtClean="0"/>
              <a:t>Confirm box</a:t>
            </a:r>
            <a:endParaRPr lang="en-US" sz="2200" dirty="0" smtClean="0"/>
          </a:p>
          <a:p>
            <a:pPr lvl="1"/>
            <a:r>
              <a:rPr lang="en-US" sz="2400" dirty="0" smtClean="0"/>
              <a:t>Prompt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</a:t>
            </a:r>
            <a:r>
              <a:rPr lang="en-US" b="1" dirty="0" smtClean="0">
                <a:solidFill>
                  <a:srgbClr val="C00000"/>
                </a:solidFill>
              </a:rPr>
              <a:t>alert box </a:t>
            </a:r>
            <a:r>
              <a:rPr lang="en-US" dirty="0" smtClean="0"/>
              <a:t>is used if you want to </a:t>
            </a:r>
            <a:r>
              <a:rPr lang="en-US" b="1" dirty="0" smtClean="0">
                <a:solidFill>
                  <a:srgbClr val="C00000"/>
                </a:solidFill>
              </a:rPr>
              <a:t>make sure </a:t>
            </a:r>
            <a:r>
              <a:rPr lang="en-US" dirty="0" smtClean="0"/>
              <a:t>information </a:t>
            </a:r>
            <a:r>
              <a:rPr lang="en-US" b="1" dirty="0" smtClean="0">
                <a:solidFill>
                  <a:srgbClr val="C00000"/>
                </a:solidFill>
              </a:rPr>
              <a:t>comes through</a:t>
            </a:r>
            <a:r>
              <a:rPr lang="en-US" dirty="0" smtClean="0"/>
              <a:t> to the </a:t>
            </a:r>
            <a:r>
              <a:rPr lang="en-US" b="1" dirty="0" smtClean="0">
                <a:solidFill>
                  <a:srgbClr val="C00000"/>
                </a:solidFill>
              </a:rPr>
              <a:t>user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When an alert box pops up, the user will </a:t>
            </a:r>
            <a:r>
              <a:rPr lang="en-US" b="1" dirty="0" smtClean="0">
                <a:solidFill>
                  <a:srgbClr val="C00000"/>
                </a:solidFill>
              </a:rPr>
              <a:t>have to click "OK" </a:t>
            </a:r>
            <a:r>
              <a:rPr lang="en-US" dirty="0" smtClean="0"/>
              <a:t>to proceed.</a:t>
            </a:r>
          </a:p>
          <a:p>
            <a:pPr algn="just"/>
            <a:r>
              <a:rPr lang="en-US" dirty="0" smtClean="0"/>
              <a:t>It can be used to display the result of validation.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337679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Code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&lt;html&gt;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&lt;head&gt;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	&lt;title&gt;Alert Box&lt;/title&gt;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&lt;/head&gt;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&lt;body&gt;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	&lt;script&gt;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                   alert("Hello World");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&lt;/script&gt;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&lt;/body&gt;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&lt;/html&gt;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581400"/>
            <a:ext cx="43624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7680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confirm box </a:t>
            </a:r>
            <a:r>
              <a:rPr lang="en-US" dirty="0" smtClean="0"/>
              <a:t>is used if you want the user to </a:t>
            </a:r>
            <a:r>
              <a:rPr lang="en-US" b="1" dirty="0" smtClean="0">
                <a:solidFill>
                  <a:srgbClr val="C00000"/>
                </a:solidFill>
              </a:rPr>
              <a:t>accept something</a:t>
            </a:r>
            <a:r>
              <a:rPr lang="en-US" dirty="0" smtClean="0"/>
              <a:t>.</a:t>
            </a:r>
          </a:p>
          <a:p>
            <a:pPr algn="just"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When </a:t>
            </a:r>
            <a:r>
              <a:rPr lang="en-US" dirty="0" smtClean="0"/>
              <a:t>a confirm box </a:t>
            </a:r>
            <a:r>
              <a:rPr lang="en-US" b="1" dirty="0" smtClean="0">
                <a:solidFill>
                  <a:srgbClr val="C00000"/>
                </a:solidFill>
              </a:rPr>
              <a:t>pops up</a:t>
            </a:r>
            <a:r>
              <a:rPr lang="en-US" dirty="0" smtClean="0"/>
              <a:t>, the user will have to </a:t>
            </a:r>
            <a:r>
              <a:rPr lang="en-US" b="1" dirty="0" smtClean="0">
                <a:solidFill>
                  <a:srgbClr val="C00000"/>
                </a:solidFill>
              </a:rPr>
              <a:t>click</a:t>
            </a:r>
            <a:r>
              <a:rPr lang="en-US" dirty="0" smtClean="0"/>
              <a:t> either "</a:t>
            </a:r>
            <a:r>
              <a:rPr lang="en-US" b="1" dirty="0" smtClean="0">
                <a:solidFill>
                  <a:srgbClr val="C00000"/>
                </a:solidFill>
              </a:rPr>
              <a:t>OK</a:t>
            </a:r>
            <a:r>
              <a:rPr lang="en-US" dirty="0" smtClean="0"/>
              <a:t>" or "</a:t>
            </a:r>
            <a:r>
              <a:rPr lang="en-US" b="1" dirty="0" smtClean="0">
                <a:solidFill>
                  <a:srgbClr val="C00000"/>
                </a:solidFill>
              </a:rPr>
              <a:t>Cancel</a:t>
            </a:r>
            <a:r>
              <a:rPr lang="en-US" dirty="0" smtClean="0"/>
              <a:t>" to proceed, If the user clicks "</a:t>
            </a:r>
            <a:r>
              <a:rPr lang="en-US" b="1" dirty="0" smtClean="0">
                <a:solidFill>
                  <a:srgbClr val="C00000"/>
                </a:solidFill>
              </a:rPr>
              <a:t>OK</a:t>
            </a:r>
            <a:r>
              <a:rPr lang="en-US" dirty="0" smtClean="0"/>
              <a:t>", the box </a:t>
            </a:r>
            <a:r>
              <a:rPr lang="en-US" b="1" dirty="0" smtClean="0">
                <a:solidFill>
                  <a:srgbClr val="C00000"/>
                </a:solidFill>
              </a:rPr>
              <a:t>returns true</a:t>
            </a:r>
            <a:r>
              <a:rPr lang="en-US" dirty="0" smtClean="0"/>
              <a:t>. If the user clicks "</a:t>
            </a:r>
            <a:r>
              <a:rPr lang="en-US" b="1" dirty="0" smtClean="0">
                <a:solidFill>
                  <a:srgbClr val="C00000"/>
                </a:solidFill>
              </a:rPr>
              <a:t>Cancel</a:t>
            </a:r>
            <a:r>
              <a:rPr lang="en-US" dirty="0" smtClean="0"/>
              <a:t>", the box </a:t>
            </a:r>
            <a:r>
              <a:rPr lang="en-US" b="1" dirty="0" smtClean="0">
                <a:solidFill>
                  <a:srgbClr val="C00000"/>
                </a:solidFill>
              </a:rPr>
              <a:t>returns false</a:t>
            </a:r>
            <a:r>
              <a:rPr lang="en-US" dirty="0" smtClean="0"/>
              <a:t>.</a:t>
            </a:r>
          </a:p>
          <a:p>
            <a:pPr algn="just">
              <a:buClr>
                <a:schemeClr val="tx1"/>
              </a:buClr>
            </a:pPr>
            <a:r>
              <a:rPr lang="en-US" dirty="0" smtClean="0"/>
              <a:t>Example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462278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Code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&lt;script&gt;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</a:t>
            </a:r>
            <a:r>
              <a:rPr lang="en-US" dirty="0" err="1" smtClean="0">
                <a:solidFill>
                  <a:prstClr val="black"/>
                </a:solidFill>
              </a:rPr>
              <a:t>var</a:t>
            </a:r>
            <a:r>
              <a:rPr lang="en-US" dirty="0" smtClean="0">
                <a:solidFill>
                  <a:prstClr val="black"/>
                </a:solidFill>
              </a:rPr>
              <a:t> a = </a:t>
            </a:r>
            <a:r>
              <a:rPr lang="en-US" b="1" dirty="0" smtClean="0">
                <a:solidFill>
                  <a:prstClr val="black"/>
                </a:solidFill>
              </a:rPr>
              <a:t>confirm</a:t>
            </a:r>
            <a:r>
              <a:rPr lang="en-US" dirty="0" smtClean="0">
                <a:solidFill>
                  <a:prstClr val="black"/>
                </a:solidFill>
              </a:rPr>
              <a:t>(“Are you sure??");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if(a==true) 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	alert(“User Accepted”);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}  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else   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	alert(“User </a:t>
            </a:r>
            <a:r>
              <a:rPr lang="en-US" dirty="0" err="1" smtClean="0">
                <a:solidFill>
                  <a:prstClr val="black"/>
                </a:solidFill>
              </a:rPr>
              <a:t>Cancled</a:t>
            </a:r>
            <a:r>
              <a:rPr lang="en-US" dirty="0" smtClean="0">
                <a:solidFill>
                  <a:prstClr val="black"/>
                </a:solidFill>
              </a:rPr>
              <a:t>”);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}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&lt;/script&gt;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886200"/>
            <a:ext cx="43719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30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prompt box </a:t>
            </a:r>
            <a:r>
              <a:rPr lang="en-US" dirty="0" smtClean="0"/>
              <a:t>is used if you want the user to </a:t>
            </a:r>
            <a:r>
              <a:rPr lang="en-US" b="1" dirty="0" smtClean="0">
                <a:solidFill>
                  <a:srgbClr val="C00000"/>
                </a:solidFill>
              </a:rPr>
              <a:t>input a value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When</a:t>
            </a:r>
            <a:r>
              <a:rPr lang="en-US" dirty="0" smtClean="0"/>
              <a:t> a prompt box </a:t>
            </a:r>
            <a:r>
              <a:rPr lang="en-US" b="1" dirty="0" smtClean="0">
                <a:solidFill>
                  <a:srgbClr val="C00000"/>
                </a:solidFill>
              </a:rPr>
              <a:t>pops up</a:t>
            </a:r>
            <a:r>
              <a:rPr lang="en-US" dirty="0" smtClean="0"/>
              <a:t>, user have to click either "</a:t>
            </a:r>
            <a:r>
              <a:rPr lang="en-US" b="1" dirty="0" smtClean="0">
                <a:solidFill>
                  <a:srgbClr val="C00000"/>
                </a:solidFill>
              </a:rPr>
              <a:t>OK</a:t>
            </a:r>
            <a:r>
              <a:rPr lang="en-US" dirty="0" smtClean="0"/>
              <a:t>" or "</a:t>
            </a:r>
            <a:r>
              <a:rPr lang="en-US" b="1" dirty="0" smtClean="0">
                <a:solidFill>
                  <a:srgbClr val="C00000"/>
                </a:solidFill>
              </a:rPr>
              <a:t>Cancel</a:t>
            </a:r>
            <a:r>
              <a:rPr lang="en-US" dirty="0" smtClean="0"/>
              <a:t>" to proceed, If the user clicks "</a:t>
            </a:r>
            <a:r>
              <a:rPr lang="en-US" b="1" dirty="0" smtClean="0">
                <a:solidFill>
                  <a:srgbClr val="C00000"/>
                </a:solidFill>
              </a:rPr>
              <a:t>OK</a:t>
            </a:r>
            <a:r>
              <a:rPr lang="en-US" dirty="0" smtClean="0"/>
              <a:t>" the box </a:t>
            </a:r>
            <a:r>
              <a:rPr lang="en-US" b="1" dirty="0" smtClean="0">
                <a:solidFill>
                  <a:srgbClr val="C00000"/>
                </a:solidFill>
              </a:rPr>
              <a:t>returns the input value</a:t>
            </a:r>
            <a:r>
              <a:rPr lang="en-US" dirty="0" smtClean="0"/>
              <a:t>, If the user clicks "</a:t>
            </a:r>
            <a:r>
              <a:rPr lang="en-US" b="1" dirty="0" smtClean="0">
                <a:solidFill>
                  <a:srgbClr val="C00000"/>
                </a:solidFill>
              </a:rPr>
              <a:t>Cancel</a:t>
            </a:r>
            <a:r>
              <a:rPr lang="en-US" dirty="0" smtClean="0"/>
              <a:t>" the box </a:t>
            </a:r>
            <a:r>
              <a:rPr lang="en-US" b="1" dirty="0" smtClean="0">
                <a:solidFill>
                  <a:srgbClr val="C00000"/>
                </a:solidFill>
              </a:rPr>
              <a:t>returns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null</a:t>
            </a:r>
            <a:r>
              <a:rPr lang="en-US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7700" y="2962275"/>
            <a:ext cx="43053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2971800"/>
            <a:ext cx="3810000" cy="147732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Code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&lt;script&gt;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</a:t>
            </a:r>
            <a:r>
              <a:rPr lang="en-US" dirty="0" err="1" smtClean="0">
                <a:solidFill>
                  <a:prstClr val="black"/>
                </a:solidFill>
              </a:rPr>
              <a:t>var</a:t>
            </a:r>
            <a:r>
              <a:rPr lang="en-US" dirty="0" smtClean="0">
                <a:solidFill>
                  <a:prstClr val="black"/>
                </a:solidFill>
              </a:rPr>
              <a:t> a = </a:t>
            </a:r>
            <a:r>
              <a:rPr lang="en-US" b="1" dirty="0" smtClean="0">
                <a:solidFill>
                  <a:prstClr val="black"/>
                </a:solidFill>
              </a:rPr>
              <a:t>prompt</a:t>
            </a:r>
            <a:r>
              <a:rPr lang="en-US" dirty="0" smtClean="0">
                <a:solidFill>
                  <a:prstClr val="black"/>
                </a:solidFill>
              </a:rPr>
              <a:t>(“Enter Name");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alert(“User Entered ” + a);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0896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can create external JavaScript file and embed it in many html pages.</a:t>
            </a:r>
          </a:p>
          <a:p>
            <a:pPr algn="just"/>
            <a:r>
              <a:rPr lang="en-US" dirty="0" smtClean="0"/>
              <a:t>It provides code reusability because single JavaScript file can be used in several html pages.</a:t>
            </a:r>
          </a:p>
          <a:p>
            <a:pPr algn="just"/>
            <a:r>
              <a:rPr lang="en-US" dirty="0" smtClean="0"/>
              <a:t>An external JavaScript file must be saved by .</a:t>
            </a:r>
            <a:r>
              <a:rPr lang="en-US" dirty="0" err="1" smtClean="0"/>
              <a:t>js</a:t>
            </a:r>
            <a:r>
              <a:rPr lang="en-US" dirty="0" smtClean="0"/>
              <a:t> extension.</a:t>
            </a:r>
          </a:p>
          <a:p>
            <a:pPr algn="just"/>
            <a:r>
              <a:rPr lang="en-US" dirty="0" smtClean="0"/>
              <a:t>To embed the External JavaScript File to HTML we can use </a:t>
            </a:r>
            <a:r>
              <a:rPr lang="en-US" b="1" i="1" dirty="0" smtClean="0">
                <a:solidFill>
                  <a:srgbClr val="C00000"/>
                </a:solidFill>
              </a:rPr>
              <a:t>script</a:t>
            </a:r>
            <a:r>
              <a:rPr lang="en-US" dirty="0" smtClean="0"/>
              <a:t> tag with </a:t>
            </a:r>
            <a:r>
              <a:rPr lang="en-US" b="1" i="1" dirty="0" err="1" smtClean="0">
                <a:solidFill>
                  <a:srgbClr val="C00000"/>
                </a:solidFill>
              </a:rPr>
              <a:t>src</a:t>
            </a:r>
            <a:r>
              <a:rPr lang="en-US" dirty="0" smtClean="0"/>
              <a:t> attribute in the head section to specify the path of JavaScript file.</a:t>
            </a:r>
          </a:p>
          <a:p>
            <a:pPr algn="just"/>
            <a:r>
              <a:rPr lang="en-US" dirty="0" smtClean="0"/>
              <a:t>For Example : </a:t>
            </a:r>
          </a:p>
          <a:p>
            <a:pPr lvl="1">
              <a:buNone/>
            </a:pPr>
            <a:r>
              <a:rPr lang="en-US" b="1" dirty="0" smtClean="0"/>
              <a:t>&lt;</a:t>
            </a:r>
            <a:r>
              <a:rPr lang="en-US" b="1" dirty="0" smtClean="0">
                <a:solidFill>
                  <a:srgbClr val="C00000"/>
                </a:solidFill>
              </a:rPr>
              <a:t>script</a:t>
            </a:r>
            <a:r>
              <a:rPr lang="en-US" dirty="0" smtClean="0"/>
              <a:t> type="text/</a:t>
            </a:r>
            <a:r>
              <a:rPr lang="en-US" dirty="0" err="1" smtClean="0"/>
              <a:t>javascript</a:t>
            </a:r>
            <a:r>
              <a:rPr lang="en-US" dirty="0" smtClean="0"/>
              <a:t>" </a:t>
            </a:r>
            <a:r>
              <a:rPr lang="en-US" b="1" dirty="0" err="1" smtClean="0">
                <a:solidFill>
                  <a:srgbClr val="C00000"/>
                </a:solidFill>
              </a:rPr>
              <a:t>src</a:t>
            </a:r>
            <a:r>
              <a:rPr lang="en-US" dirty="0" smtClean="0"/>
              <a:t>="message.js"</a:t>
            </a:r>
            <a:r>
              <a:rPr lang="en-US" b="1" dirty="0" smtClean="0"/>
              <a:t>&gt;&lt;</a:t>
            </a:r>
            <a:r>
              <a:rPr lang="en-US" b="1" dirty="0" smtClean="0">
                <a:solidFill>
                  <a:srgbClr val="C00000"/>
                </a:solidFill>
              </a:rPr>
              <a:t>/script</a:t>
            </a:r>
            <a:r>
              <a:rPr lang="en-US" b="1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1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JavaScript (Example)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8458200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message.js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function </a:t>
            </a:r>
            <a:r>
              <a:rPr lang="en-US" dirty="0" err="1" smtClean="0">
                <a:solidFill>
                  <a:prstClr val="black"/>
                </a:solidFill>
              </a:rPr>
              <a:t>myAlert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err="1" smtClean="0">
                <a:solidFill>
                  <a:prstClr val="black"/>
                </a:solidFill>
              </a:rPr>
              <a:t>msg</a:t>
            </a:r>
            <a:r>
              <a:rPr lang="en-US" dirty="0" smtClean="0">
                <a:solidFill>
                  <a:prstClr val="black"/>
                </a:solidFill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if(confirm("Are you sure you want to display the message????")) 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alert(</a:t>
            </a:r>
            <a:r>
              <a:rPr lang="en-US" dirty="0" err="1" smtClean="0">
                <a:solidFill>
                  <a:prstClr val="black"/>
                </a:solidFill>
              </a:rPr>
              <a:t>msg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}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else 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alert("Message not Displayed as User </a:t>
            </a:r>
            <a:r>
              <a:rPr lang="en-US" dirty="0" err="1" smtClean="0">
                <a:solidFill>
                  <a:prstClr val="black"/>
                </a:solidFill>
              </a:rPr>
              <a:t>Cancled</a:t>
            </a:r>
            <a:r>
              <a:rPr lang="en-US" dirty="0" smtClean="0">
                <a:solidFill>
                  <a:prstClr val="black"/>
                </a:solidFill>
              </a:rPr>
              <a:t> Operation");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}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733800"/>
            <a:ext cx="5257800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myHtml.html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&lt;html&gt;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&lt;head&gt;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&lt;script </a:t>
            </a:r>
            <a:r>
              <a:rPr lang="en-US" dirty="0" err="1" smtClean="0">
                <a:solidFill>
                  <a:prstClr val="black"/>
                </a:solidFill>
              </a:rPr>
              <a:t>src</a:t>
            </a:r>
            <a:r>
              <a:rPr lang="en-US" dirty="0" smtClean="0">
                <a:solidFill>
                  <a:prstClr val="black"/>
                </a:solidFill>
              </a:rPr>
              <a:t>=“message.js”&gt;&lt;/script&gt;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&lt;/head&gt;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&lt;body&gt;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&lt;script&gt; </a:t>
            </a:r>
            <a:r>
              <a:rPr lang="en-US" dirty="0" err="1" smtClean="0">
                <a:solidFill>
                  <a:prstClr val="black"/>
                </a:solidFill>
              </a:rPr>
              <a:t>myAlert</a:t>
            </a:r>
            <a:r>
              <a:rPr lang="en-US" dirty="0" smtClean="0">
                <a:solidFill>
                  <a:prstClr val="black"/>
                </a:solidFill>
              </a:rPr>
              <a:t>(“Hello World”); &lt;/script&gt;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&lt;/body&gt;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&lt;/html&gt;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191000"/>
            <a:ext cx="42481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3229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Outline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Task Performed by Client side Scripts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Pros &amp; Cons of Client side Scripts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Client side Scripts V/S Server side Scripts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Conditions &amp; Loops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Pop up boxes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External JavaScript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JavaScript Objects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DHTML</a:t>
            </a:r>
          </a:p>
          <a:p>
            <a:pPr marL="446088" indent="-446088">
              <a:spcBef>
                <a:spcPct val="20000"/>
              </a:spcBef>
              <a:buFontTx/>
              <a:buAutoNum type="arabicPeriod"/>
              <a:defRPr/>
            </a:pPr>
            <a:endParaRPr lang="en-US" sz="2400" dirty="0" smtClean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spcBef>
                <a:spcPct val="20000"/>
              </a:spcBef>
              <a:buFontTx/>
              <a:buAutoNum type="arabicPeriod"/>
              <a:defRPr/>
            </a:pPr>
            <a:endParaRPr lang="en-US" sz="2400" dirty="0">
              <a:solidFill>
                <a:srgbClr val="0202BE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is just a special kind of data, with properties and methods.</a:t>
            </a:r>
          </a:p>
          <a:p>
            <a:r>
              <a:rPr lang="en-US" dirty="0" smtClean="0"/>
              <a:t>Accessing Object Properties</a:t>
            </a:r>
          </a:p>
          <a:p>
            <a:pPr lvl="1"/>
            <a:r>
              <a:rPr lang="en-US" dirty="0" smtClean="0"/>
              <a:t>Properties are the values associated with an object.</a:t>
            </a:r>
          </a:p>
          <a:p>
            <a:pPr lvl="1"/>
            <a:r>
              <a:rPr lang="en-US" dirty="0" smtClean="0"/>
              <a:t>The syntax for accessing the property of an object is below</a:t>
            </a:r>
          </a:p>
          <a:p>
            <a:pPr lvl="2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objectName.propertyName</a:t>
            </a:r>
            <a:endParaRPr lang="en-US" i="1" dirty="0" smtClean="0"/>
          </a:p>
          <a:p>
            <a:pPr lvl="1"/>
            <a:r>
              <a:rPr lang="en-US" dirty="0" smtClean="0"/>
              <a:t>This example uses the length property of the </a:t>
            </a:r>
            <a:r>
              <a:rPr lang="en-US" dirty="0" err="1" smtClean="0"/>
              <a:t>Javascript’s</a:t>
            </a:r>
            <a:r>
              <a:rPr lang="en-US" dirty="0" smtClean="0"/>
              <a:t> inbuilt object(String) to find the length of a string:</a:t>
            </a:r>
          </a:p>
          <a:p>
            <a:pPr lvl="2" algn="l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var</a:t>
            </a:r>
            <a:r>
              <a:rPr lang="en-US" i="1" dirty="0" smtClean="0"/>
              <a:t> message="Hello World!";</a:t>
            </a:r>
            <a:br>
              <a:rPr lang="en-US" i="1" dirty="0" smtClean="0"/>
            </a:br>
            <a:r>
              <a:rPr lang="en-US" i="1" dirty="0" err="1" smtClean="0"/>
              <a:t>var</a:t>
            </a:r>
            <a:r>
              <a:rPr lang="en-US" i="1" dirty="0" smtClean="0"/>
              <a:t> x=</a:t>
            </a:r>
            <a:r>
              <a:rPr lang="en-US" i="1" dirty="0" err="1" smtClean="0"/>
              <a:t>message.length</a:t>
            </a:r>
            <a:r>
              <a:rPr lang="en-US" i="1" dirty="0" smtClean="0"/>
              <a:t>;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635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Object Methods</a:t>
            </a:r>
          </a:p>
          <a:p>
            <a:pPr lvl="1"/>
            <a:r>
              <a:rPr lang="en-US" dirty="0" smtClean="0"/>
              <a:t>Methods are the actions that can be performed on objects.</a:t>
            </a:r>
          </a:p>
          <a:p>
            <a:pPr lvl="1" algn="l"/>
            <a:r>
              <a:rPr lang="en-US" dirty="0" smtClean="0"/>
              <a:t>You can call a method with the following syntax.</a:t>
            </a:r>
            <a:r>
              <a:rPr lang="en-US" i="1" dirty="0" smtClean="0"/>
              <a:t>	</a:t>
            </a:r>
            <a:r>
              <a:rPr lang="en-US" i="1" dirty="0" err="1" smtClean="0"/>
              <a:t>objectName.methodName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This example uses the </a:t>
            </a:r>
            <a:r>
              <a:rPr lang="en-US" dirty="0" err="1" smtClean="0"/>
              <a:t>toUpperCase</a:t>
            </a:r>
            <a:r>
              <a:rPr lang="en-US" dirty="0" smtClean="0"/>
              <a:t> method of the String object to convert string to upper case:</a:t>
            </a:r>
          </a:p>
          <a:p>
            <a:pPr lvl="2" algn="l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var</a:t>
            </a:r>
            <a:r>
              <a:rPr lang="en-US" i="1" dirty="0" smtClean="0"/>
              <a:t> message="Hello World!";</a:t>
            </a:r>
            <a:br>
              <a:rPr lang="en-US" i="1" dirty="0" smtClean="0"/>
            </a:br>
            <a:r>
              <a:rPr lang="en-US" i="1" dirty="0" err="1" smtClean="0"/>
              <a:t>var</a:t>
            </a:r>
            <a:r>
              <a:rPr lang="en-US" i="1" dirty="0" smtClean="0"/>
              <a:t> x=</a:t>
            </a:r>
            <a:r>
              <a:rPr lang="en-US" i="1" dirty="0" err="1" smtClean="0"/>
              <a:t>message.toUpperCase</a:t>
            </a:r>
            <a:r>
              <a:rPr lang="en-US" i="1" dirty="0" smtClean="0"/>
              <a:t>();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06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JavaScript’s inbuilt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comes with some inbuilt objects which are,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Math</a:t>
            </a:r>
          </a:p>
          <a:p>
            <a:pPr lvl="1"/>
            <a:r>
              <a:rPr lang="en-US" dirty="0" err="1" smtClean="0"/>
              <a:t>RegExp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etc….</a:t>
            </a:r>
          </a:p>
        </p:txBody>
      </p:sp>
    </p:spTree>
    <p:extLst>
      <p:ext uri="{BB962C8B-B14F-4D97-AF65-F5344CB8AC3E}">
        <p14:creationId xmlns:p14="http://schemas.microsoft.com/office/powerpoint/2010/main" val="29235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Object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Math object allows you to perform mathematical tasks.</a:t>
            </a:r>
          </a:p>
          <a:p>
            <a:pPr algn="just"/>
            <a:r>
              <a:rPr lang="en-US" dirty="0" smtClean="0"/>
              <a:t>The Math object includes several mathematical constants and methods.</a:t>
            </a:r>
          </a:p>
          <a:p>
            <a:pPr algn="just"/>
            <a:r>
              <a:rPr lang="en-US" dirty="0" smtClean="0"/>
              <a:t>Example for using properties/methods of Math: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2971800"/>
            <a:ext cx="3810000" cy="147732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Code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&lt;script&gt;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i="1" dirty="0" smtClean="0">
                <a:solidFill>
                  <a:prstClr val="black"/>
                </a:solidFill>
              </a:rPr>
              <a:t> </a:t>
            </a:r>
            <a:r>
              <a:rPr lang="en-US" i="1" dirty="0" err="1" smtClean="0">
                <a:solidFill>
                  <a:prstClr val="black"/>
                </a:solidFill>
              </a:rPr>
              <a:t>var</a:t>
            </a:r>
            <a:r>
              <a:rPr lang="en-US" i="1" dirty="0" smtClean="0">
                <a:solidFill>
                  <a:prstClr val="black"/>
                </a:solidFill>
              </a:rPr>
              <a:t> x=</a:t>
            </a:r>
            <a:r>
              <a:rPr lang="en-US" i="1" dirty="0" err="1" smtClean="0">
                <a:solidFill>
                  <a:prstClr val="black"/>
                </a:solidFill>
              </a:rPr>
              <a:t>Math.PI</a:t>
            </a:r>
            <a:r>
              <a:rPr lang="en-US" i="1" dirty="0" smtClean="0">
                <a:solidFill>
                  <a:prstClr val="black"/>
                </a:solidFill>
              </a:rPr>
              <a:t>;</a:t>
            </a:r>
            <a:br>
              <a:rPr lang="en-US" i="1" dirty="0" smtClean="0">
                <a:solidFill>
                  <a:prstClr val="black"/>
                </a:solidFill>
              </a:rPr>
            </a:br>
            <a:r>
              <a:rPr lang="en-US" i="1" dirty="0" smtClean="0">
                <a:solidFill>
                  <a:prstClr val="black"/>
                </a:solidFill>
              </a:rPr>
              <a:t>	</a:t>
            </a:r>
            <a:r>
              <a:rPr lang="en-US" i="1" dirty="0" err="1" smtClean="0">
                <a:solidFill>
                  <a:prstClr val="black"/>
                </a:solidFill>
              </a:rPr>
              <a:t>var</a:t>
            </a:r>
            <a:r>
              <a:rPr lang="en-US" i="1" dirty="0" smtClean="0">
                <a:solidFill>
                  <a:prstClr val="black"/>
                </a:solidFill>
              </a:rPr>
              <a:t> y=</a:t>
            </a:r>
            <a:r>
              <a:rPr lang="en-US" i="1" dirty="0" err="1" smtClean="0">
                <a:solidFill>
                  <a:prstClr val="black"/>
                </a:solidFill>
              </a:rPr>
              <a:t>Math.sqrt</a:t>
            </a:r>
            <a:r>
              <a:rPr lang="en-US" i="1" dirty="0" smtClean="0">
                <a:solidFill>
                  <a:prstClr val="black"/>
                </a:solidFill>
              </a:rPr>
              <a:t>(16);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84344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Object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object has some properties which are,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676400"/>
          <a:ext cx="79248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Euler's number(approx.2.718)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natural logarithm of 2 (approx.0.693)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LN10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natural logarithm of 10 (approx.2.302)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LOG2E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base‐2 logarithm of E (approx.1.442)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LOG10E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base‐10 logarithm of E (approx.0.434)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PI(approx.3.14)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SQRT1_2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square</a:t>
                      </a:r>
                      <a:r>
                        <a:rPr lang="en-US" baseline="0" dirty="0" smtClean="0"/>
                        <a:t> root of 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SQRT2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square root of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70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Methods (Cont.)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066800"/>
          <a:ext cx="46482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absolute value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sine of x (x is in radians)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cos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cosine of x (x is in radians)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tan(x)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tan of x (x is in radians)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acos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arccosine of x, in radians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asin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arcsine of x, in radians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atan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arctangent of x as a numeric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atan2(x)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arctangent</a:t>
                      </a:r>
                      <a:r>
                        <a:rPr lang="en-US" baseline="0" dirty="0" smtClean="0"/>
                        <a:t> of x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random floating number between 0 to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53000" y="1066800"/>
          <a:ext cx="396240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value of 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ceil(x)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x, rounded upwards to the nearest 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floor(x)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x, rounded downwards to the nearest 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natural logarithm(base E) of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round(x)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Rounds x to the nearest 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pow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value of x to the power of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</a:t>
                      </a:r>
                      <a:r>
                        <a:rPr lang="en-US" dirty="0" err="1" smtClean="0"/>
                        <a:t>x,y,z</a:t>
                      </a:r>
                      <a:r>
                        <a:rPr lang="en-US" dirty="0" smtClean="0"/>
                        <a:t>,...,n)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number with the highest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square root of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79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JavaScript allows you to create your own objects.</a:t>
            </a:r>
          </a:p>
          <a:p>
            <a:pPr algn="just"/>
            <a:r>
              <a:rPr lang="en-US" dirty="0" smtClean="0"/>
              <a:t>The first step is to use the new operator.</a:t>
            </a:r>
          </a:p>
          <a:p>
            <a:pPr lvl="1">
              <a:buNone/>
            </a:pPr>
            <a:r>
              <a:rPr lang="en-US" i="1" dirty="0" err="1" smtClean="0"/>
              <a:t>var</a:t>
            </a:r>
            <a:r>
              <a:rPr lang="en-US" i="1" dirty="0" smtClean="0"/>
              <a:t> </a:t>
            </a:r>
            <a:r>
              <a:rPr lang="en-US" i="1" dirty="0" err="1" smtClean="0"/>
              <a:t>myObj</a:t>
            </a:r>
            <a:r>
              <a:rPr lang="en-US" i="1" dirty="0" smtClean="0"/>
              <a:t>= new Object();</a:t>
            </a:r>
            <a:endParaRPr lang="en-US" dirty="0" smtClean="0"/>
          </a:p>
          <a:p>
            <a:pPr algn="just"/>
            <a:r>
              <a:rPr lang="en-US" dirty="0" smtClean="0"/>
              <a:t>This creates an empty object.</a:t>
            </a:r>
          </a:p>
          <a:p>
            <a:pPr algn="just"/>
            <a:r>
              <a:rPr lang="en-US" dirty="0" smtClean="0"/>
              <a:t>This can then be used to start a new object that you can then give new properties and methods.</a:t>
            </a:r>
          </a:p>
          <a:p>
            <a:pPr algn="just"/>
            <a:r>
              <a:rPr lang="en-US" dirty="0" smtClean="0"/>
              <a:t>In object- oriented programming such a new object is usually given a constructor to initialize values when it is first created.</a:t>
            </a:r>
          </a:p>
        </p:txBody>
      </p:sp>
    </p:spTree>
    <p:extLst>
      <p:ext uri="{BB962C8B-B14F-4D97-AF65-F5344CB8AC3E}">
        <p14:creationId xmlns:p14="http://schemas.microsoft.com/office/powerpoint/2010/main" val="31996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- Defined Objects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it is also possible to assign values when it is made with literal values.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062877"/>
            <a:ext cx="84582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 &lt;script&gt;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	person={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</a:t>
            </a:r>
            <a:r>
              <a:rPr lang="en-US" dirty="0" err="1" smtClean="0">
                <a:solidFill>
                  <a:prstClr val="black"/>
                </a:solidFill>
              </a:rPr>
              <a:t>firstname</a:t>
            </a:r>
            <a:r>
              <a:rPr lang="en-US" dirty="0" smtClean="0">
                <a:solidFill>
                  <a:prstClr val="black"/>
                </a:solidFill>
              </a:rPr>
              <a:t>: "</a:t>
            </a:r>
            <a:r>
              <a:rPr lang="en-US" dirty="0" err="1" smtClean="0">
                <a:solidFill>
                  <a:prstClr val="black"/>
                </a:solidFill>
              </a:rPr>
              <a:t>vvp</a:t>
            </a:r>
            <a:r>
              <a:rPr lang="en-US" dirty="0" smtClean="0">
                <a:solidFill>
                  <a:prstClr val="black"/>
                </a:solidFill>
              </a:rPr>
              <a:t>",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dirty="0" err="1" smtClean="0">
                <a:solidFill>
                  <a:prstClr val="black"/>
                </a:solidFill>
              </a:rPr>
              <a:t>lastname</a:t>
            </a:r>
            <a:r>
              <a:rPr lang="en-US" dirty="0" smtClean="0">
                <a:solidFill>
                  <a:prstClr val="black"/>
                </a:solidFill>
              </a:rPr>
              <a:t>: "College",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age: 50,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</a:t>
            </a:r>
            <a:r>
              <a:rPr lang="en-US" dirty="0" err="1" smtClean="0">
                <a:solidFill>
                  <a:prstClr val="black"/>
                </a:solidFill>
              </a:rPr>
              <a:t>eyecolor</a:t>
            </a:r>
            <a:r>
              <a:rPr lang="en-US" dirty="0" smtClean="0">
                <a:solidFill>
                  <a:prstClr val="black"/>
                </a:solidFill>
              </a:rPr>
              <a:t>: "blue"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}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	alert(</a:t>
            </a:r>
            <a:r>
              <a:rPr lang="en-US" dirty="0" err="1" smtClean="0">
                <a:solidFill>
                  <a:prstClr val="black"/>
                </a:solidFill>
              </a:rPr>
              <a:t>person.firstname</a:t>
            </a:r>
            <a:r>
              <a:rPr lang="en-US" dirty="0" smtClean="0">
                <a:solidFill>
                  <a:prstClr val="black"/>
                </a:solidFill>
              </a:rPr>
              <a:t> + " is " + </a:t>
            </a:r>
            <a:r>
              <a:rPr lang="en-US" dirty="0" err="1" smtClean="0">
                <a:solidFill>
                  <a:prstClr val="black"/>
                </a:solidFill>
              </a:rPr>
              <a:t>person.age</a:t>
            </a:r>
            <a:r>
              <a:rPr lang="en-US" dirty="0" smtClean="0">
                <a:solidFill>
                  <a:prstClr val="black"/>
                </a:solidFill>
              </a:rPr>
              <a:t> + " years old.");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&lt;/script&gt;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- Defined Objects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constructor is pre defined method that will initialize your object.</a:t>
            </a:r>
          </a:p>
          <a:p>
            <a:pPr algn="just"/>
            <a:r>
              <a:rPr lang="en-US" dirty="0" smtClean="0"/>
              <a:t>To do this in JavaScript a function is used that is invoked through the </a:t>
            </a:r>
            <a:r>
              <a:rPr lang="en-US" i="1" dirty="0" smtClean="0"/>
              <a:t>new</a:t>
            </a:r>
            <a:r>
              <a:rPr lang="en-US" dirty="0" smtClean="0"/>
              <a:t> operator.</a:t>
            </a:r>
          </a:p>
          <a:p>
            <a:pPr algn="just"/>
            <a:r>
              <a:rPr lang="en-US" dirty="0" smtClean="0"/>
              <a:t>Any properties inside the newly created object are assigned using </a:t>
            </a:r>
            <a:r>
              <a:rPr lang="en-US" i="1" dirty="0" smtClean="0"/>
              <a:t>this</a:t>
            </a:r>
            <a:r>
              <a:rPr lang="en-US" dirty="0" smtClean="0"/>
              <a:t> keyword, referring to the current object being created.</a:t>
            </a:r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276600"/>
            <a:ext cx="84582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 &lt;script&gt;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function person(</a:t>
            </a:r>
            <a:r>
              <a:rPr lang="en-US" dirty="0" err="1" smtClean="0">
                <a:solidFill>
                  <a:prstClr val="black"/>
                </a:solidFill>
              </a:rPr>
              <a:t>firstname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lastname</a:t>
            </a:r>
            <a:r>
              <a:rPr lang="en-US" dirty="0" smtClean="0">
                <a:solidFill>
                  <a:prstClr val="black"/>
                </a:solidFill>
              </a:rPr>
              <a:t>, age){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</a:t>
            </a:r>
            <a:r>
              <a:rPr lang="en-US" dirty="0" err="1" smtClean="0">
                <a:solidFill>
                  <a:prstClr val="black"/>
                </a:solidFill>
              </a:rPr>
              <a:t>this.firstname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dirty="0" err="1" smtClean="0">
                <a:solidFill>
                  <a:prstClr val="black"/>
                </a:solidFill>
              </a:rPr>
              <a:t>firstname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</a:t>
            </a:r>
            <a:r>
              <a:rPr lang="en-US" dirty="0" err="1" smtClean="0">
                <a:solidFill>
                  <a:prstClr val="black"/>
                </a:solidFill>
              </a:rPr>
              <a:t>this.lastname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dirty="0" err="1" smtClean="0">
                <a:solidFill>
                  <a:prstClr val="black"/>
                </a:solidFill>
              </a:rPr>
              <a:t>lastname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this. </a:t>
            </a:r>
            <a:r>
              <a:rPr lang="en-US" dirty="0" err="1" smtClean="0">
                <a:solidFill>
                  <a:prstClr val="black"/>
                </a:solidFill>
              </a:rPr>
              <a:t>changeFirstName</a:t>
            </a:r>
            <a:r>
              <a:rPr lang="en-US" dirty="0" smtClean="0">
                <a:solidFill>
                  <a:prstClr val="black"/>
                </a:solidFill>
              </a:rPr>
              <a:t> = function (name){ </a:t>
            </a:r>
            <a:r>
              <a:rPr lang="en-US" dirty="0" err="1" smtClean="0">
                <a:solidFill>
                  <a:prstClr val="black"/>
                </a:solidFill>
              </a:rPr>
              <a:t>this.firstname</a:t>
            </a:r>
            <a:r>
              <a:rPr lang="en-US" dirty="0" smtClean="0">
                <a:solidFill>
                  <a:prstClr val="black"/>
                </a:solidFill>
              </a:rPr>
              <a:t> = name };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}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dirty="0" err="1" smtClean="0">
                <a:solidFill>
                  <a:prstClr val="black"/>
                </a:solidFill>
              </a:rPr>
              <a:t>var</a:t>
            </a:r>
            <a:r>
              <a:rPr lang="en-US" dirty="0" smtClean="0">
                <a:solidFill>
                  <a:prstClr val="black"/>
                </a:solidFill>
              </a:rPr>
              <a:t> person1=new person("Narendra","Modi",50);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person1.changeFirstName(“NAMO”);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alert(person1.firstname + “ ”+ person1.lastname);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&lt;/script&gt;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/>
          <a:lstStyle/>
          <a:p>
            <a:pPr algn="just"/>
            <a:r>
              <a:rPr lang="en-US" dirty="0" smtClean="0"/>
              <a:t>The Document Object Model is a platform </a:t>
            </a:r>
            <a:r>
              <a:rPr lang="en-US" smtClean="0"/>
              <a:t>and language neutral </a:t>
            </a:r>
            <a:r>
              <a:rPr lang="en-US" dirty="0" smtClean="0"/>
              <a:t>interface that will allow programs and scripts to dynamically access and update the content, structure and style of documents.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window</a:t>
            </a:r>
            <a:r>
              <a:rPr lang="en-US" b="1" dirty="0" smtClean="0"/>
              <a:t> </a:t>
            </a:r>
            <a:r>
              <a:rPr lang="en-US" dirty="0" smtClean="0"/>
              <a:t>object is the primary point from which most other objects come.</a:t>
            </a:r>
          </a:p>
          <a:p>
            <a:pPr algn="just"/>
            <a:r>
              <a:rPr lang="en-US" dirty="0" smtClean="0"/>
              <a:t>From the current window object </a:t>
            </a:r>
            <a:r>
              <a:rPr lang="en-US" b="1" dirty="0" smtClean="0">
                <a:solidFill>
                  <a:srgbClr val="C00000"/>
                </a:solidFill>
              </a:rPr>
              <a:t>access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control</a:t>
            </a:r>
            <a:r>
              <a:rPr lang="en-US" dirty="0" smtClean="0"/>
              <a:t> can be given to most aspects of the </a:t>
            </a:r>
            <a:r>
              <a:rPr lang="en-US" b="1" dirty="0" smtClean="0">
                <a:solidFill>
                  <a:srgbClr val="C00000"/>
                </a:solidFill>
              </a:rPr>
              <a:t>browser features </a:t>
            </a:r>
            <a:r>
              <a:rPr lang="en-US" dirty="0" smtClean="0"/>
              <a:t>and the </a:t>
            </a:r>
            <a:r>
              <a:rPr lang="en-US" b="1" dirty="0" smtClean="0">
                <a:solidFill>
                  <a:srgbClr val="C00000"/>
                </a:solidFill>
              </a:rPr>
              <a:t>HTML document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When we write 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document.write</a:t>
            </a:r>
            <a:r>
              <a:rPr lang="en-US" dirty="0" smtClean="0"/>
              <a:t>(“Hello World”);</a:t>
            </a:r>
          </a:p>
          <a:p>
            <a:pPr algn="just"/>
            <a:r>
              <a:rPr lang="en-US" dirty="0" smtClean="0"/>
              <a:t>We are actually writing 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window.document.write</a:t>
            </a:r>
            <a:r>
              <a:rPr lang="en-US" dirty="0" smtClean="0"/>
              <a:t>(“Hello World”);</a:t>
            </a:r>
          </a:p>
          <a:p>
            <a:pPr lvl="1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window</a:t>
            </a:r>
            <a:r>
              <a:rPr lang="en-US" b="1" dirty="0" smtClean="0"/>
              <a:t> </a:t>
            </a:r>
            <a:r>
              <a:rPr lang="en-US" dirty="0" smtClean="0"/>
              <a:t>is just there by default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056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Introduction</a:t>
            </a:r>
            <a:endParaRPr lang="en-IN" dirty="0">
              <a:latin typeface="+mj-lt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algn="just"/>
            <a:r>
              <a:rPr lang="en-US" dirty="0" smtClean="0"/>
              <a:t>For a Web page, </a:t>
            </a:r>
            <a:r>
              <a:rPr lang="en-US" b="1" dirty="0" smtClean="0">
                <a:solidFill>
                  <a:srgbClr val="C00000"/>
                </a:solidFill>
              </a:rPr>
              <a:t>HTML</a:t>
            </a:r>
            <a:r>
              <a:rPr lang="en-US" dirty="0" smtClean="0"/>
              <a:t> supplies document </a:t>
            </a:r>
            <a:r>
              <a:rPr lang="en-US" b="1" dirty="0" smtClean="0">
                <a:solidFill>
                  <a:srgbClr val="C00000"/>
                </a:solidFill>
              </a:rPr>
              <a:t>content and structure </a:t>
            </a:r>
            <a:r>
              <a:rPr lang="en-US" dirty="0" smtClean="0"/>
              <a:t>while </a:t>
            </a:r>
            <a:r>
              <a:rPr lang="en-US" b="1" dirty="0" smtClean="0">
                <a:solidFill>
                  <a:srgbClr val="C00000"/>
                </a:solidFill>
              </a:rPr>
              <a:t>CSS</a:t>
            </a:r>
            <a:r>
              <a:rPr lang="en-US" dirty="0" smtClean="0"/>
              <a:t> provides </a:t>
            </a:r>
            <a:r>
              <a:rPr lang="en-US" b="1" dirty="0" smtClean="0">
                <a:solidFill>
                  <a:srgbClr val="C00000"/>
                </a:solidFill>
              </a:rPr>
              <a:t>presentation styling</a:t>
            </a:r>
          </a:p>
          <a:p>
            <a:pPr algn="just"/>
            <a:r>
              <a:rPr lang="en-US" dirty="0" smtClean="0"/>
              <a:t>In addition, client-side scripts can </a:t>
            </a:r>
            <a:r>
              <a:rPr lang="en-US" b="1" dirty="0" smtClean="0">
                <a:solidFill>
                  <a:srgbClr val="C00000"/>
                </a:solidFill>
              </a:rPr>
              <a:t>control browser actions</a:t>
            </a:r>
            <a:r>
              <a:rPr lang="en-US" b="1" dirty="0" smtClean="0"/>
              <a:t> </a:t>
            </a:r>
            <a:r>
              <a:rPr lang="en-US" dirty="0" smtClean="0"/>
              <a:t>associated with a Web page. </a:t>
            </a:r>
          </a:p>
          <a:p>
            <a:pPr algn="just"/>
            <a:r>
              <a:rPr lang="en-US" dirty="0" smtClean="0"/>
              <a:t>Client-side scripts are almost written in the </a:t>
            </a:r>
            <a:r>
              <a:rPr lang="en-US" b="1" dirty="0" smtClean="0">
                <a:solidFill>
                  <a:srgbClr val="C00000"/>
                </a:solidFill>
              </a:rPr>
              <a:t>JavaScript</a:t>
            </a:r>
            <a:r>
              <a:rPr lang="en-US" dirty="0" smtClean="0"/>
              <a:t> language to control browser’s actions.</a:t>
            </a:r>
          </a:p>
          <a:p>
            <a:pPr algn="just"/>
            <a:r>
              <a:rPr lang="en-US" dirty="0" smtClean="0"/>
              <a:t>Client-side scripting can make Web pages more </a:t>
            </a:r>
            <a:r>
              <a:rPr lang="en-US" b="1" dirty="0" smtClean="0">
                <a:solidFill>
                  <a:srgbClr val="C00000"/>
                </a:solidFill>
              </a:rPr>
              <a:t>dynamic</a:t>
            </a:r>
            <a:r>
              <a:rPr lang="en-US" dirty="0" smtClean="0"/>
              <a:t> and more </a:t>
            </a:r>
            <a:r>
              <a:rPr lang="en-US" b="1" dirty="0" smtClean="0">
                <a:solidFill>
                  <a:srgbClr val="C00000"/>
                </a:solidFill>
              </a:rPr>
              <a:t>responsive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</a:t>
            </a:r>
            <a:r>
              <a:rPr lang="en-US" b="1" dirty="0" smtClean="0"/>
              <a:t>window</a:t>
            </a:r>
            <a:r>
              <a:rPr lang="en-US" dirty="0" smtClean="0"/>
              <a:t> object represents the window or frame that displays the document and is the global objet in client side programming for JavaScript.</a:t>
            </a:r>
          </a:p>
          <a:p>
            <a:pPr algn="just"/>
            <a:r>
              <a:rPr lang="en-US" dirty="0" smtClean="0"/>
              <a:t>All the client side objects are connected to the window object.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00400" y="3048000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window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" name="Group 31"/>
          <p:cNvGrpSpPr/>
          <p:nvPr/>
        </p:nvGrpSpPr>
        <p:grpSpPr>
          <a:xfrm>
            <a:off x="381000" y="3962402"/>
            <a:ext cx="1219200" cy="1904998"/>
            <a:chOff x="381000" y="3962402"/>
            <a:chExt cx="1219200" cy="1904998"/>
          </a:xfrm>
        </p:grpSpPr>
        <p:sp>
          <p:nvSpPr>
            <p:cNvPr id="5" name="Rectangle 4"/>
            <p:cNvSpPr/>
            <p:nvPr/>
          </p:nvSpPr>
          <p:spPr>
            <a:xfrm>
              <a:off x="381000" y="4648200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self,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parent,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window,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top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16200000" flipH="1">
              <a:off x="646907" y="4304507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2"/>
          <p:cNvGrpSpPr/>
          <p:nvPr/>
        </p:nvGrpSpPr>
        <p:grpSpPr>
          <a:xfrm>
            <a:off x="1676400" y="3962402"/>
            <a:ext cx="1143000" cy="1142998"/>
            <a:chOff x="1676400" y="3962402"/>
            <a:chExt cx="1143000" cy="1142998"/>
          </a:xfrm>
        </p:grpSpPr>
        <p:sp>
          <p:nvSpPr>
            <p:cNvPr id="6" name="Rectangle 5"/>
            <p:cNvSpPr/>
            <p:nvPr/>
          </p:nvSpPr>
          <p:spPr>
            <a:xfrm>
              <a:off x="16764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frames[]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6200000" flipH="1">
              <a:off x="1867695" y="4304507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3"/>
          <p:cNvGrpSpPr/>
          <p:nvPr/>
        </p:nvGrpSpPr>
        <p:grpSpPr>
          <a:xfrm>
            <a:off x="2895600" y="3962401"/>
            <a:ext cx="1143000" cy="1142999"/>
            <a:chOff x="2895600" y="3962401"/>
            <a:chExt cx="1143000" cy="1142999"/>
          </a:xfrm>
        </p:grpSpPr>
        <p:sp>
          <p:nvSpPr>
            <p:cNvPr id="7" name="Rectangle 6"/>
            <p:cNvSpPr/>
            <p:nvPr/>
          </p:nvSpPr>
          <p:spPr>
            <a:xfrm>
              <a:off x="28956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navigator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16200000" flipH="1">
              <a:off x="3086895" y="4304506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4"/>
          <p:cNvGrpSpPr/>
          <p:nvPr/>
        </p:nvGrpSpPr>
        <p:grpSpPr>
          <a:xfrm>
            <a:off x="4114800" y="3962402"/>
            <a:ext cx="1143000" cy="1142998"/>
            <a:chOff x="4114800" y="3962402"/>
            <a:chExt cx="1143000" cy="1142998"/>
          </a:xfrm>
        </p:grpSpPr>
        <p:sp>
          <p:nvSpPr>
            <p:cNvPr id="8" name="Rectangle 7"/>
            <p:cNvSpPr/>
            <p:nvPr/>
          </p:nvSpPr>
          <p:spPr>
            <a:xfrm>
              <a:off x="41148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location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16200000" flipH="1">
              <a:off x="4302919" y="4304507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5"/>
          <p:cNvGrpSpPr/>
          <p:nvPr/>
        </p:nvGrpSpPr>
        <p:grpSpPr>
          <a:xfrm>
            <a:off x="5334000" y="3962402"/>
            <a:ext cx="1066800" cy="1142998"/>
            <a:chOff x="5334000" y="3962402"/>
            <a:chExt cx="1066800" cy="1142998"/>
          </a:xfrm>
        </p:grpSpPr>
        <p:sp>
          <p:nvSpPr>
            <p:cNvPr id="9" name="Rectangle 8"/>
            <p:cNvSpPr/>
            <p:nvPr/>
          </p:nvSpPr>
          <p:spPr>
            <a:xfrm>
              <a:off x="5334000" y="4648200"/>
              <a:ext cx="1066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history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6200000" flipH="1">
              <a:off x="5523707" y="4304507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6"/>
          <p:cNvGrpSpPr/>
          <p:nvPr/>
        </p:nvGrpSpPr>
        <p:grpSpPr>
          <a:xfrm>
            <a:off x="6477000" y="3962401"/>
            <a:ext cx="1143000" cy="1142999"/>
            <a:chOff x="6477000" y="3962401"/>
            <a:chExt cx="1143000" cy="1142999"/>
          </a:xfrm>
        </p:grpSpPr>
        <p:sp>
          <p:nvSpPr>
            <p:cNvPr id="10" name="Rectangle 9"/>
            <p:cNvSpPr/>
            <p:nvPr/>
          </p:nvSpPr>
          <p:spPr>
            <a:xfrm>
              <a:off x="64770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document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6200000" flipH="1">
              <a:off x="6742907" y="4304506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7"/>
          <p:cNvGrpSpPr/>
          <p:nvPr/>
        </p:nvGrpSpPr>
        <p:grpSpPr>
          <a:xfrm>
            <a:off x="7696200" y="3962401"/>
            <a:ext cx="914400" cy="1142999"/>
            <a:chOff x="7696200" y="3962401"/>
            <a:chExt cx="914400" cy="1142999"/>
          </a:xfrm>
        </p:grpSpPr>
        <p:sp>
          <p:nvSpPr>
            <p:cNvPr id="11" name="Rectangle 10"/>
            <p:cNvSpPr/>
            <p:nvPr/>
          </p:nvSpPr>
          <p:spPr>
            <a:xfrm>
              <a:off x="7696200" y="4648200"/>
              <a:ext cx="914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screen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6200000" flipH="1">
              <a:off x="7809707" y="4304506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0"/>
          <p:cNvGrpSpPr/>
          <p:nvPr/>
        </p:nvGrpSpPr>
        <p:grpSpPr>
          <a:xfrm>
            <a:off x="990600" y="3505200"/>
            <a:ext cx="7162800" cy="458788"/>
            <a:chOff x="990600" y="3505200"/>
            <a:chExt cx="7162800" cy="458788"/>
          </a:xfrm>
        </p:grpSpPr>
        <p:cxnSp>
          <p:nvCxnSpPr>
            <p:cNvPr id="18" name="Straight Connector 17"/>
            <p:cNvCxnSpPr/>
            <p:nvPr/>
          </p:nvCxnSpPr>
          <p:spPr>
            <a:xfrm rot="5400000" flipH="1">
              <a:off x="3543300" y="3733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90600" y="3962400"/>
              <a:ext cx="7162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02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Objects</a:t>
            </a:r>
            <a:endParaRPr lang="en-US" alt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171700"/>
            <a:ext cx="3810000" cy="43815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Date Object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/>
              <a:t>GetDate</a:t>
            </a:r>
            <a:r>
              <a:rPr lang="en-US" altLang="en-US" sz="2400" dirty="0"/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/>
              <a:t>GetTime</a:t>
            </a:r>
            <a:r>
              <a:rPr lang="en-US" altLang="en-US" sz="2400" dirty="0"/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/>
              <a:t>GetDay</a:t>
            </a:r>
            <a:r>
              <a:rPr lang="en-US" altLang="en-US" sz="2400" dirty="0"/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/>
              <a:t>GetMonth</a:t>
            </a:r>
            <a:r>
              <a:rPr lang="en-US" altLang="en-US" sz="2400" dirty="0"/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Math Object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abs(number)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log(number)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random()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2276475"/>
            <a:ext cx="3810000" cy="33321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String Object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/>
              <a:t>fontcolor</a:t>
            </a:r>
            <a:r>
              <a:rPr lang="en-US" altLang="en-US" sz="2400" dirty="0"/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/>
              <a:t>fontsize</a:t>
            </a:r>
            <a:r>
              <a:rPr lang="en-US" altLang="en-US" sz="2400" dirty="0"/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/>
              <a:t>ToLowerCase</a:t>
            </a:r>
            <a:r>
              <a:rPr lang="en-US" altLang="en-US" sz="2400" dirty="0"/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/>
              <a:t>ToUpperCase</a:t>
            </a:r>
            <a:r>
              <a:rPr lang="en-US" altLang="en-US" sz="2400" dirty="0"/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Window Object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alert(“message”)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confirm(“message”)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close()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533400" y="992188"/>
            <a:ext cx="79438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 dirty="0" smtClean="0">
                <a:solidFill>
                  <a:srgbClr val="C0504D"/>
                </a:solidFill>
              </a:rPr>
              <a:t>JavaScript enabled browsers have built-in objects which have properties, events and methods which can be used by JavaScript. For example:</a:t>
            </a:r>
            <a:endParaRPr lang="en-US" altLang="en-US" sz="24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getElementById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we suppose to get the reference of the element from HTML in JavaScript using id specified in the HTML we can use this method.</a:t>
            </a:r>
          </a:p>
          <a:p>
            <a:pPr algn="just"/>
            <a:r>
              <a:rPr lang="en-US" dirty="0" smtClean="0"/>
              <a:t>Example 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2133600"/>
            <a:ext cx="3810000" cy="17543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&lt;html&gt;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&lt;body&gt;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&lt;input type=“text” id=“</a:t>
            </a:r>
            <a:r>
              <a:rPr lang="en-US" dirty="0" err="1" smtClean="0">
                <a:solidFill>
                  <a:prstClr val="black"/>
                </a:solidFill>
              </a:rPr>
              <a:t>myText</a:t>
            </a:r>
            <a:r>
              <a:rPr lang="en-US" dirty="0" smtClean="0">
                <a:solidFill>
                  <a:prstClr val="black"/>
                </a:solidFill>
              </a:rPr>
              <a:t>”&gt;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&lt;/body&gt;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&lt;/html&gt;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038600"/>
            <a:ext cx="76200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&lt;script&gt;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function </a:t>
            </a:r>
            <a:r>
              <a:rPr lang="en-US" dirty="0" err="1" smtClean="0">
                <a:solidFill>
                  <a:prstClr val="black"/>
                </a:solidFill>
              </a:rPr>
              <a:t>myFunction</a:t>
            </a:r>
            <a:r>
              <a:rPr lang="en-US" dirty="0" smtClean="0">
                <a:solidFill>
                  <a:prstClr val="black"/>
                </a:solidFill>
              </a:rPr>
              <a:t>()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{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       </a:t>
            </a:r>
            <a:r>
              <a:rPr lang="en-IN" dirty="0" err="1" smtClean="0">
                <a:solidFill>
                  <a:prstClr val="black"/>
                </a:solidFill>
              </a:rPr>
              <a:t>var</a:t>
            </a:r>
            <a:r>
              <a:rPr lang="en-IN" dirty="0" smtClean="0">
                <a:solidFill>
                  <a:prstClr val="black"/>
                </a:solidFill>
              </a:rPr>
              <a:t> txt = </a:t>
            </a:r>
            <a:r>
              <a:rPr lang="en-US" dirty="0" err="1" smtClean="0">
                <a:solidFill>
                  <a:prstClr val="black"/>
                </a:solidFill>
              </a:rPr>
              <a:t>document.</a:t>
            </a:r>
            <a:r>
              <a:rPr lang="en-US" b="1" dirty="0" err="1" smtClean="0">
                <a:solidFill>
                  <a:prstClr val="black"/>
                </a:solidFill>
              </a:rPr>
              <a:t>getElementById</a:t>
            </a:r>
            <a:r>
              <a:rPr lang="en-US" dirty="0" smtClean="0">
                <a:solidFill>
                  <a:prstClr val="black"/>
                </a:solidFill>
              </a:rPr>
              <a:t>(“</a:t>
            </a:r>
            <a:r>
              <a:rPr lang="en-US" dirty="0" err="1" smtClean="0">
                <a:solidFill>
                  <a:prstClr val="black"/>
                </a:solidFill>
              </a:rPr>
              <a:t>myText</a:t>
            </a:r>
            <a:r>
              <a:rPr lang="en-US" dirty="0" smtClean="0">
                <a:solidFill>
                  <a:prstClr val="black"/>
                </a:solidFill>
              </a:rPr>
              <a:t>”);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alert(</a:t>
            </a:r>
            <a:r>
              <a:rPr lang="en-US" dirty="0" err="1" smtClean="0">
                <a:solidFill>
                  <a:prstClr val="black"/>
                </a:solidFill>
              </a:rPr>
              <a:t>txt</a:t>
            </a:r>
            <a:r>
              <a:rPr lang="en-US" b="1" dirty="0" err="1" smtClean="0">
                <a:solidFill>
                  <a:prstClr val="black"/>
                </a:solidFill>
              </a:rPr>
              <a:t>.value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&lt;/script&gt;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getElementsByName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we suppose to get the reference of the elements from HTML in JavaScript using name specified in the HTML we can use this method.</a:t>
            </a:r>
          </a:p>
          <a:p>
            <a:pPr algn="just"/>
            <a:r>
              <a:rPr lang="en-US" dirty="0" smtClean="0"/>
              <a:t>It will return the array of elements with the provided name.</a:t>
            </a:r>
          </a:p>
          <a:p>
            <a:pPr algn="just"/>
            <a:r>
              <a:rPr lang="en-US" dirty="0" smtClean="0"/>
              <a:t>Example 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733800"/>
            <a:ext cx="3276600" cy="2031325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&lt;html&gt;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&lt;body&gt;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&lt;input type=“text”          	name=“</a:t>
            </a:r>
            <a:r>
              <a:rPr lang="en-US" dirty="0" err="1" smtClean="0">
                <a:solidFill>
                  <a:prstClr val="black"/>
                </a:solidFill>
              </a:rPr>
              <a:t>myText</a:t>
            </a:r>
            <a:r>
              <a:rPr lang="en-US" dirty="0" smtClean="0">
                <a:solidFill>
                  <a:prstClr val="black"/>
                </a:solidFill>
              </a:rPr>
              <a:t>”&gt;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&lt;/body&gt;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&lt;/html&gt;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3657600"/>
            <a:ext cx="48768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&lt;script&gt;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function </a:t>
            </a:r>
            <a:r>
              <a:rPr lang="en-US" dirty="0" err="1" smtClean="0">
                <a:solidFill>
                  <a:prstClr val="black"/>
                </a:solidFill>
              </a:rPr>
              <a:t>myFunction</a:t>
            </a:r>
            <a:r>
              <a:rPr lang="en-US" dirty="0" smtClean="0">
                <a:solidFill>
                  <a:prstClr val="black"/>
                </a:solidFill>
              </a:rPr>
              <a:t>()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a=</a:t>
            </a:r>
            <a:r>
              <a:rPr lang="en-US" dirty="0" err="1" smtClean="0">
                <a:solidFill>
                  <a:prstClr val="black"/>
                </a:solidFill>
              </a:rPr>
              <a:t>document.getElementsByName</a:t>
            </a:r>
            <a:r>
              <a:rPr lang="en-US" dirty="0" smtClean="0">
                <a:solidFill>
                  <a:prstClr val="black"/>
                </a:solidFill>
              </a:rPr>
              <a:t>(“</a:t>
            </a:r>
            <a:r>
              <a:rPr lang="en-US" dirty="0" err="1" smtClean="0">
                <a:solidFill>
                  <a:prstClr val="black"/>
                </a:solidFill>
              </a:rPr>
              <a:t>myText</a:t>
            </a:r>
            <a:r>
              <a:rPr lang="en-US" dirty="0" smtClean="0">
                <a:solidFill>
                  <a:prstClr val="black"/>
                </a:solidFill>
              </a:rPr>
              <a:t>”)[0];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alert(</a:t>
            </a:r>
            <a:r>
              <a:rPr lang="en-US" dirty="0" err="1" smtClean="0">
                <a:solidFill>
                  <a:prstClr val="black"/>
                </a:solidFill>
              </a:rPr>
              <a:t>a.value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&lt;/script&gt;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8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getElementsByTagName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we suppose to get the reference of the elements from HTML in JavaScript using name of the tag specified in the HTML we can use this method.</a:t>
            </a:r>
          </a:p>
          <a:p>
            <a:pPr algn="just"/>
            <a:r>
              <a:rPr lang="en-US" dirty="0" smtClean="0"/>
              <a:t>It will return the array of elements with the provided tag name.</a:t>
            </a:r>
          </a:p>
          <a:p>
            <a:pPr algn="just"/>
            <a:r>
              <a:rPr lang="en-US" dirty="0" smtClean="0"/>
              <a:t>Example 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810000"/>
            <a:ext cx="4114800" cy="2031325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&lt;html&gt;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&lt;body&gt;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&lt;input type=“text” name=“</a:t>
            </a:r>
            <a:r>
              <a:rPr lang="en-US" dirty="0" err="1" smtClean="0">
                <a:solidFill>
                  <a:prstClr val="black"/>
                </a:solidFill>
              </a:rPr>
              <a:t>uname</a:t>
            </a:r>
            <a:r>
              <a:rPr lang="en-US" dirty="0" smtClean="0">
                <a:solidFill>
                  <a:prstClr val="black"/>
                </a:solidFill>
              </a:rPr>
              <a:t>”&gt;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&lt;input type=“text” name=“</a:t>
            </a:r>
            <a:r>
              <a:rPr lang="en-US" dirty="0" err="1" smtClean="0">
                <a:solidFill>
                  <a:prstClr val="black"/>
                </a:solidFill>
              </a:rPr>
              <a:t>pword</a:t>
            </a:r>
            <a:r>
              <a:rPr lang="en-US" dirty="0" smtClean="0">
                <a:solidFill>
                  <a:prstClr val="black"/>
                </a:solidFill>
              </a:rPr>
              <a:t>”&gt;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&lt;/body&gt;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&lt;/html&gt;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3810000"/>
            <a:ext cx="47244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&lt;script&gt;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function </a:t>
            </a:r>
            <a:r>
              <a:rPr lang="en-US" dirty="0" err="1" smtClean="0">
                <a:solidFill>
                  <a:prstClr val="black"/>
                </a:solidFill>
              </a:rPr>
              <a:t>myFunction</a:t>
            </a:r>
            <a:r>
              <a:rPr lang="en-US" dirty="0" smtClean="0">
                <a:solidFill>
                  <a:prstClr val="black"/>
                </a:solidFill>
              </a:rPr>
              <a:t>() 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a=</a:t>
            </a:r>
            <a:r>
              <a:rPr lang="en-US" dirty="0" err="1" smtClean="0">
                <a:solidFill>
                  <a:prstClr val="black"/>
                </a:solidFill>
              </a:rPr>
              <a:t>document.getElementsByTagName</a:t>
            </a:r>
            <a:r>
              <a:rPr lang="en-US" dirty="0" smtClean="0">
                <a:solidFill>
                  <a:prstClr val="black"/>
                </a:solidFill>
              </a:rPr>
              <a:t>(“input”);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alert(a[0].value);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alert(a[1].value);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&lt;/script&gt;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5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using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access the elements of form in DOM quite easily using the name/id of the form.</a:t>
            </a:r>
          </a:p>
          <a:p>
            <a:r>
              <a:rPr lang="en-US" dirty="0" smtClean="0"/>
              <a:t>Example 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514600"/>
            <a:ext cx="41148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&lt;html&gt;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&lt;body&gt;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&lt;form name=“</a:t>
            </a:r>
            <a:r>
              <a:rPr lang="en-US" dirty="0" err="1" smtClean="0">
                <a:solidFill>
                  <a:prstClr val="black"/>
                </a:solidFill>
              </a:rPr>
              <a:t>myForm</a:t>
            </a:r>
            <a:r>
              <a:rPr lang="en-US" dirty="0" smtClean="0">
                <a:solidFill>
                  <a:prstClr val="black"/>
                </a:solidFill>
              </a:rPr>
              <a:t>”&gt;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&lt;input type=“text” name=“</a:t>
            </a:r>
            <a:r>
              <a:rPr lang="en-US" dirty="0" err="1" smtClean="0">
                <a:solidFill>
                  <a:prstClr val="black"/>
                </a:solidFill>
              </a:rPr>
              <a:t>uname</a:t>
            </a:r>
            <a:r>
              <a:rPr lang="en-US" dirty="0" smtClean="0">
                <a:solidFill>
                  <a:prstClr val="black"/>
                </a:solidFill>
              </a:rPr>
              <a:t>”&gt;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&lt;input type=“text” name=“</a:t>
            </a:r>
            <a:r>
              <a:rPr lang="en-US" dirty="0" err="1" smtClean="0">
                <a:solidFill>
                  <a:prstClr val="black"/>
                </a:solidFill>
              </a:rPr>
              <a:t>pword</a:t>
            </a:r>
            <a:r>
              <a:rPr lang="en-US" dirty="0" smtClean="0">
                <a:solidFill>
                  <a:prstClr val="black"/>
                </a:solidFill>
              </a:rPr>
              <a:t>”&gt;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&lt;input type=“button” </a:t>
            </a:r>
            <a:r>
              <a:rPr lang="en-US" dirty="0" err="1" smtClean="0">
                <a:solidFill>
                  <a:prstClr val="black"/>
                </a:solidFill>
              </a:rPr>
              <a:t>onClick</a:t>
            </a:r>
            <a:r>
              <a:rPr lang="en-US" dirty="0" smtClean="0">
                <a:solidFill>
                  <a:prstClr val="black"/>
                </a:solidFill>
              </a:rPr>
              <a:t>=“f()”&gt;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&lt;/form&gt;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&lt;/body&gt;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&lt;/html&gt;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057400"/>
            <a:ext cx="4114800" cy="4247317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JS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function f()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</a:t>
            </a:r>
            <a:r>
              <a:rPr lang="en-US" dirty="0" err="1" smtClean="0">
                <a:solidFill>
                  <a:prstClr val="black"/>
                </a:solidFill>
              </a:rPr>
              <a:t>var</a:t>
            </a:r>
            <a:r>
              <a:rPr lang="en-US" dirty="0" smtClean="0">
                <a:solidFill>
                  <a:prstClr val="black"/>
                </a:solidFill>
              </a:rPr>
              <a:t> a = </a:t>
            </a:r>
            <a:r>
              <a:rPr lang="en-US" dirty="0" err="1" smtClean="0">
                <a:solidFill>
                  <a:prstClr val="black"/>
                </a:solidFill>
              </a:rPr>
              <a:t>document.forms</a:t>
            </a:r>
            <a:r>
              <a:rPr lang="en-US" dirty="0" smtClean="0">
                <a:solidFill>
                  <a:prstClr val="black"/>
                </a:solidFill>
              </a:rPr>
              <a:t>[“</a:t>
            </a:r>
            <a:r>
              <a:rPr lang="en-US" dirty="0" err="1" smtClean="0">
                <a:solidFill>
                  <a:prstClr val="black"/>
                </a:solidFill>
              </a:rPr>
              <a:t>myForm</a:t>
            </a:r>
            <a:r>
              <a:rPr lang="en-US" dirty="0" smtClean="0">
                <a:solidFill>
                  <a:prstClr val="black"/>
                </a:solidFill>
              </a:rPr>
              <a:t>”];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</a:t>
            </a:r>
            <a:r>
              <a:rPr lang="en-US" dirty="0" err="1" smtClean="0">
                <a:solidFill>
                  <a:prstClr val="black"/>
                </a:solidFill>
              </a:rPr>
              <a:t>var</a:t>
            </a:r>
            <a:r>
              <a:rPr lang="en-US" dirty="0" smtClean="0">
                <a:solidFill>
                  <a:prstClr val="black"/>
                </a:solidFill>
              </a:rPr>
              <a:t> u = </a:t>
            </a:r>
            <a:r>
              <a:rPr lang="en-US" dirty="0" err="1" smtClean="0">
                <a:solidFill>
                  <a:prstClr val="black"/>
                </a:solidFill>
              </a:rPr>
              <a:t>a.uname.value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</a:t>
            </a:r>
            <a:r>
              <a:rPr lang="en-US" dirty="0" err="1" smtClean="0">
                <a:solidFill>
                  <a:prstClr val="black"/>
                </a:solidFill>
              </a:rPr>
              <a:t>var</a:t>
            </a:r>
            <a:r>
              <a:rPr lang="en-US" dirty="0" smtClean="0">
                <a:solidFill>
                  <a:prstClr val="black"/>
                </a:solidFill>
              </a:rPr>
              <a:t> p = </a:t>
            </a:r>
            <a:r>
              <a:rPr lang="en-US" dirty="0" err="1" smtClean="0">
                <a:solidFill>
                  <a:prstClr val="black"/>
                </a:solidFill>
              </a:rPr>
              <a:t>a.pword.value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if(u==“admin” &amp;&amp; p==“123”)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alert(“valid”);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}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else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alert(“Invalid”);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}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9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/>
              <a:t>Validation is the process of </a:t>
            </a:r>
            <a:r>
              <a:rPr lang="en-US" b="1" dirty="0" smtClean="0"/>
              <a:t>checking</a:t>
            </a:r>
            <a:r>
              <a:rPr lang="en-US" dirty="0" smtClean="0"/>
              <a:t> data against a </a:t>
            </a:r>
            <a:r>
              <a:rPr lang="en-US" b="1" dirty="0" smtClean="0"/>
              <a:t>standard</a:t>
            </a:r>
            <a:r>
              <a:rPr lang="en-US" dirty="0" smtClean="0"/>
              <a:t> or </a:t>
            </a:r>
            <a:r>
              <a:rPr lang="en-US" b="1" dirty="0" smtClean="0"/>
              <a:t>requirement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Form validation normally used to occur at the server, after client entered necessary data and then pressed the Submit button.</a:t>
            </a:r>
          </a:p>
          <a:p>
            <a:pPr algn="just"/>
            <a:r>
              <a:rPr lang="en-US" dirty="0" smtClean="0"/>
              <a:t>If the data entered by a client was incorrect or was simply missing, the server would have to send all the data back to the client and request that the form be resubmitted with correct information.</a:t>
            </a:r>
          </a:p>
          <a:p>
            <a:pPr algn="just"/>
            <a:r>
              <a:rPr lang="en-US" dirty="0" smtClean="0"/>
              <a:t>This was really a lengthy process which used to put a lot of burden on the server.</a:t>
            </a:r>
          </a:p>
          <a:p>
            <a:pPr algn="just"/>
            <a:r>
              <a:rPr lang="en-US" dirty="0" smtClean="0"/>
              <a:t>JavaScript provides a way to validate form's data on the client's computer before sending it to the web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Form validation generally performs two functions.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/>
              <a:t>Basic Validation</a:t>
            </a:r>
          </a:p>
          <a:p>
            <a:pPr lvl="2"/>
            <a:r>
              <a:rPr lang="en-US" sz="2400" dirty="0" smtClean="0"/>
              <a:t>Emptiness</a:t>
            </a:r>
          </a:p>
          <a:p>
            <a:pPr lvl="2"/>
            <a:r>
              <a:rPr lang="en-US" sz="2400" dirty="0" smtClean="0"/>
              <a:t>Confirm Password</a:t>
            </a:r>
          </a:p>
          <a:p>
            <a:pPr lvl="2"/>
            <a:r>
              <a:rPr lang="en-US" sz="2400" dirty="0" smtClean="0"/>
              <a:t>Length Validation etc……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/>
              <a:t>Data Format Validation</a:t>
            </a:r>
          </a:p>
          <a:p>
            <a:pPr marL="1314450" lvl="2" indent="-457200">
              <a:buNone/>
            </a:pPr>
            <a:r>
              <a:rPr lang="en-US" sz="2400" dirty="0" smtClean="0"/>
              <a:t>  	Secondly, the data that is entered must be checked for correct </a:t>
            </a:r>
            <a:r>
              <a:rPr lang="en-US" sz="2400" b="1" dirty="0" smtClean="0"/>
              <a:t>form</a:t>
            </a:r>
            <a:r>
              <a:rPr lang="en-US" sz="2400" dirty="0" smtClean="0"/>
              <a:t> and </a:t>
            </a:r>
            <a:r>
              <a:rPr lang="en-US" sz="2400" b="1" dirty="0" smtClean="0"/>
              <a:t>value</a:t>
            </a:r>
            <a:r>
              <a:rPr lang="en-US" sz="2400" dirty="0" smtClean="0"/>
              <a:t>.</a:t>
            </a:r>
          </a:p>
          <a:p>
            <a:pPr marL="1314450" lvl="2" indent="-457200"/>
            <a:r>
              <a:rPr lang="en-US" sz="2400" dirty="0" smtClean="0"/>
              <a:t>Email Validation</a:t>
            </a:r>
          </a:p>
          <a:p>
            <a:pPr marL="1314450" lvl="2" indent="-457200"/>
            <a:r>
              <a:rPr lang="en-US" sz="2400" dirty="0" smtClean="0"/>
              <a:t>Mobile Number Validation</a:t>
            </a:r>
          </a:p>
          <a:p>
            <a:pPr marL="1314450" lvl="2" indent="-457200"/>
            <a:r>
              <a:rPr lang="en-US" sz="2400" dirty="0" smtClean="0"/>
              <a:t>Enrollment Number Validation etc….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453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Validation using </a:t>
            </a:r>
            <a:r>
              <a:rPr lang="en-US" dirty="0" err="1" smtClean="0"/>
              <a:t>RegExp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regular expression is an object that describes a pattern of characters.</a:t>
            </a:r>
          </a:p>
          <a:p>
            <a:pPr algn="just"/>
            <a:r>
              <a:rPr lang="en-US" dirty="0" smtClean="0"/>
              <a:t>Regular expressions are used to perform pattern-matching and "search-and-replace" functions on text.</a:t>
            </a:r>
          </a:p>
          <a:p>
            <a:pPr algn="just"/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sv-SE" dirty="0" smtClean="0"/>
              <a:t>var pattern = "^ [\\w]$";   // will allow only words in the string</a:t>
            </a:r>
          </a:p>
          <a:p>
            <a:pPr lvl="1">
              <a:buNone/>
            </a:pPr>
            <a:r>
              <a:rPr lang="sv-SE" dirty="0" smtClean="0"/>
              <a:t>var regex = new RegExp(pattern);</a:t>
            </a:r>
          </a:p>
          <a:p>
            <a:pPr lvl="1">
              <a:buNone/>
            </a:pPr>
            <a:r>
              <a:rPr lang="sv-SE" dirty="0" smtClean="0"/>
              <a:t>If(regex.test(testString)){</a:t>
            </a:r>
          </a:p>
          <a:p>
            <a:pPr lvl="1">
              <a:buNone/>
            </a:pPr>
            <a:r>
              <a:rPr lang="sv-SE" dirty="0" smtClean="0"/>
              <a:t>	//Valid</a:t>
            </a:r>
          </a:p>
          <a:p>
            <a:pPr lvl="1">
              <a:buNone/>
            </a:pPr>
            <a:r>
              <a:rPr lang="sv-SE" dirty="0" smtClean="0"/>
              <a:t>} else {</a:t>
            </a:r>
          </a:p>
          <a:p>
            <a:pPr lvl="1">
              <a:buNone/>
            </a:pPr>
            <a:r>
              <a:rPr lang="sv-SE" dirty="0" smtClean="0"/>
              <a:t>	//Invalid</a:t>
            </a:r>
          </a:p>
          <a:p>
            <a:pPr lvl="1">
              <a:buNone/>
            </a:pPr>
            <a:r>
              <a:rPr lang="sv-SE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11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RegExp</a:t>
            </a:r>
            <a:r>
              <a:rPr lang="en-US" dirty="0" smtClean="0"/>
              <a:t> (Cont.) (</a:t>
            </a:r>
            <a:r>
              <a:rPr lang="en-US" dirty="0" err="1" smtClean="0"/>
              <a:t>Metacharacters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</a:t>
            </a:r>
            <a:r>
              <a:rPr lang="en-US" b="1" dirty="0" smtClean="0"/>
              <a:t>word </a:t>
            </a:r>
            <a:r>
              <a:rPr lang="en-US" dirty="0" smtClean="0"/>
              <a:t>characters in the string we can use </a:t>
            </a:r>
            <a:r>
              <a:rPr lang="en-US" b="1" dirty="0" smtClean="0"/>
              <a:t>\w</a:t>
            </a:r>
          </a:p>
          <a:p>
            <a:pPr lvl="1"/>
            <a:r>
              <a:rPr lang="en-US" dirty="0" smtClean="0"/>
              <a:t>We can also use [a-z], [A-Z] or [a-</a:t>
            </a:r>
            <a:r>
              <a:rPr lang="en-US" dirty="0" err="1" smtClean="0"/>
              <a:t>zA</a:t>
            </a:r>
            <a:r>
              <a:rPr lang="en-US" dirty="0" smtClean="0"/>
              <a:t>-Z] for the same</a:t>
            </a:r>
          </a:p>
          <a:p>
            <a:r>
              <a:rPr lang="en-US" dirty="0" smtClean="0"/>
              <a:t>To find </a:t>
            </a:r>
            <a:r>
              <a:rPr lang="en-US" b="1" dirty="0" smtClean="0"/>
              <a:t>non-word</a:t>
            </a:r>
            <a:r>
              <a:rPr lang="en-US" dirty="0" smtClean="0"/>
              <a:t> characters in the string we can use </a:t>
            </a:r>
            <a:r>
              <a:rPr lang="en-US" b="1" dirty="0" smtClean="0"/>
              <a:t>\W</a:t>
            </a:r>
            <a:endParaRPr lang="en-US" dirty="0" smtClean="0"/>
          </a:p>
          <a:p>
            <a:r>
              <a:rPr lang="en-US" dirty="0" smtClean="0"/>
              <a:t>to find </a:t>
            </a:r>
            <a:r>
              <a:rPr lang="en-US" b="1" dirty="0" smtClean="0"/>
              <a:t>digit</a:t>
            </a:r>
            <a:r>
              <a:rPr lang="en-US" dirty="0" smtClean="0"/>
              <a:t> characters in the string we can use </a:t>
            </a:r>
            <a:r>
              <a:rPr lang="en-US" b="1" dirty="0" smtClean="0"/>
              <a:t>\d</a:t>
            </a:r>
          </a:p>
          <a:p>
            <a:pPr lvl="1"/>
            <a:r>
              <a:rPr lang="en-US" dirty="0" smtClean="0"/>
              <a:t>We can also use [0-9] for the same</a:t>
            </a:r>
          </a:p>
          <a:p>
            <a:r>
              <a:rPr lang="en-US" dirty="0" smtClean="0"/>
              <a:t>To find </a:t>
            </a:r>
            <a:r>
              <a:rPr lang="en-US" b="1" dirty="0" smtClean="0"/>
              <a:t>non-digit</a:t>
            </a:r>
            <a:r>
              <a:rPr lang="en-US" dirty="0" smtClean="0"/>
              <a:t> characters in the string we can use </a:t>
            </a:r>
            <a:r>
              <a:rPr lang="en-US" b="1" dirty="0" smtClean="0"/>
              <a:t>\D</a:t>
            </a:r>
            <a:endParaRPr lang="en-US" dirty="0" smtClean="0"/>
          </a:p>
          <a:p>
            <a:r>
              <a:rPr lang="en-US" dirty="0" smtClean="0"/>
              <a:t>We can use </a:t>
            </a:r>
            <a:r>
              <a:rPr lang="en-US" b="1" dirty="0" smtClean="0"/>
              <a:t>\n </a:t>
            </a:r>
            <a:r>
              <a:rPr lang="en-US" dirty="0" smtClean="0"/>
              <a:t>for </a:t>
            </a:r>
            <a:r>
              <a:rPr lang="en-US" b="1" dirty="0" smtClean="0"/>
              <a:t>new line </a:t>
            </a:r>
            <a:r>
              <a:rPr lang="en-US" dirty="0" smtClean="0"/>
              <a:t>and </a:t>
            </a:r>
            <a:r>
              <a:rPr lang="en-US" b="1" dirty="0" smtClean="0"/>
              <a:t>\t </a:t>
            </a:r>
            <a:r>
              <a:rPr lang="en-US" dirty="0" smtClean="0"/>
              <a:t>for tab</a:t>
            </a:r>
          </a:p>
        </p:txBody>
      </p:sp>
    </p:spTree>
    <p:extLst>
      <p:ext uri="{BB962C8B-B14F-4D97-AF65-F5344CB8AC3E}">
        <p14:creationId xmlns:p14="http://schemas.microsoft.com/office/powerpoint/2010/main" val="78031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Tasks performed by client-side scripts</a:t>
            </a:r>
            <a:endParaRPr lang="en-IN" dirty="0"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Checking </a:t>
            </a:r>
            <a:r>
              <a:rPr lang="en-US" b="1" dirty="0" smtClean="0">
                <a:solidFill>
                  <a:srgbClr val="C00000"/>
                </a:solidFill>
              </a:rPr>
              <a:t>correctness</a:t>
            </a:r>
            <a:r>
              <a:rPr lang="en-US" dirty="0" smtClean="0"/>
              <a:t> of user input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Monitoring</a:t>
            </a:r>
            <a:r>
              <a:rPr lang="en-US" dirty="0" smtClean="0"/>
              <a:t> user events and </a:t>
            </a:r>
            <a:r>
              <a:rPr lang="en-US" b="1" dirty="0" smtClean="0">
                <a:solidFill>
                  <a:srgbClr val="C00000"/>
                </a:solidFill>
              </a:rPr>
              <a:t>specifying reactions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Replacing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updating</a:t>
            </a:r>
            <a:r>
              <a:rPr lang="en-US" dirty="0" smtClean="0"/>
              <a:t> parts of a page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Changing the </a:t>
            </a:r>
            <a:r>
              <a:rPr lang="en-US" b="1" dirty="0" smtClean="0">
                <a:solidFill>
                  <a:srgbClr val="C00000"/>
                </a:solidFill>
              </a:rPr>
              <a:t>style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position</a:t>
            </a:r>
            <a:r>
              <a:rPr lang="en-US" dirty="0" smtClean="0"/>
              <a:t> of displayed elements </a:t>
            </a:r>
            <a:r>
              <a:rPr lang="en-US" b="1" dirty="0" smtClean="0">
                <a:solidFill>
                  <a:srgbClr val="C00000"/>
                </a:solidFill>
              </a:rPr>
              <a:t>dynamically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Modifying</a:t>
            </a:r>
            <a:r>
              <a:rPr lang="en-US" dirty="0" smtClean="0"/>
              <a:t> a page in </a:t>
            </a:r>
            <a:r>
              <a:rPr lang="en-US" b="1" dirty="0" smtClean="0">
                <a:solidFill>
                  <a:srgbClr val="C00000"/>
                </a:solidFill>
              </a:rPr>
              <a:t>response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C00000"/>
                </a:solidFill>
              </a:rPr>
              <a:t>events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/>
              <a:t>Getting browser </a:t>
            </a:r>
            <a:r>
              <a:rPr lang="en-US" b="1" dirty="0" smtClean="0">
                <a:solidFill>
                  <a:srgbClr val="C00000"/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9570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RegExp</a:t>
            </a:r>
            <a:r>
              <a:rPr lang="en-US" dirty="0" smtClean="0"/>
              <a:t> (Cont.) (Quantifiers)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295400"/>
          <a:ext cx="7772400" cy="36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207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any string that contains at least one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any string that contains zero or more occurrences of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zero or one occurrences of </a:t>
                      </a:r>
                      <a:r>
                        <a:rPr lang="en-US" i="1" dirty="0"/>
                        <a:t>n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 at the end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 at the beginning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n{X}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 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 </a:t>
                      </a:r>
                      <a:r>
                        <a:rPr lang="en-US" i="1" dirty="0" err="1"/>
                        <a:t>n</a:t>
                      </a:r>
                      <a:r>
                        <a:rPr lang="en-US" dirty="0" err="1"/>
                        <a:t>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n{X,Y}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 X to Y </a:t>
                      </a:r>
                      <a:r>
                        <a:rPr lang="en-US" i="1" dirty="0" err="1"/>
                        <a:t>n</a:t>
                      </a:r>
                      <a:r>
                        <a:rPr lang="en-US" dirty="0" err="1"/>
                        <a:t>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n{X,}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any string that contains a sequence of at least X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Validation Using </a:t>
            </a:r>
            <a:r>
              <a:rPr lang="en-US" dirty="0" err="1" smtClean="0"/>
              <a:t>RegExp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8458200" cy="480131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&lt;script&gt;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function </a:t>
            </a:r>
            <a:r>
              <a:rPr lang="en-US" dirty="0" err="1" smtClean="0">
                <a:solidFill>
                  <a:prstClr val="black"/>
                </a:solidFill>
              </a:rPr>
              <a:t>checkMail</a:t>
            </a:r>
            <a:r>
              <a:rPr lang="en-US" dirty="0" smtClean="0">
                <a:solidFill>
                  <a:prstClr val="black"/>
                </a:solidFill>
              </a:rPr>
              <a:t>()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</a:t>
            </a:r>
            <a:r>
              <a:rPr lang="en-US" dirty="0" err="1" smtClean="0">
                <a:solidFill>
                  <a:prstClr val="black"/>
                </a:solidFill>
              </a:rPr>
              <a:t>var</a:t>
            </a:r>
            <a:r>
              <a:rPr lang="en-US" dirty="0" smtClean="0">
                <a:solidFill>
                  <a:prstClr val="black"/>
                </a:solidFill>
              </a:rPr>
              <a:t> a = </a:t>
            </a:r>
            <a:r>
              <a:rPr lang="en-US" dirty="0" err="1" smtClean="0">
                <a:solidFill>
                  <a:prstClr val="black"/>
                </a:solidFill>
              </a:rPr>
              <a:t>document.getElementById</a:t>
            </a:r>
            <a:r>
              <a:rPr lang="en-US" dirty="0" smtClean="0">
                <a:solidFill>
                  <a:prstClr val="black"/>
                </a:solidFill>
              </a:rPr>
              <a:t>("</a:t>
            </a:r>
            <a:r>
              <a:rPr lang="en-US" dirty="0" err="1" smtClean="0">
                <a:solidFill>
                  <a:prstClr val="black"/>
                </a:solidFill>
              </a:rPr>
              <a:t>myText</a:t>
            </a:r>
            <a:r>
              <a:rPr lang="en-US" dirty="0" smtClean="0">
                <a:solidFill>
                  <a:prstClr val="black"/>
                </a:solidFill>
              </a:rPr>
              <a:t>").value;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</a:t>
            </a:r>
            <a:r>
              <a:rPr lang="en-US" dirty="0" err="1" smtClean="0">
                <a:solidFill>
                  <a:prstClr val="black"/>
                </a:solidFill>
              </a:rPr>
              <a:t>var</a:t>
            </a:r>
            <a:r>
              <a:rPr lang="en-US" dirty="0" smtClean="0">
                <a:solidFill>
                  <a:prstClr val="black"/>
                </a:solidFill>
              </a:rPr>
              <a:t> pattern ="^[\\w-_\.]*[\\w-_\.]\@[\\w]\.+[\\w]+[\\w]$”;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</a:t>
            </a:r>
            <a:r>
              <a:rPr lang="en-US" dirty="0" err="1" smtClean="0">
                <a:solidFill>
                  <a:prstClr val="black"/>
                </a:solidFill>
              </a:rPr>
              <a:t>var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regex</a:t>
            </a:r>
            <a:r>
              <a:rPr lang="en-US" dirty="0" smtClean="0">
                <a:solidFill>
                  <a:prstClr val="black"/>
                </a:solidFill>
              </a:rPr>
              <a:t> = new </a:t>
            </a:r>
            <a:r>
              <a:rPr lang="en-US" dirty="0" err="1" smtClean="0">
                <a:solidFill>
                  <a:prstClr val="black"/>
                </a:solidFill>
              </a:rPr>
              <a:t>RegExp</a:t>
            </a:r>
            <a:r>
              <a:rPr lang="en-US" dirty="0" smtClean="0">
                <a:solidFill>
                  <a:prstClr val="black"/>
                </a:solidFill>
              </a:rPr>
              <a:t>(pattern);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if(</a:t>
            </a:r>
            <a:r>
              <a:rPr lang="en-US" dirty="0" err="1" smtClean="0">
                <a:solidFill>
                  <a:prstClr val="black"/>
                </a:solidFill>
              </a:rPr>
              <a:t>regex.test</a:t>
            </a:r>
            <a:r>
              <a:rPr lang="en-US" dirty="0" smtClean="0">
                <a:solidFill>
                  <a:prstClr val="black"/>
                </a:solidFill>
              </a:rPr>
              <a:t>(a))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	alert("Valid");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}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else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{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	alert("Invalid");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	}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}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&lt;/script&gt;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8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DHTML – Combining HTML,CSS &amp;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DHTML, or Dynamic HTML, is really just a combination of HTML, JavaScript and CSS.</a:t>
            </a:r>
          </a:p>
          <a:p>
            <a:pPr algn="just"/>
            <a:r>
              <a:rPr lang="en-US" dirty="0" smtClean="0"/>
              <a:t>The main problem with DHTML, which was introduced in the 4.0 series of browsers, is </a:t>
            </a:r>
            <a:r>
              <a:rPr lang="en-US" b="1" dirty="0" smtClean="0"/>
              <a:t>compatibility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main focus generally when speaking of DHTML is animation and other such dynamic 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DHTML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can obtain reference of any HTML or CSS element in </a:t>
            </a:r>
            <a:r>
              <a:rPr lang="en-US" dirty="0" err="1" smtClean="0"/>
              <a:t>JavaSCript</a:t>
            </a:r>
            <a:r>
              <a:rPr lang="en-US" dirty="0" smtClean="0"/>
              <a:t> using below 3 methods.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document.getElementById</a:t>
            </a:r>
            <a:r>
              <a:rPr lang="en-US" dirty="0" smtClean="0"/>
              <a:t>(“</a:t>
            </a:r>
            <a:r>
              <a:rPr lang="en-US" dirty="0" err="1" smtClean="0"/>
              <a:t>IdOfElement</a:t>
            </a:r>
            <a:r>
              <a:rPr lang="en-US" dirty="0" smtClean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document.getElementsByName</a:t>
            </a:r>
            <a:r>
              <a:rPr lang="en-US" dirty="0" smtClean="0"/>
              <a:t>(“</a:t>
            </a:r>
            <a:r>
              <a:rPr lang="en-US" dirty="0" err="1" smtClean="0"/>
              <a:t>NameOfElement</a:t>
            </a:r>
            <a:r>
              <a:rPr lang="en-US" dirty="0" smtClean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document.getElementsByTagName</a:t>
            </a:r>
            <a:r>
              <a:rPr lang="en-US" dirty="0" smtClean="0"/>
              <a:t>(“</a:t>
            </a:r>
            <a:r>
              <a:rPr lang="en-US" dirty="0" err="1" smtClean="0"/>
              <a:t>TagName</a:t>
            </a:r>
            <a:r>
              <a:rPr lang="en-US" dirty="0" smtClean="0"/>
              <a:t>”)</a:t>
            </a:r>
          </a:p>
          <a:p>
            <a:pPr marL="514350" indent="-457200" algn="just"/>
            <a:r>
              <a:rPr lang="en-US" dirty="0" smtClean="0"/>
              <a:t>After obtaining the reference of the element you can change the attributes of the same using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reference.attribute</a:t>
            </a:r>
            <a:r>
              <a:rPr lang="en-US" dirty="0" smtClean="0"/>
              <a:t> syntax</a:t>
            </a:r>
          </a:p>
          <a:p>
            <a:pPr marL="514350" indent="-457200" algn="just"/>
            <a:r>
              <a:rPr lang="en-US" dirty="0" smtClean="0"/>
              <a:t>For Example :</a:t>
            </a:r>
          </a:p>
          <a:p>
            <a:pPr marL="514350" indent="-457200" algn="just"/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648200"/>
            <a:ext cx="3429000" cy="923330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HTML Code</a:t>
            </a: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</a:t>
            </a:r>
            <a:r>
              <a:rPr lang="en-US" dirty="0" err="1" smtClean="0">
                <a:solidFill>
                  <a:prstClr val="black"/>
                </a:solidFill>
              </a:rPr>
              <a:t>img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src</a:t>
            </a:r>
            <a:r>
              <a:rPr lang="en-US" dirty="0" smtClean="0">
                <a:solidFill>
                  <a:prstClr val="black"/>
                </a:solidFill>
              </a:rPr>
              <a:t>=“abc.jpg” id=“</a:t>
            </a:r>
            <a:r>
              <a:rPr lang="en-US" dirty="0" err="1" smtClean="0">
                <a:solidFill>
                  <a:prstClr val="black"/>
                </a:solidFill>
              </a:rPr>
              <a:t>myImg</a:t>
            </a:r>
            <a:r>
              <a:rPr lang="en-US" dirty="0" smtClean="0">
                <a:solidFill>
                  <a:prstClr val="black"/>
                </a:solidFill>
              </a:rPr>
              <a:t>”&gt;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4648200"/>
            <a:ext cx="4572000" cy="17543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JS Code</a:t>
            </a: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&lt;script&gt;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</a:t>
            </a:r>
            <a:r>
              <a:rPr lang="en-US" dirty="0" err="1" smtClean="0">
                <a:solidFill>
                  <a:prstClr val="black"/>
                </a:solidFill>
              </a:rPr>
              <a:t>var</a:t>
            </a:r>
            <a:r>
              <a:rPr lang="en-US" dirty="0" smtClean="0">
                <a:solidFill>
                  <a:prstClr val="black"/>
                </a:solidFill>
              </a:rPr>
              <a:t> a = </a:t>
            </a:r>
            <a:r>
              <a:rPr lang="en-US" dirty="0" err="1" smtClean="0">
                <a:solidFill>
                  <a:prstClr val="black"/>
                </a:solidFill>
              </a:rPr>
              <a:t>document.getElementById</a:t>
            </a:r>
            <a:r>
              <a:rPr lang="en-US" dirty="0" smtClean="0">
                <a:solidFill>
                  <a:prstClr val="black"/>
                </a:solidFill>
              </a:rPr>
              <a:t>(‘</a:t>
            </a:r>
            <a:r>
              <a:rPr lang="en-US" dirty="0" err="1" smtClean="0">
                <a:solidFill>
                  <a:prstClr val="black"/>
                </a:solidFill>
              </a:rPr>
              <a:t>myImg</a:t>
            </a:r>
            <a:r>
              <a:rPr lang="en-US" dirty="0" smtClean="0">
                <a:solidFill>
                  <a:prstClr val="black"/>
                </a:solidFill>
              </a:rPr>
              <a:t>’);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</a:t>
            </a:r>
            <a:r>
              <a:rPr lang="en-US" b="1" dirty="0" smtClean="0">
                <a:solidFill>
                  <a:prstClr val="black"/>
                </a:solidFill>
              </a:rPr>
              <a:t>a.src</a:t>
            </a:r>
            <a:r>
              <a:rPr lang="en-US" dirty="0" smtClean="0">
                <a:solidFill>
                  <a:prstClr val="black"/>
                </a:solidFill>
              </a:rPr>
              <a:t>  = “xyz.jpg”;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4170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DHTML (Cont) (Example)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295400"/>
            <a:ext cx="8458200" cy="397031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&lt;html&gt;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&lt;body&gt;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 &lt;div id=“</a:t>
            </a:r>
            <a:r>
              <a:rPr lang="en-US" dirty="0" err="1" smtClean="0">
                <a:solidFill>
                  <a:prstClr val="black"/>
                </a:solidFill>
              </a:rPr>
              <a:t>myDiv</a:t>
            </a:r>
            <a:r>
              <a:rPr lang="en-US" dirty="0" smtClean="0">
                <a:solidFill>
                  <a:prstClr val="black"/>
                </a:solidFill>
              </a:rPr>
              <a:t>”&gt;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Red Alert !!!!!!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 &lt;/div&gt;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 &lt;script&gt;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    </a:t>
            </a:r>
            <a:r>
              <a:rPr lang="en-US" dirty="0" err="1" smtClean="0">
                <a:solidFill>
                  <a:prstClr val="black"/>
                </a:solidFill>
              </a:rPr>
              <a:t>var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objDiv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dirty="0" err="1" smtClean="0">
                <a:solidFill>
                  <a:prstClr val="black"/>
                </a:solidFill>
              </a:rPr>
              <a:t>document.getElementById</a:t>
            </a:r>
            <a:r>
              <a:rPr lang="en-US" dirty="0" smtClean="0">
                <a:solidFill>
                  <a:prstClr val="black"/>
                </a:solidFill>
              </a:rPr>
              <a:t>(“</a:t>
            </a:r>
            <a:r>
              <a:rPr lang="en-US" dirty="0" err="1" smtClean="0">
                <a:solidFill>
                  <a:prstClr val="black"/>
                </a:solidFill>
              </a:rPr>
              <a:t>myDiv</a:t>
            </a:r>
            <a:r>
              <a:rPr lang="en-US" dirty="0" smtClean="0">
                <a:solidFill>
                  <a:prstClr val="black"/>
                </a:solidFill>
              </a:rPr>
              <a:t>”);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    </a:t>
            </a:r>
            <a:r>
              <a:rPr lang="en-US" dirty="0" err="1" smtClean="0">
                <a:solidFill>
                  <a:prstClr val="black"/>
                </a:solidFill>
              </a:rPr>
              <a:t>var</a:t>
            </a:r>
            <a:r>
              <a:rPr lang="en-US" dirty="0" smtClean="0">
                <a:solidFill>
                  <a:prstClr val="black"/>
                </a:solidFill>
              </a:rPr>
              <a:t> colors = [‘</a:t>
            </a:r>
            <a:r>
              <a:rPr lang="en-US" dirty="0" err="1" smtClean="0">
                <a:solidFill>
                  <a:prstClr val="black"/>
                </a:solidFill>
              </a:rPr>
              <a:t>white’,’yellow’,’orange’,’red</a:t>
            </a:r>
            <a:r>
              <a:rPr lang="en-US" dirty="0" smtClean="0">
                <a:solidFill>
                  <a:prstClr val="black"/>
                </a:solidFill>
              </a:rPr>
              <a:t>’];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    </a:t>
            </a:r>
            <a:r>
              <a:rPr lang="en-US" dirty="0" err="1" smtClean="0">
                <a:solidFill>
                  <a:prstClr val="black"/>
                </a:solidFill>
              </a:rPr>
              <a:t>var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nextColor</a:t>
            </a:r>
            <a:r>
              <a:rPr lang="en-US" dirty="0" smtClean="0">
                <a:solidFill>
                  <a:prstClr val="black"/>
                </a:solidFill>
              </a:rPr>
              <a:t> = 0;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</a:t>
            </a:r>
            <a:r>
              <a:rPr lang="en-US" dirty="0" err="1" smtClean="0">
                <a:solidFill>
                  <a:prstClr val="black"/>
                </a:solidFill>
              </a:rPr>
              <a:t>setInterval</a:t>
            </a:r>
            <a:r>
              <a:rPr lang="en-US" dirty="0" smtClean="0">
                <a:solidFill>
                  <a:prstClr val="black"/>
                </a:solidFill>
              </a:rPr>
              <a:t>(“</a:t>
            </a:r>
            <a:r>
              <a:rPr lang="en-US" dirty="0" err="1" smtClean="0">
                <a:solidFill>
                  <a:prstClr val="black"/>
                </a:solidFill>
              </a:rPr>
              <a:t>objDiv.style.backgroundColor</a:t>
            </a:r>
            <a:r>
              <a:rPr lang="en-US" dirty="0" smtClean="0">
                <a:solidFill>
                  <a:prstClr val="black"/>
                </a:solidFill>
              </a:rPr>
              <a:t> = colors[</a:t>
            </a:r>
            <a:r>
              <a:rPr lang="en-US" dirty="0" err="1" smtClean="0">
                <a:solidFill>
                  <a:prstClr val="black"/>
                </a:solidFill>
              </a:rPr>
              <a:t>nextColor</a:t>
            </a:r>
            <a:r>
              <a:rPr lang="en-US" dirty="0" smtClean="0">
                <a:solidFill>
                  <a:prstClr val="black"/>
                </a:solidFill>
              </a:rPr>
              <a:t>++%</a:t>
            </a:r>
            <a:r>
              <a:rPr lang="en-US" dirty="0" err="1" smtClean="0">
                <a:solidFill>
                  <a:prstClr val="black"/>
                </a:solidFill>
              </a:rPr>
              <a:t>colors.length</a:t>
            </a:r>
            <a:r>
              <a:rPr lang="en-US" dirty="0" smtClean="0">
                <a:solidFill>
                  <a:prstClr val="black"/>
                </a:solidFill>
              </a:rPr>
              <a:t>];”,500);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 &lt;/script&gt;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&lt;/body&gt;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&lt;/html&gt;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51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JavaScript Objects and Their Methods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C4FC7A34-53F9-4E6E-89A7-0123A8ABF56D}" type="slidenum">
              <a:rPr lang="en-US" altLang="en-US" smtClean="0">
                <a:solidFill>
                  <a:srgbClr val="898989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533400" y="1905000"/>
          <a:ext cx="81534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6087325" imgH="2534004" progId="Paint.Picture">
                  <p:embed/>
                </p:oleObj>
              </mc:Choice>
              <mc:Fallback>
                <p:oleObj name="Bitmap Image" r:id="rId3" imgW="6087325" imgH="253400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81534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52400" y="1143000"/>
            <a:ext cx="8763000" cy="5810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prstClr val="black"/>
                </a:solidFill>
              </a:rPr>
              <a:t>This figure lists some additional JavaScript objects and some of the methods associated with them.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prstClr val="black"/>
                </a:solidFill>
              </a:rPr>
              <a:t>A more complete list of objects, properties, and methods is included in Appendix G.</a:t>
            </a:r>
          </a:p>
        </p:txBody>
      </p:sp>
    </p:spTree>
    <p:extLst>
      <p:ext uri="{BB962C8B-B14F-4D97-AF65-F5344CB8AC3E}">
        <p14:creationId xmlns:p14="http://schemas.microsoft.com/office/powerpoint/2010/main" val="22526914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Managing Events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An </a:t>
            </a:r>
            <a:r>
              <a:rPr lang="en-US" b="1" smtClean="0"/>
              <a:t>event</a:t>
            </a:r>
            <a:r>
              <a:rPr lang="en-US" smtClean="0"/>
              <a:t> is a specific occurrence within the Web browser.  For example: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opening up a Web page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positioning the mouse pointer over a location on that page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Events are an important part of JavaScript programming, you can write scripts that run in response to the actions of the user, even after the Web page has been opened.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42B71F86-D887-4124-88C6-211D055044FF}" type="slidenum">
              <a:rPr lang="en-US" altLang="en-US" smtClean="0">
                <a:solidFill>
                  <a:srgbClr val="898989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50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Event Handlers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Events are controlled in JavaScript using </a:t>
            </a:r>
            <a:r>
              <a:rPr lang="en-US" altLang="en-US" sz="2400" b="1" smtClean="0"/>
              <a:t>event handlers</a:t>
            </a:r>
            <a:r>
              <a:rPr lang="en-US" altLang="en-US" sz="2400" smtClean="0"/>
              <a:t> that indicate what actions the browser takes in response to an event.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Event handlers are created as attributes added to the HTML tags in which the event is triggered.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general syntax is: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&lt; tag onevent = “JavaScript commands;”&gt;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 smtClean="0"/>
              <a:t>tag</a:t>
            </a:r>
            <a:r>
              <a:rPr lang="en-US" altLang="en-US" sz="2000" smtClean="0"/>
              <a:t> is the name of the HTML tag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 smtClean="0"/>
              <a:t>onevent</a:t>
            </a:r>
            <a:r>
              <a:rPr lang="en-US" altLang="en-US" sz="2000" smtClean="0"/>
              <a:t> is the name of the event that occurs within the tag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 smtClean="0"/>
              <a:t>JavaScript commands</a:t>
            </a:r>
            <a:r>
              <a:rPr lang="en-US" altLang="en-US" sz="2000" smtClean="0"/>
              <a:t> are the commands the browser runs in response to the event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0B3D4D28-4D1B-41C2-B79B-120A4AEB3130}" type="slidenum">
              <a:rPr lang="en-US" altLang="en-US" smtClean="0">
                <a:solidFill>
                  <a:srgbClr val="898989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16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9342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JavaScript Event Holders</a:t>
            </a:r>
          </a:p>
        </p:txBody>
      </p:sp>
      <p:sp>
        <p:nvSpPr>
          <p:cNvPr id="1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13271A9D-5945-4291-808A-578F55BE831A}" type="slidenum">
              <a:rPr lang="en-US" altLang="en-US" smtClean="0">
                <a:solidFill>
                  <a:srgbClr val="898989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94345" name="Group 137"/>
          <p:cNvGraphicFramePr>
            <a:graphicFrameLocks noGrp="1"/>
          </p:cNvGraphicFramePr>
          <p:nvPr/>
        </p:nvGraphicFramePr>
        <p:xfrm>
          <a:off x="228600" y="762000"/>
          <a:ext cx="8458200" cy="6034150"/>
        </p:xfrm>
        <a:graphic>
          <a:graphicData uri="http://schemas.openxmlformats.org/drawingml/2006/table">
            <a:tbl>
              <a:tblPr/>
              <a:tblGrid>
                <a:gridCol w="17229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1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537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4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Category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Event Handler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949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Window and Document events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onload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browser has completed loading the document.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94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onunload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browser has completed unloading the document.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3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onabort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transfer of an image as been aborted.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69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onerror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 error has occurred in the JavaScript program.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3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onmove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moved the browser window.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3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onresize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resized the browser window.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33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onscroll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moved the scrollbar.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3357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 events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onfocus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entered an input field.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33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onblur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exited an input field.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33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onchange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content of an input field has changed.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494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onselect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selected text in an input or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textarea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field.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33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onsubmit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form has been submitted.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33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onreset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clicked the Reset button.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3357"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Keyboard and Mouse events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onkeydown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begun pressing a key.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33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onkeyup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released a key.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33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onkeypress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pressed and released a key.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33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onclick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clicked the mouse button.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33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ondblclick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double-clicked the mouse button.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133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onmousedown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begun pressing the mouse button.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133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onmouseup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released the mouse button.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133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onmousemove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moved the mouse pointer.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1335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onmouseover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moved the mouse over an element.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36494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onmouseout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moved the mouse out from an element.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8206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Onclick Event Handler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11B8F66-778A-444B-B14D-39B7FAF8AFCB}" type="slidenum">
              <a:rPr lang="en-US" altLang="en-US">
                <a:solidFill>
                  <a:srgbClr val="898989"/>
                </a:solidFill>
              </a:rPr>
              <a:pPr eaLnBrk="1" hangingPunct="1"/>
              <a:t>49</a:t>
            </a:fld>
            <a:endParaRPr lang="en-US" altLang="en-US">
              <a:solidFill>
                <a:srgbClr val="898989"/>
              </a:solidFill>
            </a:endParaRPr>
          </a:p>
        </p:txBody>
      </p:sp>
      <p:grpSp>
        <p:nvGrpSpPr>
          <p:cNvPr id="31748" name="Group 19"/>
          <p:cNvGrpSpPr>
            <a:grpSpLocks/>
          </p:cNvGrpSpPr>
          <p:nvPr/>
        </p:nvGrpSpPr>
        <p:grpSpPr bwMode="auto">
          <a:xfrm>
            <a:off x="2819400" y="1524000"/>
            <a:ext cx="5867400" cy="4648200"/>
            <a:chOff x="1776" y="1296"/>
            <a:chExt cx="3696" cy="2592"/>
          </a:xfrm>
        </p:grpSpPr>
        <p:sp>
          <p:nvSpPr>
            <p:cNvPr id="31750" name="Text Box 5"/>
            <p:cNvSpPr txBox="1">
              <a:spLocks noChangeArrowheads="1"/>
            </p:cNvSpPr>
            <p:nvPr/>
          </p:nvSpPr>
          <p:spPr bwMode="auto">
            <a:xfrm>
              <a:off x="3202" y="1719"/>
              <a:ext cx="12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prstClr val="black"/>
                  </a:solidFill>
                </a:rPr>
                <a:t>JavaScript commands</a:t>
              </a:r>
            </a:p>
          </p:txBody>
        </p:sp>
        <p:pic>
          <p:nvPicPr>
            <p:cNvPr id="31751" name="Picture 6" descr="Fig09-14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1296"/>
              <a:ext cx="3387" cy="39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52" name="Picture 7" descr="Fig09-14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580"/>
              <a:ext cx="1134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Text Box 8"/>
            <p:cNvSpPr txBox="1">
              <a:spLocks noChangeArrowheads="1"/>
            </p:cNvSpPr>
            <p:nvPr/>
          </p:nvSpPr>
          <p:spPr bwMode="auto">
            <a:xfrm>
              <a:off x="1891" y="3141"/>
              <a:ext cx="93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prstClr val="black"/>
                  </a:solidFill>
                </a:rPr>
                <a:t>initial Web page </a:t>
              </a:r>
            </a:p>
          </p:txBody>
        </p:sp>
        <p:pic>
          <p:nvPicPr>
            <p:cNvPr id="31754" name="Picture 9" descr="Fig09-14c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1958"/>
              <a:ext cx="1134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5" name="Picture 10" descr="Fig09-14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2627"/>
              <a:ext cx="1134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6" name="Picture 11" descr="Fig09-14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3297"/>
              <a:ext cx="1134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7" name="Text Box 12"/>
            <p:cNvSpPr txBox="1">
              <a:spLocks noChangeArrowheads="1"/>
            </p:cNvSpPr>
            <p:nvPr/>
          </p:nvSpPr>
          <p:spPr bwMode="auto">
            <a:xfrm>
              <a:off x="3572" y="3272"/>
              <a:ext cx="607" cy="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600">
                  <a:solidFill>
                    <a:prstClr val="black"/>
                  </a:solidFill>
                </a:rPr>
                <a:t>users clicks the green button </a:t>
              </a:r>
            </a:p>
          </p:txBody>
        </p:sp>
        <p:sp>
          <p:nvSpPr>
            <p:cNvPr id="31758" name="Text Box 13"/>
            <p:cNvSpPr txBox="1">
              <a:spLocks noChangeArrowheads="1"/>
            </p:cNvSpPr>
            <p:nvPr/>
          </p:nvSpPr>
          <p:spPr bwMode="auto">
            <a:xfrm>
              <a:off x="3600" y="2016"/>
              <a:ext cx="60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600">
                  <a:solidFill>
                    <a:prstClr val="black"/>
                  </a:solidFill>
                </a:rPr>
                <a:t>users clicks the red button </a:t>
              </a:r>
            </a:p>
          </p:txBody>
        </p:sp>
        <p:sp>
          <p:nvSpPr>
            <p:cNvPr id="31759" name="Text Box 14"/>
            <p:cNvSpPr txBox="1">
              <a:spLocks noChangeArrowheads="1"/>
            </p:cNvSpPr>
            <p:nvPr/>
          </p:nvSpPr>
          <p:spPr bwMode="auto">
            <a:xfrm>
              <a:off x="3417" y="2658"/>
              <a:ext cx="789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600">
                  <a:solidFill>
                    <a:prstClr val="black"/>
                  </a:solidFill>
                </a:rPr>
                <a:t>users clicks the blue button </a:t>
              </a:r>
            </a:p>
          </p:txBody>
        </p:sp>
        <p:sp>
          <p:nvSpPr>
            <p:cNvPr id="31760" name="AutoShape 15"/>
            <p:cNvSpPr>
              <a:spLocks/>
            </p:cNvSpPr>
            <p:nvPr/>
          </p:nvSpPr>
          <p:spPr bwMode="auto">
            <a:xfrm>
              <a:off x="3252" y="1996"/>
              <a:ext cx="391" cy="1683"/>
            </a:xfrm>
            <a:prstGeom prst="leftBrace">
              <a:avLst>
                <a:gd name="adj1" fmla="val 3587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>
                <a:solidFill>
                  <a:prstClr val="black"/>
                </a:solidFill>
              </a:endParaRPr>
            </a:p>
          </p:txBody>
        </p:sp>
        <p:sp>
          <p:nvSpPr>
            <p:cNvPr id="31761" name="Line 16"/>
            <p:cNvSpPr>
              <a:spLocks noChangeShapeType="1"/>
            </p:cNvSpPr>
            <p:nvPr/>
          </p:nvSpPr>
          <p:spPr bwMode="auto">
            <a:xfrm>
              <a:off x="2941" y="2838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1749" name="Text Box 17"/>
          <p:cNvSpPr txBox="1">
            <a:spLocks noChangeArrowheads="1"/>
          </p:cNvSpPr>
          <p:nvPr/>
        </p:nvSpPr>
        <p:spPr bwMode="auto">
          <a:xfrm>
            <a:off x="304800" y="1905000"/>
            <a:ext cx="2286000" cy="44862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black"/>
                </a:solidFill>
              </a:rPr>
              <a:t>This figure shows an example of the onclick event handler used with a collection of radio buttons.</a:t>
            </a:r>
          </a:p>
          <a:p>
            <a:pPr eaLnBrk="1" hangingPunct="1"/>
            <a:endParaRPr lang="en-US" altLang="en-US">
              <a:solidFill>
                <a:prstClr val="black"/>
              </a:solidFill>
            </a:endParaRPr>
          </a:p>
          <a:p>
            <a:pPr eaLnBrk="1" hangingPunct="1"/>
            <a:r>
              <a:rPr lang="en-US" altLang="en-US">
                <a:solidFill>
                  <a:prstClr val="black"/>
                </a:solidFill>
              </a:rPr>
              <a:t>When the user clicks a radio button, the click event is initiated and the onclick event handler instructs the browser to run a JavaScript command to change the background color of the Web page.</a:t>
            </a:r>
          </a:p>
        </p:txBody>
      </p:sp>
    </p:spTree>
    <p:extLst>
      <p:ext uri="{BB962C8B-B14F-4D97-AF65-F5344CB8AC3E}">
        <p14:creationId xmlns:p14="http://schemas.microsoft.com/office/powerpoint/2010/main" val="33558301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Pros &amp; Cons of Client Side Scripting</a:t>
            </a:r>
            <a:endParaRPr lang="en-IN" dirty="0">
              <a:latin typeface="+mj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 lnSpcReduction="10000"/>
          </a:bodyPr>
          <a:lstStyle/>
          <a:p>
            <a:r>
              <a:rPr lang="en-US" sz="2600" b="1" dirty="0" smtClean="0"/>
              <a:t>Pros</a:t>
            </a:r>
            <a:r>
              <a:rPr lang="en-US" dirty="0" smtClean="0"/>
              <a:t>	</a:t>
            </a:r>
          </a:p>
          <a:p>
            <a:pPr lvl="1">
              <a:buClr>
                <a:schemeClr val="tx1"/>
              </a:buClr>
            </a:pPr>
            <a:r>
              <a:rPr lang="en-US" sz="2400" dirty="0" smtClean="0"/>
              <a:t>Allow for </a:t>
            </a:r>
            <a:r>
              <a:rPr lang="en-US" sz="2400" b="1" dirty="0" smtClean="0">
                <a:solidFill>
                  <a:srgbClr val="C00000"/>
                </a:solidFill>
              </a:rPr>
              <a:t>more interactivity </a:t>
            </a:r>
            <a:r>
              <a:rPr lang="en-US" sz="2400" dirty="0" smtClean="0"/>
              <a:t>by immediately responding to users’ actions.</a:t>
            </a:r>
          </a:p>
          <a:p>
            <a:pPr lvl="1">
              <a:buClr>
                <a:schemeClr val="tx1"/>
              </a:buClr>
            </a:pPr>
            <a:r>
              <a:rPr lang="en-US" sz="2400" b="1" dirty="0" smtClean="0">
                <a:solidFill>
                  <a:srgbClr val="C00000"/>
                </a:solidFill>
              </a:rPr>
              <a:t>Execute quickly </a:t>
            </a:r>
            <a:r>
              <a:rPr lang="en-US" sz="2400" dirty="0" smtClean="0"/>
              <a:t>because they do not require a trip to the server.</a:t>
            </a:r>
          </a:p>
          <a:p>
            <a:pPr lvl="1">
              <a:buClr>
                <a:schemeClr val="tx1"/>
              </a:buClr>
            </a:pPr>
            <a:r>
              <a:rPr lang="en-US" sz="2400" dirty="0" smtClean="0"/>
              <a:t>The web </a:t>
            </a:r>
            <a:r>
              <a:rPr lang="en-US" sz="2400" b="1" dirty="0" smtClean="0">
                <a:solidFill>
                  <a:srgbClr val="C00000"/>
                </a:solidFill>
              </a:rPr>
              <a:t>browser</a:t>
            </a:r>
            <a:r>
              <a:rPr lang="en-US" sz="2400" dirty="0" smtClean="0"/>
              <a:t> uses its own </a:t>
            </a:r>
            <a:r>
              <a:rPr lang="en-US" sz="2400" b="1" dirty="0" smtClean="0">
                <a:solidFill>
                  <a:srgbClr val="C00000"/>
                </a:solidFill>
              </a:rPr>
              <a:t>resources</a:t>
            </a:r>
            <a:r>
              <a:rPr lang="en-US" sz="2400" dirty="0" smtClean="0"/>
              <a:t>, and </a:t>
            </a:r>
            <a:r>
              <a:rPr lang="en-US" sz="2400" b="1" dirty="0" smtClean="0">
                <a:solidFill>
                  <a:srgbClr val="C00000"/>
                </a:solidFill>
              </a:rPr>
              <a:t>eases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burden</a:t>
            </a:r>
            <a:r>
              <a:rPr lang="en-US" sz="2400" dirty="0" smtClean="0"/>
              <a:t> on the </a:t>
            </a:r>
            <a:r>
              <a:rPr lang="en-US" sz="2400" b="1" dirty="0" smtClean="0">
                <a:solidFill>
                  <a:srgbClr val="C00000"/>
                </a:solidFill>
              </a:rPr>
              <a:t>server</a:t>
            </a:r>
            <a:r>
              <a:rPr lang="en-US" sz="2400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 smtClean="0"/>
              <a:t> It </a:t>
            </a:r>
            <a:r>
              <a:rPr lang="en-US" sz="2400" b="1" dirty="0" smtClean="0">
                <a:solidFill>
                  <a:srgbClr val="C00000"/>
                </a:solidFill>
              </a:rPr>
              <a:t>saves </a:t>
            </a:r>
            <a:r>
              <a:rPr lang="en-US" sz="2400" dirty="0" smtClean="0"/>
              <a:t>network </a:t>
            </a:r>
            <a:r>
              <a:rPr lang="en-US" sz="2400" b="1" dirty="0" smtClean="0">
                <a:solidFill>
                  <a:srgbClr val="C00000"/>
                </a:solidFill>
              </a:rPr>
              <a:t>bandwidth</a:t>
            </a:r>
            <a:r>
              <a:rPr lang="en-US" sz="2400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sz="2600" b="1" dirty="0" smtClean="0"/>
              <a:t>Cons</a:t>
            </a:r>
            <a:endParaRPr lang="en-US" b="1" dirty="0" smtClean="0"/>
          </a:p>
          <a:p>
            <a:pPr lvl="1">
              <a:buClr>
                <a:schemeClr val="tx1"/>
              </a:buClr>
            </a:pPr>
            <a:r>
              <a:rPr lang="en-US" sz="2400" b="1" dirty="0" smtClean="0">
                <a:solidFill>
                  <a:srgbClr val="C00000"/>
                </a:solidFill>
              </a:rPr>
              <a:t>Code</a:t>
            </a:r>
            <a:r>
              <a:rPr lang="en-US" sz="2400" dirty="0" smtClean="0"/>
              <a:t> is loaded in the browser so it will be </a:t>
            </a:r>
            <a:r>
              <a:rPr lang="en-US" sz="2400" b="1" dirty="0" smtClean="0">
                <a:solidFill>
                  <a:srgbClr val="C00000"/>
                </a:solidFill>
              </a:rPr>
              <a:t>visible</a:t>
            </a:r>
            <a:r>
              <a:rPr lang="en-US" sz="2400" dirty="0" smtClean="0"/>
              <a:t> to the client.</a:t>
            </a:r>
          </a:p>
          <a:p>
            <a:pPr lvl="1">
              <a:buClr>
                <a:schemeClr val="tx1"/>
              </a:buClr>
            </a:pPr>
            <a:r>
              <a:rPr lang="en-US" sz="2400" dirty="0" smtClean="0"/>
              <a:t>Code is </a:t>
            </a:r>
            <a:r>
              <a:rPr lang="en-US" sz="2400" b="1" dirty="0" smtClean="0">
                <a:solidFill>
                  <a:srgbClr val="C00000"/>
                </a:solidFill>
              </a:rPr>
              <a:t>modifiable</a:t>
            </a:r>
            <a:r>
              <a:rPr lang="en-US" sz="2400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 smtClean="0"/>
              <a:t>User is </a:t>
            </a:r>
            <a:r>
              <a:rPr lang="en-US" sz="2400" b="1" dirty="0" smtClean="0">
                <a:solidFill>
                  <a:srgbClr val="C00000"/>
                </a:solidFill>
              </a:rPr>
              <a:t>able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disable</a:t>
            </a:r>
            <a:r>
              <a:rPr lang="en-US" sz="2400" dirty="0" smtClean="0"/>
              <a:t> client side scripting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78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0500" y="2743200"/>
            <a:ext cx="88773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61" y="2669275"/>
            <a:ext cx="8763000" cy="8095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Client V/S Server Side Scripting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4101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IN" dirty="0"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A variable can contain several types of value: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Number</a:t>
            </a:r>
            <a:r>
              <a:rPr lang="en-US" dirty="0" smtClean="0"/>
              <a:t> : a numeric value e.g. 156, 100, 1.2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String</a:t>
            </a:r>
            <a:r>
              <a:rPr lang="en-US" dirty="0" smtClean="0"/>
              <a:t> : character wrapped in quotes e.g. “</a:t>
            </a:r>
            <a:r>
              <a:rPr lang="en-US" dirty="0" err="1" smtClean="0"/>
              <a:t>rajkot</a:t>
            </a:r>
            <a:r>
              <a:rPr lang="en-US" dirty="0" smtClean="0"/>
              <a:t>”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Boolean</a:t>
            </a:r>
            <a:r>
              <a:rPr lang="en-US" dirty="0" smtClean="0"/>
              <a:t> : a value of true or false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Null</a:t>
            </a:r>
            <a:r>
              <a:rPr lang="en-US" dirty="0" smtClean="0"/>
              <a:t> : an empty variable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Function</a:t>
            </a:r>
            <a:r>
              <a:rPr lang="en-US" dirty="0" smtClean="0"/>
              <a:t> : a function name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dirty="0" smtClean="0"/>
              <a:t> : an object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Attributes of JavaScript variables 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It is a </a:t>
            </a:r>
            <a:r>
              <a:rPr lang="en-US" b="1" dirty="0" smtClean="0">
                <a:solidFill>
                  <a:srgbClr val="C00000"/>
                </a:solidFill>
              </a:rPr>
              <a:t>case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sensitive</a:t>
            </a:r>
            <a:r>
              <a:rPr lang="en-US" dirty="0" smtClean="0"/>
              <a:t>. </a:t>
            </a:r>
            <a:r>
              <a:rPr lang="en-US" i="1" dirty="0" smtClean="0"/>
              <a:t>(</a:t>
            </a:r>
            <a:r>
              <a:rPr lang="en-US" i="1" dirty="0" err="1" smtClean="0"/>
              <a:t>mynum</a:t>
            </a:r>
            <a:r>
              <a:rPr lang="en-US" i="1" dirty="0" smtClean="0"/>
              <a:t> and </a:t>
            </a:r>
            <a:r>
              <a:rPr lang="en-US" i="1" dirty="0" err="1" smtClean="0"/>
              <a:t>MyNum</a:t>
            </a:r>
            <a:r>
              <a:rPr lang="en-US" i="1" dirty="0" smtClean="0"/>
              <a:t> are different variables)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It </a:t>
            </a:r>
            <a:r>
              <a:rPr lang="en-US" b="1" dirty="0" smtClean="0">
                <a:solidFill>
                  <a:srgbClr val="C00000"/>
                </a:solidFill>
              </a:rPr>
              <a:t>cannot</a:t>
            </a:r>
            <a:r>
              <a:rPr lang="en-US" dirty="0" smtClean="0"/>
              <a:t> contain </a:t>
            </a:r>
            <a:r>
              <a:rPr lang="en-US" b="1" dirty="0" smtClean="0">
                <a:solidFill>
                  <a:srgbClr val="C00000"/>
                </a:solidFill>
              </a:rPr>
              <a:t>punctuation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rgbClr val="C00000"/>
                </a:solidFill>
              </a:rPr>
              <a:t>space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C00000"/>
                </a:solidFill>
              </a:rPr>
              <a:t>start</a:t>
            </a:r>
            <a:r>
              <a:rPr lang="en-US" b="1" dirty="0" smtClean="0"/>
              <a:t> </a:t>
            </a:r>
            <a:r>
              <a:rPr lang="en-US" dirty="0" smtClean="0"/>
              <a:t>with a </a:t>
            </a:r>
            <a:r>
              <a:rPr lang="en-US" b="1" dirty="0" smtClean="0">
                <a:solidFill>
                  <a:srgbClr val="C00000"/>
                </a:solidFill>
              </a:rPr>
              <a:t>digit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It </a:t>
            </a:r>
            <a:r>
              <a:rPr lang="en-US" b="1" dirty="0" smtClean="0">
                <a:solidFill>
                  <a:srgbClr val="C00000"/>
                </a:solidFill>
              </a:rPr>
              <a:t>cannot</a:t>
            </a:r>
            <a:r>
              <a:rPr lang="en-US" b="1" dirty="0" smtClean="0"/>
              <a:t> </a:t>
            </a:r>
            <a:r>
              <a:rPr lang="en-US" dirty="0" smtClean="0"/>
              <a:t>be a JavaScript </a:t>
            </a:r>
            <a:r>
              <a:rPr lang="en-US" b="1" dirty="0" smtClean="0">
                <a:solidFill>
                  <a:srgbClr val="C00000"/>
                </a:solidFill>
              </a:rPr>
              <a:t>reserved</a:t>
            </a:r>
            <a:r>
              <a:rPr lang="en-US" b="1" dirty="0" smtClean="0"/>
              <a:t> </a:t>
            </a:r>
            <a:r>
              <a:rPr lang="en-US" dirty="0" smtClean="0"/>
              <a:t>word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5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066800"/>
            <a:ext cx="3962400" cy="193899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If condition</a:t>
            </a: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  if(a&gt;10)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	alert(“A is &gt; that 10”);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 }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1066800"/>
            <a:ext cx="4114800" cy="378565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switch</a:t>
            </a: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switch(expression)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{</a:t>
            </a: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     case 1: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     	// code to execute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 	 break;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    case 2: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     	// code to execute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  	break;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}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352800"/>
            <a:ext cx="3962400" cy="830997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ternary operator</a:t>
            </a:r>
          </a:p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max = a&gt;b ? a : b ;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2895600" cy="378565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FF0000"/>
                </a:solidFill>
              </a:rPr>
              <a:t>for loop</a:t>
            </a: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Use when you know how many repetitions you want to do</a:t>
            </a:r>
          </a:p>
          <a:p>
            <a:endParaRPr lang="en-IN" dirty="0" smtClean="0">
              <a:solidFill>
                <a:prstClr val="black"/>
              </a:solidFill>
            </a:endParaRPr>
          </a:p>
          <a:p>
            <a:pPr algn="ctr"/>
            <a:r>
              <a:rPr lang="en-IN" dirty="0" smtClean="0">
                <a:solidFill>
                  <a:srgbClr val="C00000"/>
                </a:solidFill>
              </a:rPr>
              <a:t>syntax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for(initialize ; condition ; increment) { … }</a:t>
            </a:r>
          </a:p>
          <a:p>
            <a:endParaRPr lang="en-IN" dirty="0" smtClean="0">
              <a:solidFill>
                <a:prstClr val="black"/>
              </a:solidFill>
            </a:endParaRPr>
          </a:p>
          <a:p>
            <a:pPr algn="ctr"/>
            <a:r>
              <a:rPr lang="en-IN" dirty="0" smtClean="0">
                <a:solidFill>
                  <a:srgbClr val="C00000"/>
                </a:solidFill>
              </a:rPr>
              <a:t>example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for(x=0;x&lt;10;x++) { 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    // Code Here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0" y="1066800"/>
            <a:ext cx="2895600" cy="378565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FF0000"/>
                </a:solidFill>
              </a:rPr>
              <a:t>while loop</a:t>
            </a: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Loops through block of code while condition is true</a:t>
            </a:r>
          </a:p>
          <a:p>
            <a:endParaRPr lang="en-IN" dirty="0" smtClean="0">
              <a:solidFill>
                <a:prstClr val="black"/>
              </a:solidFill>
            </a:endParaRPr>
          </a:p>
          <a:p>
            <a:endParaRPr lang="en-IN" dirty="0" smtClean="0">
              <a:solidFill>
                <a:prstClr val="black"/>
              </a:solidFill>
            </a:endParaRPr>
          </a:p>
          <a:p>
            <a:pPr algn="ctr"/>
            <a:r>
              <a:rPr lang="en-IN" dirty="0" smtClean="0">
                <a:solidFill>
                  <a:srgbClr val="C00000"/>
                </a:solidFill>
              </a:rPr>
              <a:t>syntax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while(condition) { … }</a:t>
            </a:r>
          </a:p>
          <a:p>
            <a:endParaRPr lang="en-IN" dirty="0" smtClean="0">
              <a:solidFill>
                <a:prstClr val="black"/>
              </a:solidFill>
            </a:endParaRPr>
          </a:p>
          <a:p>
            <a:endParaRPr lang="en-IN" dirty="0" smtClean="0">
              <a:solidFill>
                <a:prstClr val="black"/>
              </a:solidFill>
            </a:endParaRPr>
          </a:p>
          <a:p>
            <a:pPr algn="ctr"/>
            <a:r>
              <a:rPr lang="en-IN" dirty="0" smtClean="0">
                <a:solidFill>
                  <a:srgbClr val="C00000"/>
                </a:solidFill>
              </a:rPr>
              <a:t>example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while (x&lt;10) {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//Code Here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066800"/>
            <a:ext cx="2895600" cy="378565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FF0000"/>
                </a:solidFill>
              </a:rPr>
              <a:t>do while loop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Execute block at least once then repeat while condition is true</a:t>
            </a:r>
          </a:p>
          <a:p>
            <a:endParaRPr lang="en-IN" dirty="0" smtClean="0">
              <a:solidFill>
                <a:prstClr val="black"/>
              </a:solidFill>
            </a:endParaRPr>
          </a:p>
          <a:p>
            <a:pPr algn="ctr"/>
            <a:r>
              <a:rPr lang="en-IN" dirty="0" smtClean="0">
                <a:solidFill>
                  <a:srgbClr val="C00000"/>
                </a:solidFill>
              </a:rPr>
              <a:t>syntax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do{ … } while (condition);</a:t>
            </a:r>
          </a:p>
          <a:p>
            <a:endParaRPr lang="en-IN" dirty="0" smtClean="0">
              <a:solidFill>
                <a:prstClr val="black"/>
              </a:solidFill>
            </a:endParaRPr>
          </a:p>
          <a:p>
            <a:endParaRPr lang="en-IN" dirty="0" smtClean="0">
              <a:solidFill>
                <a:prstClr val="black"/>
              </a:solidFill>
            </a:endParaRPr>
          </a:p>
          <a:p>
            <a:pPr algn="ctr"/>
            <a:r>
              <a:rPr lang="en-IN" dirty="0" smtClean="0">
                <a:solidFill>
                  <a:srgbClr val="C00000"/>
                </a:solidFill>
              </a:rPr>
              <a:t>example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do{</a:t>
            </a:r>
          </a:p>
          <a:p>
            <a:r>
              <a:rPr lang="en-IN" dirty="0" smtClean="0">
                <a:solidFill>
                  <a:prstClr val="black"/>
                </a:solidFill>
              </a:rPr>
              <a:t>    // Code Here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} while (x&lt;10)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 build="allAtOnce" animBg="1"/>
      <p:bldP spid="7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3287</Words>
  <Application>Microsoft Office PowerPoint</Application>
  <PresentationFormat>On-screen Show (4:3)</PresentationFormat>
  <Paragraphs>655</Paragraphs>
  <Slides>49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Office Theme</vt:lpstr>
      <vt:lpstr>1_Office Theme</vt:lpstr>
      <vt:lpstr>2_Office Theme</vt:lpstr>
      <vt:lpstr>Bitmap Image</vt:lpstr>
      <vt:lpstr>Unit – 4 Java Script (JS)</vt:lpstr>
      <vt:lpstr>Outline</vt:lpstr>
      <vt:lpstr>Introduction</vt:lpstr>
      <vt:lpstr>Tasks performed by client-side scripts</vt:lpstr>
      <vt:lpstr>Pros &amp; Cons of Client Side Scripting</vt:lpstr>
      <vt:lpstr>Client V/S Server Side Scripting</vt:lpstr>
      <vt:lpstr>Variables</vt:lpstr>
      <vt:lpstr>Conditions</vt:lpstr>
      <vt:lpstr>Loops</vt:lpstr>
      <vt:lpstr>Strings</vt:lpstr>
      <vt:lpstr>Arrays</vt:lpstr>
      <vt:lpstr>Functions</vt:lpstr>
      <vt:lpstr>Functions (Cont.)</vt:lpstr>
      <vt:lpstr>Pop up Boxes</vt:lpstr>
      <vt:lpstr>Alert Box</vt:lpstr>
      <vt:lpstr>Confirm Box</vt:lpstr>
      <vt:lpstr>Prompt Box</vt:lpstr>
      <vt:lpstr>External JavaScript</vt:lpstr>
      <vt:lpstr>External JavaScript (Example)</vt:lpstr>
      <vt:lpstr>JavaScript Objects</vt:lpstr>
      <vt:lpstr>JavaScript Objects (Cont.)</vt:lpstr>
      <vt:lpstr>JavaScript’s inbuilt Objects</vt:lpstr>
      <vt:lpstr>Math Object in JavaScript</vt:lpstr>
      <vt:lpstr>Math Object (Cont.)</vt:lpstr>
      <vt:lpstr>Math Methods (Cont.)</vt:lpstr>
      <vt:lpstr>User Defined Objects</vt:lpstr>
      <vt:lpstr>User - Defined Objects (Cont.)</vt:lpstr>
      <vt:lpstr>User - Defined Objects (Cont.)</vt:lpstr>
      <vt:lpstr>Document Object Model (DOM)</vt:lpstr>
      <vt:lpstr>DOM (Cont)</vt:lpstr>
      <vt:lpstr>Objects</vt:lpstr>
      <vt:lpstr>getElementById()</vt:lpstr>
      <vt:lpstr>getElementsByName()</vt:lpstr>
      <vt:lpstr>getElementsByTagName()</vt:lpstr>
      <vt:lpstr>Forms using DOM</vt:lpstr>
      <vt:lpstr>Validation</vt:lpstr>
      <vt:lpstr>Validation (Cont.)</vt:lpstr>
      <vt:lpstr>Validation using RegExp</vt:lpstr>
      <vt:lpstr>RegExp (Cont.) (Metacharacters)</vt:lpstr>
      <vt:lpstr>RegExp (Cont.) (Quantifiers)</vt:lpstr>
      <vt:lpstr>Email Validation Using RegExp</vt:lpstr>
      <vt:lpstr>DHTML – Combining HTML,CSS &amp; JS</vt:lpstr>
      <vt:lpstr>DHTML (Cont)</vt:lpstr>
      <vt:lpstr>DHTML (Cont) (Example)</vt:lpstr>
      <vt:lpstr>JavaScript Objects and Their Methods</vt:lpstr>
      <vt:lpstr>Managing Events</vt:lpstr>
      <vt:lpstr>Working with Event Handlers</vt:lpstr>
      <vt:lpstr>JavaScript Event Holders</vt:lpstr>
      <vt:lpstr>Using the Onclick Event Handler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4 Java Script (JS)</dc:title>
  <dc:creator>lenovo_RUHI</dc:creator>
  <cp:lastModifiedBy>lenovo</cp:lastModifiedBy>
  <cp:revision>1</cp:revision>
  <dcterms:created xsi:type="dcterms:W3CDTF">2006-08-16T00:00:00Z</dcterms:created>
  <dcterms:modified xsi:type="dcterms:W3CDTF">2019-02-05T08:04:09Z</dcterms:modified>
</cp:coreProperties>
</file>