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Figtree Black" pitchFamily="2" charset="0"/>
      <p:bold r:id="rId16"/>
      <p:italic r:id="rId17"/>
      <p:boldItalic r:id="rId18"/>
    </p:embeddedFont>
    <p:embeddedFont>
      <p:font typeface="Hanken Grotesk" pitchFamily="2" charset="77"/>
      <p:regular r:id="rId19"/>
      <p:bold r:id="rId20"/>
      <p:italic r:id="rId21"/>
      <p:boldItalic r:id="rId22"/>
    </p:embeddedFont>
    <p:embeddedFont>
      <p:font typeface="Inter" panose="02000503000000020004" pitchFamily="2" charset="0"/>
      <p:regular r:id="rId23"/>
      <p:bold r:id="rId24"/>
      <p:italic r:id="rId25"/>
      <p:boldItalic r:id="rId26"/>
    </p:embeddedFon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Nunito Light" panose="020F0302020204030204" pitchFamily="34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7"/>
  </p:normalViewPr>
  <p:slideViewPr>
    <p:cSldViewPr snapToGrid="0">
      <p:cViewPr varScale="1">
        <p:scale>
          <a:sx n="136" d="100"/>
          <a:sy n="136" d="100"/>
        </p:scale>
        <p:origin x="9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68ca7ef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68ca7ef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96dde06d7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96dde06d7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196dde06d7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196dde06d7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9b155057c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9b155057c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96dde06d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196dde06d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196dde06d7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196dde06d7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19b155057c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19b155057c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19b155057c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19b155057c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96dde06d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96dde06d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9b155057c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9b155057c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96dde06d7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96dde06d7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a489b57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a489b57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/>
          <p:nvPr/>
        </p:nvSpPr>
        <p:spPr>
          <a:xfrm>
            <a:off x="-342297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11"/>
          <p:cNvGrpSpPr/>
          <p:nvPr/>
        </p:nvGrpSpPr>
        <p:grpSpPr>
          <a:xfrm>
            <a:off x="727425" y="-382650"/>
            <a:ext cx="7703400" cy="5907300"/>
            <a:chOff x="727425" y="-382650"/>
            <a:chExt cx="7703400" cy="5907300"/>
          </a:xfrm>
        </p:grpSpPr>
        <p:sp>
          <p:nvSpPr>
            <p:cNvPr id="82" name="Google Shape;82;p11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3" name="Google Shape;83;p11"/>
            <p:cNvCxnSpPr/>
            <p:nvPr/>
          </p:nvCxnSpPr>
          <p:spPr>
            <a:xfrm>
              <a:off x="727425" y="4608450"/>
              <a:ext cx="0" cy="91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11"/>
            <p:cNvCxnSpPr/>
            <p:nvPr/>
          </p:nvCxnSpPr>
          <p:spPr>
            <a:xfrm>
              <a:off x="8430775" y="-382650"/>
              <a:ext cx="0" cy="916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5" name="Google Shape;85;p11"/>
          <p:cNvSpPr txBox="1">
            <a:spLocks noGrp="1"/>
          </p:cNvSpPr>
          <p:nvPr>
            <p:ph type="title" hasCustomPrompt="1"/>
          </p:nvPr>
        </p:nvSpPr>
        <p:spPr>
          <a:xfrm>
            <a:off x="2603050" y="1856113"/>
            <a:ext cx="5827800" cy="1024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>
            <a:spLocks noGrp="1"/>
          </p:cNvSpPr>
          <p:nvPr>
            <p:ph type="subTitle" idx="1"/>
          </p:nvPr>
        </p:nvSpPr>
        <p:spPr>
          <a:xfrm>
            <a:off x="2603050" y="2880588"/>
            <a:ext cx="58278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3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4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5" hasCustomPrompt="1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6" hasCustomPrompt="1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7" hasCustomPrompt="1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8" hasCustomPrompt="1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9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3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4" hasCustomPrompt="1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5" hasCustomPrompt="1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6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7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8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9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20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21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/>
          <p:nvPr/>
        </p:nvSpPr>
        <p:spPr>
          <a:xfrm>
            <a:off x="-2125550" y="301862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14"/>
          <p:cNvGrpSpPr/>
          <p:nvPr/>
        </p:nvGrpSpPr>
        <p:grpSpPr>
          <a:xfrm>
            <a:off x="727425" y="-29250"/>
            <a:ext cx="8550550" cy="4637825"/>
            <a:chOff x="727425" y="-29250"/>
            <a:chExt cx="8550550" cy="4637825"/>
          </a:xfrm>
        </p:grpSpPr>
        <p:sp>
          <p:nvSpPr>
            <p:cNvPr id="116" name="Google Shape;116;p14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7" name="Google Shape;117;p14"/>
            <p:cNvCxnSpPr/>
            <p:nvPr/>
          </p:nvCxnSpPr>
          <p:spPr>
            <a:xfrm rot="10800000">
              <a:off x="727425" y="-29250"/>
              <a:ext cx="0" cy="562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8430775" y="4608575"/>
              <a:ext cx="847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9" name="Google Shape;119;p14"/>
          <p:cNvSpPr txBox="1">
            <a:spLocks noGrp="1"/>
          </p:cNvSpPr>
          <p:nvPr>
            <p:ph type="title"/>
          </p:nvPr>
        </p:nvSpPr>
        <p:spPr>
          <a:xfrm>
            <a:off x="2212125" y="2464650"/>
            <a:ext cx="59139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subTitle" idx="1"/>
          </p:nvPr>
        </p:nvSpPr>
        <p:spPr>
          <a:xfrm>
            <a:off x="2212125" y="838350"/>
            <a:ext cx="5913900" cy="162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/>
          <p:nvPr/>
        </p:nvSpPr>
        <p:spPr>
          <a:xfrm>
            <a:off x="35528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" name="Google Shape;123;p15"/>
          <p:cNvGrpSpPr/>
          <p:nvPr/>
        </p:nvGrpSpPr>
        <p:grpSpPr>
          <a:xfrm>
            <a:off x="-50475" y="232800"/>
            <a:ext cx="8961675" cy="4684500"/>
            <a:chOff x="-50475" y="232800"/>
            <a:chExt cx="8961675" cy="4684500"/>
          </a:xfrm>
        </p:grpSpPr>
        <p:sp>
          <p:nvSpPr>
            <p:cNvPr id="124" name="Google Shape;124;p1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5" name="Google Shape;125;p15"/>
            <p:cNvCxnSpPr/>
            <p:nvPr/>
          </p:nvCxnSpPr>
          <p:spPr>
            <a:xfrm rot="10800000">
              <a:off x="-50475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6" name="Google Shape;126;p15"/>
          <p:cNvSpPr txBox="1">
            <a:spLocks noGrp="1"/>
          </p:cNvSpPr>
          <p:nvPr>
            <p:ph type="title"/>
          </p:nvPr>
        </p:nvSpPr>
        <p:spPr>
          <a:xfrm>
            <a:off x="720000" y="1203900"/>
            <a:ext cx="3198300" cy="15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subTitle" idx="1"/>
          </p:nvPr>
        </p:nvSpPr>
        <p:spPr>
          <a:xfrm>
            <a:off x="720000" y="2706062"/>
            <a:ext cx="3198300" cy="14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>
            <a:spLocks noGrp="1"/>
          </p:cNvSpPr>
          <p:nvPr>
            <p:ph type="pic" idx="2"/>
          </p:nvPr>
        </p:nvSpPr>
        <p:spPr>
          <a:xfrm>
            <a:off x="4494050" y="0"/>
            <a:ext cx="4650000" cy="5143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-923000" y="-945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-19050" y="232800"/>
            <a:ext cx="9176275" cy="4684500"/>
            <a:chOff x="-19050" y="232800"/>
            <a:chExt cx="9176275" cy="4684500"/>
          </a:xfrm>
        </p:grpSpPr>
        <p:sp>
          <p:nvSpPr>
            <p:cNvPr id="132" name="Google Shape;132;p1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3" name="Google Shape;133;p16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8917525" y="4917300"/>
              <a:ext cx="239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878875" y="1533125"/>
            <a:ext cx="3024900" cy="64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878875" y="2175300"/>
            <a:ext cx="30249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232200" y="232800"/>
            <a:ext cx="8937900" cy="4932875"/>
            <a:chOff x="232200" y="232800"/>
            <a:chExt cx="8937900" cy="4932875"/>
          </a:xfrm>
        </p:grpSpPr>
        <p:sp>
          <p:nvSpPr>
            <p:cNvPr id="140" name="Google Shape;140;p1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1" name="Google Shape;141;p17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17"/>
            <p:cNvCxnSpPr/>
            <p:nvPr/>
          </p:nvCxnSpPr>
          <p:spPr>
            <a:xfrm>
              <a:off x="233525" y="4913075"/>
              <a:ext cx="0" cy="252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3" name="Google Shape;143;p17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ubTitle" idx="1"/>
          </p:nvPr>
        </p:nvSpPr>
        <p:spPr>
          <a:xfrm>
            <a:off x="713250" y="1017725"/>
            <a:ext cx="7717500" cy="8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0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7069475" y="3282725"/>
            <a:ext cx="3701700" cy="3701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-19050" y="232800"/>
            <a:ext cx="8930250" cy="5117250"/>
            <a:chOff x="-19050" y="232800"/>
            <a:chExt cx="8930250" cy="5117250"/>
          </a:xfrm>
        </p:grpSpPr>
        <p:sp>
          <p:nvSpPr>
            <p:cNvPr id="148" name="Google Shape;148;p1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9" name="Google Shape;149;p18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8"/>
            <p:cNvCxnSpPr/>
            <p:nvPr/>
          </p:nvCxnSpPr>
          <p:spPr>
            <a:xfrm rot="10800000">
              <a:off x="8911200" y="4917150"/>
              <a:ext cx="0" cy="432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72232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ubTitle" idx="1"/>
          </p:nvPr>
        </p:nvSpPr>
        <p:spPr>
          <a:xfrm>
            <a:off x="713175" y="1421525"/>
            <a:ext cx="5945400" cy="26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19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56" name="Google Shape;156;p1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7" name="Google Shape;157;p19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19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ubTitle" idx="1"/>
          </p:nvPr>
        </p:nvSpPr>
        <p:spPr>
          <a:xfrm>
            <a:off x="977801" y="2514225"/>
            <a:ext cx="22425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2"/>
          </p:nvPr>
        </p:nvSpPr>
        <p:spPr>
          <a:xfrm>
            <a:off x="3450748" y="2514225"/>
            <a:ext cx="22425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subTitle" idx="3"/>
          </p:nvPr>
        </p:nvSpPr>
        <p:spPr>
          <a:xfrm>
            <a:off x="5923698" y="2514225"/>
            <a:ext cx="2242500" cy="9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subTitle" idx="4"/>
          </p:nvPr>
        </p:nvSpPr>
        <p:spPr>
          <a:xfrm>
            <a:off x="977803" y="2285625"/>
            <a:ext cx="2242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5"/>
          </p:nvPr>
        </p:nvSpPr>
        <p:spPr>
          <a:xfrm>
            <a:off x="3450747" y="2285625"/>
            <a:ext cx="2242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ubTitle" idx="6"/>
          </p:nvPr>
        </p:nvSpPr>
        <p:spPr>
          <a:xfrm>
            <a:off x="5923697" y="2285625"/>
            <a:ext cx="22425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" name="Google Shape;168;p20"/>
          <p:cNvGrpSpPr/>
          <p:nvPr/>
        </p:nvGrpSpPr>
        <p:grpSpPr>
          <a:xfrm>
            <a:off x="-725" y="1466925"/>
            <a:ext cx="939900" cy="2326875"/>
            <a:chOff x="-725" y="1466925"/>
            <a:chExt cx="939900" cy="2326875"/>
          </a:xfrm>
        </p:grpSpPr>
        <p:cxnSp>
          <p:nvCxnSpPr>
            <p:cNvPr id="169" name="Google Shape;169;p20"/>
            <p:cNvCxnSpPr/>
            <p:nvPr/>
          </p:nvCxnSpPr>
          <p:spPr>
            <a:xfrm>
              <a:off x="-725" y="1466925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20"/>
            <p:cNvCxnSpPr/>
            <p:nvPr/>
          </p:nvCxnSpPr>
          <p:spPr>
            <a:xfrm>
              <a:off x="-725" y="266845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0"/>
            <p:cNvCxnSpPr/>
            <p:nvPr/>
          </p:nvCxnSpPr>
          <p:spPr>
            <a:xfrm>
              <a:off x="-725" y="3793800"/>
              <a:ext cx="9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2" name="Google Shape;172;p20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173" name="Google Shape;173;p20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4" name="Google Shape;174;p20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20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"/>
          </p:nvPr>
        </p:nvSpPr>
        <p:spPr>
          <a:xfrm>
            <a:off x="1731050" y="1640570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subTitle" idx="2"/>
          </p:nvPr>
        </p:nvSpPr>
        <p:spPr>
          <a:xfrm>
            <a:off x="1731050" y="280036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ubTitle" idx="3"/>
          </p:nvPr>
        </p:nvSpPr>
        <p:spPr>
          <a:xfrm>
            <a:off x="1731050" y="395745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4"/>
          </p:nvPr>
        </p:nvSpPr>
        <p:spPr>
          <a:xfrm>
            <a:off x="1731050" y="1241275"/>
            <a:ext cx="66132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81" name="Google Shape;181;p20"/>
          <p:cNvSpPr txBox="1">
            <a:spLocks noGrp="1"/>
          </p:cNvSpPr>
          <p:nvPr>
            <p:ph type="subTitle" idx="5"/>
          </p:nvPr>
        </p:nvSpPr>
        <p:spPr>
          <a:xfrm>
            <a:off x="1731050" y="2395400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subTitle" idx="6"/>
          </p:nvPr>
        </p:nvSpPr>
        <p:spPr>
          <a:xfrm>
            <a:off x="1731050" y="3546826"/>
            <a:ext cx="66132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21"/>
          <p:cNvGrpSpPr/>
          <p:nvPr/>
        </p:nvGrpSpPr>
        <p:grpSpPr>
          <a:xfrm>
            <a:off x="232200" y="-60100"/>
            <a:ext cx="9070200" cy="4977400"/>
            <a:chOff x="232200" y="-60100"/>
            <a:chExt cx="9070200" cy="4977400"/>
          </a:xfrm>
        </p:grpSpPr>
        <p:sp>
          <p:nvSpPr>
            <p:cNvPr id="186" name="Google Shape;186;p21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87" name="Google Shape;187;p21"/>
            <p:cNvCxnSpPr/>
            <p:nvPr/>
          </p:nvCxnSpPr>
          <p:spPr>
            <a:xfrm rot="10800000">
              <a:off x="232200" y="-60100"/>
              <a:ext cx="0" cy="296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1"/>
            <p:cNvCxnSpPr/>
            <p:nvPr/>
          </p:nvCxnSpPr>
          <p:spPr>
            <a:xfrm>
              <a:off x="8904900" y="4917300"/>
              <a:ext cx="3975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1"/>
          </p:nvPr>
        </p:nvSpPr>
        <p:spPr>
          <a:xfrm>
            <a:off x="2032350" y="1565625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subTitle" idx="2"/>
          </p:nvPr>
        </p:nvSpPr>
        <p:spPr>
          <a:xfrm>
            <a:off x="2641957" y="2723563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subTitle" idx="3"/>
          </p:nvPr>
        </p:nvSpPr>
        <p:spPr>
          <a:xfrm>
            <a:off x="3251557" y="3881500"/>
            <a:ext cx="4876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subTitle" idx="4"/>
          </p:nvPr>
        </p:nvSpPr>
        <p:spPr>
          <a:xfrm>
            <a:off x="2032350" y="125362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subTitle" idx="5"/>
          </p:nvPr>
        </p:nvSpPr>
        <p:spPr>
          <a:xfrm>
            <a:off x="2641950" y="241227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subTitle" idx="6"/>
          </p:nvPr>
        </p:nvSpPr>
        <p:spPr>
          <a:xfrm>
            <a:off x="3251550" y="3570925"/>
            <a:ext cx="48768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Figtree Black"/>
              <a:buNone/>
              <a:defRPr sz="26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22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199" name="Google Shape;199;p22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0" name="Google Shape;200;p22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" name="Google Shape;201;p22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2" name="Google Shape;202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subTitle" idx="1"/>
          </p:nvPr>
        </p:nvSpPr>
        <p:spPr>
          <a:xfrm>
            <a:off x="1762571" y="1752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subTitle" idx="2"/>
          </p:nvPr>
        </p:nvSpPr>
        <p:spPr>
          <a:xfrm>
            <a:off x="5132667" y="1752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subTitle" idx="3"/>
          </p:nvPr>
        </p:nvSpPr>
        <p:spPr>
          <a:xfrm>
            <a:off x="1762571" y="3336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subTitle" idx="4"/>
          </p:nvPr>
        </p:nvSpPr>
        <p:spPr>
          <a:xfrm>
            <a:off x="5132667" y="3336725"/>
            <a:ext cx="2687400" cy="9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2"/>
          <p:cNvSpPr txBox="1">
            <a:spLocks noGrp="1"/>
          </p:cNvSpPr>
          <p:nvPr>
            <p:ph type="subTitle" idx="5"/>
          </p:nvPr>
        </p:nvSpPr>
        <p:spPr>
          <a:xfrm>
            <a:off x="1762571" y="1524200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08" name="Google Shape;208;p22"/>
          <p:cNvSpPr txBox="1">
            <a:spLocks noGrp="1"/>
          </p:cNvSpPr>
          <p:nvPr>
            <p:ph type="subTitle" idx="6"/>
          </p:nvPr>
        </p:nvSpPr>
        <p:spPr>
          <a:xfrm>
            <a:off x="5132667" y="1524200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subTitle" idx="7"/>
          </p:nvPr>
        </p:nvSpPr>
        <p:spPr>
          <a:xfrm>
            <a:off x="1762571" y="3091838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10" name="Google Shape;210;p22"/>
          <p:cNvSpPr txBox="1">
            <a:spLocks noGrp="1"/>
          </p:cNvSpPr>
          <p:nvPr>
            <p:ph type="subTitle" idx="8"/>
          </p:nvPr>
        </p:nvSpPr>
        <p:spPr>
          <a:xfrm>
            <a:off x="5132667" y="3091838"/>
            <a:ext cx="2687400" cy="3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_1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" name="Google Shape;213;p23"/>
          <p:cNvGrpSpPr/>
          <p:nvPr/>
        </p:nvGrpSpPr>
        <p:grpSpPr>
          <a:xfrm>
            <a:off x="232200" y="232800"/>
            <a:ext cx="8988300" cy="5000100"/>
            <a:chOff x="232200" y="232800"/>
            <a:chExt cx="8988300" cy="5000100"/>
          </a:xfrm>
        </p:grpSpPr>
        <p:sp>
          <p:nvSpPr>
            <p:cNvPr id="214" name="Google Shape;214;p2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15" name="Google Shape;215;p23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6" name="Google Shape;216;p23"/>
            <p:cNvCxnSpPr/>
            <p:nvPr/>
          </p:nvCxnSpPr>
          <p:spPr>
            <a:xfrm>
              <a:off x="233525" y="4917300"/>
              <a:ext cx="0" cy="31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7" name="Google Shape;217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subTitle" idx="1"/>
          </p:nvPr>
        </p:nvSpPr>
        <p:spPr>
          <a:xfrm>
            <a:off x="874134" y="2145979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subTitle" idx="2"/>
          </p:nvPr>
        </p:nvSpPr>
        <p:spPr>
          <a:xfrm>
            <a:off x="3319800" y="2145979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subTitle" idx="3"/>
          </p:nvPr>
        </p:nvSpPr>
        <p:spPr>
          <a:xfrm>
            <a:off x="874134" y="3635775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subTitle" idx="4"/>
          </p:nvPr>
        </p:nvSpPr>
        <p:spPr>
          <a:xfrm>
            <a:off x="3319800" y="3635775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3"/>
          <p:cNvSpPr txBox="1">
            <a:spLocks noGrp="1"/>
          </p:cNvSpPr>
          <p:nvPr>
            <p:ph type="subTitle" idx="5"/>
          </p:nvPr>
        </p:nvSpPr>
        <p:spPr>
          <a:xfrm>
            <a:off x="5765466" y="2145979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3"/>
          <p:cNvSpPr txBox="1">
            <a:spLocks noGrp="1"/>
          </p:cNvSpPr>
          <p:nvPr>
            <p:ph type="subTitle" idx="6"/>
          </p:nvPr>
        </p:nvSpPr>
        <p:spPr>
          <a:xfrm>
            <a:off x="5765466" y="3635775"/>
            <a:ext cx="2199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23"/>
          <p:cNvSpPr txBox="1">
            <a:spLocks noGrp="1"/>
          </p:cNvSpPr>
          <p:nvPr>
            <p:ph type="subTitle" idx="7"/>
          </p:nvPr>
        </p:nvSpPr>
        <p:spPr>
          <a:xfrm>
            <a:off x="872334" y="1769325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5" name="Google Shape;225;p23"/>
          <p:cNvSpPr txBox="1">
            <a:spLocks noGrp="1"/>
          </p:cNvSpPr>
          <p:nvPr>
            <p:ph type="subTitle" idx="8"/>
          </p:nvPr>
        </p:nvSpPr>
        <p:spPr>
          <a:xfrm>
            <a:off x="3318000" y="1769325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subTitle" idx="9"/>
          </p:nvPr>
        </p:nvSpPr>
        <p:spPr>
          <a:xfrm>
            <a:off x="5763666" y="1769325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subTitle" idx="13"/>
          </p:nvPr>
        </p:nvSpPr>
        <p:spPr>
          <a:xfrm>
            <a:off x="872334" y="3258926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subTitle" idx="14"/>
          </p:nvPr>
        </p:nvSpPr>
        <p:spPr>
          <a:xfrm>
            <a:off x="3318000" y="3258926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ubTitle" idx="15"/>
          </p:nvPr>
        </p:nvSpPr>
        <p:spPr>
          <a:xfrm>
            <a:off x="5763666" y="3258926"/>
            <a:ext cx="2203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/>
          <p:nvPr/>
        </p:nvSpPr>
        <p:spPr>
          <a:xfrm>
            <a:off x="6309175" y="2486975"/>
            <a:ext cx="4243200" cy="4243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4"/>
          <p:cNvGrpSpPr/>
          <p:nvPr/>
        </p:nvGrpSpPr>
        <p:grpSpPr>
          <a:xfrm>
            <a:off x="-69525" y="539500"/>
            <a:ext cx="9455500" cy="4069200"/>
            <a:chOff x="-69525" y="539500"/>
            <a:chExt cx="9455500" cy="4069200"/>
          </a:xfrm>
        </p:grpSpPr>
        <p:grpSp>
          <p:nvGrpSpPr>
            <p:cNvPr id="233" name="Google Shape;233;p24"/>
            <p:cNvGrpSpPr/>
            <p:nvPr/>
          </p:nvGrpSpPr>
          <p:grpSpPr>
            <a:xfrm>
              <a:off x="713225" y="539500"/>
              <a:ext cx="8672750" cy="4069200"/>
              <a:chOff x="713225" y="539500"/>
              <a:chExt cx="8672750" cy="4069200"/>
            </a:xfrm>
          </p:grpSpPr>
          <p:sp>
            <p:nvSpPr>
              <p:cNvPr id="234" name="Google Shape;234;p24"/>
              <p:cNvSpPr/>
              <p:nvPr/>
            </p:nvSpPr>
            <p:spPr>
              <a:xfrm>
                <a:off x="713225" y="539500"/>
                <a:ext cx="7717500" cy="40692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5" name="Google Shape;235;p24"/>
              <p:cNvCxnSpPr/>
              <p:nvPr/>
            </p:nvCxnSpPr>
            <p:spPr>
              <a:xfrm>
                <a:off x="8407675" y="4608575"/>
                <a:ext cx="978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36" name="Google Shape;236;p24"/>
            <p:cNvCxnSpPr/>
            <p:nvPr/>
          </p:nvCxnSpPr>
          <p:spPr>
            <a:xfrm rot="10800000">
              <a:off x="-69525" y="539500"/>
              <a:ext cx="789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7" name="Google Shape;237;p24"/>
          <p:cNvSpPr txBox="1">
            <a:spLocks noGrp="1"/>
          </p:cNvSpPr>
          <p:nvPr>
            <p:ph type="title" hasCustomPrompt="1"/>
          </p:nvPr>
        </p:nvSpPr>
        <p:spPr>
          <a:xfrm>
            <a:off x="707575" y="539500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24"/>
          <p:cNvSpPr txBox="1">
            <a:spLocks noGrp="1"/>
          </p:cNvSpPr>
          <p:nvPr>
            <p:ph type="subTitle" idx="1"/>
          </p:nvPr>
        </p:nvSpPr>
        <p:spPr>
          <a:xfrm>
            <a:off x="707575" y="1308392"/>
            <a:ext cx="40512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24"/>
          <p:cNvSpPr txBox="1">
            <a:spLocks noGrp="1"/>
          </p:cNvSpPr>
          <p:nvPr>
            <p:ph type="title" idx="2" hasCustomPrompt="1"/>
          </p:nvPr>
        </p:nvSpPr>
        <p:spPr>
          <a:xfrm>
            <a:off x="707575" y="1901349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24"/>
          <p:cNvSpPr txBox="1">
            <a:spLocks noGrp="1"/>
          </p:cNvSpPr>
          <p:nvPr>
            <p:ph type="subTitle" idx="3"/>
          </p:nvPr>
        </p:nvSpPr>
        <p:spPr>
          <a:xfrm>
            <a:off x="707575" y="2670245"/>
            <a:ext cx="40512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24"/>
          <p:cNvSpPr txBox="1">
            <a:spLocks noGrp="1"/>
          </p:cNvSpPr>
          <p:nvPr>
            <p:ph type="title" idx="4" hasCustomPrompt="1"/>
          </p:nvPr>
        </p:nvSpPr>
        <p:spPr>
          <a:xfrm>
            <a:off x="707575" y="3263198"/>
            <a:ext cx="4051200" cy="768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7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2" name="Google Shape;242;p24"/>
          <p:cNvSpPr txBox="1">
            <a:spLocks noGrp="1"/>
          </p:cNvSpPr>
          <p:nvPr>
            <p:ph type="subTitle" idx="5"/>
          </p:nvPr>
        </p:nvSpPr>
        <p:spPr>
          <a:xfrm>
            <a:off x="707575" y="4032098"/>
            <a:ext cx="4051200" cy="4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" name="Google Shape;245;p25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246" name="Google Shape;246;p2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7" name="Google Shape;247;p25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25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/>
          <p:nvPr/>
        </p:nvSpPr>
        <p:spPr>
          <a:xfrm>
            <a:off x="-9243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Google Shape;252;p26"/>
          <p:cNvGrpSpPr/>
          <p:nvPr/>
        </p:nvGrpSpPr>
        <p:grpSpPr>
          <a:xfrm>
            <a:off x="232200" y="232800"/>
            <a:ext cx="8988300" cy="4964300"/>
            <a:chOff x="232200" y="232800"/>
            <a:chExt cx="8988300" cy="4964300"/>
          </a:xfrm>
        </p:grpSpPr>
        <p:sp>
          <p:nvSpPr>
            <p:cNvPr id="253" name="Google Shape;253;p2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4" name="Google Shape;254;p26"/>
            <p:cNvCxnSpPr/>
            <p:nvPr/>
          </p:nvCxnSpPr>
          <p:spPr>
            <a:xfrm rot="10800000">
              <a:off x="89112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26"/>
            <p:cNvCxnSpPr/>
            <p:nvPr/>
          </p:nvCxnSpPr>
          <p:spPr>
            <a:xfrm rot="10800000">
              <a:off x="232200" y="4890500"/>
              <a:ext cx="0" cy="306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6" name="Google Shape;256;p26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/>
          <p:nvPr/>
        </p:nvSpPr>
        <p:spPr>
          <a:xfrm>
            <a:off x="6677100" y="-9050"/>
            <a:ext cx="5161500" cy="51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" name="Google Shape;259;p27"/>
          <p:cNvGrpSpPr/>
          <p:nvPr/>
        </p:nvGrpSpPr>
        <p:grpSpPr>
          <a:xfrm>
            <a:off x="713223" y="-79050"/>
            <a:ext cx="8791100" cy="4687625"/>
            <a:chOff x="-669332" y="-79050"/>
            <a:chExt cx="10173707" cy="4687625"/>
          </a:xfrm>
        </p:grpSpPr>
        <p:sp>
          <p:nvSpPr>
            <p:cNvPr id="260" name="Google Shape;260;p27"/>
            <p:cNvSpPr/>
            <p:nvPr/>
          </p:nvSpPr>
          <p:spPr>
            <a:xfrm>
              <a:off x="-669325" y="533550"/>
              <a:ext cx="91002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1" name="Google Shape;261;p27"/>
            <p:cNvCxnSpPr/>
            <p:nvPr/>
          </p:nvCxnSpPr>
          <p:spPr>
            <a:xfrm rot="10800000">
              <a:off x="-669332" y="-79050"/>
              <a:ext cx="0" cy="62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27"/>
            <p:cNvCxnSpPr/>
            <p:nvPr/>
          </p:nvCxnSpPr>
          <p:spPr>
            <a:xfrm>
              <a:off x="8425275" y="4608575"/>
              <a:ext cx="10791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3" name="Google Shape;263;p27"/>
          <p:cNvSpPr txBox="1">
            <a:spLocks noGrp="1"/>
          </p:cNvSpPr>
          <p:nvPr>
            <p:ph type="title"/>
          </p:nvPr>
        </p:nvSpPr>
        <p:spPr>
          <a:xfrm>
            <a:off x="1094263" y="7783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27"/>
          <p:cNvSpPr txBox="1">
            <a:spLocks noGrp="1"/>
          </p:cNvSpPr>
          <p:nvPr>
            <p:ph type="subTitle" idx="1"/>
          </p:nvPr>
        </p:nvSpPr>
        <p:spPr>
          <a:xfrm>
            <a:off x="1094225" y="1651512"/>
            <a:ext cx="4448100" cy="12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7"/>
          <p:cNvSpPr txBox="1"/>
          <p:nvPr/>
        </p:nvSpPr>
        <p:spPr>
          <a:xfrm>
            <a:off x="1094225" y="3383825"/>
            <a:ext cx="57972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includes icons by</a:t>
            </a:r>
            <a:r>
              <a:rPr lang="en" sz="1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and infographics &amp; images by </a:t>
            </a:r>
            <a:r>
              <a:rPr lang="en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sz="1200" b="1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19050" y="232800"/>
            <a:ext cx="8930250" cy="5027400"/>
            <a:chOff x="-19050" y="232800"/>
            <a:chExt cx="8930250" cy="5027400"/>
          </a:xfrm>
        </p:grpSpPr>
        <p:sp>
          <p:nvSpPr>
            <p:cNvPr id="28" name="Google Shape;28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" name="Google Shape;29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-77100" y="232800"/>
            <a:ext cx="8988300" cy="4964300"/>
            <a:chOff x="-77100" y="232800"/>
            <a:chExt cx="8988300" cy="4964300"/>
          </a:xfrm>
        </p:grpSpPr>
        <p:sp>
          <p:nvSpPr>
            <p:cNvPr id="36" name="Google Shape;36;p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" name="Google Shape;37;p5"/>
            <p:cNvCxnSpPr/>
            <p:nvPr/>
          </p:nvCxnSpPr>
          <p:spPr>
            <a:xfrm rot="10800000">
              <a:off x="-771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5"/>
            <p:cNvCxnSpPr/>
            <p:nvPr/>
          </p:nvCxnSpPr>
          <p:spPr>
            <a:xfrm rot="10800000">
              <a:off x="8911200" y="4890500"/>
              <a:ext cx="0" cy="306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4651268" y="1736553"/>
            <a:ext cx="37728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720000" y="1736553"/>
            <a:ext cx="37728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720000" y="1451250"/>
            <a:ext cx="3772800" cy="3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4651268" y="1451250"/>
            <a:ext cx="3772800" cy="3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grpSp>
          <p:nvGrpSpPr>
            <p:cNvPr id="47" name="Google Shape;47;p6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sp>
            <p:nvSpPr>
              <p:cNvPr id="48" name="Google Shape;48;p6"/>
              <p:cNvSpPr/>
              <p:nvPr/>
            </p:nvSpPr>
            <p:spPr>
              <a:xfrm>
                <a:off x="232200" y="232800"/>
                <a:ext cx="8679000" cy="4684500"/>
              </a:xfrm>
              <a:prstGeom prst="rect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9" name="Google Shape;49;p6"/>
              <p:cNvCxnSpPr/>
              <p:nvPr/>
            </p:nvCxnSpPr>
            <p:spPr>
              <a:xfrm rot="10800000">
                <a:off x="8911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6"/>
              <p:cNvCxnSpPr/>
              <p:nvPr/>
            </p:nvCxnSpPr>
            <p:spPr>
              <a:xfrm rot="10800000">
                <a:off x="232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1" name="Google Shape;51;p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7"/>
          <p:cNvGrpSpPr/>
          <p:nvPr/>
        </p:nvGrpSpPr>
        <p:grpSpPr>
          <a:xfrm>
            <a:off x="-19050" y="-16000"/>
            <a:ext cx="8930250" cy="4933300"/>
            <a:chOff x="-19050" y="-16000"/>
            <a:chExt cx="8930250" cy="4933300"/>
          </a:xfrm>
        </p:grpSpPr>
        <p:sp>
          <p:nvSpPr>
            <p:cNvPr id="56" name="Google Shape;56;p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" name="Google Shape;57;p7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7"/>
            <p:cNvCxnSpPr/>
            <p:nvPr/>
          </p:nvCxnSpPr>
          <p:spPr>
            <a:xfrm rot="10800000">
              <a:off x="8911200" y="-16000"/>
              <a:ext cx="0" cy="258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720000" y="44805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ubTitle" idx="1"/>
          </p:nvPr>
        </p:nvSpPr>
        <p:spPr>
          <a:xfrm>
            <a:off x="1733625" y="1361025"/>
            <a:ext cx="6580200" cy="29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2007375" y="277690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-25" y="533550"/>
            <a:ext cx="9270975" cy="4075025"/>
            <a:chOff x="-25" y="533550"/>
            <a:chExt cx="9270975" cy="4075025"/>
          </a:xfrm>
        </p:grpSpPr>
        <p:sp>
          <p:nvSpPr>
            <p:cNvPr id="64" name="Google Shape;64;p8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endParaRPr>
            </a:p>
          </p:txBody>
        </p:sp>
        <p:cxnSp>
          <p:nvCxnSpPr>
            <p:cNvPr id="65" name="Google Shape;65;p8"/>
            <p:cNvCxnSpPr/>
            <p:nvPr/>
          </p:nvCxnSpPr>
          <p:spPr>
            <a:xfrm rot="10800000">
              <a:off x="8430950" y="533550"/>
              <a:ext cx="840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8"/>
            <p:cNvCxnSpPr/>
            <p:nvPr/>
          </p:nvCxnSpPr>
          <p:spPr>
            <a:xfrm rot="10800000">
              <a:off x="-25" y="4608575"/>
              <a:ext cx="740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1644450" y="1733400"/>
            <a:ext cx="58551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720000" y="4045175"/>
            <a:ext cx="7710900" cy="56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tech.com/blog/introduction-to-granger-causality/" TargetMode="External"/><Relationship Id="rId7" Type="http://schemas.openxmlformats.org/officeDocument/2006/relationships/hyperlink" Target="https://www.seanabu.com/2016/03/22/time-series-seasonal-ARIMA-model-in-python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en.wikipedia.org/wiki/Granger_causality" TargetMode="External"/><Relationship Id="rId5" Type="http://schemas.openxmlformats.org/officeDocument/2006/relationships/hyperlink" Target="https://otexts.com/fpp2/stationarity.html" TargetMode="External"/><Relationship Id="rId4" Type="http://schemas.openxmlformats.org/officeDocument/2006/relationships/hyperlink" Target="https://towardsdatascience.com/a-quick-introduction-on-granger-causality-testing-for-time-series-analysis-7113dc9420d2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>
            <a:spLocks noGrp="1"/>
          </p:cNvSpPr>
          <p:nvPr>
            <p:ph type="ctrTitle"/>
          </p:nvPr>
        </p:nvSpPr>
        <p:spPr>
          <a:xfrm>
            <a:off x="1077975" y="1368188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Inter"/>
                <a:ea typeface="Inter"/>
                <a:cs typeface="Inter"/>
                <a:sym typeface="Inter"/>
              </a:rPr>
              <a:t>Granger Causality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4" name="Google Shape;284;p30"/>
          <p:cNvSpPr txBox="1">
            <a:spLocks noGrp="1"/>
          </p:cNvSpPr>
          <p:nvPr>
            <p:ph type="subTitle" idx="1"/>
          </p:nvPr>
        </p:nvSpPr>
        <p:spPr>
          <a:xfrm>
            <a:off x="1077975" y="2695463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Bence Pal, Rita Naumenko</a:t>
            </a:r>
            <a:endParaRPr sz="160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Inter"/>
                <a:ea typeface="Inter"/>
                <a:cs typeface="Inter"/>
                <a:sym typeface="Inter"/>
              </a:rPr>
              <a:t>Method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0" name="Google Shape;350;p39"/>
          <p:cNvSpPr txBox="1">
            <a:spLocks noGrp="1"/>
          </p:cNvSpPr>
          <p:nvPr>
            <p:ph type="body" idx="1"/>
          </p:nvPr>
        </p:nvSpPr>
        <p:spPr>
          <a:xfrm>
            <a:off x="720000" y="106690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arenR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Choose the number of lags to include (here 3)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arenR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Regress lagged values of Y on Y, then regress lagged values of X </a:t>
            </a:r>
            <a:r>
              <a:rPr lang="en" sz="1500" i="1">
                <a:latin typeface="Inter"/>
                <a:ea typeface="Inter"/>
                <a:cs typeface="Inter"/>
                <a:sym typeface="Inter"/>
              </a:rPr>
              <a:t>and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 Y on Y to capture the forecasting effect of X on Y 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Inter"/>
              <a:buAutoNum type="arabicParenR"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Test the significance of the lagged values of X (here ꞵ)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>
                <a:solidFill>
                  <a:srgbClr val="999999"/>
                </a:solidFill>
                <a:latin typeface="Inter"/>
                <a:ea typeface="Inter"/>
                <a:cs typeface="Inter"/>
                <a:sym typeface="Inter"/>
              </a:rPr>
              <a:t>Note</a:t>
            </a:r>
            <a:r>
              <a:rPr lang="en" sz="1500">
                <a:solidFill>
                  <a:srgbClr val="999999"/>
                </a:solidFill>
                <a:latin typeface="Inter"/>
                <a:ea typeface="Inter"/>
                <a:cs typeface="Inter"/>
                <a:sym typeface="Inter"/>
              </a:rPr>
              <a:t>: The test can be expanded to the multivariate case</a:t>
            </a:r>
            <a:endParaRPr sz="1500">
              <a:solidFill>
                <a:srgbClr val="99999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51" name="Google Shape;35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775" y="3518200"/>
            <a:ext cx="4907650" cy="105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9"/>
          <p:cNvPicPr preferRelativeResize="0"/>
          <p:nvPr/>
        </p:nvPicPr>
        <p:blipFill rotWithShape="1">
          <a:blip r:embed="rId4">
            <a:alphaModFix/>
          </a:blip>
          <a:srcRect t="16415"/>
          <a:stretch/>
        </p:blipFill>
        <p:spPr>
          <a:xfrm>
            <a:off x="1134775" y="2739200"/>
            <a:ext cx="3811551" cy="779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9"/>
          <p:cNvSpPr txBox="1"/>
          <p:nvPr/>
        </p:nvSpPr>
        <p:spPr>
          <a:xfrm>
            <a:off x="6269575" y="2739200"/>
            <a:ext cx="2053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2B2B2"/>
                </a:solidFill>
                <a:latin typeface="Inter"/>
                <a:ea typeface="Inter"/>
                <a:cs typeface="Inter"/>
                <a:sym typeface="Inter"/>
              </a:rPr>
              <a:t>hypothesis formulation</a:t>
            </a:r>
            <a:endParaRPr>
              <a:solidFill>
                <a:srgbClr val="B2B2B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4" name="Google Shape;354;p39"/>
          <p:cNvSpPr txBox="1"/>
          <p:nvPr/>
        </p:nvSpPr>
        <p:spPr>
          <a:xfrm>
            <a:off x="6269575" y="3736213"/>
            <a:ext cx="2053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2B2B2"/>
                </a:solidFill>
                <a:latin typeface="Inter"/>
                <a:ea typeface="Inter"/>
                <a:cs typeface="Inter"/>
                <a:sym typeface="Inter"/>
              </a:rPr>
              <a:t>system </a:t>
            </a:r>
            <a:endParaRPr>
              <a:solidFill>
                <a:srgbClr val="B2B2B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2B2B2"/>
                </a:solidFill>
                <a:latin typeface="Inter"/>
                <a:ea typeface="Inter"/>
                <a:cs typeface="Inter"/>
                <a:sym typeface="Inter"/>
              </a:rPr>
              <a:t>modeling</a:t>
            </a:r>
            <a:endParaRPr>
              <a:solidFill>
                <a:srgbClr val="B2B2B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Inter"/>
                <a:ea typeface="Inter"/>
                <a:cs typeface="Inter"/>
                <a:sym typeface="Inter"/>
              </a:rPr>
              <a:t>Limitations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0" name="Google Shape;360;p40"/>
          <p:cNvSpPr txBox="1">
            <a:spLocks noGrp="1"/>
          </p:cNvSpPr>
          <p:nvPr>
            <p:ph type="body" idx="1"/>
          </p:nvPr>
        </p:nvSpPr>
        <p:spPr>
          <a:xfrm>
            <a:off x="720000" y="1017725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" sz="1500" dirty="0"/>
              <a:t>Little insight into the theoretical model behind the relationship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" sz="1500" dirty="0"/>
              <a:t>Requires </a:t>
            </a:r>
            <a:r>
              <a:rPr lang="en" sz="1500" b="1" dirty="0"/>
              <a:t>stationary</a:t>
            </a:r>
            <a:r>
              <a:rPr lang="en" sz="1500" dirty="0"/>
              <a:t> data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" sz="1500" dirty="0"/>
              <a:t>Captures only linear “causal” relationships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" sz="1500" dirty="0"/>
              <a:t>In the multivariate case it is hard to isolate the true effect of X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" sz="1500" dirty="0"/>
              <a:t>Ambiguity in the case of bidirectional causality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" sz="1500" dirty="0"/>
              <a:t>Omitted variable bias</a:t>
            </a:r>
            <a:endParaRPr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sz="1500" dirty="0"/>
          </a:p>
        </p:txBody>
      </p:sp>
      <p:pic>
        <p:nvPicPr>
          <p:cNvPr id="361" name="Google Shape;36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187" y="2874075"/>
            <a:ext cx="6157624" cy="173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1"/>
          <p:cNvSpPr txBox="1">
            <a:spLocks noGrp="1"/>
          </p:cNvSpPr>
          <p:nvPr>
            <p:ph type="title"/>
          </p:nvPr>
        </p:nvSpPr>
        <p:spPr>
          <a:xfrm>
            <a:off x="72232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Inter"/>
                <a:ea typeface="Inter"/>
                <a:cs typeface="Inter"/>
                <a:sym typeface="Inter"/>
              </a:rPr>
              <a:t>Bibliography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7" name="Google Shape;367;p41"/>
          <p:cNvSpPr txBox="1">
            <a:spLocks noGrp="1"/>
          </p:cNvSpPr>
          <p:nvPr>
            <p:ph type="subTitle" idx="1"/>
          </p:nvPr>
        </p:nvSpPr>
        <p:spPr>
          <a:xfrm>
            <a:off x="713175" y="1068925"/>
            <a:ext cx="7584300" cy="29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https://www.aptech.com/blog/introduction-to-granger-causality/</a:t>
            </a:r>
            <a:endParaRPr u="sng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https://towardsdatascience.com/a-quick-introduction-on-granger-causality-testing-for-time-series-analysis-7113dc9420d2</a:t>
            </a:r>
            <a:endParaRPr u="sng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https://otexts.com/fpp2/stationarity.html</a:t>
            </a:r>
            <a:endParaRPr u="sng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https://en.wikipedia.org/wiki/Granger_causality</a:t>
            </a:r>
            <a:endParaRPr u="sng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https://www.seanabu.com/2016/03/22/time-series-seasonal-ARIMA-model-in-python/</a:t>
            </a:r>
            <a:endParaRPr u="sng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u="sng"/>
              <a:t>https://mlpills.dev/time-series/stationarity-in-time-series-and-how-to-check-it/</a:t>
            </a:r>
            <a:endParaRPr u="sng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2"/>
          <p:cNvSpPr txBox="1">
            <a:spLocks noGrp="1"/>
          </p:cNvSpPr>
          <p:nvPr>
            <p:ph type="ctrTitle"/>
          </p:nvPr>
        </p:nvSpPr>
        <p:spPr>
          <a:xfrm>
            <a:off x="1087125" y="1458538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Inter"/>
                <a:ea typeface="Inter"/>
                <a:cs typeface="Inter"/>
                <a:sym typeface="Inter"/>
              </a:rPr>
              <a:t>Thank You!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3" name="Google Shape;373;p42"/>
          <p:cNvSpPr txBox="1">
            <a:spLocks noGrp="1"/>
          </p:cNvSpPr>
          <p:nvPr>
            <p:ph type="subTitle" idx="1"/>
          </p:nvPr>
        </p:nvSpPr>
        <p:spPr>
          <a:xfrm>
            <a:off x="1140025" y="2902213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Do you have any questions?</a:t>
            </a:r>
            <a:endParaRPr sz="15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>
            <a:spLocks noGrp="1"/>
          </p:cNvSpPr>
          <p:nvPr>
            <p:ph type="title" idx="429496729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Inter"/>
                <a:ea typeface="Inter"/>
                <a:cs typeface="Inter"/>
                <a:sym typeface="Inter"/>
              </a:rPr>
              <a:t>What is Time Series?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0" name="Google Shape;290;p31"/>
          <p:cNvSpPr txBox="1">
            <a:spLocks noGrp="1"/>
          </p:cNvSpPr>
          <p:nvPr>
            <p:ph type="body" idx="4294967295"/>
          </p:nvPr>
        </p:nvSpPr>
        <p:spPr>
          <a:xfrm>
            <a:off x="720000" y="1215750"/>
            <a:ext cx="7704000" cy="5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Inter"/>
                <a:ea typeface="Inter"/>
                <a:cs typeface="Inter"/>
                <a:sym typeface="Inter"/>
              </a:rPr>
              <a:t>Time Series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 is a series of data points indexed in time order.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291" name="Google Shape;291;p31"/>
          <p:cNvSpPr txBox="1"/>
          <p:nvPr/>
        </p:nvSpPr>
        <p:spPr>
          <a:xfrm>
            <a:off x="720000" y="2742400"/>
            <a:ext cx="5271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Examples of Time Series</a:t>
            </a:r>
            <a:endParaRPr sz="15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2" name="Google Shape;292;p31"/>
          <p:cNvSpPr txBox="1"/>
          <p:nvPr/>
        </p:nvSpPr>
        <p:spPr>
          <a:xfrm>
            <a:off x="799375" y="3157900"/>
            <a:ext cx="3060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Stock prices</a:t>
            </a:r>
            <a:endParaRPr sz="15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Weather data</a:t>
            </a:r>
            <a:endParaRPr sz="15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Heart rate monitor data</a:t>
            </a:r>
            <a:endParaRPr sz="15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Interest rates</a:t>
            </a:r>
            <a:endParaRPr sz="15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93" name="Google Shape;293;p31"/>
          <p:cNvSpPr txBox="1"/>
          <p:nvPr/>
        </p:nvSpPr>
        <p:spPr>
          <a:xfrm>
            <a:off x="799375" y="1656875"/>
            <a:ext cx="68205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Most commonly, taken at </a:t>
            </a:r>
            <a:r>
              <a:rPr lang="en" sz="15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successive equally spaced</a:t>
            </a:r>
            <a:r>
              <a:rPr lang="en" sz="15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points in time</a:t>
            </a:r>
            <a:endParaRPr sz="15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Plotted on a </a:t>
            </a:r>
            <a:r>
              <a:rPr lang="en" sz="15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run chart </a:t>
            </a:r>
            <a:r>
              <a:rPr lang="en" sz="15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(= temporal line chart)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Components</a:t>
            </a:r>
            <a:r>
              <a:rPr lang="en" sz="15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: Trend, Seasonality, Cyclicity, Irregularity</a:t>
            </a:r>
            <a:endParaRPr sz="15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94" name="Google Shape;2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5900" y="2970376"/>
            <a:ext cx="4048100" cy="123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Inter"/>
                <a:ea typeface="Inter"/>
                <a:cs typeface="Inter"/>
                <a:sym typeface="Inter"/>
              </a:rPr>
              <a:t>Stationary vs. Non-Stationary Time Series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0" name="Google Shape;300;p32"/>
          <p:cNvSpPr txBox="1">
            <a:spLocks noGrp="1"/>
          </p:cNvSpPr>
          <p:nvPr>
            <p:ph type="body" idx="1"/>
          </p:nvPr>
        </p:nvSpPr>
        <p:spPr>
          <a:xfrm>
            <a:off x="720000" y="1082013"/>
            <a:ext cx="7704000" cy="3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What does it mean for data to be stationary?</a:t>
            </a:r>
            <a:endParaRPr sz="15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01" name="Google Shape;3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3450" y="2112575"/>
            <a:ext cx="6057100" cy="2656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2"/>
          <p:cNvSpPr txBox="1"/>
          <p:nvPr/>
        </p:nvSpPr>
        <p:spPr>
          <a:xfrm>
            <a:off x="720000" y="1466063"/>
            <a:ext cx="7563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04040"/>
                </a:solidFill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1) The mean of the series should not be a function of time. The data on the red graph below is not stationary because the mean increases over time.</a:t>
            </a:r>
            <a:endParaRPr sz="150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>
            <a:spLocks noGrp="1"/>
          </p:cNvSpPr>
          <p:nvPr>
            <p:ph type="body" idx="1"/>
          </p:nvPr>
        </p:nvSpPr>
        <p:spPr>
          <a:xfrm>
            <a:off x="720000" y="729575"/>
            <a:ext cx="7704000" cy="91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2) </a:t>
            </a:r>
            <a:r>
              <a:rPr lang="en" sz="15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The </a:t>
            </a:r>
            <a:r>
              <a:rPr lang="en" sz="1500" b="1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variance</a:t>
            </a:r>
            <a:r>
              <a:rPr lang="en" sz="15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 of the series </a:t>
            </a:r>
            <a:r>
              <a:rPr lang="en" sz="1500" b="1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should not be a function of time</a:t>
            </a:r>
            <a:r>
              <a:rPr lang="en" sz="15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 (homoscedasticity). The data on the red graph below is not stationary because there is a varying spread of data over time.</a:t>
            </a:r>
            <a:endParaRPr sz="1500">
              <a:solidFill>
                <a:srgbClr val="40404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08" name="Google Shape;3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5450" y="1934725"/>
            <a:ext cx="5953099" cy="258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4"/>
          <p:cNvSpPr txBox="1">
            <a:spLocks noGrp="1"/>
          </p:cNvSpPr>
          <p:nvPr>
            <p:ph type="body" idx="1"/>
          </p:nvPr>
        </p:nvSpPr>
        <p:spPr>
          <a:xfrm>
            <a:off x="720000" y="729575"/>
            <a:ext cx="7704000" cy="91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nter"/>
                <a:ea typeface="Inter"/>
                <a:cs typeface="Inter"/>
                <a:sym typeface="Inter"/>
              </a:rPr>
              <a:t>3) The covariance of the </a:t>
            </a:r>
            <a:r>
              <a:rPr lang="en" sz="1500" b="1">
                <a:latin typeface="Inter"/>
                <a:ea typeface="Inter"/>
                <a:cs typeface="Inter"/>
                <a:sym typeface="Inter"/>
              </a:rPr>
              <a:t>i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-th term and the </a:t>
            </a:r>
            <a:r>
              <a:rPr lang="en" sz="1500" b="1">
                <a:latin typeface="Inter"/>
                <a:ea typeface="Inter"/>
                <a:cs typeface="Inter"/>
                <a:sym typeface="Inter"/>
              </a:rPr>
              <a:t>(i + m)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-th term </a:t>
            </a:r>
            <a:r>
              <a:rPr lang="en" sz="1500" b="1">
                <a:latin typeface="Inter"/>
                <a:ea typeface="Inter"/>
                <a:cs typeface="Inter"/>
                <a:sym typeface="Inter"/>
              </a:rPr>
              <a:t>should not be a function of time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. In the red graph, you can notice the spread becomes closer as the time increases. Hence, the </a:t>
            </a:r>
            <a:r>
              <a:rPr lang="en" sz="1500" b="1">
                <a:latin typeface="Inter"/>
                <a:ea typeface="Inter"/>
                <a:cs typeface="Inter"/>
                <a:sym typeface="Inter"/>
              </a:rPr>
              <a:t>covariance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 is </a:t>
            </a:r>
            <a:r>
              <a:rPr lang="en" sz="1500" b="1">
                <a:latin typeface="Inter"/>
                <a:ea typeface="Inter"/>
                <a:cs typeface="Inter"/>
                <a:sym typeface="Inter"/>
              </a:rPr>
              <a:t>not constant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 with time.</a:t>
            </a:r>
            <a:endParaRPr sz="15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14" name="Google Shape;3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350" y="1925925"/>
            <a:ext cx="5878676" cy="25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Inter"/>
                <a:ea typeface="Inter"/>
                <a:cs typeface="Inter"/>
                <a:sym typeface="Inter"/>
              </a:rPr>
              <a:t>Our Data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0" name="Google Shape;320;p35"/>
          <p:cNvSpPr txBox="1">
            <a:spLocks noGrp="1"/>
          </p:cNvSpPr>
          <p:nvPr>
            <p:ph type="body" idx="1"/>
          </p:nvPr>
        </p:nvSpPr>
        <p:spPr>
          <a:xfrm>
            <a:off x="720000" y="1186000"/>
            <a:ext cx="7704000" cy="15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latin typeface="Inter"/>
                <a:ea typeface="Inter"/>
                <a:cs typeface="Inter"/>
                <a:sym typeface="Inter"/>
              </a:rPr>
              <a:t>Dataset</a:t>
            </a:r>
            <a:endParaRPr sz="1500" b="1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i="1" dirty="0">
                <a:latin typeface="Inter"/>
                <a:ea typeface="Inter"/>
                <a:cs typeface="Inter"/>
                <a:sym typeface="Inter"/>
              </a:rPr>
              <a:t>Yahoo Finance</a:t>
            </a:r>
            <a:r>
              <a:rPr lang="en" sz="1500" b="1" dirty="0"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 sz="1500" dirty="0">
                <a:latin typeface="Inter"/>
                <a:ea typeface="Inter"/>
                <a:cs typeface="Inter"/>
                <a:sym typeface="Inter"/>
              </a:rPr>
              <a:t>daily</a:t>
            </a:r>
            <a:r>
              <a:rPr lang="en" sz="1500" b="1" dirty="0">
                <a:latin typeface="Inter"/>
                <a:ea typeface="Inter"/>
                <a:cs typeface="Inter"/>
                <a:sym typeface="Inter"/>
              </a:rPr>
              <a:t> closing stock price data</a:t>
            </a:r>
            <a:r>
              <a:rPr lang="en" sz="1500" dirty="0">
                <a:latin typeface="Inter"/>
                <a:ea typeface="Inter"/>
                <a:cs typeface="Inter"/>
                <a:sym typeface="Inter"/>
              </a:rPr>
              <a:t> for 3 leading U.S. companies:</a:t>
            </a:r>
            <a:endParaRPr sz="1500"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" sz="1500" dirty="0">
                <a:latin typeface="Inter"/>
                <a:ea typeface="Inter"/>
                <a:cs typeface="Inter"/>
                <a:sym typeface="Inter"/>
              </a:rPr>
              <a:t>Apple (AAPL)</a:t>
            </a:r>
            <a:endParaRPr sz="1500"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" sz="1500" dirty="0">
                <a:latin typeface="Inter"/>
                <a:ea typeface="Inter"/>
                <a:cs typeface="Inter"/>
                <a:sym typeface="Inter"/>
              </a:rPr>
              <a:t>Walmart (WMT)</a:t>
            </a:r>
            <a:endParaRPr sz="1500"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 panose="020B0604020202020204" pitchFamily="34" charset="0"/>
              <a:buChar char="•"/>
            </a:pPr>
            <a:r>
              <a:rPr lang="en" sz="1500" dirty="0">
                <a:latin typeface="Inter"/>
                <a:ea typeface="Inter"/>
                <a:cs typeface="Inter"/>
                <a:sym typeface="Inter"/>
              </a:rPr>
              <a:t>Tesla (TSLA)</a:t>
            </a:r>
            <a:endParaRPr sz="1500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1" name="Google Shape;321;p35"/>
          <p:cNvSpPr txBox="1"/>
          <p:nvPr/>
        </p:nvSpPr>
        <p:spPr>
          <a:xfrm>
            <a:off x="720000" y="2827450"/>
            <a:ext cx="3000000" cy="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Time Frame </a:t>
            </a:r>
            <a:endParaRPr sz="15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Nov 1, 2014 - Nov 1, 2024</a:t>
            </a:r>
            <a:endParaRPr sz="1500" dirty="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7900" y="139300"/>
            <a:ext cx="5432550" cy="48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4325" y="539325"/>
            <a:ext cx="602850" cy="7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5374" y="1887624"/>
            <a:ext cx="900775" cy="958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0688" y="3453625"/>
            <a:ext cx="1150125" cy="11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Inter"/>
                <a:ea typeface="Inter"/>
                <a:cs typeface="Inter"/>
                <a:sym typeface="Inter"/>
              </a:rPr>
              <a:t>What is Granger Causality?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5" name="Google Shape;335;p37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Inter"/>
                <a:ea typeface="Inter"/>
                <a:cs typeface="Inter"/>
                <a:sym typeface="Inter"/>
              </a:rPr>
              <a:t>Granger Causality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 – a statistical hypothesis test for determining whether one time-series is useful in </a:t>
            </a:r>
            <a:r>
              <a:rPr lang="en" sz="1500" b="1">
                <a:latin typeface="Inter"/>
                <a:ea typeface="Inter"/>
                <a:cs typeface="Inter"/>
                <a:sym typeface="Inter"/>
              </a:rPr>
              <a:t>forecasting</a:t>
            </a:r>
            <a:r>
              <a:rPr lang="en" sz="1500">
                <a:latin typeface="Inter"/>
                <a:ea typeface="Inter"/>
                <a:cs typeface="Inter"/>
                <a:sym typeface="Inter"/>
              </a:rPr>
              <a:t> another.</a:t>
            </a:r>
            <a:endParaRPr sz="15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6" name="Google Shape;336;p37"/>
          <p:cNvSpPr txBox="1"/>
          <p:nvPr/>
        </p:nvSpPr>
        <p:spPr>
          <a:xfrm>
            <a:off x="769625" y="3197900"/>
            <a:ext cx="77040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Underlying principles of the </a:t>
            </a:r>
            <a:r>
              <a:rPr lang="en" sz="15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causality relationship</a:t>
            </a:r>
            <a:r>
              <a:rPr lang="en" sz="15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(according to Granger):</a:t>
            </a:r>
            <a:endParaRPr sz="15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500"/>
              <a:buAutoNum type="arabicParenR"/>
            </a:pPr>
            <a:r>
              <a:rPr lang="en" sz="15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cause happens prior to its effect</a:t>
            </a:r>
            <a:endParaRPr sz="15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500"/>
              <a:buAutoNum type="arabicParenR"/>
            </a:pPr>
            <a:r>
              <a:rPr lang="en" sz="15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 cause has unique information about the future values of its effect</a:t>
            </a:r>
            <a:endParaRPr sz="1500" dirty="0"/>
          </a:p>
        </p:txBody>
      </p:sp>
      <p:sp>
        <p:nvSpPr>
          <p:cNvPr id="337" name="Google Shape;337;p37"/>
          <p:cNvSpPr txBox="1"/>
          <p:nvPr/>
        </p:nvSpPr>
        <p:spPr>
          <a:xfrm>
            <a:off x="769625" y="2053363"/>
            <a:ext cx="7704000" cy="981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 time series </a:t>
            </a:r>
            <a:r>
              <a:rPr lang="en" sz="15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X</a:t>
            </a:r>
            <a:r>
              <a:rPr lang="en" sz="15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is said to: </a:t>
            </a:r>
            <a:endParaRPr sz="15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Granger-cause Y</a:t>
            </a:r>
            <a:r>
              <a:rPr lang="en" sz="15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if </a:t>
            </a:r>
            <a:r>
              <a:rPr lang="en" sz="1500" dirty="0">
                <a:solidFill>
                  <a:srgbClr val="2E3E4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it is helpful for forecasting the other variable</a:t>
            </a:r>
            <a:endParaRPr sz="15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" sz="15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Fail to Granger-cause Y </a:t>
            </a:r>
            <a:r>
              <a:rPr lang="en" sz="1500" dirty="0">
                <a:solidFill>
                  <a:srgbClr val="2E3E49"/>
                </a:solidFill>
                <a:highlight>
                  <a:srgbClr val="FFFFFF"/>
                </a:highlight>
                <a:latin typeface="Lato"/>
                <a:ea typeface="Lato"/>
                <a:cs typeface="Lato"/>
                <a:sym typeface="Lato"/>
              </a:rPr>
              <a:t>if it is not helpful for forecasting the other variable</a:t>
            </a:r>
            <a:endParaRPr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Inter"/>
                <a:ea typeface="Inter"/>
                <a:cs typeface="Inter"/>
                <a:sym typeface="Inter"/>
              </a:rPr>
              <a:t>Intuition Behind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3" name="Google Shape;343;p38"/>
          <p:cNvSpPr txBox="1">
            <a:spLocks noGrp="1"/>
          </p:cNvSpPr>
          <p:nvPr>
            <p:ph type="body" idx="1"/>
          </p:nvPr>
        </p:nvSpPr>
        <p:spPr>
          <a:xfrm>
            <a:off x="611075" y="1017725"/>
            <a:ext cx="8050800" cy="32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dirty="0">
                <a:latin typeface="Inter"/>
                <a:ea typeface="Inter"/>
                <a:cs typeface="Inter"/>
                <a:sym typeface="Inter"/>
              </a:rPr>
              <a:t>Interested in forecasting performance, not the theoretical model behind the forecast</a:t>
            </a:r>
            <a:endParaRPr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dirty="0">
                <a:latin typeface="Inter"/>
                <a:ea typeface="Inter"/>
                <a:cs typeface="Inter"/>
                <a:sym typeface="Inter"/>
              </a:rPr>
              <a:t>No “real causation”, rather “</a:t>
            </a:r>
            <a:r>
              <a:rPr lang="en" b="1" dirty="0">
                <a:latin typeface="Inter"/>
                <a:ea typeface="Inter"/>
                <a:cs typeface="Inter"/>
                <a:sym typeface="Inter"/>
              </a:rPr>
              <a:t>predictive causation</a:t>
            </a:r>
            <a:r>
              <a:rPr lang="en" dirty="0">
                <a:latin typeface="Inter"/>
                <a:ea typeface="Inter"/>
                <a:cs typeface="Inter"/>
                <a:sym typeface="Inter"/>
              </a:rPr>
              <a:t>”</a:t>
            </a:r>
            <a:endParaRPr dirty="0"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dirty="0">
                <a:latin typeface="Inter"/>
                <a:ea typeface="Inter"/>
                <a:cs typeface="Inter"/>
                <a:sym typeface="Inter"/>
              </a:rPr>
              <a:t>If lagged values of X and Y are better at predicting Y than lags of Y on its own then X Granger-causes Y</a:t>
            </a:r>
            <a:endParaRPr dirty="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44" name="Google Shape;344;p38"/>
          <p:cNvPicPr preferRelativeResize="0"/>
          <p:nvPr/>
        </p:nvPicPr>
        <p:blipFill rotWithShape="1">
          <a:blip r:embed="rId3">
            <a:alphaModFix/>
          </a:blip>
          <a:srcRect l="6122" t="4384" r="7759" b="4091"/>
          <a:stretch/>
        </p:blipFill>
        <p:spPr>
          <a:xfrm>
            <a:off x="2170405" y="2240714"/>
            <a:ext cx="4474750" cy="23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</Words>
  <Application>Microsoft Macintosh PowerPoint</Application>
  <PresentationFormat>On-screen Show (16:9)</PresentationFormat>
  <Paragraphs>61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Nunito Light</vt:lpstr>
      <vt:lpstr>Inter</vt:lpstr>
      <vt:lpstr>Figtree Black</vt:lpstr>
      <vt:lpstr>Lato</vt:lpstr>
      <vt:lpstr>Hanken Grotesk</vt:lpstr>
      <vt:lpstr>Elegant Black &amp; White Thesis Defense by Slidesgo</vt:lpstr>
      <vt:lpstr>Granger Causality</vt:lpstr>
      <vt:lpstr>What is Time Series?</vt:lpstr>
      <vt:lpstr>Stationary vs. Non-Stationary Time Series</vt:lpstr>
      <vt:lpstr>PowerPoint Presentation</vt:lpstr>
      <vt:lpstr>PowerPoint Presentation</vt:lpstr>
      <vt:lpstr>Our Data</vt:lpstr>
      <vt:lpstr>PowerPoint Presentation</vt:lpstr>
      <vt:lpstr>What is Granger Causality?</vt:lpstr>
      <vt:lpstr>Intuition Behind</vt:lpstr>
      <vt:lpstr>Method</vt:lpstr>
      <vt:lpstr>Limitations</vt:lpstr>
      <vt:lpstr>Bibliography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Rita Naumenko</cp:lastModifiedBy>
  <cp:revision>1</cp:revision>
  <dcterms:modified xsi:type="dcterms:W3CDTF">2024-12-02T11:20:31Z</dcterms:modified>
</cp:coreProperties>
</file>