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7" r:id="rId5"/>
    <p:sldId id="268" r:id="rId6"/>
    <p:sldId id="269" r:id="rId7"/>
    <p:sldId id="266" r:id="rId8"/>
    <p:sldId id="270" r:id="rId9"/>
    <p:sldId id="263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443728"/>
    <a:srgbClr val="663300"/>
    <a:srgbClr val="40BAD2"/>
    <a:srgbClr val="F7E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11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10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84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8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80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03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6" name="Text 2"/>
          <p:cNvSpPr/>
          <p:nvPr/>
        </p:nvSpPr>
        <p:spPr>
          <a:xfrm>
            <a:off x="250371" y="497711"/>
            <a:ext cx="13515993" cy="2673751"/>
          </a:xfrm>
          <a:prstGeom prst="rect">
            <a:avLst/>
          </a:prstGeom>
          <a:noFill/>
          <a:ln w="76200">
            <a:solidFill>
              <a:srgbClr val="663300"/>
            </a:solidFill>
            <a:prstDash val="lgDash"/>
          </a:ln>
        </p:spPr>
        <p:txBody>
          <a:bodyPr wrap="square" rtlCol="0" anchor="ctr"/>
          <a:lstStyle/>
          <a:p>
            <a:pPr marL="0" indent="0" algn="ctr">
              <a:lnSpc>
                <a:spcPts val="8384"/>
              </a:lnSpc>
              <a:buNone/>
            </a:pPr>
            <a:r>
              <a:rPr lang="en-US" sz="96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Employee Management System</a:t>
            </a:r>
            <a:endParaRPr lang="en-US" sz="9600" dirty="0"/>
          </a:p>
        </p:txBody>
      </p:sp>
      <p:sp>
        <p:nvSpPr>
          <p:cNvPr id="9" name="Text 5"/>
          <p:cNvSpPr/>
          <p:nvPr/>
        </p:nvSpPr>
        <p:spPr>
          <a:xfrm>
            <a:off x="6490930" y="7172087"/>
            <a:ext cx="11382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DF6CA5-212A-14D5-B3A9-1FE7B9C78A57}"/>
              </a:ext>
            </a:extLst>
          </p:cNvPr>
          <p:cNvSpPr txBox="1"/>
          <p:nvPr/>
        </p:nvSpPr>
        <p:spPr>
          <a:xfrm>
            <a:off x="968830" y="3283803"/>
            <a:ext cx="4593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43728"/>
                </a:solidFill>
                <a:latin typeface="Crimson Pro"/>
              </a:rPr>
              <a:t>Prepared By : -</a:t>
            </a:r>
            <a:endParaRPr lang="en-IN" sz="5400" b="1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447172-D050-B00C-E648-AB6147E9BCC6}"/>
              </a:ext>
            </a:extLst>
          </p:cNvPr>
          <p:cNvSpPr txBox="1"/>
          <p:nvPr/>
        </p:nvSpPr>
        <p:spPr>
          <a:xfrm>
            <a:off x="1583708" y="4412723"/>
            <a:ext cx="11756572" cy="2862322"/>
          </a:xfrm>
          <a:prstGeom prst="rect">
            <a:avLst/>
          </a:prstGeom>
          <a:noFill/>
          <a:ln w="76200">
            <a:solidFill>
              <a:srgbClr val="443728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443728"/>
                </a:solidFill>
                <a:latin typeface="Crimson Pro"/>
              </a:rPr>
              <a:t>Name : - Pal </a:t>
            </a:r>
            <a:r>
              <a:rPr lang="en-US" sz="3600" b="1" dirty="0" err="1">
                <a:solidFill>
                  <a:srgbClr val="443728"/>
                </a:solidFill>
                <a:latin typeface="Crimson Pro"/>
              </a:rPr>
              <a:t>Vishalbhai</a:t>
            </a:r>
            <a:r>
              <a:rPr lang="en-US" sz="3600" b="1" dirty="0">
                <a:solidFill>
                  <a:srgbClr val="443728"/>
                </a:solidFill>
                <a:latin typeface="Crimson Pro"/>
              </a:rPr>
              <a:t> Trivedi</a:t>
            </a:r>
          </a:p>
          <a:p>
            <a:r>
              <a:rPr lang="en-US" sz="3600" b="1" dirty="0">
                <a:solidFill>
                  <a:srgbClr val="443728"/>
                </a:solidFill>
                <a:latin typeface="Crimson Pro"/>
              </a:rPr>
              <a:t>Enrollment No.  : - 23002171210185</a:t>
            </a:r>
          </a:p>
          <a:p>
            <a:r>
              <a:rPr lang="en-US" sz="3600" b="1" dirty="0">
                <a:solidFill>
                  <a:srgbClr val="443728"/>
                </a:solidFill>
                <a:latin typeface="Crimson Pro"/>
              </a:rPr>
              <a:t>Roll No.  : - 6</a:t>
            </a:r>
          </a:p>
          <a:p>
            <a:r>
              <a:rPr lang="en-IN" sz="3600" b="1" dirty="0">
                <a:solidFill>
                  <a:srgbClr val="443728"/>
                </a:solidFill>
                <a:latin typeface="Crimson Pro"/>
              </a:rPr>
              <a:t>Batch : - B1</a:t>
            </a:r>
          </a:p>
          <a:p>
            <a:r>
              <a:rPr lang="en-IN" sz="3600" b="1" dirty="0">
                <a:solidFill>
                  <a:srgbClr val="443728"/>
                </a:solidFill>
                <a:latin typeface="Crimson Pro"/>
              </a:rPr>
              <a:t>Branch : - CSE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92718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Employee Management System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356973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the Employee Management System, a comprehensive platform designed to streamline and enhance employee management processes. This system offers a user-friendly interface for both administrators and employees, providing a range of functionalities to manage employee information, assign tasks, track progress, and more.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6490930" y="7172087"/>
            <a:ext cx="113824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68"/>
              </a:lnSpc>
              <a:buNone/>
            </a:pPr>
            <a:endParaRPr lang="en-US" sz="768" dirty="0"/>
          </a:p>
        </p:txBody>
      </p:sp>
    </p:spTree>
    <p:extLst>
      <p:ext uri="{BB962C8B-B14F-4D97-AF65-F5344CB8AC3E}">
        <p14:creationId xmlns:p14="http://schemas.microsoft.com/office/powerpoint/2010/main" val="20875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072396" y="2406610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D140DEC-88D0-1858-3CA4-5F7FDDA29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7" y="707572"/>
            <a:ext cx="13915354" cy="73641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9B5850-BB61-B117-AE59-060340C14150}"/>
              </a:ext>
            </a:extLst>
          </p:cNvPr>
          <p:cNvSpPr txBox="1"/>
          <p:nvPr/>
        </p:nvSpPr>
        <p:spPr>
          <a:xfrm>
            <a:off x="201539" y="65314"/>
            <a:ext cx="3097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63300"/>
                </a:solidFill>
                <a:latin typeface="Crimson Pro"/>
              </a:rPr>
              <a:t>Flowchart : -</a:t>
            </a:r>
            <a:endParaRPr lang="en-IN" sz="4400" b="1" dirty="0">
              <a:solidFill>
                <a:srgbClr val="663300"/>
              </a:solidFill>
              <a:latin typeface="Crimson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072396" y="2406610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B5850-BB61-B117-AE59-060340C14150}"/>
              </a:ext>
            </a:extLst>
          </p:cNvPr>
          <p:cNvSpPr txBox="1"/>
          <p:nvPr/>
        </p:nvSpPr>
        <p:spPr>
          <a:xfrm>
            <a:off x="201539" y="65314"/>
            <a:ext cx="40275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63300"/>
                </a:solidFill>
                <a:latin typeface="Crimson Pro"/>
              </a:rPr>
              <a:t>Class Diagram : -</a:t>
            </a:r>
            <a:endParaRPr lang="en-IN" sz="4400" b="1" dirty="0">
              <a:solidFill>
                <a:srgbClr val="663300"/>
              </a:solidFill>
              <a:latin typeface="Crimson Pr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35043-8D2A-5F8F-CC6B-BF2F3D3A5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9" y="751114"/>
            <a:ext cx="14069632" cy="720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7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072396" y="2406610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B5850-BB61-B117-AE59-060340C14150}"/>
              </a:ext>
            </a:extLst>
          </p:cNvPr>
          <p:cNvSpPr txBox="1"/>
          <p:nvPr/>
        </p:nvSpPr>
        <p:spPr>
          <a:xfrm>
            <a:off x="201539" y="65314"/>
            <a:ext cx="73189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63300"/>
                </a:solidFill>
                <a:latin typeface="Crimson Pro"/>
              </a:rPr>
              <a:t>Entity-Relationship Diagram : -</a:t>
            </a:r>
            <a:endParaRPr lang="en-IN" sz="4400" b="1" dirty="0">
              <a:solidFill>
                <a:srgbClr val="663300"/>
              </a:solidFill>
              <a:latin typeface="Crimson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EF64AF-5B47-E76A-1C7E-8170D66BA3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9966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40229" y="1186543"/>
            <a:ext cx="12507685" cy="635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072396" y="2406610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9B5850-BB61-B117-AE59-060340C14150}"/>
              </a:ext>
            </a:extLst>
          </p:cNvPr>
          <p:cNvSpPr txBox="1"/>
          <p:nvPr/>
        </p:nvSpPr>
        <p:spPr>
          <a:xfrm>
            <a:off x="201539" y="65314"/>
            <a:ext cx="495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663300"/>
                </a:solidFill>
                <a:latin typeface="Crimson Pro"/>
              </a:rPr>
              <a:t>Use Case Diagram : -</a:t>
            </a:r>
            <a:endParaRPr lang="en-IN" sz="4400" b="1" dirty="0">
              <a:solidFill>
                <a:srgbClr val="663300"/>
              </a:solidFill>
              <a:latin typeface="Crimson Pr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1D7B0-BFFD-ECF9-A1C2-A3A22D03E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96" y="1583078"/>
            <a:ext cx="11892490" cy="61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-39222" y="19083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325410"/>
            <a:ext cx="4869061" cy="35787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06837" y="21109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Functionalities : -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486983" y="101215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 flipH="1">
            <a:off x="660516" y="1073705"/>
            <a:ext cx="20835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1236107" y="105197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Admin Login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1666280" y="2847975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537720" y="419504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738724" y="4260977"/>
            <a:ext cx="18883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1294151" y="428755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Employee Login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1247835" y="4773031"/>
            <a:ext cx="6613684" cy="13101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See all Tasks</a:t>
            </a:r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See Task with Closest Deadline</a:t>
            </a:r>
            <a:endParaRPr lang="en-US" sz="20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Turn in Task</a:t>
            </a:r>
            <a:endParaRPr lang="en-US" sz="2000" dirty="0"/>
          </a:p>
        </p:txBody>
      </p:sp>
      <p:sp>
        <p:nvSpPr>
          <p:cNvPr id="15" name="Shape 11"/>
          <p:cNvSpPr/>
          <p:nvPr/>
        </p:nvSpPr>
        <p:spPr>
          <a:xfrm>
            <a:off x="585074" y="6220836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15240">
            <a:solidFill>
              <a:srgbClr val="D1C8C6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78447" y="6313408"/>
            <a:ext cx="180856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1346325" y="629792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Exit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1346325" y="6766520"/>
            <a:ext cx="66136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option allows users to exit the system.</a:t>
            </a:r>
            <a:endParaRPr lang="en-US" sz="1944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1DF15-A236-C233-15D6-B0395A00573E}"/>
              </a:ext>
            </a:extLst>
          </p:cNvPr>
          <p:cNvSpPr txBox="1"/>
          <p:nvPr/>
        </p:nvSpPr>
        <p:spPr>
          <a:xfrm>
            <a:off x="1221123" y="1437738"/>
            <a:ext cx="2890923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Add Employee</a:t>
            </a:r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Search Employee</a:t>
            </a:r>
            <a:endParaRPr lang="en-US" sz="18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See Employee List</a:t>
            </a:r>
            <a:endParaRPr lang="en-US" sz="18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Remove Employee</a:t>
            </a:r>
            <a:endParaRPr lang="en-US" sz="18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Assign Tasks</a:t>
            </a:r>
            <a:endParaRPr lang="en-US" sz="18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See Top Employee</a:t>
            </a:r>
            <a:endParaRPr lang="en-US" sz="1800" dirty="0"/>
          </a:p>
          <a:p>
            <a:pPr marL="285750" indent="-285750">
              <a:lnSpc>
                <a:spcPts val="3038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See Turned In Tasks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1634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072396" y="2406610"/>
            <a:ext cx="138589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endParaRPr lang="en-US" sz="2916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B8DBF8-A956-1DB8-2734-80D3E490B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75620"/>
              </p:ext>
            </p:extLst>
          </p:nvPr>
        </p:nvGraphicFramePr>
        <p:xfrm>
          <a:off x="468086" y="587830"/>
          <a:ext cx="13879284" cy="62013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626428">
                  <a:extLst>
                    <a:ext uri="{9D8B030D-6E8A-4147-A177-3AD203B41FA5}">
                      <a16:colId xmlns:a16="http://schemas.microsoft.com/office/drawing/2014/main" val="1387940171"/>
                    </a:ext>
                  </a:extLst>
                </a:gridCol>
                <a:gridCol w="4626428">
                  <a:extLst>
                    <a:ext uri="{9D8B030D-6E8A-4147-A177-3AD203B41FA5}">
                      <a16:colId xmlns:a16="http://schemas.microsoft.com/office/drawing/2014/main" val="4040276549"/>
                    </a:ext>
                  </a:extLst>
                </a:gridCol>
                <a:gridCol w="4626428">
                  <a:extLst>
                    <a:ext uri="{9D8B030D-6E8A-4147-A177-3AD203B41FA5}">
                      <a16:colId xmlns:a16="http://schemas.microsoft.com/office/drawing/2014/main" val="1984029276"/>
                    </a:ext>
                  </a:extLst>
                </a:gridCol>
              </a:tblGrid>
              <a:tr h="9635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Structures</a:t>
                      </a:r>
                      <a:endParaRPr lang="en-IN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</a:t>
                      </a:r>
                      <a:endParaRPr lang="en-IN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DBMS</a:t>
                      </a:r>
                      <a:endParaRPr lang="en-IN" dirty="0"/>
                    </a:p>
                  </a:txBody>
                  <a:tcPr>
                    <a:solidFill>
                      <a:srgbClr val="66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923617"/>
                  </a:ext>
                </a:extLst>
              </a:tr>
              <a:tr h="9941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Latest Turned in task(through stack)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Exception handling for logins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DML queries for </a:t>
                      </a:r>
                      <a:r>
                        <a:rPr lang="en-US" sz="2800" dirty="0" err="1">
                          <a:solidFill>
                            <a:srgbClr val="443728"/>
                          </a:solidFill>
                        </a:rPr>
                        <a:t>updation</a:t>
                      </a:r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, deletion and insertion in the database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28018447"/>
                  </a:ext>
                </a:extLst>
              </a:tr>
              <a:tr h="9941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Stack implemented using Linked list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JDBC for database access and connectivity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Functions for login of Employee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015265957"/>
                  </a:ext>
                </a:extLst>
              </a:tr>
              <a:tr h="187784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Storing and going through retrieved data(using arrays)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File Handling for retrieving and storing data into txt files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Primary keys to retrieve unique tuples and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Foreign key to establish link between tables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31308175"/>
                  </a:ext>
                </a:extLst>
              </a:tr>
              <a:tr h="9941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Tasks with closest deadline(through BST)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Conditional statements and loops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443728"/>
                          </a:solidFill>
                        </a:rPr>
                        <a:t>Procedures for increasing points and to turn in tasks</a:t>
                      </a:r>
                      <a:endParaRPr lang="en-IN" sz="2800" dirty="0">
                        <a:solidFill>
                          <a:srgbClr val="443728"/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663300">
                            <a:tint val="66000"/>
                            <a:satMod val="160000"/>
                          </a:srgbClr>
                        </a:gs>
                        <a:gs pos="50000">
                          <a:srgbClr val="663300">
                            <a:tint val="44500"/>
                            <a:satMod val="160000"/>
                          </a:srgbClr>
                        </a:gs>
                        <a:gs pos="100000">
                          <a:srgbClr val="66330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351009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4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26722"/>
            <a:ext cx="14630400" cy="8229600"/>
          </a:xfrm>
          <a:prstGeom prst="rect">
            <a:avLst/>
          </a:prstGeom>
          <a:solidFill>
            <a:srgbClr val="E5E0DF"/>
          </a:solidFill>
          <a:ln/>
        </p:spPr>
      </p:sp>
      <p:sp>
        <p:nvSpPr>
          <p:cNvPr id="7" name="Text 3"/>
          <p:cNvSpPr/>
          <p:nvPr/>
        </p:nvSpPr>
        <p:spPr>
          <a:xfrm>
            <a:off x="703431" y="108133"/>
            <a:ext cx="5687616" cy="710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98"/>
              </a:lnSpc>
              <a:buNone/>
            </a:pPr>
            <a:r>
              <a:rPr lang="en-US" sz="4478" b="1" dirty="0">
                <a:solidFill>
                  <a:srgbClr val="443728"/>
                </a:solidFill>
                <a:latin typeface="Crimson Pro"/>
              </a:rPr>
              <a:t>Merits</a:t>
            </a:r>
            <a:r>
              <a:rPr lang="en-US" sz="4478" dirty="0"/>
              <a:t> </a:t>
            </a:r>
          </a:p>
        </p:txBody>
      </p:sp>
      <p:sp>
        <p:nvSpPr>
          <p:cNvPr id="8" name="Shape 4"/>
          <p:cNvSpPr/>
          <p:nvPr/>
        </p:nvSpPr>
        <p:spPr>
          <a:xfrm>
            <a:off x="469599" y="1065584"/>
            <a:ext cx="6323087" cy="1689973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9" name="Text 5"/>
          <p:cNvSpPr/>
          <p:nvPr/>
        </p:nvSpPr>
        <p:spPr>
          <a:xfrm>
            <a:off x="606657" y="1129839"/>
            <a:ext cx="348637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Improved Productivity</a:t>
            </a:r>
          </a:p>
          <a:p>
            <a:pPr marL="0" indent="0">
              <a:lnSpc>
                <a:spcPts val="2799"/>
              </a:lnSpc>
              <a:buNone/>
            </a:pPr>
            <a:endParaRPr lang="en-US" sz="2239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10" name="Text 6"/>
          <p:cNvSpPr/>
          <p:nvPr/>
        </p:nvSpPr>
        <p:spPr>
          <a:xfrm>
            <a:off x="606659" y="1665778"/>
            <a:ext cx="6022742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66"/>
              </a:lnSpc>
              <a:buNone/>
            </a:pPr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Employee Management System helps to streamline tasks and projects, allowing employees to focus on high-priority tasks.</a:t>
            </a:r>
            <a:endParaRPr lang="en-US" sz="1791" b="1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11" name="Shape 7"/>
          <p:cNvSpPr/>
          <p:nvPr/>
        </p:nvSpPr>
        <p:spPr>
          <a:xfrm>
            <a:off x="469599" y="3000852"/>
            <a:ext cx="6323087" cy="1538491"/>
          </a:xfrm>
          <a:prstGeom prst="roundRect">
            <a:avLst>
              <a:gd name="adj" fmla="val 46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06658" y="3177990"/>
            <a:ext cx="3878256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Enhanced Task Management</a:t>
            </a:r>
          </a:p>
          <a:p>
            <a:pPr marL="0" indent="0">
              <a:lnSpc>
                <a:spcPts val="2799"/>
              </a:lnSpc>
              <a:buNone/>
            </a:pPr>
            <a:endParaRPr lang="en-US" sz="2239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13" name="Text 9"/>
          <p:cNvSpPr/>
          <p:nvPr/>
        </p:nvSpPr>
        <p:spPr>
          <a:xfrm>
            <a:off x="703430" y="3710649"/>
            <a:ext cx="5664713" cy="606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The system enables employees to create, assign, and track tasks efficiently.</a:t>
            </a:r>
          </a:p>
        </p:txBody>
      </p:sp>
      <p:sp>
        <p:nvSpPr>
          <p:cNvPr id="14" name="Shape 10"/>
          <p:cNvSpPr/>
          <p:nvPr/>
        </p:nvSpPr>
        <p:spPr>
          <a:xfrm>
            <a:off x="469599" y="4784639"/>
            <a:ext cx="6323087" cy="1689973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06659" y="4993386"/>
            <a:ext cx="3758512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99"/>
              </a:lnSpc>
            </a:pPr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Efficient Time Management</a:t>
            </a:r>
          </a:p>
          <a:p>
            <a:pPr marL="0" indent="0">
              <a:lnSpc>
                <a:spcPts val="2799"/>
              </a:lnSpc>
              <a:buNone/>
            </a:pPr>
            <a:endParaRPr lang="en-US" sz="2239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627230" y="5568377"/>
            <a:ext cx="5773570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The system helps employees prioritize tasks and manage their time more effectively.</a:t>
            </a:r>
          </a:p>
        </p:txBody>
      </p:sp>
      <p:sp>
        <p:nvSpPr>
          <p:cNvPr id="18" name="Shape 4">
            <a:extLst>
              <a:ext uri="{FF2B5EF4-FFF2-40B4-BE49-F238E27FC236}">
                <a16:creationId xmlns:a16="http://schemas.microsoft.com/office/drawing/2014/main" id="{BBDCF05F-0EBE-FD40-B69C-F38F6DB665B2}"/>
              </a:ext>
            </a:extLst>
          </p:cNvPr>
          <p:cNvSpPr/>
          <p:nvPr/>
        </p:nvSpPr>
        <p:spPr>
          <a:xfrm>
            <a:off x="7315200" y="1065584"/>
            <a:ext cx="6323087" cy="1689973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9" name="Shape 7">
            <a:extLst>
              <a:ext uri="{FF2B5EF4-FFF2-40B4-BE49-F238E27FC236}">
                <a16:creationId xmlns:a16="http://schemas.microsoft.com/office/drawing/2014/main" id="{0C75AC9E-2F2E-5528-8F47-9B1929637627}"/>
              </a:ext>
            </a:extLst>
          </p:cNvPr>
          <p:cNvSpPr/>
          <p:nvPr/>
        </p:nvSpPr>
        <p:spPr>
          <a:xfrm>
            <a:off x="7315200" y="3000852"/>
            <a:ext cx="6323087" cy="1538491"/>
          </a:xfrm>
          <a:prstGeom prst="roundRect">
            <a:avLst>
              <a:gd name="adj" fmla="val 46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081B009-6DAF-10C8-2085-958C2C49444F}"/>
              </a:ext>
            </a:extLst>
          </p:cNvPr>
          <p:cNvSpPr/>
          <p:nvPr/>
        </p:nvSpPr>
        <p:spPr>
          <a:xfrm>
            <a:off x="7315199" y="4811985"/>
            <a:ext cx="6323087" cy="1689973"/>
          </a:xfrm>
          <a:prstGeom prst="roundRect">
            <a:avLst>
              <a:gd name="adj" fmla="val 5654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2" name="Text 3">
            <a:extLst>
              <a:ext uri="{FF2B5EF4-FFF2-40B4-BE49-F238E27FC236}">
                <a16:creationId xmlns:a16="http://schemas.microsoft.com/office/drawing/2014/main" id="{FD58C6DC-9F17-B428-62FE-6F9038688518}"/>
              </a:ext>
            </a:extLst>
          </p:cNvPr>
          <p:cNvSpPr/>
          <p:nvPr/>
        </p:nvSpPr>
        <p:spPr>
          <a:xfrm>
            <a:off x="7492347" y="54565"/>
            <a:ext cx="5687616" cy="7109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598"/>
              </a:lnSpc>
              <a:buNone/>
            </a:pPr>
            <a:r>
              <a:rPr lang="en-US" sz="4478" b="1" dirty="0">
                <a:solidFill>
                  <a:srgbClr val="443728"/>
                </a:solidFill>
                <a:latin typeface="Crimson Pro"/>
              </a:rPr>
              <a:t>Demerits</a:t>
            </a:r>
            <a:r>
              <a:rPr lang="en-US" sz="4478" dirty="0"/>
              <a:t> </a:t>
            </a: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745F61EC-1BFE-53DF-6920-53B4E985554C}"/>
              </a:ext>
            </a:extLst>
          </p:cNvPr>
          <p:cNvSpPr/>
          <p:nvPr/>
        </p:nvSpPr>
        <p:spPr>
          <a:xfrm>
            <a:off x="7400816" y="1133825"/>
            <a:ext cx="348637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Initial Investment</a:t>
            </a:r>
          </a:p>
          <a:p>
            <a:pPr marL="0" indent="0">
              <a:lnSpc>
                <a:spcPts val="2799"/>
              </a:lnSpc>
              <a:buNone/>
            </a:pPr>
            <a:endParaRPr lang="en-US" sz="2239" dirty="0">
              <a:solidFill>
                <a:srgbClr val="443728"/>
              </a:solidFill>
              <a:latin typeface="Crimson Pro"/>
            </a:endParaRP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1ED634B2-3262-7668-4150-3ABA29D10F99}"/>
              </a:ext>
            </a:extLst>
          </p:cNvPr>
          <p:cNvSpPr/>
          <p:nvPr/>
        </p:nvSpPr>
        <p:spPr>
          <a:xfrm>
            <a:off x="7393902" y="1676996"/>
            <a:ext cx="6022742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Implementing an Employee Management System requires a significant upfront investment in software, hardware, and training.</a:t>
            </a:r>
          </a:p>
        </p:txBody>
      </p:sp>
      <p:sp>
        <p:nvSpPr>
          <p:cNvPr id="27" name="Text 6">
            <a:extLst>
              <a:ext uri="{FF2B5EF4-FFF2-40B4-BE49-F238E27FC236}">
                <a16:creationId xmlns:a16="http://schemas.microsoft.com/office/drawing/2014/main" id="{FCCC9177-D31C-C611-C956-9BAA034127AF}"/>
              </a:ext>
            </a:extLst>
          </p:cNvPr>
          <p:cNvSpPr/>
          <p:nvPr/>
        </p:nvSpPr>
        <p:spPr>
          <a:xfrm>
            <a:off x="7492347" y="3471931"/>
            <a:ext cx="6022742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The system relies on technology, which can be prone to errors, glitches, and downtime.</a:t>
            </a: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0F984C58-64FA-F118-3ABA-B1F641A9CF67}"/>
              </a:ext>
            </a:extLst>
          </p:cNvPr>
          <p:cNvSpPr/>
          <p:nvPr/>
        </p:nvSpPr>
        <p:spPr>
          <a:xfrm>
            <a:off x="7465371" y="5412775"/>
            <a:ext cx="6022742" cy="727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/>
            <a:r>
              <a:rPr lang="en-US" sz="1600" b="1" i="0" dirty="0">
                <a:solidFill>
                  <a:srgbClr val="443728"/>
                </a:solidFill>
                <a:effectLst/>
                <a:latin typeface="Crimson Pro"/>
              </a:rPr>
              <a:t>The system stores sensitive employee data, which is vulnerable to cyber threats and data breaches.</a:t>
            </a:r>
          </a:p>
        </p:txBody>
      </p:sp>
      <p:sp>
        <p:nvSpPr>
          <p:cNvPr id="29" name="Text 5">
            <a:extLst>
              <a:ext uri="{FF2B5EF4-FFF2-40B4-BE49-F238E27FC236}">
                <a16:creationId xmlns:a16="http://schemas.microsoft.com/office/drawing/2014/main" id="{A259CD9D-A219-6F08-4CE2-0E1926DE5871}"/>
              </a:ext>
            </a:extLst>
          </p:cNvPr>
          <p:cNvSpPr/>
          <p:nvPr/>
        </p:nvSpPr>
        <p:spPr>
          <a:xfrm>
            <a:off x="7465371" y="3062094"/>
            <a:ext cx="3692486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Dependence on Technology</a:t>
            </a:r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6AEE2C36-40FB-D1AC-CD13-88CEC3F4C757}"/>
              </a:ext>
            </a:extLst>
          </p:cNvPr>
          <p:cNvSpPr/>
          <p:nvPr/>
        </p:nvSpPr>
        <p:spPr>
          <a:xfrm>
            <a:off x="7553216" y="4873779"/>
            <a:ext cx="3486371" cy="355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/>
            <a:r>
              <a:rPr lang="en-IN" sz="2400" b="1" i="0" dirty="0">
                <a:solidFill>
                  <a:srgbClr val="443728"/>
                </a:solidFill>
                <a:effectLst/>
                <a:latin typeface="Crimson Pro"/>
              </a:rPr>
              <a:t>Security Risks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160</TotalTime>
  <Words>373</Words>
  <Application>Microsoft Office PowerPoint</Application>
  <PresentationFormat>Custom</PresentationFormat>
  <Paragraphs>70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Crimson Pro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Pal Trivedi</cp:lastModifiedBy>
  <cp:revision>4</cp:revision>
  <dcterms:created xsi:type="dcterms:W3CDTF">2024-08-23T17:43:25Z</dcterms:created>
  <dcterms:modified xsi:type="dcterms:W3CDTF">2024-08-24T05:16:12Z</dcterms:modified>
</cp:coreProperties>
</file>