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  <p:embeddedFont>
      <p:font typeface="Average"/>
      <p:regular r:id="rId46"/>
    </p:embeddedFont>
    <p:embeddedFont>
      <p:font typeface="PT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Nunito-regular.fntdata"/><Relationship Id="rId41" Type="http://schemas.openxmlformats.org/officeDocument/2006/relationships/slide" Target="slides/slide35.xml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Average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PT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bffdaca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bffdaca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17a6161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17a6161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17a6161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17a6161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324541c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324541c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324541c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324541c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we’re doing SQLite. Why? It’s the only one here that’s serverless (no configuration needed.) More time for analysis!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exception of Microsoft and Oracle, syntax is basically identical so it transfers over.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324541c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324541c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e411aa00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e411aa00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17a61619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17a61619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17a61619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17a61619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6ddf56d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6ddf56d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6ddf56d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6ddf56d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include: duplicated data, primary keys not unique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9fdf245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9fdf245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6ddf56d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6ddf56d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include: duplicated data, primary keys not unique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6ddf56d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6ddf56d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f17a61619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f17a61619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373190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373190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f59950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f59950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9f2afdc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9f2afdc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9f2afdc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9f2afdc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f373190c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f373190c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f599504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f599504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f599504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f599504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132a748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132a748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f599504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2f599504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f5995044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f5995044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f5995044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f5995044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390e10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390e10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f37de22e7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f37de22e7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49fdf2457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49fdf2457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e411aa00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e411aa00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bffdacad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bffdacad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bffdacad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bffdacad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411aa00f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411aa00f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411aa00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411aa00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17a6161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17a6161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914400"/>
            <a:ext cx="7315200" cy="182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2743200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914400"/>
            <a:ext cx="85206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2568" y="4663224"/>
            <a:ext cx="4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6">
          <p15:clr>
            <a:srgbClr val="B7B7B7"/>
          </p15:clr>
        </p15:guide>
        <p15:guide id="2" pos="5184">
          <p15:clr>
            <a:srgbClr val="B7B7B7"/>
          </p15:clr>
        </p15:guide>
        <p15:guide id="3" pos="1152">
          <p15:clr>
            <a:srgbClr val="B7B7B7"/>
          </p15:clr>
        </p15:guide>
        <p15:guide id="4" pos="1728">
          <p15:clr>
            <a:srgbClr val="B7B7B7"/>
          </p15:clr>
        </p15:guide>
        <p15:guide id="5" pos="2304">
          <p15:clr>
            <a:srgbClr val="B7B7B7"/>
          </p15:clr>
        </p15:guide>
        <p15:guide id="6" pos="2880">
          <p15:clr>
            <a:srgbClr val="B7B7B7"/>
          </p15:clr>
        </p15:guide>
        <p15:guide id="7" pos="3456">
          <p15:clr>
            <a:srgbClr val="B7B7B7"/>
          </p15:clr>
        </p15:guide>
        <p15:guide id="8" pos="4032">
          <p15:clr>
            <a:srgbClr val="B7B7B7"/>
          </p15:clr>
        </p15:guide>
        <p15:guide id="9" pos="4608">
          <p15:clr>
            <a:srgbClr val="B7B7B7"/>
          </p15:clr>
        </p15:guide>
        <p15:guide id="10" orient="horz" pos="576">
          <p15:clr>
            <a:srgbClr val="999999"/>
          </p15:clr>
        </p15:guide>
        <p15:guide id="11" orient="horz" pos="1152">
          <p15:clr>
            <a:srgbClr val="666666"/>
          </p15:clr>
        </p15:guide>
        <p15:guide id="12" orient="horz" pos="1728">
          <p15:clr>
            <a:srgbClr val="666666"/>
          </p15:clr>
        </p15:guide>
        <p15:guide id="13" orient="horz" pos="2304">
          <p15:clr>
            <a:srgbClr val="666666"/>
          </p15:clr>
        </p15:guide>
        <p15:guide id="14" orient="horz" pos="2878">
          <p15:clr>
            <a:srgbClr val="666666"/>
          </p15:clr>
        </p15:guide>
        <p15:guide id="15" orient="horz" pos="288">
          <p15:clr>
            <a:srgbClr val="B7B7B7"/>
          </p15:clr>
        </p15:guide>
        <p15:guide id="16" orient="horz" pos="864">
          <p15:clr>
            <a:srgbClr val="CCCCCC"/>
          </p15:clr>
        </p15:guide>
        <p15:guide id="17" orient="horz" pos="1440">
          <p15:clr>
            <a:srgbClr val="CCCCCC"/>
          </p15:clr>
        </p15:guide>
        <p15:guide id="18" orient="horz" pos="2016">
          <p15:clr>
            <a:srgbClr val="B7B7B7"/>
          </p15:clr>
        </p15:guide>
        <p15:guide id="19" orient="horz" pos="2591">
          <p15:clr>
            <a:srgbClr val="CCCCCC"/>
          </p15:clr>
        </p15:guide>
        <p15:guide id="20" pos="288">
          <p15:clr>
            <a:srgbClr val="4343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qliteonline.com/" TargetMode="External"/><Relationship Id="rId4" Type="http://schemas.openxmlformats.org/officeDocument/2006/relationships/hyperlink" Target="https://sqliteonline.com/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o.wisc.edu/ststoda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o.wisc.edu/oocu69" TargetMode="External"/><Relationship Id="rId4" Type="http://schemas.openxmlformats.org/officeDocument/2006/relationships/hyperlink" Target="https://go.wisc.edu/6ar9nt" TargetMode="External"/><Relationship Id="rId5" Type="http://schemas.openxmlformats.org/officeDocument/2006/relationships/hyperlink" Target="https://go.wisc.edu/ststoday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sqlite.org/docs.html" TargetMode="External"/><Relationship Id="rId4" Type="http://schemas.openxmlformats.org/officeDocument/2006/relationships/hyperlink" Target="https://www.sqlitetutorial.net/" TargetMode="External"/><Relationship Id="rId5" Type="http://schemas.openxmlformats.org/officeDocument/2006/relationships/hyperlink" Target="https://www.geeksforgeeks.org/" TargetMode="External"/><Relationship Id="rId6" Type="http://schemas.openxmlformats.org/officeDocument/2006/relationships/hyperlink" Target="https://www.w3schools.com/" TargetMode="External"/><Relationship Id="rId7" Type="http://schemas.openxmlformats.org/officeDocument/2006/relationships/hyperlink" Target="https://dbeaver.io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o.wisc.edu/stsattend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ctrTitle"/>
          </p:nvPr>
        </p:nvSpPr>
        <p:spPr>
          <a:xfrm>
            <a:off x="429900" y="2827200"/>
            <a:ext cx="8284200" cy="8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</p:txBody>
      </p:sp>
      <p:sp>
        <p:nvSpPr>
          <p:cNvPr id="145" name="Google Shape;145;p37"/>
          <p:cNvSpPr txBox="1"/>
          <p:nvPr>
            <p:ph idx="1" type="subTitle"/>
          </p:nvPr>
        </p:nvSpPr>
        <p:spPr>
          <a:xfrm>
            <a:off x="974850" y="3933275"/>
            <a:ext cx="7194300" cy="5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Dylan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7"/>
          <p:cNvSpPr txBox="1"/>
          <p:nvPr/>
        </p:nvSpPr>
        <p:spPr>
          <a:xfrm>
            <a:off x="3769875" y="1519700"/>
            <a:ext cx="1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7" name="Google Shape;1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450" y="961250"/>
            <a:ext cx="6368650" cy="2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 Attributes and Data types</a:t>
            </a:r>
            <a:endParaRPr b="1"/>
          </a:p>
        </p:txBody>
      </p:sp>
      <p:sp>
        <p:nvSpPr>
          <p:cNvPr id="208" name="Google Shape;208;p46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Schema</a:t>
            </a:r>
            <a:br>
              <a:rPr b="1" lang="en"/>
            </a:br>
            <a:r>
              <a:rPr lang="en" sz="1600"/>
              <a:t>An outline the </a:t>
            </a:r>
            <a:r>
              <a:rPr lang="en" sz="1600">
                <a:solidFill>
                  <a:srgbClr val="F12993"/>
                </a:solidFill>
              </a:rPr>
              <a:t>structure of a table</a:t>
            </a:r>
            <a:r>
              <a:rPr lang="en" sz="1600"/>
              <a:t>. The 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name and a </a:t>
            </a:r>
            <a:r>
              <a:rPr lang="en" sz="1600">
                <a:solidFill>
                  <a:srgbClr val="F12993"/>
                </a:solidFill>
              </a:rPr>
              <a:t>list of it’s attributes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Values and Data Types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>
                <a:solidFill>
                  <a:srgbClr val="F12993"/>
                </a:solidFill>
              </a:rPr>
              <a:t>form </a:t>
            </a:r>
            <a:r>
              <a:rPr lang="en" sz="1600"/>
              <a:t>of the values of an attribute.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E.g. string/varchar (text), integer,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float (decimal numbers), boolean (true/false)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Special value- </a:t>
            </a:r>
            <a:r>
              <a:rPr lang="en" sz="1600">
                <a:solidFill>
                  <a:srgbClr val="FF0000"/>
                </a:solidFill>
              </a:rPr>
              <a:t>NULL</a:t>
            </a:r>
            <a:r>
              <a:rPr lang="en" sz="1600"/>
              <a:t>. Means nothing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Keys (A unique type of attribute)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12993"/>
                </a:solidFill>
              </a:rPr>
              <a:t>unique identifier </a:t>
            </a:r>
            <a:r>
              <a:rPr lang="en" sz="1600"/>
              <a:t>for a row. Usually some kind of ID number, but can be any (set of) attribute(s) where the values are unique</a:t>
            </a:r>
            <a:endParaRPr sz="1400"/>
          </a:p>
        </p:txBody>
      </p:sp>
      <p:pic>
        <p:nvPicPr>
          <p:cNvPr id="209" name="Google Shape;2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1409" y="1029900"/>
            <a:ext cx="4111575" cy="28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6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What is the schema of this table?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Interaction: SQL </a:t>
            </a:r>
            <a:endParaRPr b="1"/>
          </a:p>
        </p:txBody>
      </p:sp>
      <p:sp>
        <p:nvSpPr>
          <p:cNvPr id="216" name="Google Shape;216;p47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Structured Query Language</a:t>
            </a:r>
            <a:br>
              <a:rPr b="1" lang="en"/>
            </a:br>
            <a:r>
              <a:rPr lang="en" sz="1600"/>
              <a:t>A programming language for the relational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model. It is used both to </a:t>
            </a:r>
            <a:r>
              <a:rPr lang="en" sz="1600">
                <a:solidFill>
                  <a:srgbClr val="F12993"/>
                </a:solidFill>
              </a:rPr>
              <a:t>define tables</a:t>
            </a:r>
            <a:r>
              <a:rPr lang="en" sz="1600"/>
              <a:t> and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2993"/>
                </a:solidFill>
              </a:rPr>
              <a:t>retrieve data</a:t>
            </a:r>
            <a:r>
              <a:rPr lang="en" sz="1600"/>
              <a:t>. In essence, we use it to </a:t>
            </a:r>
            <a:r>
              <a:rPr lang="en" sz="1600">
                <a:solidFill>
                  <a:srgbClr val="F12993"/>
                </a:solidFill>
              </a:rPr>
              <a:t>create</a:t>
            </a:r>
            <a:endParaRPr sz="1600">
              <a:solidFill>
                <a:srgbClr val="F1299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2993"/>
                </a:solidFill>
              </a:rPr>
              <a:t>tables from data,</a:t>
            </a:r>
            <a:r>
              <a:rPr lang="en" sz="1600"/>
              <a:t> and </a:t>
            </a:r>
            <a:r>
              <a:rPr lang="en" sz="1600">
                <a:solidFill>
                  <a:srgbClr val="F12993"/>
                </a:solidFill>
              </a:rPr>
              <a:t>create tables from</a:t>
            </a:r>
            <a:endParaRPr sz="1600">
              <a:solidFill>
                <a:srgbClr val="F1299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12993"/>
                </a:solidFill>
              </a:rPr>
              <a:t>tables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Database Management System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software where we can write SQL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queries and manage the structure of the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database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7" name="Google Shape;217;p47"/>
          <p:cNvSpPr txBox="1"/>
          <p:nvPr/>
        </p:nvSpPr>
        <p:spPr>
          <a:xfrm>
            <a:off x="960350" y="3300450"/>
            <a:ext cx="5489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857800"/>
            <a:ext cx="457201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DBMS’s</a:t>
            </a:r>
            <a:endParaRPr/>
          </a:p>
        </p:txBody>
      </p:sp>
      <p:sp>
        <p:nvSpPr>
          <p:cNvPr id="224" name="Google Shape;224;p48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00" y="1990725"/>
            <a:ext cx="1905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213" y="3496250"/>
            <a:ext cx="35337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673" y="2279455"/>
            <a:ext cx="2466974" cy="138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63" y="14312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623" y="3279057"/>
            <a:ext cx="1828803" cy="121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DBMS’s</a:t>
            </a:r>
            <a:endParaRPr/>
          </a:p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600" y="1990725"/>
            <a:ext cx="1905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213" y="3496250"/>
            <a:ext cx="35337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673" y="2279455"/>
            <a:ext cx="2466974" cy="138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263" y="14312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623" y="3279057"/>
            <a:ext cx="1828803" cy="121889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9"/>
          <p:cNvSpPr/>
          <p:nvPr/>
        </p:nvSpPr>
        <p:spPr>
          <a:xfrm>
            <a:off x="447725" y="1457675"/>
            <a:ext cx="2655000" cy="17427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/>
          <p:nvPr>
            <p:ph idx="1" type="subTitle"/>
          </p:nvPr>
        </p:nvSpPr>
        <p:spPr>
          <a:xfrm>
            <a:off x="311700" y="3441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 sz="2900" u="sng">
                <a:solidFill>
                  <a:schemeClr val="hlink"/>
                </a:solidFill>
                <a:hlinkClick r:id="rId3"/>
              </a:rPr>
              <a:t>https://sqliteonline.com/</a:t>
            </a: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</p:txBody>
      </p:sp>
      <p:sp>
        <p:nvSpPr>
          <p:cNvPr id="247" name="Google Shape;247;p50"/>
          <p:cNvSpPr txBox="1"/>
          <p:nvPr>
            <p:ph idx="1" type="subTitle"/>
          </p:nvPr>
        </p:nvSpPr>
        <p:spPr>
          <a:xfrm>
            <a:off x="842550" y="3988300"/>
            <a:ext cx="745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Select File -&gt; Open DB -&gt; Select “Chinook.db” -&gt; Open</a:t>
            </a:r>
            <a:endParaRPr sz="2400"/>
          </a:p>
        </p:txBody>
      </p:sp>
      <p:pic>
        <p:nvPicPr>
          <p:cNvPr id="248" name="Google Shape;24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3700" y="555650"/>
            <a:ext cx="6368650" cy="29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ACTIVITY 1</a:t>
            </a:r>
            <a:r>
              <a:rPr lang="en">
                <a:solidFill>
                  <a:schemeClr val="accent4"/>
                </a:solidFill>
              </a:rPr>
              <a:t>: </a:t>
            </a:r>
            <a:r>
              <a:rPr lang="en"/>
              <a:t>Basic Queries</a:t>
            </a:r>
            <a:endParaRPr b="1"/>
          </a:p>
        </p:txBody>
      </p:sp>
      <p:sp>
        <p:nvSpPr>
          <p:cNvPr id="254" name="Google Shape;254;p51"/>
          <p:cNvSpPr txBox="1"/>
          <p:nvPr>
            <p:ph idx="1" type="body"/>
          </p:nvPr>
        </p:nvSpPr>
        <p:spPr>
          <a:xfrm>
            <a:off x="457200" y="990600"/>
            <a:ext cx="7727700" cy="40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1143000" marR="8667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2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2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  <a:ln cap="flat" cmpd="sng" w="9525">
            <a:solidFill>
              <a:srgbClr val="F129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basic queries section: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 by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 by / Aggregates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Addition, subtraction, multiplication, division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Then return to slides </a:t>
            </a:r>
            <a:r>
              <a:rPr lang="en">
                <a:solidFill>
                  <a:schemeClr val="accent1"/>
                </a:solidFill>
              </a:rPr>
              <a:t>(everything after here might be SQL II material)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3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Multi-Table Queries: Why? </a:t>
            </a:r>
            <a:endParaRPr b="1"/>
          </a:p>
        </p:txBody>
      </p:sp>
      <p:sp>
        <p:nvSpPr>
          <p:cNvPr id="266" name="Google Shape;266;p53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Example: Student Enrollment Table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We are building a database to keep track of students and the classes they are enrolled in. How might we do this?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267" name="Google Shape;267;p53"/>
          <p:cNvSpPr txBox="1"/>
          <p:nvPr/>
        </p:nvSpPr>
        <p:spPr>
          <a:xfrm>
            <a:off x="2057400" y="32574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4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Multi-Table Queries: Why? </a:t>
            </a:r>
            <a:endParaRPr b="1"/>
          </a:p>
        </p:txBody>
      </p:sp>
      <p:sp>
        <p:nvSpPr>
          <p:cNvPr id="273" name="Google Shape;273;p54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Example: Student Enrollment Table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Idea: Create a table containing all the information: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Table Student (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s_id INTEGER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s_name CHAR(20),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s_email </a:t>
            </a:r>
            <a:r>
              <a:rPr lang="en" sz="1600"/>
              <a:t>CHAR</a:t>
            </a:r>
            <a:r>
              <a:rPr lang="en" sz="1600"/>
              <a:t>(20) UNIQUE –ensures unique values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class </a:t>
            </a:r>
            <a:r>
              <a:rPr lang="en" sz="1600"/>
              <a:t>CHAR</a:t>
            </a:r>
            <a:r>
              <a:rPr lang="en" sz="1600"/>
              <a:t>(20)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274" name="Google Shape;274;p54"/>
          <p:cNvSpPr txBox="1"/>
          <p:nvPr/>
        </p:nvSpPr>
        <p:spPr>
          <a:xfrm>
            <a:off x="2057400" y="32574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4"/>
          <p:cNvSpPr txBox="1"/>
          <p:nvPr/>
        </p:nvSpPr>
        <p:spPr>
          <a:xfrm>
            <a:off x="3192000" y="1950050"/>
            <a:ext cx="22581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2993"/>
                </a:solidFill>
                <a:latin typeface="Nunito"/>
                <a:ea typeface="Nunito"/>
                <a:cs typeface="Nunito"/>
                <a:sym typeface="Nunito"/>
              </a:rPr>
              <a:t>The table contains each student and the classes they are taking</a:t>
            </a:r>
            <a:endParaRPr>
              <a:solidFill>
                <a:srgbClr val="F1299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6" name="Google Shape;2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88" y="3808850"/>
            <a:ext cx="7310121" cy="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5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Multi-Table Queries: Why? </a:t>
            </a:r>
            <a:endParaRPr b="1"/>
          </a:p>
        </p:txBody>
      </p:sp>
      <p:sp>
        <p:nvSpPr>
          <p:cNvPr id="282" name="Google Shape;282;p55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Example: Student Enrollment Table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What’s the problem here?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283" name="Google Shape;283;p55"/>
          <p:cNvSpPr txBox="1"/>
          <p:nvPr/>
        </p:nvSpPr>
        <p:spPr>
          <a:xfrm>
            <a:off x="2057400" y="32574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5"/>
          <p:cNvSpPr txBox="1"/>
          <p:nvPr/>
        </p:nvSpPr>
        <p:spPr>
          <a:xfrm>
            <a:off x="6400800" y="2003675"/>
            <a:ext cx="22581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299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00" y="1878630"/>
            <a:ext cx="8229599" cy="252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/>
          <p:nvPr/>
        </p:nvSpPr>
        <p:spPr>
          <a:xfrm>
            <a:off x="2016600" y="2571750"/>
            <a:ext cx="5006100" cy="209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2D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8"/>
          <p:cNvSpPr txBox="1"/>
          <p:nvPr>
            <p:ph idx="4294967295" type="body"/>
          </p:nvPr>
        </p:nvSpPr>
        <p:spPr>
          <a:xfrm>
            <a:off x="2121150" y="1608700"/>
            <a:ext cx="4901700" cy="3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2993"/>
                </a:solidFill>
                <a:latin typeface="PT Sans"/>
                <a:ea typeface="PT Sans"/>
                <a:cs typeface="PT Sans"/>
                <a:sym typeface="PT Sans"/>
              </a:rPr>
              <a:t>Complete Step 1: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Sign In</a:t>
            </a:r>
            <a:b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CAEE"/>
                </a:solidFill>
                <a:latin typeface="PT Sans"/>
                <a:ea typeface="PT Sans"/>
                <a:cs typeface="PT Sans"/>
                <a:sym typeface="PT Sans"/>
              </a:rPr>
              <a:t>Complete Step 2: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Canvas (Class Files)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“Enroll in Course” → “Go To Course” → Modules →SQL I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Click on </a:t>
            </a:r>
            <a:r>
              <a:rPr b="1"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chinook.db</a:t>
            </a:r>
            <a:endParaRPr b="1" sz="39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54" name="Google Shape;154;p38"/>
          <p:cNvSpPr/>
          <p:nvPr/>
        </p:nvSpPr>
        <p:spPr>
          <a:xfrm>
            <a:off x="2016600" y="1674375"/>
            <a:ext cx="5006100" cy="75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29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8"/>
          <p:cNvSpPr txBox="1"/>
          <p:nvPr>
            <p:ph idx="1" type="subTitle"/>
          </p:nvPr>
        </p:nvSpPr>
        <p:spPr>
          <a:xfrm>
            <a:off x="0" y="341175"/>
            <a:ext cx="9144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Visit </a:t>
            </a:r>
            <a:r>
              <a:rPr b="1" i="1" lang="en" sz="2900" u="sng">
                <a:solidFill>
                  <a:schemeClr val="hlink"/>
                </a:solidFill>
                <a:hlinkClick r:id="rId3"/>
              </a:rPr>
              <a:t>go.wisc.edu/ststoday</a:t>
            </a:r>
            <a:endParaRPr b="1" i="1" sz="29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in your web browser</a:t>
            </a:r>
            <a:endParaRPr b="1" sz="3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Multi-Table Queries: Why? </a:t>
            </a:r>
            <a:endParaRPr b="1"/>
          </a:p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Example: Student Enrollment Table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Idea 2: Separate the information into tables for Students and Classes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2057400" y="32574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56"/>
          <p:cNvSpPr txBox="1"/>
          <p:nvPr/>
        </p:nvSpPr>
        <p:spPr>
          <a:xfrm>
            <a:off x="6400800" y="2003675"/>
            <a:ext cx="22581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299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Multi-Table Queries</a:t>
            </a:r>
            <a:endParaRPr b="1"/>
          </a:p>
        </p:txBody>
      </p:sp>
      <p:sp>
        <p:nvSpPr>
          <p:cNvPr id="299" name="Google Shape;299;p57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Remember that key stuff from before? </a:t>
            </a:r>
            <a:br>
              <a:rPr b="1" lang="en"/>
            </a:br>
            <a:r>
              <a:rPr lang="en" sz="1600"/>
              <a:t>A </a:t>
            </a:r>
            <a:r>
              <a:rPr lang="en" sz="1600">
                <a:solidFill>
                  <a:srgbClr val="F12993"/>
                </a:solidFill>
              </a:rPr>
              <a:t>unique identifier </a:t>
            </a:r>
            <a:r>
              <a:rPr lang="en" sz="1600">
                <a:solidFill>
                  <a:schemeClr val="dk1"/>
                </a:solidFill>
              </a:rPr>
              <a:t>for a row.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Primary key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unique identifier for a row. Can think of it like a name or ID number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Foreign key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A link to another table. Allows you to match rows from one table to another table, ensuring that all the attributes in both tables match with their correct rows</a:t>
            </a:r>
            <a:endParaRPr sz="1400"/>
          </a:p>
        </p:txBody>
      </p:sp>
      <p:sp>
        <p:nvSpPr>
          <p:cNvPr id="300" name="Google Shape;300;p57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 b="1"/>
          </a:p>
        </p:txBody>
      </p:sp>
      <p:sp>
        <p:nvSpPr>
          <p:cNvPr id="306" name="Google Shape;306;p58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Join</a:t>
            </a:r>
            <a:r>
              <a:rPr b="1" lang="en" sz="2200">
                <a:solidFill>
                  <a:schemeClr val="accent1"/>
                </a:solidFill>
              </a:rPr>
              <a:t> </a:t>
            </a:r>
            <a:br>
              <a:rPr b="1" lang="en"/>
            </a:br>
            <a:r>
              <a:rPr lang="en" sz="1600"/>
              <a:t>Merges two tables based on 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foreign key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Inner join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Everything where there’s a match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both tables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Left outer join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Everything in the left table regardless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of whether there’s a match in the right 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07" name="Google Shape;307;p58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75" y="558475"/>
            <a:ext cx="5706202" cy="3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Examples</a:t>
            </a:r>
            <a:endParaRPr b="1"/>
          </a:p>
        </p:txBody>
      </p:sp>
      <p:sp>
        <p:nvSpPr>
          <p:cNvPr id="314" name="Google Shape;314;p59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Inner join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Everything where there’s a match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both tables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c.customer_id, c.first_name, o.amount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Customers c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INNER JOIN Orders o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c.customer_id = o.customer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59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24" y="608950"/>
            <a:ext cx="4527300" cy="411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Examples</a:t>
            </a:r>
            <a:endParaRPr b="1"/>
          </a:p>
        </p:txBody>
      </p:sp>
      <p:sp>
        <p:nvSpPr>
          <p:cNvPr id="322" name="Google Shape;322;p60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Inner join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Everything where there’s a match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both tables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ALTERNATIVELY: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c.customer_id, c.first_name, o.amount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Customers c, Orders 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WHERE c.customer_id = o.customer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60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924" y="608950"/>
            <a:ext cx="4527300" cy="411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1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Join syntax</a:t>
            </a:r>
            <a:endParaRPr/>
          </a:p>
        </p:txBody>
      </p:sp>
      <p:sp>
        <p:nvSpPr>
          <p:cNvPr id="330" name="Google Shape;330;p61"/>
          <p:cNvSpPr txBox="1"/>
          <p:nvPr>
            <p:ph idx="1" type="body"/>
          </p:nvPr>
        </p:nvSpPr>
        <p:spPr>
          <a:xfrm>
            <a:off x="457200" y="1713300"/>
            <a:ext cx="4189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SELECT c.customer_id, c.first_name, o.amount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FROM Customers c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INNER JOIN Orders o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c.customer_id = o.customer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[Column1, Column2…]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[Table1]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[JoinType] JOIN [Table2]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[Table1].[JoinColumn1] = [Table2].[JoinColumn2]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31" name="Google Shape;331;p61"/>
          <p:cNvSpPr txBox="1"/>
          <p:nvPr/>
        </p:nvSpPr>
        <p:spPr>
          <a:xfrm>
            <a:off x="4731625" y="1633200"/>
            <a:ext cx="4636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c.customer_id, c.first_name, o.amount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FROM Customers c, Orders o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c.customer_id = o.customer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[Column1, Column2…]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FROM [Table1], [Table2]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[Table1].[JoinColumn1] = [Table2].[JoinColumn2]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61"/>
          <p:cNvSpPr txBox="1"/>
          <p:nvPr/>
        </p:nvSpPr>
        <p:spPr>
          <a:xfrm>
            <a:off x="362425" y="1069950"/>
            <a:ext cx="69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Explicit join                    vs              implicit join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2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Join syntax</a:t>
            </a:r>
            <a:endParaRPr/>
          </a:p>
        </p:txBody>
      </p:sp>
      <p:sp>
        <p:nvSpPr>
          <p:cNvPr id="338" name="Google Shape;338;p62"/>
          <p:cNvSpPr txBox="1"/>
          <p:nvPr>
            <p:ph idx="1" type="body"/>
          </p:nvPr>
        </p:nvSpPr>
        <p:spPr>
          <a:xfrm>
            <a:off x="457200" y="1713300"/>
            <a:ext cx="4189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c.customer_id, c.first_name, o.amount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Customers c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INNER JOIN Orders o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c.customer_id = o.customer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SELECT [Column1, Column2…]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[Table1]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[JoinType] JOIN [Table2] 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[Table1].[JoinColumn1] = [Table2].[JoinColumn2]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62"/>
          <p:cNvSpPr txBox="1"/>
          <p:nvPr/>
        </p:nvSpPr>
        <p:spPr>
          <a:xfrm>
            <a:off x="4731625" y="1633200"/>
            <a:ext cx="4869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c.customer_id, c.first_name, o.amount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FROM Customers c, Orders o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c.customer_id = o.customer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SELECT [Column1, Column2…]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FROM [Table1], [Table2]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[Table1].[JoinColumn1] = [Table2].[JoinColumn2]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62"/>
          <p:cNvSpPr txBox="1"/>
          <p:nvPr/>
        </p:nvSpPr>
        <p:spPr>
          <a:xfrm>
            <a:off x="362425" y="1069950"/>
            <a:ext cx="69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Explicit join                    vs              implicit join</a:t>
            </a:r>
            <a:endParaRPr/>
          </a:p>
        </p:txBody>
      </p:sp>
      <p:sp>
        <p:nvSpPr>
          <p:cNvPr id="341" name="Google Shape;341;p62"/>
          <p:cNvSpPr txBox="1"/>
          <p:nvPr/>
        </p:nvSpPr>
        <p:spPr>
          <a:xfrm>
            <a:off x="221800" y="4456975"/>
            <a:ext cx="854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Explicitly state your join type					Use a WHERE clause - join is implied</a:t>
            </a:r>
            <a:endParaRPr b="1"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Examples</a:t>
            </a:r>
            <a:endParaRPr b="1"/>
          </a:p>
        </p:txBody>
      </p:sp>
      <p:sp>
        <p:nvSpPr>
          <p:cNvPr id="347" name="Google Shape;347;p63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Left outer join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Everything in the left table regardless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of whether there’s a match in the right table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SELECT l.Date, l.CountryID, l.Units, r.Country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FROM LeftTable 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LEFT OUTER JOIN RightTable r ON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l.CountryID = r.ID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63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50" y="638363"/>
            <a:ext cx="441960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ACTIVITY 2: </a:t>
            </a:r>
            <a:r>
              <a:rPr lang="en"/>
              <a:t>Joins and Multi-Table Queries</a:t>
            </a:r>
            <a:endParaRPr b="1"/>
          </a:p>
        </p:txBody>
      </p:sp>
      <p:sp>
        <p:nvSpPr>
          <p:cNvPr id="355" name="Google Shape;355;p64"/>
          <p:cNvSpPr txBox="1"/>
          <p:nvPr>
            <p:ph idx="1" type="body"/>
          </p:nvPr>
        </p:nvSpPr>
        <p:spPr>
          <a:xfrm>
            <a:off x="457200" y="990600"/>
            <a:ext cx="7727700" cy="40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1143000" marR="8667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</a:t>
            </a:r>
            <a:endParaRPr b="1"/>
          </a:p>
        </p:txBody>
      </p:sp>
      <p:sp>
        <p:nvSpPr>
          <p:cNvPr id="361" name="Google Shape;361;p65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</a:rPr>
              <a:t>Data Definition Language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Data Definition Language (DDL).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DDL </a:t>
            </a:r>
            <a:endParaRPr sz="16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allows us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define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our schema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Data Manipulation Language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Data Manipulation Language (DML).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DML</a:t>
            </a:r>
            <a:endParaRPr sz="16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allows us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change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our data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2" name="Google Shape;362;p65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73" y="1181098"/>
            <a:ext cx="4508581" cy="3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/>
          <p:nvPr/>
        </p:nvSpPr>
        <p:spPr>
          <a:xfrm>
            <a:off x="2016600" y="2571750"/>
            <a:ext cx="5006100" cy="209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2D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9"/>
          <p:cNvSpPr txBox="1"/>
          <p:nvPr>
            <p:ph idx="4294967295" type="body"/>
          </p:nvPr>
        </p:nvSpPr>
        <p:spPr>
          <a:xfrm>
            <a:off x="2121150" y="1608700"/>
            <a:ext cx="4901700" cy="3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12993"/>
                </a:solidFill>
                <a:latin typeface="PT Sans"/>
                <a:ea typeface="PT Sans"/>
                <a:cs typeface="PT Sans"/>
                <a:sym typeface="PT Sans"/>
              </a:rPr>
              <a:t>Complete Step 1: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Sign In</a:t>
            </a:r>
            <a:b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CAEE"/>
                </a:solidFill>
                <a:latin typeface="PT Sans"/>
                <a:ea typeface="PT Sans"/>
                <a:cs typeface="PT Sans"/>
                <a:sym typeface="PT Sans"/>
              </a:rPr>
              <a:t>Complete Step 2: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Class Files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https://go.wisc.edu/oocu69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(blank) </a:t>
            </a:r>
            <a:r>
              <a:rPr b="1" lang="en" u="sng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4"/>
              </a:rPr>
              <a:t>https://go.wisc.edu/6ar9nt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(filled out)→ “Open with Google Collaboratory” → File→Save a Copy in Drive</a:t>
            </a:r>
            <a:endParaRPr b="1" sz="39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62" name="Google Shape;162;p39"/>
          <p:cNvSpPr/>
          <p:nvPr/>
        </p:nvSpPr>
        <p:spPr>
          <a:xfrm>
            <a:off x="2016600" y="1674375"/>
            <a:ext cx="5006100" cy="75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29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 txBox="1"/>
          <p:nvPr>
            <p:ph idx="1" type="subTitle"/>
          </p:nvPr>
        </p:nvSpPr>
        <p:spPr>
          <a:xfrm>
            <a:off x="0" y="341175"/>
            <a:ext cx="9144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Visit </a:t>
            </a:r>
            <a:r>
              <a:rPr b="1" i="1" lang="en" sz="2900" u="sng">
                <a:solidFill>
                  <a:schemeClr val="hlink"/>
                </a:solidFill>
                <a:hlinkClick r:id="rId5"/>
              </a:rPr>
              <a:t>go.wisc.edu/ststoday</a:t>
            </a:r>
            <a:endParaRPr b="1" i="1" sz="29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in your web browser</a:t>
            </a:r>
            <a:endParaRPr b="1" sz="3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 Definitions</a:t>
            </a:r>
            <a:endParaRPr b="1"/>
          </a:p>
        </p:txBody>
      </p:sp>
      <p:sp>
        <p:nvSpPr>
          <p:cNvPr id="369" name="Google Shape;369;p66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Data Manipulation Language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Data Manipulation Language (DML).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DML</a:t>
            </a:r>
            <a:endParaRPr sz="16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allows us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change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our data 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Data Definition Language 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Data Definition Language (DDL).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DDL </a:t>
            </a:r>
            <a:endParaRPr sz="16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allows us to </a:t>
            </a:r>
            <a:r>
              <a:rPr lang="en" sz="1600">
                <a:solidFill>
                  <a:srgbClr val="FF0000"/>
                </a:solidFill>
                <a:highlight>
                  <a:schemeClr val="lt1"/>
                </a:highlight>
              </a:rPr>
              <a:t>define 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our schema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SQL is BOTH a DML and DDL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0" name="Google Shape;370;p66"/>
          <p:cNvSpPr txBox="1"/>
          <p:nvPr/>
        </p:nvSpPr>
        <p:spPr>
          <a:xfrm>
            <a:off x="4275375" y="365760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873" y="1181098"/>
            <a:ext cx="4508581" cy="3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Tables - Commands</a:t>
            </a:r>
            <a:endParaRPr/>
          </a:p>
        </p:txBody>
      </p:sp>
      <p:sp>
        <p:nvSpPr>
          <p:cNvPr id="377" name="Google Shape;377;p67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UPDATE </a:t>
            </a:r>
            <a:r>
              <a:rPr lang="en" sz="1600"/>
              <a:t>- begin updating a table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INSERT </a:t>
            </a:r>
            <a:r>
              <a:rPr lang="en" sz="1600"/>
              <a:t>- adds a row to a table</a:t>
            </a:r>
            <a:r>
              <a:rPr lang="en">
                <a:solidFill>
                  <a:srgbClr val="FF0000"/>
                </a:solidFill>
              </a:rPr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SET</a:t>
            </a:r>
            <a:r>
              <a:rPr lang="en" sz="1600"/>
              <a:t>- change values in a row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DELETE </a:t>
            </a:r>
            <a:r>
              <a:rPr lang="en" sz="1600"/>
              <a:t>- deletes a row from a table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CREATE </a:t>
            </a:r>
            <a:r>
              <a:rPr lang="en" sz="1600"/>
              <a:t>- create a new table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DROP </a:t>
            </a:r>
            <a:r>
              <a:rPr lang="en" sz="1600"/>
              <a:t>- permanently deletes a table </a:t>
            </a:r>
            <a:r>
              <a:rPr lang="en" sz="1600">
                <a:solidFill>
                  <a:srgbClr val="FF0000"/>
                </a:solidFill>
              </a:rPr>
              <a:t>(WARNING: VERY DANGEROUS - CAN’T UNDO)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78" name="Google Shape;3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675" y="1438363"/>
            <a:ext cx="4848225" cy="149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ACTIVITY 3: </a:t>
            </a:r>
            <a:r>
              <a:rPr lang="en"/>
              <a:t>Creating Tables</a:t>
            </a:r>
            <a:endParaRPr b="1"/>
          </a:p>
        </p:txBody>
      </p:sp>
      <p:sp>
        <p:nvSpPr>
          <p:cNvPr id="384" name="Google Shape;384;p68"/>
          <p:cNvSpPr txBox="1"/>
          <p:nvPr>
            <p:ph idx="1" type="body"/>
          </p:nvPr>
        </p:nvSpPr>
        <p:spPr>
          <a:xfrm>
            <a:off x="457200" y="990600"/>
            <a:ext cx="7727700" cy="402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28600" lvl="0" marL="1143000" marR="8667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390" name="Google Shape;390;p69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SELECT </a:t>
            </a:r>
            <a:r>
              <a:rPr i="1" lang="en"/>
              <a:t>Column(s)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</a:t>
            </a:r>
            <a:r>
              <a:rPr i="1" lang="en"/>
              <a:t>Table(s)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WHERE</a:t>
            </a:r>
            <a:r>
              <a:rPr lang="en"/>
              <a:t> </a:t>
            </a:r>
            <a:r>
              <a:rPr i="1" lang="en"/>
              <a:t>Condition(s)]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GROUP BY </a:t>
            </a:r>
            <a:r>
              <a:rPr i="1" lang="en"/>
              <a:t>Column(s)]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HAVING</a:t>
            </a:r>
            <a:r>
              <a:rPr lang="en"/>
              <a:t> </a:t>
            </a:r>
            <a:r>
              <a:rPr i="1" lang="en"/>
              <a:t>Condition(s)]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ORDER BY</a:t>
            </a:r>
            <a:r>
              <a:rPr lang="en"/>
              <a:t> </a:t>
            </a:r>
            <a:r>
              <a:rPr i="1" lang="en"/>
              <a:t>Column(s) [</a:t>
            </a:r>
            <a:r>
              <a:rPr i="1" lang="en">
                <a:solidFill>
                  <a:srgbClr val="FF0000"/>
                </a:solidFill>
              </a:rPr>
              <a:t>ASC</a:t>
            </a:r>
            <a:r>
              <a:rPr lang="en"/>
              <a:t>/</a:t>
            </a:r>
            <a:r>
              <a:rPr i="1" lang="en">
                <a:solidFill>
                  <a:srgbClr val="FF0000"/>
                </a:solidFill>
              </a:rPr>
              <a:t>DESC</a:t>
            </a:r>
            <a:r>
              <a:rPr lang="en"/>
              <a:t>]]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>
                <a:solidFill>
                  <a:srgbClr val="FF0000"/>
                </a:solidFill>
              </a:rPr>
              <a:t>LIMIT </a:t>
            </a:r>
            <a:r>
              <a:rPr i="1" lang="en"/>
              <a:t>NumberOfRows]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9"/>
          <p:cNvSpPr txBox="1"/>
          <p:nvPr/>
        </p:nvSpPr>
        <p:spPr>
          <a:xfrm>
            <a:off x="3351350" y="1647175"/>
            <a:ext cx="4998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Note: all the clauses MUST be in this order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69"/>
          <p:cNvSpPr txBox="1"/>
          <p:nvPr/>
        </p:nvSpPr>
        <p:spPr>
          <a:xfrm>
            <a:off x="4763075" y="2286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[ ] </a:t>
            </a:r>
            <a:r>
              <a:rPr i="1"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denotes optional clause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398" name="Google Shape;398;p70"/>
          <p:cNvSpPr txBox="1"/>
          <p:nvPr>
            <p:ph idx="1" type="body"/>
          </p:nvPr>
        </p:nvSpPr>
        <p:spPr>
          <a:xfrm>
            <a:off x="457200" y="13716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https://www.sqlite.org/docs.html</a:t>
            </a:r>
            <a:r>
              <a:rPr lang="en"/>
              <a:t> - reference for all SQLite functionality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https://www.sqlitetutorial.net/</a:t>
            </a:r>
            <a:r>
              <a:rPr lang="en"/>
              <a:t> - comprehensive tutorial for beginners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https://www.geeksforgeeks.org/</a:t>
            </a:r>
            <a:r>
              <a:rPr lang="en"/>
              <a:t> - tutorials with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https://www.w3schools.com/</a:t>
            </a:r>
            <a:r>
              <a:rPr lang="en"/>
              <a:t> - interactive tutorials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https://dbeaver.io/</a:t>
            </a:r>
            <a:r>
              <a:rPr lang="en"/>
              <a:t> - free and open source database management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/>
          <p:nvPr/>
        </p:nvSpPr>
        <p:spPr>
          <a:xfrm>
            <a:off x="2016600" y="2081719"/>
            <a:ext cx="5006100" cy="2090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B20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20B8"/>
              </a:solidFill>
            </a:endParaRPr>
          </a:p>
        </p:txBody>
      </p:sp>
      <p:sp>
        <p:nvSpPr>
          <p:cNvPr id="404" name="Google Shape;404;p71"/>
          <p:cNvSpPr txBox="1"/>
          <p:nvPr>
            <p:ph idx="4294967295" type="body"/>
          </p:nvPr>
        </p:nvSpPr>
        <p:spPr>
          <a:xfrm>
            <a:off x="2121150" y="2552419"/>
            <a:ext cx="49017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20B8"/>
                </a:solidFill>
                <a:latin typeface="PT Sans"/>
                <a:ea typeface="PT Sans"/>
                <a:cs typeface="PT Sans"/>
                <a:sym typeface="PT Sans"/>
              </a:rPr>
              <a:t>Complete Step 3:</a:t>
            </a:r>
            <a:r>
              <a:rPr b="1" lang="en">
                <a:solidFill>
                  <a:srgbClr val="2DCAEE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Evaluation</a:t>
            </a: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SQL I with Dylan</a:t>
            </a:r>
            <a:endParaRPr b="1" sz="39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05" name="Google Shape;405;p71"/>
          <p:cNvSpPr txBox="1"/>
          <p:nvPr>
            <p:ph idx="1" type="subTitle"/>
          </p:nvPr>
        </p:nvSpPr>
        <p:spPr>
          <a:xfrm>
            <a:off x="0" y="767975"/>
            <a:ext cx="91440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Visit </a:t>
            </a:r>
            <a:r>
              <a:rPr b="1" i="1" lang="en" sz="2900" u="sng">
                <a:solidFill>
                  <a:srgbClr val="FF99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go.wisc.edu/ststoday</a:t>
            </a:r>
            <a:endParaRPr b="1" i="1" sz="29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00"/>
              <a:t>in your web browser</a:t>
            </a:r>
            <a:endParaRPr b="1" sz="3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>
            <p:ph idx="1" type="subTitle"/>
          </p:nvPr>
        </p:nvSpPr>
        <p:spPr>
          <a:xfrm>
            <a:off x="2743200" y="4401175"/>
            <a:ext cx="39438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https://go.wisc.edu/sts</a:t>
            </a:r>
            <a:endParaRPr/>
          </a:p>
        </p:txBody>
      </p:sp>
      <p:pic>
        <p:nvPicPr>
          <p:cNvPr id="169" name="Google Shape;1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00" y="2353325"/>
            <a:ext cx="6934250" cy="187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425" y="115325"/>
            <a:ext cx="2566000" cy="2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1"/>
          <p:cNvSpPr txBox="1"/>
          <p:nvPr>
            <p:ph type="title"/>
          </p:nvPr>
        </p:nvSpPr>
        <p:spPr>
          <a:xfrm>
            <a:off x="783750" y="380925"/>
            <a:ext cx="752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verage"/>
                <a:ea typeface="Average"/>
                <a:cs typeface="Average"/>
                <a:sym typeface="Average"/>
              </a:rPr>
              <a:t>Land Acknowledgment</a:t>
            </a:r>
            <a:endParaRPr>
              <a:solidFill>
                <a:schemeClr val="accent4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41"/>
          <p:cNvSpPr txBox="1"/>
          <p:nvPr>
            <p:ph idx="1" type="body"/>
          </p:nvPr>
        </p:nvSpPr>
        <p:spPr>
          <a:xfrm>
            <a:off x="783750" y="1037225"/>
            <a:ext cx="75279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Before we begin the workshop, we want to recognize that the UW-Madison campus occupies the homeland of the indigenous Ho-Chunk tribe, whom the US government forced to sign a series of treaties that ultimately displaced them from the area in the 1830s.</a:t>
            </a:r>
            <a:endParaRPr sz="1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It’s important to remember that many opportunities students enjoy at UW-Madison, such as this workshop, are only available as a result of systemic and individual oppression that indigenous people of this area have faced and continue to experience today. </a:t>
            </a:r>
            <a:endParaRPr sz="1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It is vital for the voices, messages, and stories of Indigenous people to be heard, understood, and amplified by non-Indigenous people. We can’t change the past, but we must acknowledge it and learn from it so we can address the harms that may persist from it.</a:t>
            </a:r>
            <a:endParaRPr sz="1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By examining U.S. history and reflecting on the ways we as individuals suffer and/or benefit from its effects, we can work towards a future that chooses help over harm, prioritizes awareness over ignorance, and seeks equity over injustice.</a:t>
            </a:r>
            <a:endParaRPr sz="14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>
            <p:ph idx="1" type="body"/>
          </p:nvPr>
        </p:nvSpPr>
        <p:spPr>
          <a:xfrm>
            <a:off x="808050" y="2002950"/>
            <a:ext cx="7527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If you have any questions as to why STS has chosen to implement a land acknowledgement statement into our curriculum, please contact our supervisors at </a:t>
            </a:r>
            <a:r>
              <a:rPr lang="en" sz="1900" u="sng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rPr>
              <a:t>sts@doit.wisc.edu</a:t>
            </a:r>
            <a:endParaRPr sz="22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87" name="Google Shape;187;p43"/>
          <p:cNvSpPr txBox="1"/>
          <p:nvPr>
            <p:ph idx="1" type="body"/>
          </p:nvPr>
        </p:nvSpPr>
        <p:spPr>
          <a:xfrm>
            <a:off x="457200" y="1143000"/>
            <a:ext cx="77277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What We’re Covering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database concepts and terminology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relational model of databases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Basics of the SQL language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Multi-table Queries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Modeling with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 b="1"/>
          </a:p>
        </p:txBody>
      </p:sp>
      <p:sp>
        <p:nvSpPr>
          <p:cNvPr id="193" name="Google Shape;193;p44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Organization</a:t>
            </a:r>
            <a:br>
              <a:rPr b="1" lang="en"/>
            </a:br>
            <a:r>
              <a:rPr lang="en" sz="1600"/>
              <a:t>Data is organized in a way that you can find (</a:t>
            </a:r>
            <a:r>
              <a:rPr lang="en" sz="1600">
                <a:solidFill>
                  <a:srgbClr val="FF0000"/>
                </a:solidFill>
              </a:rPr>
              <a:t>query</a:t>
            </a:r>
            <a:r>
              <a:rPr lang="en" sz="1600"/>
              <a:t>) it easily and efficiently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Structure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In the relational model, data has </a:t>
            </a:r>
            <a:r>
              <a:rPr lang="en" sz="1600">
                <a:solidFill>
                  <a:srgbClr val="FF0000"/>
                </a:solidFill>
              </a:rPr>
              <a:t>attributes </a:t>
            </a:r>
            <a:r>
              <a:rPr lang="en" sz="1600"/>
              <a:t>and </a:t>
            </a:r>
            <a:r>
              <a:rPr lang="en" sz="1600">
                <a:solidFill>
                  <a:srgbClr val="FF0000"/>
                </a:solidFill>
              </a:rPr>
              <a:t>values </a:t>
            </a:r>
            <a:r>
              <a:rPr lang="en" sz="1600"/>
              <a:t>that </a:t>
            </a:r>
            <a:r>
              <a:rPr lang="en" sz="1600"/>
              <a:t>give </a:t>
            </a:r>
            <a:r>
              <a:rPr lang="en" sz="1600"/>
              <a:t>it meaning.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Interaction</a:t>
            </a:r>
            <a:endParaRPr b="1"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A </a:t>
            </a:r>
            <a:r>
              <a:rPr lang="en" sz="1600">
                <a:solidFill>
                  <a:srgbClr val="FF0000"/>
                </a:solidFill>
              </a:rPr>
              <a:t>database management system (DBMS) </a:t>
            </a:r>
            <a:r>
              <a:rPr lang="en" sz="1600"/>
              <a:t>is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the software we use to insert, delete, or otherwise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modify the items in a database or the database itself</a:t>
            </a:r>
            <a:endParaRPr sz="1600"/>
          </a:p>
        </p:txBody>
      </p:sp>
      <p:sp>
        <p:nvSpPr>
          <p:cNvPr id="194" name="Google Shape;194;p44"/>
          <p:cNvSpPr txBox="1"/>
          <p:nvPr/>
        </p:nvSpPr>
        <p:spPr>
          <a:xfrm>
            <a:off x="3427700" y="3097700"/>
            <a:ext cx="5489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Note: Many times people use the terms “database” and “database management system” interchangeably. It’s important in some cases to know the distinction 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/>
          <p:nvPr>
            <p:ph type="title"/>
          </p:nvPr>
        </p:nvSpPr>
        <p:spPr>
          <a:xfrm>
            <a:off x="457200" y="457200"/>
            <a:ext cx="772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Organization: The Relational Model</a:t>
            </a:r>
            <a:endParaRPr b="1"/>
          </a:p>
        </p:txBody>
      </p:sp>
      <p:sp>
        <p:nvSpPr>
          <p:cNvPr id="200" name="Google Shape;200;p45"/>
          <p:cNvSpPr txBox="1"/>
          <p:nvPr>
            <p:ph idx="1" type="body"/>
          </p:nvPr>
        </p:nvSpPr>
        <p:spPr>
          <a:xfrm>
            <a:off x="457200" y="990600"/>
            <a:ext cx="8086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Basically, tables</a:t>
            </a:r>
            <a:br>
              <a:rPr b="1" lang="en"/>
            </a:br>
            <a:r>
              <a:rPr lang="en" sz="1600"/>
              <a:t>Tables have </a:t>
            </a:r>
            <a:r>
              <a:rPr lang="en" sz="1600">
                <a:solidFill>
                  <a:srgbClr val="FF0000"/>
                </a:solidFill>
              </a:rPr>
              <a:t>rows </a:t>
            </a:r>
            <a:r>
              <a:rPr lang="en" sz="1600"/>
              <a:t>(relations, tuples, entities) and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columns </a:t>
            </a:r>
            <a:r>
              <a:rPr lang="en" sz="1600"/>
              <a:t>(attributes)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table is a </a:t>
            </a:r>
            <a:r>
              <a:rPr lang="en" sz="1600">
                <a:solidFill>
                  <a:schemeClr val="accent1"/>
                </a:solidFill>
              </a:rPr>
              <a:t>set of entities</a:t>
            </a:r>
            <a:r>
              <a:rPr lang="en" sz="1600"/>
              <a:t> of the same class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row represents a </a:t>
            </a:r>
            <a:r>
              <a:rPr lang="en" sz="1600">
                <a:solidFill>
                  <a:schemeClr val="accent1"/>
                </a:solidFill>
              </a:rPr>
              <a:t>specific entity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column represents a certain </a:t>
            </a:r>
            <a:r>
              <a:rPr lang="en" sz="1600">
                <a:solidFill>
                  <a:schemeClr val="accent1"/>
                </a:solidFill>
              </a:rPr>
              <a:t>property </a:t>
            </a:r>
            <a:r>
              <a:rPr lang="en" sz="1600"/>
              <a:t>of the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entity 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Isn’t this just Excel?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No! The key behind the relational model is we can </a:t>
            </a:r>
            <a:r>
              <a:rPr lang="en" sz="1600">
                <a:solidFill>
                  <a:srgbClr val="F12993"/>
                </a:solidFill>
              </a:rPr>
              <a:t>link tables together</a:t>
            </a:r>
            <a:r>
              <a:rPr lang="en" sz="1600"/>
              <a:t> to gain more information than we would normally have with a single table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5"/>
          <p:cNvSpPr txBox="1"/>
          <p:nvPr/>
        </p:nvSpPr>
        <p:spPr>
          <a:xfrm>
            <a:off x="2970300" y="3200400"/>
            <a:ext cx="5489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2" name="Google Shape;2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21" y="1029900"/>
            <a:ext cx="4111575" cy="2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2993"/>
      </a:accent1>
      <a:accent2>
        <a:srgbClr val="6E3E94"/>
      </a:accent2>
      <a:accent3>
        <a:srgbClr val="F2623C"/>
      </a:accent3>
      <a:accent4>
        <a:srgbClr val="05AFEF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