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hyperledger/composer/blob/master/packages/composer-common/lib/system/org.hyperledger.composer.system.cto"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hyperledger/composer/blob/master/packages/composer-common/lib/system/org.hyperledger.composer.system.cto"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Hyperledger Composer Modeling Language</a:t>
            </a:r>
            <a:br>
              <a:rPr lang="en-US" dirty="0" smtClean="0"/>
            </a:b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85000" lnSpcReduction="20000"/>
          </a:bodyPr>
          <a:lstStyle/>
          <a:p>
            <a:pPr>
              <a:buNone/>
            </a:pPr>
            <a:r>
              <a:rPr lang="en-US" dirty="0" smtClean="0"/>
              <a:t>/**</a:t>
            </a:r>
          </a:p>
          <a:p>
            <a:pPr>
              <a:buNone/>
            </a:pPr>
            <a:r>
              <a:rPr lang="en-US" dirty="0" smtClean="0"/>
              <a:t> * An abstract Vehicle asset.</a:t>
            </a:r>
          </a:p>
          <a:p>
            <a:pPr>
              <a:buNone/>
            </a:pPr>
            <a:r>
              <a:rPr lang="en-US" dirty="0" smtClean="0"/>
              <a:t> */</a:t>
            </a:r>
          </a:p>
          <a:p>
            <a:pPr>
              <a:buNone/>
            </a:pPr>
            <a:r>
              <a:rPr lang="en-US" dirty="0" smtClean="0"/>
              <a:t>abstract asset Vehicle identified by </a:t>
            </a:r>
            <a:r>
              <a:rPr lang="en-US" dirty="0" err="1" smtClean="0"/>
              <a:t>vin</a:t>
            </a:r>
            <a:r>
              <a:rPr lang="en-US" dirty="0" smtClean="0"/>
              <a:t> {</a:t>
            </a:r>
          </a:p>
          <a:p>
            <a:pPr>
              <a:buNone/>
            </a:pPr>
            <a:r>
              <a:rPr lang="en-US" dirty="0" smtClean="0"/>
              <a:t>  o String </a:t>
            </a:r>
            <a:r>
              <a:rPr lang="en-US" dirty="0" err="1" smtClean="0"/>
              <a:t>vin</a:t>
            </a:r>
            <a:endParaRPr lang="en-US" dirty="0" smtClean="0"/>
          </a:p>
          <a:p>
            <a:pPr>
              <a:buNone/>
            </a:pPr>
            <a:r>
              <a:rPr lang="en-US" dirty="0" smtClean="0"/>
              <a:t>}</a:t>
            </a:r>
          </a:p>
          <a:p>
            <a:pPr>
              <a:buNone/>
            </a:pPr>
            <a:r>
              <a:rPr lang="en-IN" dirty="0" smtClean="0"/>
              <a:t>5- </a:t>
            </a:r>
            <a:r>
              <a:rPr lang="en-US" dirty="0" smtClean="0"/>
              <a:t>A set of named properties. The properties must be named, and the primitive data type </a:t>
            </a:r>
            <a:r>
              <a:rPr lang="en-US" dirty="0" err="1" smtClean="0"/>
              <a:t>defined.The</a:t>
            </a:r>
            <a:r>
              <a:rPr lang="en-US" dirty="0" smtClean="0"/>
              <a:t> properties and their data are owned by each resource, for example, a Car asset has a </a:t>
            </a:r>
            <a:r>
              <a:rPr lang="en-US" dirty="0" err="1" smtClean="0"/>
              <a:t>vin</a:t>
            </a:r>
            <a:r>
              <a:rPr lang="en-US" dirty="0" smtClean="0"/>
              <a:t>, and a model property, both of which are strings.</a:t>
            </a:r>
          </a:p>
          <a:p>
            <a:pPr>
              <a:buNone/>
            </a:pPr>
            <a:r>
              <a:rPr lang="en-IN" dirty="0" smtClean="0"/>
              <a:t>6- </a:t>
            </a:r>
            <a:r>
              <a:rPr lang="en-US" dirty="0" smtClean="0"/>
              <a:t>A set of relationships to other Composer types that are not owned by the resource but that may be referenced from the resource. Relationships are unidirectional.</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buNone/>
            </a:pPr>
            <a:r>
              <a:rPr lang="en-US" dirty="0" smtClean="0"/>
              <a:t>/**</a:t>
            </a:r>
          </a:p>
          <a:p>
            <a:pPr>
              <a:buNone/>
            </a:pPr>
            <a:r>
              <a:rPr lang="en-US" dirty="0" smtClean="0"/>
              <a:t> * A Field asset. A Field is related to a list of animals</a:t>
            </a:r>
          </a:p>
          <a:p>
            <a:pPr>
              <a:buNone/>
            </a:pPr>
            <a:r>
              <a:rPr lang="en-US" dirty="0" smtClean="0"/>
              <a:t> */</a:t>
            </a:r>
          </a:p>
          <a:p>
            <a:pPr>
              <a:buNone/>
            </a:pPr>
            <a:r>
              <a:rPr lang="en-US" dirty="0" smtClean="0"/>
              <a:t>asset Field identified by </a:t>
            </a:r>
            <a:r>
              <a:rPr lang="en-US" dirty="0" err="1" smtClean="0"/>
              <a:t>fieldId</a:t>
            </a:r>
            <a:r>
              <a:rPr lang="en-US" dirty="0" smtClean="0"/>
              <a:t> {</a:t>
            </a:r>
          </a:p>
          <a:p>
            <a:pPr>
              <a:buNone/>
            </a:pPr>
            <a:r>
              <a:rPr lang="en-US" dirty="0" smtClean="0"/>
              <a:t>  o String </a:t>
            </a:r>
            <a:r>
              <a:rPr lang="en-US" dirty="0" err="1" smtClean="0"/>
              <a:t>fieldId</a:t>
            </a:r>
            <a:endParaRPr lang="en-US" dirty="0" smtClean="0"/>
          </a:p>
          <a:p>
            <a:pPr>
              <a:buNone/>
            </a:pPr>
            <a:r>
              <a:rPr lang="en-US" dirty="0" smtClean="0"/>
              <a:t>  o String name</a:t>
            </a:r>
          </a:p>
          <a:p>
            <a:pPr>
              <a:buNone/>
            </a:pPr>
            <a:r>
              <a:rPr lang="en-US" dirty="0" smtClean="0"/>
              <a:t>  --&gt; Animal[] animals</a:t>
            </a:r>
          </a:p>
          <a:p>
            <a:pPr>
              <a:buNone/>
            </a:pPr>
            <a:r>
              <a:rPr lang="en-US" dirty="0" smtClean="0"/>
              <a:t>}</a:t>
            </a:r>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85000" lnSpcReduction="10000"/>
          </a:bodyPr>
          <a:lstStyle/>
          <a:p>
            <a:r>
              <a:rPr lang="en-US" b="1" dirty="0" smtClean="0"/>
              <a:t>Declarations of enumerated types</a:t>
            </a:r>
          </a:p>
          <a:p>
            <a:r>
              <a:rPr lang="en-US" dirty="0" smtClean="0"/>
              <a:t>Enumerated types are used to specify a type that may have 1 or N possible values. The example below defines the </a:t>
            </a:r>
            <a:r>
              <a:rPr lang="en-US" dirty="0" err="1" smtClean="0"/>
              <a:t>ProductType</a:t>
            </a:r>
            <a:r>
              <a:rPr lang="en-US" dirty="0" smtClean="0"/>
              <a:t> enumeration, which may have the value DAIRY or BEEF or VEGETABLES.</a:t>
            </a:r>
          </a:p>
          <a:p>
            <a:pPr>
              <a:buNone/>
            </a:pPr>
            <a:r>
              <a:rPr lang="en-US" dirty="0" smtClean="0"/>
              <a:t>/**</a:t>
            </a:r>
          </a:p>
          <a:p>
            <a:pPr>
              <a:buNone/>
            </a:pPr>
            <a:r>
              <a:rPr lang="en-US" dirty="0" smtClean="0"/>
              <a:t> * An enumerated type</a:t>
            </a:r>
          </a:p>
          <a:p>
            <a:pPr>
              <a:buNone/>
            </a:pPr>
            <a:r>
              <a:rPr lang="en-US" dirty="0" smtClean="0"/>
              <a:t> */</a:t>
            </a:r>
          </a:p>
          <a:p>
            <a:pPr>
              <a:buNone/>
            </a:pPr>
            <a:r>
              <a:rPr lang="en-US" dirty="0" err="1" smtClean="0"/>
              <a:t>enum</a:t>
            </a:r>
            <a:r>
              <a:rPr lang="en-US" dirty="0" smtClean="0"/>
              <a:t> </a:t>
            </a:r>
            <a:r>
              <a:rPr lang="en-US" dirty="0" err="1" smtClean="0"/>
              <a:t>ProductType</a:t>
            </a:r>
            <a:r>
              <a:rPr lang="en-US" dirty="0" smtClean="0"/>
              <a:t> {</a:t>
            </a:r>
          </a:p>
          <a:p>
            <a:pPr>
              <a:buNone/>
            </a:pPr>
            <a:r>
              <a:rPr lang="en-US" dirty="0" smtClean="0"/>
              <a:t>  o DAIRY</a:t>
            </a:r>
          </a:p>
          <a:p>
            <a:pPr>
              <a:buNone/>
            </a:pPr>
            <a:r>
              <a:rPr lang="en-US" dirty="0" smtClean="0"/>
              <a:t>  o BEEF</a:t>
            </a:r>
          </a:p>
          <a:p>
            <a:pPr>
              <a:buNone/>
            </a:pPr>
            <a:r>
              <a:rPr lang="en-US" dirty="0" smtClean="0"/>
              <a:t>  o VEGETABLES</a:t>
            </a:r>
          </a:p>
          <a:p>
            <a:pPr>
              <a:buNone/>
            </a:pPr>
            <a:r>
              <a:rPr lang="en-US" dirty="0" smtClean="0"/>
              <a: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r>
              <a:rPr lang="en-US" dirty="0" smtClean="0"/>
              <a:t>When another resource is created, for example, a participant, a property of that resource can be defined in terms of an enumerated type.</a:t>
            </a:r>
          </a:p>
          <a:p>
            <a:pPr>
              <a:buNone/>
            </a:pPr>
            <a:r>
              <a:rPr lang="en-US" dirty="0" smtClean="0"/>
              <a:t>participant Farmer identified by </a:t>
            </a:r>
            <a:r>
              <a:rPr lang="en-US" dirty="0" err="1" smtClean="0"/>
              <a:t>farmerId</a:t>
            </a:r>
            <a:r>
              <a:rPr lang="en-US" dirty="0" smtClean="0"/>
              <a:t> {</a:t>
            </a:r>
          </a:p>
          <a:p>
            <a:pPr>
              <a:buNone/>
            </a:pPr>
            <a:r>
              <a:rPr lang="en-US" dirty="0" smtClean="0"/>
              <a:t>    o String </a:t>
            </a:r>
            <a:r>
              <a:rPr lang="en-US" dirty="0" err="1" smtClean="0"/>
              <a:t>farmerId</a:t>
            </a:r>
            <a:endParaRPr lang="en-US" dirty="0" smtClean="0"/>
          </a:p>
          <a:p>
            <a:pPr>
              <a:buNone/>
            </a:pPr>
            <a:r>
              <a:rPr lang="en-US" dirty="0" smtClean="0"/>
              <a:t>    o </a:t>
            </a:r>
            <a:r>
              <a:rPr lang="en-US" dirty="0" err="1" smtClean="0"/>
              <a:t>ProductType</a:t>
            </a:r>
            <a:r>
              <a:rPr lang="en-US" dirty="0" smtClean="0"/>
              <a:t> </a:t>
            </a:r>
            <a:r>
              <a:rPr lang="en-US" dirty="0" err="1" smtClean="0"/>
              <a:t>primaryProduct</a:t>
            </a:r>
            <a:endParaRPr lang="en-US" dirty="0" smtClean="0"/>
          </a:p>
          <a:p>
            <a:pPr>
              <a:buNone/>
            </a:pPr>
            <a:r>
              <a:rPr lang="en-US" dirty="0" smtClean="0"/>
              <a: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70000" lnSpcReduction="20000"/>
          </a:bodyPr>
          <a:lstStyle/>
          <a:p>
            <a:r>
              <a:rPr lang="en-US" b="1" dirty="0" smtClean="0"/>
              <a:t>Concepts (User Defined Data Types) – </a:t>
            </a:r>
          </a:p>
          <a:p>
            <a:r>
              <a:rPr lang="en-US" dirty="0" smtClean="0"/>
              <a:t>Concepts are abstract classes that are not assets, participants or transactions. They are typically contained by an asset, participant or transaction.</a:t>
            </a:r>
          </a:p>
          <a:p>
            <a:r>
              <a:rPr lang="en-US" dirty="0" smtClean="0"/>
              <a:t>For example, below an abstract concept Address is defined, and then specialized into a </a:t>
            </a:r>
            <a:r>
              <a:rPr lang="en-US" dirty="0" err="1" smtClean="0"/>
              <a:t>UnitedStatesAddress</a:t>
            </a:r>
            <a:r>
              <a:rPr lang="en-US" dirty="0" smtClean="0"/>
              <a:t>. Note that concepts do not have an identified by field as they cannot be directly stored in registries or referenced in relationships.</a:t>
            </a:r>
          </a:p>
          <a:p>
            <a:pPr>
              <a:buNone/>
            </a:pPr>
            <a:r>
              <a:rPr lang="en-US" dirty="0" smtClean="0"/>
              <a:t>abstract concept Address {</a:t>
            </a:r>
          </a:p>
          <a:p>
            <a:pPr>
              <a:buNone/>
            </a:pPr>
            <a:r>
              <a:rPr lang="en-US" dirty="0" smtClean="0"/>
              <a:t>  o String street</a:t>
            </a:r>
          </a:p>
          <a:p>
            <a:pPr>
              <a:buNone/>
            </a:pPr>
            <a:r>
              <a:rPr lang="en-US" dirty="0" smtClean="0"/>
              <a:t>  o String city default ="Winchester"</a:t>
            </a:r>
          </a:p>
          <a:p>
            <a:pPr>
              <a:buNone/>
            </a:pPr>
            <a:r>
              <a:rPr lang="en-US" dirty="0" smtClean="0"/>
              <a:t>  o String country default = "UK"</a:t>
            </a:r>
          </a:p>
          <a:p>
            <a:pPr>
              <a:buNone/>
            </a:pPr>
            <a:r>
              <a:rPr lang="en-US" dirty="0" smtClean="0"/>
              <a:t>  o Integer[] counts optional</a:t>
            </a:r>
          </a:p>
          <a:p>
            <a:pPr>
              <a:buNone/>
            </a:pPr>
            <a:r>
              <a:rPr lang="en-US" dirty="0" smtClean="0"/>
              <a:t>}</a:t>
            </a:r>
          </a:p>
          <a:p>
            <a:pPr>
              <a:buNone/>
            </a:pPr>
            <a:endParaRPr lang="en-US" dirty="0" smtClean="0"/>
          </a:p>
          <a:p>
            <a:pPr>
              <a:buNone/>
            </a:pPr>
            <a:r>
              <a:rPr lang="en-US" dirty="0" smtClean="0"/>
              <a:t>concept </a:t>
            </a:r>
            <a:r>
              <a:rPr lang="en-US" dirty="0" err="1" smtClean="0"/>
              <a:t>UnitedStatesAddress</a:t>
            </a:r>
            <a:r>
              <a:rPr lang="en-US" dirty="0" smtClean="0"/>
              <a:t> extends Address {</a:t>
            </a:r>
          </a:p>
          <a:p>
            <a:pPr>
              <a:buNone/>
            </a:pPr>
            <a:r>
              <a:rPr lang="en-US" dirty="0" smtClean="0"/>
              <a:t>  o String </a:t>
            </a:r>
            <a:r>
              <a:rPr lang="en-US" dirty="0" err="1" smtClean="0"/>
              <a:t>zipcode</a:t>
            </a:r>
            <a:endParaRPr lang="en-US" dirty="0" smtClean="0"/>
          </a:p>
          <a:p>
            <a:pPr>
              <a:buNone/>
            </a:pPr>
            <a:r>
              <a:rPr lang="en-US" dirty="0" smtClean="0"/>
              <a:t>}</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r>
              <a:rPr lang="en-US" dirty="0" smtClean="0"/>
              <a:t>You can then use this concept, for example-  </a:t>
            </a:r>
          </a:p>
          <a:p>
            <a:pPr>
              <a:buNone/>
            </a:pPr>
            <a:r>
              <a:rPr lang="en-US" dirty="0" smtClean="0"/>
              <a:t>participant Farmer identified by </a:t>
            </a:r>
            <a:r>
              <a:rPr lang="en-US" dirty="0" err="1" smtClean="0"/>
              <a:t>farmerId</a:t>
            </a:r>
            <a:r>
              <a:rPr lang="en-US" dirty="0" smtClean="0"/>
              <a:t> {</a:t>
            </a:r>
          </a:p>
          <a:p>
            <a:pPr>
              <a:buNone/>
            </a:pPr>
            <a:r>
              <a:rPr lang="en-US" dirty="0" smtClean="0"/>
              <a:t>    o String </a:t>
            </a:r>
            <a:r>
              <a:rPr lang="en-US" dirty="0" err="1" smtClean="0"/>
              <a:t>farmerId</a:t>
            </a:r>
            <a:endParaRPr lang="en-US" dirty="0" smtClean="0"/>
          </a:p>
          <a:p>
            <a:pPr>
              <a:buNone/>
            </a:pPr>
            <a:r>
              <a:rPr lang="en-US" dirty="0" smtClean="0"/>
              <a:t>    o </a:t>
            </a:r>
            <a:r>
              <a:rPr lang="en-US" dirty="0" err="1" smtClean="0"/>
              <a:t>UnitedStatesAddress</a:t>
            </a:r>
            <a:r>
              <a:rPr lang="en-US" dirty="0" smtClean="0"/>
              <a:t> address</a:t>
            </a:r>
          </a:p>
          <a:p>
            <a:pPr>
              <a:buNone/>
            </a:pPr>
            <a:r>
              <a:rPr lang="en-US" dirty="0" smtClean="0"/>
              <a:t>    o </a:t>
            </a:r>
            <a:r>
              <a:rPr lang="en-US" dirty="0" err="1" smtClean="0"/>
              <a:t>ProductType</a:t>
            </a:r>
            <a:r>
              <a:rPr lang="en-US" dirty="0" smtClean="0"/>
              <a:t> </a:t>
            </a:r>
            <a:r>
              <a:rPr lang="en-US" dirty="0" err="1" smtClean="0"/>
              <a:t>primaryProduct</a:t>
            </a:r>
            <a:endParaRPr lang="en-US" dirty="0" smtClean="0"/>
          </a:p>
          <a:p>
            <a:pPr>
              <a:buNone/>
            </a:pPr>
            <a:r>
              <a:rPr lang="en-US" dirty="0" smtClean="0"/>
              <a: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a:bodyPr>
          <a:lstStyle/>
          <a:p>
            <a:r>
              <a:rPr lang="en-US" b="1" dirty="0" smtClean="0"/>
              <a:t>Primitive types – </a:t>
            </a:r>
          </a:p>
          <a:p>
            <a:r>
              <a:rPr lang="en-US" dirty="0" smtClean="0"/>
              <a:t>Composer resources are defined in terms of the following primitive types:</a:t>
            </a:r>
          </a:p>
          <a:p>
            <a:r>
              <a:rPr lang="en-US" dirty="0" smtClean="0"/>
              <a:t>String: a UTF8 encoded String.</a:t>
            </a:r>
          </a:p>
          <a:p>
            <a:r>
              <a:rPr lang="en-US" dirty="0" smtClean="0"/>
              <a:t>Double: a double precision 64 bit numeric value.</a:t>
            </a:r>
          </a:p>
          <a:p>
            <a:r>
              <a:rPr lang="en-US" dirty="0" smtClean="0"/>
              <a:t>Integer: a 32 bit signed whole number.</a:t>
            </a:r>
          </a:p>
          <a:p>
            <a:r>
              <a:rPr lang="en-US" dirty="0" smtClean="0"/>
              <a:t>Long: a 64 bit signed whole number.</a:t>
            </a:r>
          </a:p>
          <a:p>
            <a:r>
              <a:rPr lang="en-US" dirty="0" err="1" smtClean="0"/>
              <a:t>DateTime</a:t>
            </a:r>
            <a:r>
              <a:rPr lang="en-US" dirty="0" smtClean="0"/>
              <a:t>: an ISO-8601 compatible time instance, with optional time zone and UTZ offset.</a:t>
            </a:r>
          </a:p>
          <a:p>
            <a:r>
              <a:rPr lang="en-US" dirty="0" smtClean="0"/>
              <a:t>Boolean: a Boolean value, either true or false.</a:t>
            </a:r>
          </a:p>
          <a:p>
            <a:endParaRPr lang="en-US" b="1" dirty="0" smtClean="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r>
              <a:rPr lang="en-US" b="1" dirty="0" smtClean="0"/>
              <a:t>Arrays - </a:t>
            </a:r>
            <a:endParaRPr lang="en-US" dirty="0" smtClean="0"/>
          </a:p>
          <a:p>
            <a:r>
              <a:rPr lang="en-US" dirty="0" smtClean="0"/>
              <a:t>All types in Composer may be declared as arrays using the [] notation.</a:t>
            </a:r>
          </a:p>
          <a:p>
            <a:pPr>
              <a:buNone/>
            </a:pPr>
            <a:r>
              <a:rPr lang="en-US" dirty="0" smtClean="0"/>
              <a:t>Integer[] </a:t>
            </a:r>
            <a:r>
              <a:rPr lang="en-US" dirty="0" err="1" smtClean="0"/>
              <a:t>integerArray</a:t>
            </a:r>
            <a:endParaRPr lang="en-US" dirty="0" smtClean="0"/>
          </a:p>
          <a:p>
            <a:r>
              <a:rPr lang="en-US" dirty="0" smtClean="0"/>
              <a:t>Is an array of Integers stored in a field called '</a:t>
            </a:r>
            <a:r>
              <a:rPr lang="en-US" dirty="0" err="1" smtClean="0"/>
              <a:t>integerArray</a:t>
            </a:r>
            <a:r>
              <a:rPr lang="en-US" dirty="0" smtClean="0"/>
              <a:t>'. While</a:t>
            </a:r>
          </a:p>
          <a:p>
            <a:pPr>
              <a:buNone/>
            </a:pPr>
            <a:r>
              <a:rPr lang="en-US" dirty="0" smtClean="0"/>
              <a:t>    --&gt;Animal[] incoming</a:t>
            </a:r>
          </a:p>
          <a:p>
            <a:r>
              <a:rPr lang="en-US" dirty="0" smtClean="0"/>
              <a:t>Is an array of relationships to the Animal type, stored in a field called 'incoming'.</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70000" lnSpcReduction="20000"/>
          </a:bodyPr>
          <a:lstStyle/>
          <a:p>
            <a:r>
              <a:rPr lang="en-US" b="1" dirty="0" smtClean="0"/>
              <a:t>Relationships – </a:t>
            </a:r>
          </a:p>
          <a:p>
            <a:r>
              <a:rPr lang="en-US" dirty="0" smtClean="0"/>
              <a:t>A relationship in the Composer language is a </a:t>
            </a:r>
            <a:r>
              <a:rPr lang="en-US" dirty="0" err="1" smtClean="0"/>
              <a:t>tuple</a:t>
            </a:r>
            <a:r>
              <a:rPr lang="en-US" dirty="0" smtClean="0"/>
              <a:t> composed of:</a:t>
            </a:r>
          </a:p>
          <a:p>
            <a:r>
              <a:rPr lang="en-US" dirty="0" smtClean="0"/>
              <a:t>The namespace of the type being referenced</a:t>
            </a:r>
          </a:p>
          <a:p>
            <a:r>
              <a:rPr lang="en-US" dirty="0" smtClean="0"/>
              <a:t>The type name of the type being referenced</a:t>
            </a:r>
          </a:p>
          <a:p>
            <a:r>
              <a:rPr lang="en-US" dirty="0" smtClean="0"/>
              <a:t>The identifier of the instance being referenced</a:t>
            </a:r>
          </a:p>
          <a:p>
            <a:endParaRPr lang="en-IN" b="1" dirty="0" smtClean="0"/>
          </a:p>
          <a:p>
            <a:r>
              <a:rPr lang="en-US" dirty="0" smtClean="0"/>
              <a:t>Hence a relationship could be to: org.example.Vehicle#123456</a:t>
            </a:r>
          </a:p>
          <a:p>
            <a:r>
              <a:rPr lang="en-US" dirty="0" smtClean="0"/>
              <a:t>This would be a relationship to the Vehicle type declared in the </a:t>
            </a:r>
            <a:r>
              <a:rPr lang="en-US" dirty="0" err="1" smtClean="0"/>
              <a:t>org.example</a:t>
            </a:r>
            <a:r>
              <a:rPr lang="en-US" dirty="0" smtClean="0"/>
              <a:t> namespace with the identifier 123456.</a:t>
            </a:r>
          </a:p>
          <a:p>
            <a:r>
              <a:rPr lang="en-US" dirty="0" smtClean="0"/>
              <a:t>Relationships are unidirectional and deletes do not cascade, </a:t>
            </a:r>
            <a:r>
              <a:rPr lang="en-US" dirty="0" err="1" smtClean="0"/>
              <a:t>ie</a:t>
            </a:r>
            <a:r>
              <a:rPr lang="en-US" dirty="0" smtClean="0"/>
              <a:t>. removing the relationship has no impact on the thing that is being pointed to. Removing the thing being pointed to does not invalidate the relationship.</a:t>
            </a:r>
          </a:p>
          <a:p>
            <a:r>
              <a:rPr lang="en-US" dirty="0" smtClean="0"/>
              <a:t>Relationships must be </a:t>
            </a:r>
            <a:r>
              <a:rPr lang="en-US" i="1" dirty="0" smtClean="0"/>
              <a:t>resolved</a:t>
            </a:r>
            <a:r>
              <a:rPr lang="en-US" dirty="0" smtClean="0"/>
              <a:t> to retrieve an instance of the object being referenced. The act of resolution may result in null, if the object no longer exists or the information in the relationship is invalid.</a:t>
            </a:r>
          </a:p>
          <a:p>
            <a:endParaRPr lang="en-US" b="1" dirty="0" smtClean="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62500" lnSpcReduction="20000"/>
          </a:bodyPr>
          <a:lstStyle/>
          <a:p>
            <a:r>
              <a:rPr lang="en-US" b="1" dirty="0" smtClean="0"/>
              <a:t>Field </a:t>
            </a:r>
            <a:r>
              <a:rPr lang="en-US" b="1" dirty="0" err="1" smtClean="0"/>
              <a:t>Validators</a:t>
            </a:r>
            <a:r>
              <a:rPr lang="en-US" b="1" dirty="0" smtClean="0"/>
              <a:t> – </a:t>
            </a:r>
          </a:p>
          <a:p>
            <a:r>
              <a:rPr lang="en-US" dirty="0" smtClean="0"/>
              <a:t>String fields may include an optional regular expression, which is used to validate the contents of the field. Careful use of field </a:t>
            </a:r>
            <a:r>
              <a:rPr lang="en-US" dirty="0" err="1" smtClean="0"/>
              <a:t>validators</a:t>
            </a:r>
            <a:r>
              <a:rPr lang="en-US" dirty="0" smtClean="0"/>
              <a:t> allows Composer to perform rich data validation, leading to fewer errors and less boilerplate code.</a:t>
            </a:r>
          </a:p>
          <a:p>
            <a:r>
              <a:rPr lang="en-US" dirty="0" smtClean="0"/>
              <a:t>The example below declares that the Farmer participant contains a field postcode that must conform to the regular expression for valid UK postcodes.</a:t>
            </a:r>
          </a:p>
          <a:p>
            <a:pPr>
              <a:buNone/>
            </a:pPr>
            <a:r>
              <a:rPr lang="en-US" b="1" dirty="0" smtClean="0"/>
              <a:t>participant Farmer extends Participant {</a:t>
            </a:r>
          </a:p>
          <a:p>
            <a:pPr>
              <a:buNone/>
            </a:pPr>
            <a:r>
              <a:rPr lang="en-US" b="1" dirty="0" smtClean="0"/>
              <a:t>    o String </a:t>
            </a:r>
            <a:r>
              <a:rPr lang="en-US" b="1" dirty="0" err="1" smtClean="0"/>
              <a:t>firstName</a:t>
            </a:r>
            <a:r>
              <a:rPr lang="en-US" b="1" dirty="0" smtClean="0"/>
              <a:t> default="Old"</a:t>
            </a:r>
          </a:p>
          <a:p>
            <a:pPr>
              <a:buNone/>
            </a:pPr>
            <a:r>
              <a:rPr lang="en-US" b="1" dirty="0" smtClean="0"/>
              <a:t>    o String </a:t>
            </a:r>
            <a:r>
              <a:rPr lang="en-US" b="1" dirty="0" err="1" smtClean="0"/>
              <a:t>lastName</a:t>
            </a:r>
            <a:r>
              <a:rPr lang="en-US" b="1" dirty="0" smtClean="0"/>
              <a:t> default="McDonald"</a:t>
            </a:r>
          </a:p>
          <a:p>
            <a:pPr>
              <a:buNone/>
            </a:pPr>
            <a:r>
              <a:rPr lang="en-US" b="1" dirty="0" smtClean="0"/>
              <a:t>    o String address1</a:t>
            </a:r>
          </a:p>
          <a:p>
            <a:pPr>
              <a:buNone/>
            </a:pPr>
            <a:r>
              <a:rPr lang="en-US" b="1" dirty="0" smtClean="0"/>
              <a:t>    o String address2</a:t>
            </a:r>
          </a:p>
          <a:p>
            <a:pPr>
              <a:buNone/>
            </a:pPr>
            <a:r>
              <a:rPr lang="en-US" b="1" dirty="0" smtClean="0"/>
              <a:t>    o String county</a:t>
            </a:r>
          </a:p>
          <a:p>
            <a:pPr>
              <a:buNone/>
            </a:pPr>
            <a:r>
              <a:rPr lang="en-US" b="1" dirty="0" smtClean="0"/>
              <a:t>    o String postcode </a:t>
            </a:r>
            <a:r>
              <a:rPr lang="en-US" b="1" dirty="0" err="1" smtClean="0"/>
              <a:t>regex</a:t>
            </a:r>
            <a:r>
              <a:rPr lang="en-US" b="1" dirty="0" smtClean="0"/>
              <a:t>=/(GIR 0AA)|((([A-Z-[</a:t>
            </a:r>
            <a:r>
              <a:rPr lang="en-US" b="1" dirty="0" err="1" smtClean="0"/>
              <a:t>QVf</a:t>
            </a:r>
            <a:r>
              <a:rPr lang="en-US" b="1" dirty="0" smtClean="0"/>
              <a:t>]][0-9][0-9]?)|(([A-Z-[</a:t>
            </a:r>
            <a:r>
              <a:rPr lang="en-US" b="1" dirty="0" err="1" smtClean="0"/>
              <a:t>QVf</a:t>
            </a:r>
            <a:r>
              <a:rPr lang="en-US" b="1" dirty="0" smtClean="0"/>
              <a:t>]][A-Z-[IJZ]][0-9][0-9]?)|(([A-Z-[</a:t>
            </a:r>
            <a:r>
              <a:rPr lang="en-US" b="1" dirty="0" err="1" smtClean="0"/>
              <a:t>QVf</a:t>
            </a:r>
            <a:r>
              <a:rPr lang="en-US" b="1" dirty="0" smtClean="0"/>
              <a:t>]][0-9][A-HJKPSTUW])|([A-Z-[</a:t>
            </a:r>
            <a:r>
              <a:rPr lang="en-US" b="1" dirty="0" err="1" smtClean="0"/>
              <a:t>QVf</a:t>
            </a:r>
            <a:r>
              <a:rPr lang="en-US" b="1" dirty="0" smtClean="0"/>
              <a:t>]][A-Z-[IJZ]][0-9][</a:t>
            </a:r>
            <a:r>
              <a:rPr lang="en-US" b="1" dirty="0" err="1" smtClean="0"/>
              <a:t>ABEHMNPRVWfY</a:t>
            </a:r>
            <a:r>
              <a:rPr lang="en-US" b="1" dirty="0" smtClean="0"/>
              <a:t>])))) [0-9][A-Z-[CIKMOV]]{2})/</a:t>
            </a:r>
          </a:p>
          <a:p>
            <a:pPr>
              <a:buNone/>
            </a:pPr>
            <a:r>
              <a:rPr lang="en-US" b="1" dirty="0" smtClean="0"/>
              <a:t>}</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20000"/>
          </a:bodyPr>
          <a:lstStyle/>
          <a:p>
            <a:r>
              <a:rPr lang="en-US" dirty="0" smtClean="0"/>
              <a:t>Hyperledger Composer includes an object-oriented modeling language that is used to define the domain model for a business network definition.</a:t>
            </a:r>
          </a:p>
          <a:p>
            <a:r>
              <a:rPr lang="en-US" dirty="0" smtClean="0"/>
              <a:t>A Hyperledger Composer CTO file is composed of the following elements:</a:t>
            </a:r>
          </a:p>
          <a:p>
            <a:r>
              <a:rPr lang="en-US" b="1" dirty="0" smtClean="0"/>
              <a:t>A single namespace</a:t>
            </a:r>
            <a:r>
              <a:rPr lang="en-US" dirty="0" smtClean="0"/>
              <a:t>. All resource declarations within the file are implicitly in this namespace.</a:t>
            </a:r>
          </a:p>
          <a:p>
            <a:r>
              <a:rPr lang="en-US" dirty="0" smtClean="0"/>
              <a:t>A set of resource definitions, encompassing </a:t>
            </a:r>
            <a:r>
              <a:rPr lang="en-US" b="1" dirty="0" smtClean="0"/>
              <a:t>assets, transactions, participants, and events</a:t>
            </a:r>
            <a:r>
              <a:rPr lang="en-US" dirty="0" smtClean="0"/>
              <a:t>.</a:t>
            </a:r>
          </a:p>
          <a:p>
            <a:r>
              <a:rPr lang="en-US" dirty="0" smtClean="0"/>
              <a:t>Optional import declarations that import resources from other namespaces.</a:t>
            </a:r>
          </a:p>
          <a:p>
            <a:pPr>
              <a:buNone/>
            </a:pPr>
            <a:r>
              <a:rPr lang="en-US" dirty="0" smtClean="0"/>
              <a:t/>
            </a:r>
            <a:br>
              <a:rPr lang="en-US" dirty="0" smtClean="0"/>
            </a:b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9144000" cy="6705600"/>
          </a:xfrm>
        </p:spPr>
        <p:txBody>
          <a:bodyPr>
            <a:normAutofit fontScale="47500" lnSpcReduction="20000"/>
          </a:bodyPr>
          <a:lstStyle/>
          <a:p>
            <a:r>
              <a:rPr lang="en-US" dirty="0" smtClean="0"/>
              <a:t>Double, Long or Integer fields may include an optional range expression, which is used to validate the contents of the field.</a:t>
            </a:r>
          </a:p>
          <a:p>
            <a:r>
              <a:rPr lang="en-US" dirty="0" smtClean="0"/>
              <a:t>The example below declared that the Vehicle asset has an Integer field year which defaults to 2016 and must be 1990, or higher. Range expressions may omit the lower or upper bound if checking is not required.</a:t>
            </a:r>
          </a:p>
          <a:p>
            <a:pPr>
              <a:buNone/>
            </a:pPr>
            <a:endParaRPr lang="en-US" dirty="0" smtClean="0"/>
          </a:p>
          <a:p>
            <a:pPr>
              <a:buNone/>
            </a:pPr>
            <a:r>
              <a:rPr lang="en-US" dirty="0" smtClean="0"/>
              <a:t>asset Vehicle extends Base {</a:t>
            </a:r>
          </a:p>
          <a:p>
            <a:pPr>
              <a:buNone/>
            </a:pPr>
            <a:r>
              <a:rPr lang="en-US" dirty="0" smtClean="0"/>
              <a:t>  // An asset contains Fields, each of which can have an optional default value</a:t>
            </a:r>
          </a:p>
          <a:p>
            <a:pPr>
              <a:buNone/>
            </a:pPr>
            <a:r>
              <a:rPr lang="en-US" dirty="0" smtClean="0"/>
              <a:t>  o String model default="F150"</a:t>
            </a:r>
          </a:p>
          <a:p>
            <a:pPr>
              <a:buNone/>
            </a:pPr>
            <a:r>
              <a:rPr lang="en-US" dirty="0" smtClean="0"/>
              <a:t>  o String make default="FORD"</a:t>
            </a:r>
          </a:p>
          <a:p>
            <a:pPr>
              <a:buNone/>
            </a:pPr>
            <a:r>
              <a:rPr lang="en-US" dirty="0" smtClean="0"/>
              <a:t>  o String </a:t>
            </a:r>
            <a:r>
              <a:rPr lang="en-US" dirty="0" err="1" smtClean="0"/>
              <a:t>reg</a:t>
            </a:r>
            <a:r>
              <a:rPr lang="en-US" dirty="0" smtClean="0"/>
              <a:t> default="ABC123"</a:t>
            </a:r>
          </a:p>
          <a:p>
            <a:pPr>
              <a:buNone/>
            </a:pPr>
            <a:r>
              <a:rPr lang="en-US" dirty="0" smtClean="0"/>
              <a:t>  // A numeric field can have a range validation expression</a:t>
            </a:r>
          </a:p>
          <a:p>
            <a:pPr>
              <a:buNone/>
            </a:pPr>
            <a:r>
              <a:rPr lang="en-US" dirty="0" smtClean="0"/>
              <a:t>  o Integer year default=2016 range=[1990,] optional // model year must be 1990 or higher</a:t>
            </a:r>
          </a:p>
          <a:p>
            <a:pPr>
              <a:buNone/>
            </a:pPr>
            <a:r>
              <a:rPr lang="en-US" dirty="0" smtClean="0"/>
              <a:t>  o Integer[] </a:t>
            </a:r>
            <a:r>
              <a:rPr lang="en-US" dirty="0" err="1" smtClean="0"/>
              <a:t>integerArray</a:t>
            </a:r>
            <a:endParaRPr lang="en-US" dirty="0" smtClean="0"/>
          </a:p>
          <a:p>
            <a:pPr>
              <a:buNone/>
            </a:pPr>
            <a:r>
              <a:rPr lang="en-US" dirty="0" smtClean="0"/>
              <a:t>  o State </a:t>
            </a:r>
            <a:r>
              <a:rPr lang="en-US" dirty="0" err="1" smtClean="0"/>
              <a:t>state</a:t>
            </a:r>
            <a:endParaRPr lang="en-US" dirty="0" smtClean="0"/>
          </a:p>
          <a:p>
            <a:pPr>
              <a:buNone/>
            </a:pPr>
            <a:r>
              <a:rPr lang="en-US" dirty="0" smtClean="0"/>
              <a:t>  o Double value</a:t>
            </a:r>
          </a:p>
          <a:p>
            <a:pPr>
              <a:buNone/>
            </a:pPr>
            <a:r>
              <a:rPr lang="en-US" dirty="0" smtClean="0"/>
              <a:t>  o String </a:t>
            </a:r>
            <a:r>
              <a:rPr lang="en-US" dirty="0" err="1" smtClean="0"/>
              <a:t>colour</a:t>
            </a:r>
            <a:endParaRPr lang="en-US" dirty="0" smtClean="0"/>
          </a:p>
          <a:p>
            <a:pPr>
              <a:buNone/>
            </a:pPr>
            <a:r>
              <a:rPr lang="en-US" dirty="0" smtClean="0"/>
              <a:t>  o String V5cID </a:t>
            </a:r>
            <a:r>
              <a:rPr lang="en-US" dirty="0" err="1" smtClean="0"/>
              <a:t>regex</a:t>
            </a:r>
            <a:r>
              <a:rPr lang="en-US" dirty="0" smtClean="0"/>
              <a:t>=/^[A-z][A-z][0-9]{7}/</a:t>
            </a:r>
          </a:p>
          <a:p>
            <a:pPr>
              <a:buNone/>
            </a:pPr>
            <a:r>
              <a:rPr lang="en-US" dirty="0" smtClean="0"/>
              <a:t>  o String </a:t>
            </a:r>
            <a:r>
              <a:rPr lang="en-US" dirty="0" err="1" smtClean="0"/>
              <a:t>LeaseContractID</a:t>
            </a:r>
            <a:endParaRPr lang="en-US" dirty="0" smtClean="0"/>
          </a:p>
          <a:p>
            <a:pPr>
              <a:buNone/>
            </a:pPr>
            <a:r>
              <a:rPr lang="en-US" dirty="0" smtClean="0"/>
              <a:t>  o Boolean scrapped default=false</a:t>
            </a:r>
          </a:p>
          <a:p>
            <a:pPr>
              <a:buNone/>
            </a:pPr>
            <a:r>
              <a:rPr lang="en-US" dirty="0" smtClean="0"/>
              <a:t>  o </a:t>
            </a:r>
            <a:r>
              <a:rPr lang="en-US" dirty="0" err="1" smtClean="0"/>
              <a:t>DateTime</a:t>
            </a:r>
            <a:r>
              <a:rPr lang="en-US" dirty="0" smtClean="0"/>
              <a:t> </a:t>
            </a:r>
            <a:r>
              <a:rPr lang="en-US" dirty="0" err="1" smtClean="0"/>
              <a:t>lastUpdate</a:t>
            </a:r>
            <a:r>
              <a:rPr lang="en-US" dirty="0" smtClean="0"/>
              <a:t> optional</a:t>
            </a:r>
          </a:p>
          <a:p>
            <a:pPr>
              <a:buNone/>
            </a:pPr>
            <a:r>
              <a:rPr lang="en-US" dirty="0" smtClean="0"/>
              <a:t>  --&gt; Participant owner //relationship to a Participant, with the field named 'owner'.</a:t>
            </a:r>
          </a:p>
          <a:p>
            <a:pPr>
              <a:buNone/>
            </a:pPr>
            <a:r>
              <a:rPr lang="en-US" dirty="0" smtClean="0"/>
              <a:t>  --&gt; Participant[] </a:t>
            </a:r>
            <a:r>
              <a:rPr lang="en-US" dirty="0" err="1" smtClean="0"/>
              <a:t>previousOwners</a:t>
            </a:r>
            <a:r>
              <a:rPr lang="en-US" dirty="0" smtClean="0"/>
              <a:t> optional // Nary relationship</a:t>
            </a:r>
          </a:p>
          <a:p>
            <a:pPr>
              <a:buNone/>
            </a:pPr>
            <a:r>
              <a:rPr lang="en-US" dirty="0" smtClean="0"/>
              <a:t>  o Customer </a:t>
            </a:r>
            <a:r>
              <a:rPr lang="en-US" dirty="0" err="1" smtClean="0"/>
              <a:t>customer</a:t>
            </a:r>
            <a:endParaRPr lang="en-US" dirty="0" smtClean="0"/>
          </a:p>
          <a:p>
            <a:pPr>
              <a:buNone/>
            </a:pPr>
            <a:r>
              <a:rPr lang="en-US" dirty="0" smtClean="0"/>
              <a:t>}</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r>
              <a:rPr lang="en-US" b="1" dirty="0" smtClean="0"/>
              <a:t>Imports – </a:t>
            </a:r>
          </a:p>
          <a:p>
            <a:r>
              <a:rPr lang="en-US" dirty="0" smtClean="0"/>
              <a:t>Use the import keyword with a fully-qualified type name to import a type from another namespace. Alternatively use the .* notation to import all the types from another namespace.</a:t>
            </a:r>
          </a:p>
          <a:p>
            <a:pPr>
              <a:buNone/>
            </a:pPr>
            <a:r>
              <a:rPr lang="en-US" b="1" dirty="0" smtClean="0"/>
              <a:t>import </a:t>
            </a:r>
            <a:r>
              <a:rPr lang="en-US" b="1" dirty="0" err="1" smtClean="0"/>
              <a:t>org.example.MyAsset</a:t>
            </a:r>
            <a:endParaRPr lang="en-US" b="1" dirty="0" smtClean="0"/>
          </a:p>
          <a:p>
            <a:pPr>
              <a:buNone/>
            </a:pPr>
            <a:r>
              <a:rPr lang="en-US" b="1" dirty="0" smtClean="0"/>
              <a:t>import org.example2.*</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70000" lnSpcReduction="20000"/>
          </a:bodyPr>
          <a:lstStyle/>
          <a:p>
            <a:r>
              <a:rPr lang="en-US" b="1" dirty="0" smtClean="0"/>
              <a:t>Decorators – </a:t>
            </a:r>
          </a:p>
          <a:p>
            <a:r>
              <a:rPr lang="en-US" dirty="0" smtClean="0"/>
              <a:t>Resources and properties of resources may have decorators attached. Decorators are used to annotate a model with metadata. The example below adds the </a:t>
            </a:r>
            <a:r>
              <a:rPr lang="en-US" dirty="0" err="1" smtClean="0"/>
              <a:t>foo</a:t>
            </a:r>
            <a:r>
              <a:rPr lang="en-US" dirty="0" smtClean="0"/>
              <a:t> decorator to the Buyer participant, with "arg1' and 2 passed as arguments to the decorator.</a:t>
            </a:r>
          </a:p>
          <a:p>
            <a:r>
              <a:rPr lang="en-US" dirty="0" smtClean="0"/>
              <a:t>Similarly decorators can be attached to properties, relationships and enumerated values.</a:t>
            </a:r>
          </a:p>
          <a:p>
            <a:pPr>
              <a:buNone/>
            </a:pPr>
            <a:r>
              <a:rPr lang="fr-FR" b="1" dirty="0" smtClean="0"/>
              <a:t>@</a:t>
            </a:r>
            <a:r>
              <a:rPr lang="fr-FR" b="1" dirty="0" err="1" smtClean="0"/>
              <a:t>foo</a:t>
            </a:r>
            <a:r>
              <a:rPr lang="fr-FR" b="1" dirty="0" smtClean="0"/>
              <a:t>("arg1", 2)</a:t>
            </a:r>
          </a:p>
          <a:p>
            <a:pPr>
              <a:buNone/>
            </a:pPr>
            <a:r>
              <a:rPr lang="fr-FR" b="1" dirty="0" smtClean="0"/>
              <a:t>participant </a:t>
            </a:r>
            <a:r>
              <a:rPr lang="fr-FR" b="1" dirty="0" err="1" smtClean="0"/>
              <a:t>Buyer</a:t>
            </a:r>
            <a:r>
              <a:rPr lang="fr-FR" b="1" dirty="0" smtClean="0"/>
              <a:t> </a:t>
            </a:r>
            <a:r>
              <a:rPr lang="fr-FR" b="1" dirty="0" err="1" smtClean="0"/>
              <a:t>extends</a:t>
            </a:r>
            <a:r>
              <a:rPr lang="fr-FR" b="1" dirty="0" smtClean="0"/>
              <a:t> Person {</a:t>
            </a:r>
          </a:p>
          <a:p>
            <a:pPr>
              <a:buNone/>
            </a:pPr>
            <a:r>
              <a:rPr lang="fr-FR" b="1" dirty="0" smtClean="0"/>
              <a:t>}</a:t>
            </a:r>
          </a:p>
          <a:p>
            <a:r>
              <a:rPr lang="en-US" dirty="0" smtClean="0"/>
              <a:t>Resource definitions and properties may be decorated with 0 or more decorations. Note that only a single instance of a decorator is allowed on each element type. I.e. it is invalid to have the @bar decorator listed twice on the same element.</a:t>
            </a:r>
            <a:endParaRPr lang="en-US" b="1" dirty="0" smtClean="0"/>
          </a:p>
          <a:p>
            <a:r>
              <a:rPr lang="en-US" b="1" dirty="0" smtClean="0"/>
              <a:t>Decorator Arguments - </a:t>
            </a:r>
          </a:p>
          <a:p>
            <a:r>
              <a:rPr lang="en-US" dirty="0" smtClean="0"/>
              <a:t>Decorators may have an arbitrary list of arguments (0 or more items). Argument values must be strings, numbers or </a:t>
            </a:r>
            <a:r>
              <a:rPr lang="en-US" dirty="0" err="1" smtClean="0"/>
              <a:t>booleans</a:t>
            </a:r>
            <a:r>
              <a:rPr lang="en-US" dirty="0" smtClean="0"/>
              <a:t>.</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r>
              <a:rPr lang="en-US" b="1" dirty="0" smtClean="0"/>
              <a:t>Decorator APIs – </a:t>
            </a:r>
          </a:p>
          <a:p>
            <a:r>
              <a:rPr lang="en-US" dirty="0" smtClean="0"/>
              <a:t>Decorators are accessible at runtime via the </a:t>
            </a:r>
            <a:r>
              <a:rPr lang="en-US" dirty="0" err="1" smtClean="0"/>
              <a:t>ModelManager</a:t>
            </a:r>
            <a:r>
              <a:rPr lang="en-US" dirty="0" smtClean="0"/>
              <a:t> introspect APIs. This allows external tools and utilities to use the Composer </a:t>
            </a:r>
            <a:r>
              <a:rPr lang="en-US" dirty="0" err="1" smtClean="0"/>
              <a:t>Modelling</a:t>
            </a:r>
            <a:r>
              <a:rPr lang="en-US" dirty="0" smtClean="0"/>
              <a:t> Language (CTO) file format to describe a core model, while decorating it with sufficient metadata for their own purposes.</a:t>
            </a:r>
          </a:p>
          <a:p>
            <a:r>
              <a:rPr lang="en-US" dirty="0" smtClean="0"/>
              <a:t>The example below retrieves the 3rd argument to the </a:t>
            </a:r>
            <a:r>
              <a:rPr lang="en-US" dirty="0" err="1" smtClean="0"/>
              <a:t>foo</a:t>
            </a:r>
            <a:r>
              <a:rPr lang="en-US" dirty="0" smtClean="0"/>
              <a:t> decorator attached to the </a:t>
            </a:r>
            <a:r>
              <a:rPr lang="en-US" dirty="0" err="1" smtClean="0"/>
              <a:t>myField</a:t>
            </a:r>
            <a:r>
              <a:rPr lang="en-US" dirty="0" smtClean="0"/>
              <a:t> property of a class declaration:</a:t>
            </a:r>
          </a:p>
          <a:p>
            <a:pPr>
              <a:buNone/>
            </a:pPr>
            <a:r>
              <a:rPr lang="en-US" sz="2600" dirty="0" smtClean="0"/>
              <a:t>const </a:t>
            </a:r>
            <a:r>
              <a:rPr lang="en-US" sz="2600" dirty="0" err="1" smtClean="0"/>
              <a:t>val</a:t>
            </a:r>
            <a:r>
              <a:rPr lang="en-US" sz="2600" dirty="0" smtClean="0"/>
              <a:t> = </a:t>
            </a:r>
            <a:r>
              <a:rPr lang="en-US" sz="2600" dirty="0" err="1" smtClean="0"/>
              <a:t>myField.getDecorator</a:t>
            </a:r>
            <a:r>
              <a:rPr lang="en-US" sz="2600" dirty="0" smtClean="0"/>
              <a:t>('</a:t>
            </a:r>
            <a:r>
              <a:rPr lang="en-US" sz="2600" dirty="0" err="1" smtClean="0"/>
              <a:t>foo</a:t>
            </a:r>
            <a:r>
              <a:rPr lang="en-US" sz="2600" dirty="0" smtClean="0"/>
              <a:t>').</a:t>
            </a:r>
            <a:r>
              <a:rPr lang="en-US" sz="2600" dirty="0" err="1" smtClean="0"/>
              <a:t>getArguments</a:t>
            </a:r>
            <a:r>
              <a:rPr lang="en-US" sz="2600" dirty="0" smtClean="0"/>
              <a:t>()[</a:t>
            </a:r>
            <a:r>
              <a:rPr lang="en-US" sz="2600" smtClean="0"/>
              <a:t>2];</a:t>
            </a:r>
          </a:p>
          <a:p>
            <a:pPr>
              <a:buNone/>
            </a:pPr>
            <a:endParaRPr lang="en-US" sz="2600" b="1"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477000"/>
          </a:xfrm>
        </p:spPr>
        <p:txBody>
          <a:bodyPr>
            <a:normAutofit fontScale="55000" lnSpcReduction="20000"/>
          </a:bodyPr>
          <a:lstStyle/>
          <a:p>
            <a:r>
              <a:rPr lang="en-US" b="1" dirty="0" smtClean="0"/>
              <a:t>Organization and Hyperledger Composer System Namespaces – </a:t>
            </a:r>
          </a:p>
          <a:p>
            <a:r>
              <a:rPr lang="en-US" dirty="0" smtClean="0"/>
              <a:t>Your organization namespace is defined in the namespace line of your model (.</a:t>
            </a:r>
            <a:r>
              <a:rPr lang="en-US" dirty="0" err="1" smtClean="0"/>
              <a:t>cto</a:t>
            </a:r>
            <a:r>
              <a:rPr lang="en-US" dirty="0" smtClean="0"/>
              <a:t>) file, and all resources created are implicitly part of this namespace.</a:t>
            </a:r>
          </a:p>
          <a:p>
            <a:r>
              <a:rPr lang="en-US" dirty="0" smtClean="0"/>
              <a:t>As well as defining new classes of asset, participant, event, and transaction, there is a</a:t>
            </a:r>
            <a:r>
              <a:rPr lang="en-US" b="1" dirty="0" smtClean="0"/>
              <a:t> </a:t>
            </a:r>
            <a:r>
              <a:rPr lang="en-US" b="1" dirty="0" smtClean="0">
                <a:hlinkClick r:id="rId2"/>
              </a:rPr>
              <a:t>system namespace</a:t>
            </a:r>
            <a:r>
              <a:rPr lang="en-US" b="1" dirty="0" smtClean="0"/>
              <a:t> which contains the base definitions of asset, event, participant, and transaction</a:t>
            </a:r>
            <a:r>
              <a:rPr lang="en-US" dirty="0" smtClean="0"/>
              <a:t>. These base definitions are abstract types which are implicitly extended by all assets, events, participants, and transactions.</a:t>
            </a:r>
          </a:p>
          <a:p>
            <a:r>
              <a:rPr lang="en-IN" b="1" dirty="0" smtClean="0"/>
              <a:t>System namespace-  </a:t>
            </a:r>
          </a:p>
          <a:p>
            <a:pPr>
              <a:buNone/>
            </a:pPr>
            <a:r>
              <a:rPr lang="en-US" dirty="0" smtClean="0"/>
              <a:t>namespace </a:t>
            </a:r>
            <a:r>
              <a:rPr lang="en-US" dirty="0" err="1" smtClean="0"/>
              <a:t>org.hyperledger.composer.system</a:t>
            </a:r>
            <a:endParaRPr lang="en-US" dirty="0" smtClean="0"/>
          </a:p>
          <a:p>
            <a:pPr>
              <a:buNone/>
            </a:pPr>
            <a:endParaRPr lang="en-US" dirty="0" smtClean="0"/>
          </a:p>
          <a:p>
            <a:pPr>
              <a:buNone/>
            </a:pPr>
            <a:r>
              <a:rPr lang="en-US" dirty="0" smtClean="0"/>
              <a:t>/**</a:t>
            </a:r>
          </a:p>
          <a:p>
            <a:pPr>
              <a:buNone/>
            </a:pPr>
            <a:r>
              <a:rPr lang="en-US" dirty="0" smtClean="0"/>
              <a:t> * Abstract system asset that all assets extend.</a:t>
            </a:r>
          </a:p>
          <a:p>
            <a:pPr>
              <a:buNone/>
            </a:pPr>
            <a:r>
              <a:rPr lang="en-US" dirty="0" smtClean="0"/>
              <a:t> * Has no properties, and is solely used as a basis to model other assets.</a:t>
            </a:r>
          </a:p>
          <a:p>
            <a:pPr>
              <a:buNone/>
            </a:pPr>
            <a:r>
              <a:rPr lang="en-US" dirty="0" smtClean="0"/>
              <a:t> */</a:t>
            </a:r>
          </a:p>
          <a:p>
            <a:pPr>
              <a:buNone/>
            </a:pPr>
            <a:r>
              <a:rPr lang="en-US" dirty="0" smtClean="0"/>
              <a:t>@docs('asset.md')</a:t>
            </a:r>
          </a:p>
          <a:p>
            <a:pPr>
              <a:buNone/>
            </a:pPr>
            <a:r>
              <a:rPr lang="en-US" dirty="0" smtClean="0"/>
              <a:t>abstract asset </a:t>
            </a:r>
            <a:r>
              <a:rPr lang="en-US" dirty="0" err="1" smtClean="0"/>
              <a:t>Asset</a:t>
            </a:r>
            <a:r>
              <a:rPr lang="en-US" dirty="0" smtClean="0"/>
              <a:t> {  }</a:t>
            </a:r>
          </a:p>
          <a:p>
            <a:pPr>
              <a:buNone/>
            </a:pPr>
            <a:endParaRPr lang="en-US" dirty="0" smtClean="0"/>
          </a:p>
          <a:p>
            <a:pPr>
              <a:buNone/>
            </a:pPr>
            <a:r>
              <a:rPr lang="en-US" dirty="0" smtClean="0"/>
              <a:t>/**</a:t>
            </a:r>
          </a:p>
          <a:p>
            <a:pPr>
              <a:buNone/>
            </a:pPr>
            <a:r>
              <a:rPr lang="en-US" dirty="0" smtClean="0"/>
              <a:t> * Abstract system participant that all participants extend.</a:t>
            </a:r>
          </a:p>
          <a:p>
            <a:pPr>
              <a:buNone/>
            </a:pPr>
            <a:r>
              <a:rPr lang="en-US" dirty="0" smtClean="0"/>
              <a:t> * Has no properties, and is </a:t>
            </a:r>
            <a:r>
              <a:rPr lang="en-US" dirty="0" err="1" smtClean="0"/>
              <a:t>soley</a:t>
            </a:r>
            <a:r>
              <a:rPr lang="en-US" dirty="0" smtClean="0"/>
              <a:t> used as a basis to model other assets.</a:t>
            </a:r>
          </a:p>
          <a:p>
            <a:pPr>
              <a:buNone/>
            </a:pPr>
            <a:r>
              <a:rPr lang="en-US" dirty="0" smtClean="0"/>
              <a:t> */</a:t>
            </a:r>
          </a:p>
          <a:p>
            <a:pPr>
              <a:buNone/>
            </a:pPr>
            <a:r>
              <a:rPr lang="en-US" dirty="0" smtClean="0"/>
              <a:t>@docs('participant.md')</a:t>
            </a:r>
          </a:p>
          <a:p>
            <a:pPr>
              <a:buNone/>
            </a:pPr>
            <a:r>
              <a:rPr lang="en-US" dirty="0" smtClean="0"/>
              <a:t>abstract participant </a:t>
            </a:r>
            <a:r>
              <a:rPr lang="en-US" dirty="0" err="1" smtClean="0"/>
              <a:t>Participant</a:t>
            </a:r>
            <a:r>
              <a:rPr lang="en-US" dirty="0" smtClean="0"/>
              <a:t> {   }</a:t>
            </a:r>
          </a:p>
          <a:p>
            <a:pPr>
              <a:buNone/>
            </a:pPr>
            <a:endParaRPr lang="en-US" dirty="0" smtClean="0"/>
          </a:p>
          <a:p>
            <a:pPr>
              <a:buNone/>
            </a:pPr>
            <a:endParaRPr lang="en-IN" b="1" dirty="0" smtClean="0"/>
          </a:p>
          <a:p>
            <a:endParaRPr lang="en-US" b="1"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47500" lnSpcReduction="20000"/>
          </a:bodyPr>
          <a:lstStyle/>
          <a:p>
            <a:pPr>
              <a:buNone/>
            </a:pPr>
            <a:r>
              <a:rPr lang="en-US" dirty="0" smtClean="0"/>
              <a:t>/**</a:t>
            </a:r>
          </a:p>
          <a:p>
            <a:pPr>
              <a:buNone/>
            </a:pPr>
            <a:r>
              <a:rPr lang="en-US" dirty="0" smtClean="0"/>
              <a:t> * Abstract transaction that all transactions, including system ones, extend.</a:t>
            </a:r>
          </a:p>
          <a:p>
            <a:pPr>
              <a:buNone/>
            </a:pPr>
            <a:r>
              <a:rPr lang="en-US" dirty="0" smtClean="0"/>
              <a:t> *</a:t>
            </a:r>
          </a:p>
          <a:p>
            <a:pPr>
              <a:buNone/>
            </a:pPr>
            <a:r>
              <a:rPr lang="en-US" dirty="0" smtClean="0"/>
              <a:t> * Has two properties that are used set and are accessible in all transactions.</a:t>
            </a:r>
          </a:p>
          <a:p>
            <a:pPr>
              <a:buNone/>
            </a:pPr>
            <a:r>
              <a:rPr lang="en-US" dirty="0" smtClean="0"/>
              <a:t> *</a:t>
            </a:r>
          </a:p>
          <a:p>
            <a:pPr>
              <a:buNone/>
            </a:pPr>
            <a:r>
              <a:rPr lang="en-US" dirty="0" smtClean="0"/>
              <a:t> *</a:t>
            </a:r>
          </a:p>
          <a:p>
            <a:pPr>
              <a:buNone/>
            </a:pPr>
            <a:r>
              <a:rPr lang="en-US" dirty="0" smtClean="0"/>
              <a:t> * @</a:t>
            </a:r>
            <a:r>
              <a:rPr lang="en-US" dirty="0" err="1" smtClean="0"/>
              <a:t>param</a:t>
            </a:r>
            <a:r>
              <a:rPr lang="en-US" dirty="0" smtClean="0"/>
              <a:t> {String} </a:t>
            </a:r>
            <a:r>
              <a:rPr lang="en-US" dirty="0" err="1" smtClean="0"/>
              <a:t>transactionId</a:t>
            </a:r>
            <a:r>
              <a:rPr lang="en-US" dirty="0" smtClean="0"/>
              <a:t> Identifier for this transaction</a:t>
            </a:r>
          </a:p>
          <a:p>
            <a:pPr>
              <a:buNone/>
            </a:pPr>
            <a:r>
              <a:rPr lang="en-US" dirty="0" smtClean="0"/>
              <a:t> * @</a:t>
            </a:r>
            <a:r>
              <a:rPr lang="en-US" dirty="0" err="1" smtClean="0"/>
              <a:t>param</a:t>
            </a:r>
            <a:r>
              <a:rPr lang="en-US" dirty="0" smtClean="0"/>
              <a:t> {</a:t>
            </a:r>
            <a:r>
              <a:rPr lang="en-US" dirty="0" err="1" smtClean="0"/>
              <a:t>DateTime</a:t>
            </a:r>
            <a:r>
              <a:rPr lang="en-US" dirty="0" smtClean="0"/>
              <a:t>} timestamp   </a:t>
            </a:r>
            <a:r>
              <a:rPr lang="en-US" dirty="0" err="1" smtClean="0"/>
              <a:t>Timestamp</a:t>
            </a:r>
            <a:r>
              <a:rPr lang="en-US" dirty="0" smtClean="0"/>
              <a:t> for this transaction</a:t>
            </a:r>
          </a:p>
          <a:p>
            <a:pPr>
              <a:buNone/>
            </a:pPr>
            <a:r>
              <a:rPr lang="en-US" dirty="0" smtClean="0"/>
              <a:t> */</a:t>
            </a:r>
          </a:p>
          <a:p>
            <a:pPr>
              <a:buNone/>
            </a:pPr>
            <a:r>
              <a:rPr lang="en-US" dirty="0" smtClean="0"/>
              <a:t>@docs('transaction.md')</a:t>
            </a:r>
          </a:p>
          <a:p>
            <a:pPr>
              <a:buNone/>
            </a:pPr>
            <a:r>
              <a:rPr lang="en-US" dirty="0" smtClean="0"/>
              <a:t>abstract transaction </a:t>
            </a:r>
            <a:r>
              <a:rPr lang="en-US" dirty="0" err="1" smtClean="0"/>
              <a:t>Transaction</a:t>
            </a:r>
            <a:r>
              <a:rPr lang="en-US" dirty="0" smtClean="0"/>
              <a:t> identified by </a:t>
            </a:r>
            <a:r>
              <a:rPr lang="en-US" dirty="0" err="1" smtClean="0"/>
              <a:t>transactionId</a:t>
            </a:r>
            <a:r>
              <a:rPr lang="en-US" dirty="0" smtClean="0"/>
              <a:t> {</a:t>
            </a:r>
          </a:p>
          <a:p>
            <a:pPr>
              <a:buNone/>
            </a:pPr>
            <a:r>
              <a:rPr lang="en-US" dirty="0" smtClean="0"/>
              <a:t>  o String </a:t>
            </a:r>
            <a:r>
              <a:rPr lang="en-US" dirty="0" err="1" smtClean="0"/>
              <a:t>transactionId</a:t>
            </a:r>
            <a:endParaRPr lang="en-US" dirty="0" smtClean="0"/>
          </a:p>
          <a:p>
            <a:pPr>
              <a:buNone/>
            </a:pPr>
            <a:r>
              <a:rPr lang="en-US" dirty="0" smtClean="0"/>
              <a:t>  o </a:t>
            </a:r>
            <a:r>
              <a:rPr lang="en-US" dirty="0" err="1" smtClean="0"/>
              <a:t>DateTime</a:t>
            </a:r>
            <a:r>
              <a:rPr lang="en-US" dirty="0" smtClean="0"/>
              <a:t> timestamp</a:t>
            </a:r>
          </a:p>
          <a:p>
            <a:pPr>
              <a:buNone/>
            </a:pPr>
            <a:r>
              <a:rPr lang="en-US" dirty="0" smtClean="0"/>
              <a:t>}</a:t>
            </a:r>
          </a:p>
          <a:p>
            <a:pPr>
              <a:buNone/>
            </a:pPr>
            <a:r>
              <a:rPr lang="en-US" dirty="0" smtClean="0"/>
              <a:t>/**</a:t>
            </a:r>
          </a:p>
          <a:p>
            <a:pPr>
              <a:buNone/>
            </a:pPr>
            <a:r>
              <a:rPr lang="en-US" dirty="0" smtClean="0"/>
              <a:t> * Abstract event that all events, including system ones, extend.</a:t>
            </a:r>
          </a:p>
          <a:p>
            <a:pPr>
              <a:buNone/>
            </a:pPr>
            <a:r>
              <a:rPr lang="en-US" dirty="0" smtClean="0"/>
              <a:t> *</a:t>
            </a:r>
          </a:p>
          <a:p>
            <a:pPr>
              <a:buNone/>
            </a:pPr>
            <a:r>
              <a:rPr lang="en-US" dirty="0" smtClean="0"/>
              <a:t> * Has two properties that are used set and are accessible in all transactions.</a:t>
            </a:r>
          </a:p>
          <a:p>
            <a:pPr>
              <a:buNone/>
            </a:pPr>
            <a:r>
              <a:rPr lang="en-US" dirty="0" smtClean="0"/>
              <a:t> *</a:t>
            </a:r>
          </a:p>
          <a:p>
            <a:pPr>
              <a:buNone/>
            </a:pPr>
            <a:r>
              <a:rPr lang="en-US" dirty="0" smtClean="0"/>
              <a:t> * @</a:t>
            </a:r>
            <a:r>
              <a:rPr lang="en-US" dirty="0" err="1" smtClean="0"/>
              <a:t>param</a:t>
            </a:r>
            <a:r>
              <a:rPr lang="en-US" dirty="0" smtClean="0"/>
              <a:t> {String} </a:t>
            </a:r>
            <a:r>
              <a:rPr lang="en-US" dirty="0" err="1" smtClean="0"/>
              <a:t>eventId</a:t>
            </a:r>
            <a:r>
              <a:rPr lang="en-US" dirty="0" smtClean="0"/>
              <a:t> Identifier for this event</a:t>
            </a:r>
          </a:p>
          <a:p>
            <a:pPr>
              <a:buNone/>
            </a:pPr>
            <a:r>
              <a:rPr lang="en-US" dirty="0" smtClean="0"/>
              <a:t> * @</a:t>
            </a:r>
            <a:r>
              <a:rPr lang="en-US" dirty="0" err="1" smtClean="0"/>
              <a:t>param</a:t>
            </a:r>
            <a:r>
              <a:rPr lang="en-US" dirty="0" smtClean="0"/>
              <a:t> {</a:t>
            </a:r>
            <a:r>
              <a:rPr lang="en-US" dirty="0" err="1" smtClean="0"/>
              <a:t>DateTime</a:t>
            </a:r>
            <a:r>
              <a:rPr lang="en-US" dirty="0" smtClean="0"/>
              <a:t>} timestamp   </a:t>
            </a:r>
            <a:r>
              <a:rPr lang="en-US" dirty="0" err="1" smtClean="0"/>
              <a:t>Timestamp</a:t>
            </a:r>
            <a:r>
              <a:rPr lang="en-US" dirty="0" smtClean="0"/>
              <a:t> for this event</a:t>
            </a:r>
          </a:p>
          <a:p>
            <a:pPr>
              <a:buNone/>
            </a:pPr>
            <a:r>
              <a:rPr lang="en-US" dirty="0" smtClean="0"/>
              <a:t> */</a:t>
            </a:r>
          </a:p>
          <a:p>
            <a:pPr>
              <a:buNone/>
            </a:pPr>
            <a:endParaRPr lang="en-US" dirty="0" smtClean="0"/>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40000" lnSpcReduction="20000"/>
          </a:bodyPr>
          <a:lstStyle/>
          <a:p>
            <a:pPr>
              <a:buNone/>
            </a:pPr>
            <a:endParaRPr lang="en-US" dirty="0" smtClean="0"/>
          </a:p>
          <a:p>
            <a:pPr>
              <a:buNone/>
            </a:pPr>
            <a:r>
              <a:rPr lang="en-US" dirty="0" smtClean="0"/>
              <a:t>@docs('event.md')</a:t>
            </a:r>
          </a:p>
          <a:p>
            <a:pPr>
              <a:buNone/>
            </a:pPr>
            <a:r>
              <a:rPr lang="en-US" dirty="0" smtClean="0"/>
              <a:t>abstract event </a:t>
            </a:r>
            <a:r>
              <a:rPr lang="en-US" dirty="0" err="1" smtClean="0"/>
              <a:t>Event</a:t>
            </a:r>
            <a:r>
              <a:rPr lang="en-US" dirty="0" smtClean="0"/>
              <a:t> identified by </a:t>
            </a:r>
            <a:r>
              <a:rPr lang="en-US" dirty="0" err="1" smtClean="0"/>
              <a:t>eventId</a:t>
            </a:r>
            <a:r>
              <a:rPr lang="en-US" dirty="0" smtClean="0"/>
              <a:t> {</a:t>
            </a:r>
          </a:p>
          <a:p>
            <a:pPr>
              <a:buNone/>
            </a:pPr>
            <a:r>
              <a:rPr lang="en-US" dirty="0" smtClean="0"/>
              <a:t>  o String </a:t>
            </a:r>
            <a:r>
              <a:rPr lang="en-US" dirty="0" err="1" smtClean="0"/>
              <a:t>eventId</a:t>
            </a:r>
            <a:endParaRPr lang="en-US" dirty="0" smtClean="0"/>
          </a:p>
          <a:p>
            <a:pPr>
              <a:buNone/>
            </a:pPr>
            <a:r>
              <a:rPr lang="en-US" dirty="0" smtClean="0"/>
              <a:t>  o </a:t>
            </a:r>
            <a:r>
              <a:rPr lang="en-US" dirty="0" err="1" smtClean="0"/>
              <a:t>DateTime</a:t>
            </a:r>
            <a:r>
              <a:rPr lang="en-US" dirty="0" smtClean="0"/>
              <a:t> timestamp</a:t>
            </a:r>
          </a:p>
          <a:p>
            <a:pPr>
              <a:buNone/>
            </a:pPr>
            <a:r>
              <a:rPr lang="en-US" dirty="0" smtClean="0"/>
              <a:t>}</a:t>
            </a:r>
          </a:p>
          <a:p>
            <a:pPr>
              <a:buNone/>
            </a:pPr>
            <a:endParaRPr lang="en-US" dirty="0" smtClean="0"/>
          </a:p>
          <a:p>
            <a:pPr>
              <a:buNone/>
            </a:pPr>
            <a:r>
              <a:rPr lang="en-US" dirty="0" smtClean="0"/>
              <a:t>/**</a:t>
            </a:r>
          </a:p>
          <a:p>
            <a:pPr>
              <a:buNone/>
            </a:pPr>
            <a:r>
              <a:rPr lang="en-US" dirty="0" smtClean="0"/>
              <a:t> * Abstract Registry asset, that is used as the basis for all types of registries.</a:t>
            </a:r>
          </a:p>
          <a:p>
            <a:pPr>
              <a:buNone/>
            </a:pPr>
            <a:r>
              <a:rPr lang="en-US" dirty="0" smtClean="0"/>
              <a:t> *</a:t>
            </a:r>
          </a:p>
          <a:p>
            <a:pPr>
              <a:buNone/>
            </a:pPr>
            <a:r>
              <a:rPr lang="en-US" dirty="0" smtClean="0"/>
              <a:t> * @</a:t>
            </a:r>
            <a:r>
              <a:rPr lang="en-US" dirty="0" err="1" smtClean="0"/>
              <a:t>param</a:t>
            </a:r>
            <a:r>
              <a:rPr lang="en-US" dirty="0" smtClean="0"/>
              <a:t> {String} </a:t>
            </a:r>
            <a:r>
              <a:rPr lang="en-US" dirty="0" err="1" smtClean="0"/>
              <a:t>registryId</a:t>
            </a:r>
            <a:r>
              <a:rPr lang="en-US" dirty="0" smtClean="0"/>
              <a:t> identity</a:t>
            </a:r>
          </a:p>
          <a:p>
            <a:pPr>
              <a:buNone/>
            </a:pPr>
            <a:r>
              <a:rPr lang="en-US" dirty="0" smtClean="0"/>
              <a:t> * @</a:t>
            </a:r>
            <a:r>
              <a:rPr lang="en-US" dirty="0" err="1" smtClean="0"/>
              <a:t>param</a:t>
            </a:r>
            <a:r>
              <a:rPr lang="en-US" dirty="0" smtClean="0"/>
              <a:t> {String} name </a:t>
            </a:r>
            <a:r>
              <a:rPr lang="en-US" dirty="0" err="1" smtClean="0"/>
              <a:t>Name</a:t>
            </a:r>
            <a:r>
              <a:rPr lang="en-US" dirty="0" smtClean="0"/>
              <a:t> of the registry</a:t>
            </a:r>
          </a:p>
          <a:p>
            <a:pPr>
              <a:buNone/>
            </a:pPr>
            <a:r>
              <a:rPr lang="en-US" dirty="0" smtClean="0"/>
              <a:t> * @</a:t>
            </a:r>
            <a:r>
              <a:rPr lang="en-US" dirty="0" err="1" smtClean="0"/>
              <a:t>param</a:t>
            </a:r>
            <a:r>
              <a:rPr lang="en-US" dirty="0" smtClean="0"/>
              <a:t> {String} type </a:t>
            </a:r>
            <a:r>
              <a:rPr lang="en-US" dirty="0" err="1" smtClean="0"/>
              <a:t>type</a:t>
            </a:r>
            <a:r>
              <a:rPr lang="en-US" dirty="0" smtClean="0"/>
              <a:t> of the registry</a:t>
            </a:r>
          </a:p>
          <a:p>
            <a:pPr>
              <a:buNone/>
            </a:pPr>
            <a:r>
              <a:rPr lang="en-US" dirty="0" smtClean="0"/>
              <a:t> * @</a:t>
            </a:r>
            <a:r>
              <a:rPr lang="en-US" dirty="0" err="1" smtClean="0"/>
              <a:t>param</a:t>
            </a:r>
            <a:r>
              <a:rPr lang="en-US" dirty="0" smtClean="0"/>
              <a:t> {Boolean} system Is this a system registry?</a:t>
            </a:r>
          </a:p>
          <a:p>
            <a:pPr>
              <a:buNone/>
            </a:pPr>
            <a:r>
              <a:rPr lang="en-US" dirty="0" smtClean="0"/>
              <a:t> */</a:t>
            </a:r>
          </a:p>
          <a:p>
            <a:pPr>
              <a:buNone/>
            </a:pPr>
            <a:r>
              <a:rPr lang="en-US" dirty="0" smtClean="0"/>
              <a:t>@docs('registry.md')</a:t>
            </a:r>
          </a:p>
          <a:p>
            <a:pPr>
              <a:buNone/>
            </a:pPr>
            <a:r>
              <a:rPr lang="en-US" dirty="0" smtClean="0"/>
              <a:t>abstract asset Registry identified by </a:t>
            </a:r>
            <a:r>
              <a:rPr lang="en-US" dirty="0" err="1" smtClean="0"/>
              <a:t>registryId</a:t>
            </a:r>
            <a:r>
              <a:rPr lang="en-US" dirty="0" smtClean="0"/>
              <a:t> {</a:t>
            </a:r>
          </a:p>
          <a:p>
            <a:pPr>
              <a:buNone/>
            </a:pPr>
            <a:r>
              <a:rPr lang="en-US" dirty="0" smtClean="0"/>
              <a:t>  o String </a:t>
            </a:r>
            <a:r>
              <a:rPr lang="en-US" dirty="0" err="1" smtClean="0"/>
              <a:t>registryId</a:t>
            </a:r>
            <a:endParaRPr lang="en-US" dirty="0" smtClean="0"/>
          </a:p>
          <a:p>
            <a:pPr>
              <a:buNone/>
            </a:pPr>
            <a:r>
              <a:rPr lang="en-US" dirty="0" smtClean="0"/>
              <a:t>  o String name</a:t>
            </a:r>
          </a:p>
          <a:p>
            <a:pPr>
              <a:buNone/>
            </a:pPr>
            <a:r>
              <a:rPr lang="en-US" dirty="0" smtClean="0"/>
              <a:t>  o String type</a:t>
            </a:r>
          </a:p>
          <a:p>
            <a:pPr>
              <a:buNone/>
            </a:pPr>
            <a:r>
              <a:rPr lang="en-US" dirty="0" smtClean="0"/>
              <a:t>  o Boolean system</a:t>
            </a:r>
          </a:p>
          <a:p>
            <a:pPr>
              <a:buNone/>
            </a:pPr>
            <a:r>
              <a:rPr lang="en-US" dirty="0" smtClean="0"/>
              <a:t>}</a:t>
            </a:r>
          </a:p>
          <a:p>
            <a:r>
              <a:rPr lang="en-IN" dirty="0" smtClean="0"/>
              <a:t>And so on…..</a:t>
            </a:r>
          </a:p>
          <a:p>
            <a:r>
              <a:rPr lang="en-IN" dirty="0" smtClean="0"/>
              <a:t>Get complete  list from - </a:t>
            </a:r>
            <a:r>
              <a:rPr lang="en-US" dirty="0" smtClean="0">
                <a:hlinkClick r:id="rId2"/>
              </a:rPr>
              <a:t>https://github.com/hyperledger/composer/blob/master/packages/composer-common/lib/system/org.hyperledger.composer.system.cto</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a:bodyPr>
          <a:lstStyle/>
          <a:p>
            <a:r>
              <a:rPr lang="en-US" dirty="0" smtClean="0"/>
              <a:t>In the system namespace definitions, asset and participant have no required values. </a:t>
            </a:r>
            <a:endParaRPr lang="en-US" dirty="0" smtClean="0"/>
          </a:p>
          <a:p>
            <a:r>
              <a:rPr lang="en-US" dirty="0" smtClean="0"/>
              <a:t>Events </a:t>
            </a:r>
            <a:r>
              <a:rPr lang="en-US" dirty="0" smtClean="0"/>
              <a:t>and transactions are defined by an </a:t>
            </a:r>
            <a:r>
              <a:rPr lang="en-US" dirty="0" err="1" smtClean="0"/>
              <a:t>eventId</a:t>
            </a:r>
            <a:r>
              <a:rPr lang="en-US" dirty="0" smtClean="0"/>
              <a:t> or </a:t>
            </a:r>
            <a:r>
              <a:rPr lang="en-US" dirty="0" err="1" smtClean="0"/>
              <a:t>transactionId</a:t>
            </a:r>
            <a:r>
              <a:rPr lang="en-US" dirty="0" smtClean="0"/>
              <a:t> and a timestamp. </a:t>
            </a:r>
            <a:endParaRPr lang="en-US" dirty="0" smtClean="0"/>
          </a:p>
          <a:p>
            <a:r>
              <a:rPr lang="en-US" dirty="0" smtClean="0"/>
              <a:t>The </a:t>
            </a:r>
            <a:r>
              <a:rPr lang="en-US" dirty="0" smtClean="0"/>
              <a:t>system namespace also includes definitions of registries, historian records, identities, and a number of system transactions.</a:t>
            </a:r>
          </a:p>
          <a:p>
            <a:r>
              <a:rPr lang="en-IN" dirty="0" smtClean="0"/>
              <a:t>Note - </a:t>
            </a:r>
            <a:r>
              <a:rPr lang="en-US" dirty="0" smtClean="0"/>
              <a:t>If you have defined an event or transaction including an </a:t>
            </a:r>
            <a:r>
              <a:rPr lang="en-US" dirty="0" err="1" smtClean="0"/>
              <a:t>eventId</a:t>
            </a:r>
            <a:r>
              <a:rPr lang="en-US" dirty="0" smtClean="0"/>
              <a:t>, </a:t>
            </a:r>
            <a:r>
              <a:rPr lang="en-US" dirty="0" err="1" smtClean="0"/>
              <a:t>transactionId</a:t>
            </a:r>
            <a:r>
              <a:rPr lang="en-US" dirty="0" smtClean="0"/>
              <a:t>, or timestamp, you must delete the </a:t>
            </a:r>
            <a:r>
              <a:rPr lang="en-US" dirty="0" err="1" smtClean="0"/>
              <a:t>eventId</a:t>
            </a:r>
            <a:r>
              <a:rPr lang="en-US" dirty="0" smtClean="0"/>
              <a:t>, </a:t>
            </a:r>
            <a:r>
              <a:rPr lang="en-US" dirty="0" err="1" smtClean="0"/>
              <a:t>transactionId</a:t>
            </a:r>
            <a:r>
              <a:rPr lang="en-US" dirty="0" smtClean="0"/>
              <a:t>, or timestamp properties.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10000"/>
          </a:bodyPr>
          <a:lstStyle/>
          <a:p>
            <a:r>
              <a:rPr lang="en-US" b="1" dirty="0" smtClean="0"/>
              <a:t>Declarations of resources</a:t>
            </a:r>
          </a:p>
          <a:p>
            <a:r>
              <a:rPr lang="en-US" dirty="0" smtClean="0"/>
              <a:t>Resources in Hyperledger Composer include:- </a:t>
            </a:r>
          </a:p>
          <a:p>
            <a:r>
              <a:rPr lang="en-US" dirty="0" smtClean="0"/>
              <a:t>Assets, Participants, Transactions, and Events.</a:t>
            </a:r>
          </a:p>
          <a:p>
            <a:r>
              <a:rPr lang="en-US" dirty="0" smtClean="0"/>
              <a:t>Enumerated Types.</a:t>
            </a:r>
          </a:p>
          <a:p>
            <a:r>
              <a:rPr lang="en-US" dirty="0" smtClean="0"/>
              <a:t>Concepts.</a:t>
            </a:r>
          </a:p>
          <a:p>
            <a:r>
              <a:rPr lang="en-US" dirty="0" smtClean="0"/>
              <a:t>Assets, Participants and Transactions are class definitions. The concepts of Asset, Participant and Transaction may be considered to be different stereotypes of the class type.</a:t>
            </a:r>
          </a:p>
          <a:p>
            <a:r>
              <a:rPr lang="en-US" dirty="0" smtClean="0"/>
              <a:t>A class in Hyperledger Composer is referred to as a Resource Definition, therefore an asset instance has an Asset Definition.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77500" lnSpcReduction="20000"/>
          </a:bodyPr>
          <a:lstStyle/>
          <a:p>
            <a:r>
              <a:rPr lang="en-US" dirty="0" smtClean="0"/>
              <a:t>A resource definition has the following properties:- </a:t>
            </a:r>
          </a:p>
          <a:p>
            <a:pPr>
              <a:buNone/>
            </a:pPr>
            <a:r>
              <a:rPr lang="en-US" dirty="0" smtClean="0"/>
              <a:t>1- A namespace defined by the namespace of its parent file. The namespace of a .</a:t>
            </a:r>
            <a:r>
              <a:rPr lang="en-US" dirty="0" err="1" smtClean="0"/>
              <a:t>cto</a:t>
            </a:r>
            <a:r>
              <a:rPr lang="en-US" dirty="0" smtClean="0"/>
              <a:t> file implicitly applies to all resources created in it.</a:t>
            </a:r>
          </a:p>
          <a:p>
            <a:pPr>
              <a:buNone/>
            </a:pPr>
            <a:r>
              <a:rPr lang="en-US" dirty="0" smtClean="0"/>
              <a:t>2- A name, for example Vehicle, and an identifying field, for example, </a:t>
            </a:r>
            <a:r>
              <a:rPr lang="en-US" dirty="0" err="1" smtClean="0"/>
              <a:t>vin</a:t>
            </a:r>
            <a:r>
              <a:rPr lang="en-US" dirty="0" smtClean="0"/>
              <a:t>. If the resource is an asset or participant, the name is followed by the identifying field, if the resource is an event or transaction, the identifying field is set automatically. In this example, the asset is named Vehicle and the identifying field is </a:t>
            </a:r>
            <a:r>
              <a:rPr lang="en-US" dirty="0" err="1" smtClean="0"/>
              <a:t>vin</a:t>
            </a:r>
            <a:r>
              <a:rPr lang="en-US" dirty="0" smtClean="0"/>
              <a:t>.</a:t>
            </a:r>
          </a:p>
          <a:p>
            <a:pPr>
              <a:buNone/>
            </a:pPr>
            <a:r>
              <a:rPr lang="en-US" dirty="0" smtClean="0"/>
              <a:t>/**</a:t>
            </a:r>
          </a:p>
          <a:p>
            <a:pPr>
              <a:buNone/>
            </a:pPr>
            <a:r>
              <a:rPr lang="en-US" dirty="0" smtClean="0"/>
              <a:t> * A vehicle asset.</a:t>
            </a:r>
          </a:p>
          <a:p>
            <a:pPr>
              <a:buNone/>
            </a:pPr>
            <a:r>
              <a:rPr lang="en-US" dirty="0" smtClean="0"/>
              <a:t> */</a:t>
            </a:r>
          </a:p>
          <a:p>
            <a:pPr>
              <a:buNone/>
            </a:pPr>
            <a:r>
              <a:rPr lang="en-US" dirty="0" smtClean="0"/>
              <a:t>asset Vehicle identified by </a:t>
            </a:r>
            <a:r>
              <a:rPr lang="en-US" dirty="0" err="1" smtClean="0"/>
              <a:t>vin</a:t>
            </a:r>
            <a:r>
              <a:rPr lang="en-US" dirty="0" smtClean="0"/>
              <a:t> {</a:t>
            </a:r>
          </a:p>
          <a:p>
            <a:pPr>
              <a:buNone/>
            </a:pPr>
            <a:r>
              <a:rPr lang="en-US" dirty="0" smtClean="0"/>
              <a:t>  o String </a:t>
            </a:r>
            <a:r>
              <a:rPr lang="en-US" dirty="0" err="1" smtClean="0"/>
              <a:t>vin</a:t>
            </a:r>
            <a:endParaRPr lang="en-US" dirty="0" smtClean="0"/>
          </a:p>
          <a:p>
            <a:pPr>
              <a:buNone/>
            </a:pPr>
            <a:r>
              <a:rPr lang="en-US" dirty="0" smtClean="0"/>
              <a:t>}</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70000" lnSpcReduction="20000"/>
          </a:bodyPr>
          <a:lstStyle/>
          <a:p>
            <a:pPr>
              <a:buNone/>
            </a:pPr>
            <a:r>
              <a:rPr lang="en-IN" dirty="0" smtClean="0"/>
              <a:t>3- </a:t>
            </a:r>
            <a:r>
              <a:rPr lang="en-US" dirty="0" smtClean="0"/>
              <a:t>An optional super-type, which the resource definition extends. The resource will take all properties and fields required by the super-type and add any additional properties or fields from its own definition.</a:t>
            </a:r>
          </a:p>
          <a:p>
            <a:pPr>
              <a:buNone/>
            </a:pPr>
            <a:r>
              <a:rPr lang="en-US" dirty="0" smtClean="0"/>
              <a:t>/**</a:t>
            </a:r>
          </a:p>
          <a:p>
            <a:pPr>
              <a:buNone/>
            </a:pPr>
            <a:r>
              <a:rPr lang="en-US" dirty="0" smtClean="0"/>
              <a:t> * A car asset. A car is related to a list of parts</a:t>
            </a:r>
          </a:p>
          <a:p>
            <a:pPr>
              <a:buNone/>
            </a:pPr>
            <a:r>
              <a:rPr lang="en-US" dirty="0" smtClean="0"/>
              <a:t> */</a:t>
            </a:r>
          </a:p>
          <a:p>
            <a:pPr>
              <a:buNone/>
            </a:pPr>
            <a:r>
              <a:rPr lang="en-US" dirty="0" smtClean="0"/>
              <a:t>asset Car extends Vehicle {</a:t>
            </a:r>
          </a:p>
          <a:p>
            <a:pPr>
              <a:buNone/>
            </a:pPr>
            <a:r>
              <a:rPr lang="en-US" dirty="0" smtClean="0"/>
              <a:t>  o String model</a:t>
            </a:r>
          </a:p>
          <a:p>
            <a:pPr>
              <a:buNone/>
            </a:pPr>
            <a:r>
              <a:rPr lang="en-US" dirty="0" smtClean="0"/>
              <a:t>  --&gt; Part[] Parts</a:t>
            </a:r>
          </a:p>
          <a:p>
            <a:pPr>
              <a:buNone/>
            </a:pPr>
            <a:r>
              <a:rPr lang="en-US" dirty="0" smtClean="0"/>
              <a:t>}</a:t>
            </a:r>
          </a:p>
          <a:p>
            <a:pPr>
              <a:buNone/>
            </a:pPr>
            <a:r>
              <a:rPr lang="en-IN" dirty="0" smtClean="0"/>
              <a:t>4- </a:t>
            </a:r>
            <a:r>
              <a:rPr lang="en-US" dirty="0" smtClean="0"/>
              <a:t>An optional 'abstract' declaration, to indicate that this type cannot be created. Abstract resources can be used as a basis for other classes to extend. Extensions of abstract classes do not inherit the abstract status. For example, the asset Vehicle defined above should never be created, as there should be more specific asset classes defined to extend it.</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4780</TotalTime>
  <Words>1366</Words>
  <Application>Microsoft Office PowerPoint</Application>
  <PresentationFormat>On-screen Show (4:3)</PresentationFormat>
  <Paragraphs>227</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Hyperledger Composer Modeling Language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Hyperledger Composer Modeling Language </dc:title>
  <dc:creator/>
  <cp:lastModifiedBy>rohit</cp:lastModifiedBy>
  <cp:revision>73</cp:revision>
  <dcterms:created xsi:type="dcterms:W3CDTF">2006-08-16T00:00:00Z</dcterms:created>
  <dcterms:modified xsi:type="dcterms:W3CDTF">2019-09-09T04:59:16Z</dcterms:modified>
</cp:coreProperties>
</file>