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3477E9D-AA4B-4867-9C73-15A1444FDE93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8920300-B940-4DD0-B75D-B5C3AB16F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230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7E9D-AA4B-4867-9C73-15A1444FDE93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20300-B940-4DD0-B75D-B5C3AB16F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941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7E9D-AA4B-4867-9C73-15A1444FDE93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20300-B940-4DD0-B75D-B5C3AB16F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50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7E9D-AA4B-4867-9C73-15A1444FDE93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20300-B940-4DD0-B75D-B5C3AB16F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893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7E9D-AA4B-4867-9C73-15A1444FDE93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20300-B940-4DD0-B75D-B5C3AB16F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797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7E9D-AA4B-4867-9C73-15A1444FDE93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20300-B940-4DD0-B75D-B5C3AB16F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952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7E9D-AA4B-4867-9C73-15A1444FDE93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20300-B940-4DD0-B75D-B5C3AB16F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854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7E9D-AA4B-4867-9C73-15A1444FDE93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20300-B940-4DD0-B75D-B5C3AB16F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420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7E9D-AA4B-4867-9C73-15A1444FDE93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20300-B940-4DD0-B75D-B5C3AB16F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531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7E9D-AA4B-4867-9C73-15A1444FDE93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8920300-B940-4DD0-B75D-B5C3AB16F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169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3477E9D-AA4B-4867-9C73-15A1444FDE93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8920300-B940-4DD0-B75D-B5C3AB16F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6171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3477E9D-AA4B-4867-9C73-15A1444FDE93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8920300-B940-4DD0-B75D-B5C3AB16F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260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1.png"/><Relationship Id="rId10" Type="http://schemas.openxmlformats.org/officeDocument/2006/relationships/image" Target="../media/image21.sv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F097C1-B8E0-4C80-A97A-A9C92D421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Proof of Concept of 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2DEC883-CB34-41B2-9CDB-78C2F8D27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581940"/>
          </a:xfrm>
        </p:spPr>
        <p:txBody>
          <a:bodyPr/>
          <a:lstStyle/>
          <a:p>
            <a:r>
              <a:rPr lang="en-US" dirty="0"/>
              <a:t>Project Phase -1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1E4E5E6-ADDF-447F-AE88-A3D4E005D29F}"/>
              </a:ext>
            </a:extLst>
          </p:cNvPr>
          <p:cNvSpPr txBox="1"/>
          <p:nvPr/>
        </p:nvSpPr>
        <p:spPr>
          <a:xfrm>
            <a:off x="8858830" y="4880619"/>
            <a:ext cx="25269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u="sng" dirty="0">
                <a:solidFill>
                  <a:schemeClr val="bg1"/>
                </a:solidFill>
              </a:rPr>
              <a:t>Presentation By : 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Palaash Atri (170110046)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Harsh Malik (170110022)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Pallavi (170110037)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CSE-CCV 3</a:t>
            </a:r>
            <a:r>
              <a:rPr lang="en-US" b="1" baseline="30000" dirty="0">
                <a:solidFill>
                  <a:schemeClr val="bg1"/>
                </a:solidFill>
              </a:rPr>
              <a:t>rd</a:t>
            </a:r>
            <a:r>
              <a:rPr lang="en-US" b="1" dirty="0">
                <a:solidFill>
                  <a:schemeClr val="bg1"/>
                </a:solidFill>
              </a:rPr>
              <a:t> Year</a:t>
            </a:r>
          </a:p>
        </p:txBody>
      </p:sp>
    </p:spTree>
    <p:extLst>
      <p:ext uri="{BB962C8B-B14F-4D97-AF65-F5344CB8AC3E}">
        <p14:creationId xmlns="" xmlns:p14="http://schemas.microsoft.com/office/powerpoint/2010/main" val="3849306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covered: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000" dirty="0" smtClean="0">
                <a:solidFill>
                  <a:srgbClr val="5E464D"/>
                </a:solidFill>
                <a:latin typeface="Open Sans"/>
              </a:rPr>
              <a:t>Setting </a:t>
            </a:r>
            <a:r>
              <a:rPr lang="en-US" sz="2000" dirty="0" smtClean="0">
                <a:solidFill>
                  <a:srgbClr val="5E464D"/>
                </a:solidFill>
                <a:latin typeface="Open Sans"/>
              </a:rPr>
              <a:t>up the development environment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solidFill>
                  <a:srgbClr val="5E464D"/>
                </a:solidFill>
                <a:latin typeface="Open Sans"/>
              </a:rPr>
              <a:t>Creating a Truffle project using a Truffle Box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solidFill>
                  <a:srgbClr val="5E464D"/>
                </a:solidFill>
                <a:latin typeface="Open Sans"/>
              </a:rPr>
              <a:t>Writing the smart contract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solidFill>
                  <a:srgbClr val="5E464D"/>
                </a:solidFill>
                <a:latin typeface="Open Sans"/>
              </a:rPr>
              <a:t>Compiling and migrating the smart contract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solidFill>
                  <a:srgbClr val="5E464D"/>
                </a:solidFill>
                <a:latin typeface="Open Sans"/>
              </a:rPr>
              <a:t>Testing the smart contract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solidFill>
                  <a:srgbClr val="5E464D"/>
                </a:solidFill>
                <a:latin typeface="Open Sans"/>
              </a:rPr>
              <a:t>Creating a user interface to interact with the smart contract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solidFill>
                  <a:srgbClr val="5E464D"/>
                </a:solidFill>
                <a:latin typeface="Open Sans"/>
              </a:rPr>
              <a:t>Interacting with the </a:t>
            </a:r>
            <a:r>
              <a:rPr lang="en-US" sz="2000" dirty="0" err="1" smtClean="0">
                <a:solidFill>
                  <a:srgbClr val="5E464D"/>
                </a:solidFill>
                <a:latin typeface="Open Sans"/>
              </a:rPr>
              <a:t>dapp</a:t>
            </a:r>
            <a:r>
              <a:rPr lang="en-US" sz="2000" dirty="0" smtClean="0">
                <a:solidFill>
                  <a:srgbClr val="5E464D"/>
                </a:solidFill>
                <a:latin typeface="Open Sans"/>
              </a:rPr>
              <a:t> in a browser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E464D"/>
                </a:solidFill>
                <a:latin typeface="Open Sans"/>
              </a:rPr>
              <a:t>Setting up the development environment</a:t>
            </a:r>
            <a:br>
              <a:rPr lang="en-US" dirty="0" smtClean="0">
                <a:solidFill>
                  <a:srgbClr val="5E464D"/>
                </a:solidFill>
                <a:latin typeface="Open San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Setting up </a:t>
            </a:r>
            <a:r>
              <a:rPr lang="en-US" dirty="0" err="1" smtClean="0"/>
              <a:t>nodeJS</a:t>
            </a:r>
            <a:r>
              <a:rPr lang="en-US" dirty="0" smtClean="0"/>
              <a:t> and </a:t>
            </a:r>
            <a:r>
              <a:rPr lang="en-US" dirty="0" err="1" smtClean="0"/>
              <a:t>npm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Git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Installing  Truffle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Downloading and installing </a:t>
            </a:r>
            <a:r>
              <a:rPr lang="en-US" dirty="0" err="1" smtClean="0"/>
              <a:t>Ganache</a:t>
            </a:r>
            <a:r>
              <a:rPr lang="en-US" dirty="0" smtClean="0"/>
              <a:t> from </a:t>
            </a:r>
            <a:r>
              <a:rPr lang="en-US" dirty="0" err="1" smtClean="0"/>
              <a:t>trifflesuite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E464D"/>
                </a:solidFill>
                <a:latin typeface="Open Sans"/>
              </a:rPr>
              <a:t>Creating a Truffle project using a Truffle Box</a:t>
            </a:r>
            <a:br>
              <a:rPr lang="en-US" dirty="0" smtClean="0">
                <a:solidFill>
                  <a:srgbClr val="5E464D"/>
                </a:solidFill>
                <a:latin typeface="Open San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en-US" dirty="0" smtClean="0"/>
              <a:t>Truffle Boxes are helpful boilerplates that allow you to focus on what makes your </a:t>
            </a:r>
            <a:r>
              <a:rPr lang="en-US" dirty="0" err="1" smtClean="0"/>
              <a:t>dapp</a:t>
            </a:r>
            <a:r>
              <a:rPr lang="en-US" dirty="0" smtClean="0"/>
              <a:t> unique. In addition to Truffle, Truffle Boxes can contain other helpful modules, Solidity contracts &amp; libraries, front-end views and more; all the way up to complete example </a:t>
            </a:r>
            <a:r>
              <a:rPr lang="en-US" dirty="0" err="1" smtClean="0"/>
              <a:t>dapps</a:t>
            </a:r>
            <a:r>
              <a:rPr lang="en-US" dirty="0" smtClean="0"/>
              <a:t>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 smtClean="0"/>
              <a:t>The truffle box we’ve used here is the “pet-shop” box which is unboxed in the development directory.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E464D"/>
                </a:solidFill>
                <a:latin typeface="Open Sans"/>
              </a:rPr>
              <a:t>Writing the smart contract</a:t>
            </a:r>
            <a:br>
              <a:rPr lang="en-US" dirty="0" smtClean="0">
                <a:solidFill>
                  <a:srgbClr val="5E464D"/>
                </a:solidFill>
                <a:latin typeface="Open San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en-US" dirty="0" smtClean="0"/>
              <a:t>A smart contract is a computer protocol intended to digitally facilitate, verify, or enforce the negotiation or performance of a contract. Smart contracts allow the performance of credible transactions without third parties. These transactions are </a:t>
            </a:r>
            <a:r>
              <a:rPr lang="en-US" dirty="0" err="1" smtClean="0"/>
              <a:t>trackable</a:t>
            </a:r>
            <a:r>
              <a:rPr lang="en-US" dirty="0" smtClean="0"/>
              <a:t> and </a:t>
            </a:r>
            <a:r>
              <a:rPr lang="en-US" dirty="0" smtClean="0"/>
              <a:t>irreversible.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 smtClean="0"/>
              <a:t>These contracts have been written in Solidity programming language.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 smtClean="0"/>
              <a:t>Solidity is the main programming language for writing smart contracts for the </a:t>
            </a:r>
            <a:r>
              <a:rPr lang="en-US" dirty="0" err="1" smtClean="0"/>
              <a:t>Ethereum</a:t>
            </a:r>
            <a:r>
              <a:rPr lang="en-US" dirty="0" smtClean="0"/>
              <a:t> </a:t>
            </a:r>
            <a:r>
              <a:rPr lang="en-US" dirty="0" err="1" smtClean="0"/>
              <a:t>blockchain</a:t>
            </a:r>
            <a:r>
              <a:rPr lang="en-US" dirty="0" smtClean="0"/>
              <a:t>. It is a contract-oriented language, which means that smart contracts are responsible for storing all of the programming logic that transacts with the </a:t>
            </a:r>
            <a:r>
              <a:rPr lang="en-US" dirty="0" err="1" smtClean="0"/>
              <a:t>blockchain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E464D"/>
                </a:solidFill>
                <a:latin typeface="Open Sans"/>
              </a:rPr>
              <a:t>Compiling and migrating the smart contract</a:t>
            </a:r>
            <a:br>
              <a:rPr lang="en-US" dirty="0" smtClean="0">
                <a:solidFill>
                  <a:srgbClr val="5E464D"/>
                </a:solidFill>
                <a:latin typeface="Open San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 migration is a deployment script meant to alter the state of your application's contracts, moving it from one state to the next. For the first migration, </a:t>
            </a:r>
            <a:r>
              <a:rPr lang="en-US" dirty="0" smtClean="0"/>
              <a:t>we </a:t>
            </a:r>
            <a:r>
              <a:rPr lang="en-US" dirty="0" smtClean="0"/>
              <a:t>might just be deploying new code, but over time, other migrations might move data around or replace a contract with a new one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Before we can migrate our contract to the </a:t>
            </a:r>
            <a:r>
              <a:rPr lang="en-US" dirty="0" err="1" smtClean="0"/>
              <a:t>blockchain</a:t>
            </a:r>
            <a:r>
              <a:rPr lang="en-US" dirty="0" smtClean="0"/>
              <a:t>, we need to have a </a:t>
            </a:r>
            <a:r>
              <a:rPr lang="en-US" dirty="0" err="1" smtClean="0"/>
              <a:t>blockchain</a:t>
            </a:r>
            <a:r>
              <a:rPr lang="en-US" dirty="0" smtClean="0"/>
              <a:t> running. For this tutorial, we're going to use </a:t>
            </a:r>
            <a:r>
              <a:rPr lang="en-US" dirty="0" err="1" smtClean="0"/>
              <a:t>Ganache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Once we’ve generated the </a:t>
            </a:r>
            <a:r>
              <a:rPr lang="en-US" dirty="0" err="1" smtClean="0"/>
              <a:t>blockchain</a:t>
            </a:r>
            <a:r>
              <a:rPr lang="en-US" dirty="0" smtClean="0"/>
              <a:t>, we’ll migrate our contracts to the </a:t>
            </a:r>
            <a:r>
              <a:rPr lang="en-US" dirty="0" err="1" smtClean="0"/>
              <a:t>blockchain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Open Sans"/>
              </a:rPr>
              <a:t>Testing the smart contract</a:t>
            </a:r>
            <a:endParaRPr lang="en-US" dirty="0">
              <a:solidFill>
                <a:schemeClr val="tx1"/>
              </a:solidFill>
              <a:latin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Truffle is very flexible when it comes to smart contract testing, in that tests can be written either in JavaScript or </a:t>
            </a:r>
            <a:r>
              <a:rPr lang="en-US" dirty="0" smtClean="0"/>
              <a:t>Solidity. Here, we’ve used Solidity.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Here, we’ve tested the following functions:</a:t>
            </a:r>
          </a:p>
          <a:p>
            <a:pPr>
              <a:buNone/>
            </a:pPr>
            <a:r>
              <a:rPr lang="en-US" dirty="0" smtClean="0"/>
              <a:t>1.</a:t>
            </a:r>
            <a:r>
              <a:rPr lang="en-US" dirty="0" smtClean="0"/>
              <a:t> Testing the adopt() function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smtClean="0"/>
              <a:t>Testing retrieval of a single pet's owner</a:t>
            </a:r>
          </a:p>
          <a:p>
            <a:pPr>
              <a:buNone/>
            </a:pPr>
            <a:r>
              <a:rPr lang="en-US" dirty="0" smtClean="0"/>
              <a:t>3. Testing </a:t>
            </a:r>
            <a:r>
              <a:rPr lang="en-US" dirty="0" smtClean="0"/>
              <a:t>retrieval of all pet owners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E464D"/>
                </a:solidFill>
                <a:latin typeface="Open Sans"/>
              </a:rPr>
              <a:t>Creating a user interface to interact with the smart contract</a:t>
            </a:r>
            <a:br>
              <a:rPr lang="en-US" dirty="0" smtClean="0">
                <a:solidFill>
                  <a:srgbClr val="5E464D"/>
                </a:solidFill>
                <a:latin typeface="Open San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Now that we've created the smart contract, deployed it to our local test </a:t>
            </a:r>
            <a:r>
              <a:rPr lang="en-US" dirty="0" err="1" smtClean="0"/>
              <a:t>blockchain</a:t>
            </a:r>
            <a:r>
              <a:rPr lang="en-US" dirty="0" smtClean="0"/>
              <a:t> and confirmed we can interact with it via the console, it's time to create a </a:t>
            </a:r>
            <a:r>
              <a:rPr lang="en-US" dirty="0" smtClean="0"/>
              <a:t>UI.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First, we’ll instantiate web3 to interact with </a:t>
            </a:r>
            <a:r>
              <a:rPr lang="en-US" dirty="0" err="1" smtClean="0"/>
              <a:t>Ethereum</a:t>
            </a:r>
            <a:r>
              <a:rPr lang="en-US" dirty="0" smtClean="0"/>
              <a:t> through </a:t>
            </a:r>
            <a:r>
              <a:rPr lang="en-US" dirty="0" err="1" smtClean="0"/>
              <a:t>MetaMask</a:t>
            </a:r>
            <a:r>
              <a:rPr lang="en-US" dirty="0" smtClean="0"/>
              <a:t> </a:t>
            </a:r>
            <a:r>
              <a:rPr lang="en-US" dirty="0" err="1" smtClean="0"/>
              <a:t>extention</a:t>
            </a:r>
            <a:r>
              <a:rPr lang="en-US" dirty="0" smtClean="0"/>
              <a:t> on our web browser.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Now, we </a:t>
            </a:r>
            <a:r>
              <a:rPr lang="en-US" dirty="0" smtClean="0"/>
              <a:t>need to instantiate our smart contract so web3 knows where to find it and how it works.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Truffle </a:t>
            </a:r>
            <a:r>
              <a:rPr lang="en-US" dirty="0" smtClean="0"/>
              <a:t>has a library to help with this called </a:t>
            </a:r>
            <a:r>
              <a:rPr lang="en-US" b="1" dirty="0" smtClean="0"/>
              <a:t>truffle-contract</a:t>
            </a:r>
            <a:r>
              <a:rPr lang="en-US" dirty="0" smtClean="0"/>
              <a:t>. It keeps information about the contract in sync with migrations, so you don't need to change the contract's deployed address manually.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E464D"/>
                </a:solidFill>
                <a:latin typeface="Oswald"/>
              </a:rPr>
              <a:t/>
            </a:r>
            <a:br>
              <a:rPr lang="en-US" dirty="0" smtClean="0">
                <a:solidFill>
                  <a:srgbClr val="5E464D"/>
                </a:solidFill>
                <a:latin typeface="Oswald"/>
              </a:rPr>
            </a:br>
            <a:r>
              <a:rPr lang="en-US" dirty="0" smtClean="0">
                <a:solidFill>
                  <a:srgbClr val="5E464D"/>
                </a:solidFill>
                <a:latin typeface="Oswald"/>
              </a:rPr>
              <a:t>Interacting with the </a:t>
            </a:r>
            <a:r>
              <a:rPr lang="en-US" dirty="0" err="1" smtClean="0">
                <a:solidFill>
                  <a:srgbClr val="5E464D"/>
                </a:solidFill>
                <a:latin typeface="Oswald"/>
              </a:rPr>
              <a:t>dapp</a:t>
            </a:r>
            <a:r>
              <a:rPr lang="en-US" dirty="0" smtClean="0">
                <a:solidFill>
                  <a:srgbClr val="5E464D"/>
                </a:solidFill>
                <a:latin typeface="Oswald"/>
              </a:rPr>
              <a:t> in a browser</a:t>
            </a:r>
            <a:br>
              <a:rPr lang="en-US" dirty="0" smtClean="0">
                <a:solidFill>
                  <a:srgbClr val="5E464D"/>
                </a:solidFill>
                <a:latin typeface="Oswald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Now that we’re ready to use our </a:t>
            </a:r>
            <a:r>
              <a:rPr lang="en-US" dirty="0" err="1" smtClean="0"/>
              <a:t>dapp</a:t>
            </a:r>
            <a:r>
              <a:rPr lang="en-US" dirty="0" smtClean="0"/>
              <a:t>, we configure the </a:t>
            </a:r>
            <a:r>
              <a:rPr lang="en-US" dirty="0" err="1" smtClean="0"/>
              <a:t>MetaMask</a:t>
            </a:r>
            <a:r>
              <a:rPr lang="en-US" dirty="0" smtClean="0"/>
              <a:t> in Chrome.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Once configured, we can run our local web server and interact with our pet shop to adopt pets easily.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C0DC462-DCE5-4A18-AB02-DC63ADC0ACF8}"/>
              </a:ext>
            </a:extLst>
          </p:cNvPr>
          <p:cNvSpPr/>
          <p:nvPr/>
        </p:nvSpPr>
        <p:spPr>
          <a:xfrm>
            <a:off x="4242482" y="2967335"/>
            <a:ext cx="3707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="" xmlns:p14="http://schemas.microsoft.com/office/powerpoint/2010/main" val="67655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F98280-E691-48AD-97A1-4984C409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16781E-5AE3-4E34-80BD-D1226BCE7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5419344" cy="43467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Blockchain is a constantly growing ledger that keeps a permanent record of all the transactions that have taken place in a secure, chronological, and immutable way. </a:t>
            </a:r>
          </a:p>
          <a:p>
            <a:pPr>
              <a:lnSpc>
                <a:spcPct val="110000"/>
              </a:lnSpc>
            </a:pPr>
            <a:r>
              <a:rPr lang="en-US" dirty="0"/>
              <a:t>It can be used for the secure transfer of money, property, contracts, etc. without requiring a third-party intermediary such as bank or government.</a:t>
            </a:r>
          </a:p>
          <a:p>
            <a:pPr>
              <a:lnSpc>
                <a:spcPct val="110000"/>
              </a:lnSpc>
            </a:pPr>
            <a:r>
              <a:rPr lang="en-US" dirty="0"/>
              <a:t>Blockchain is a software protocol, but it could not be run without the Internet (like SMTP is for email).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FF4172E2-FAF5-4A94-9145-30DD26E4A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1" y="0"/>
            <a:ext cx="2581275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4297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86469B-1DDB-4A54-BB3C-AE2BEE22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is a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F05604-5199-43E5-B88B-56FB37BCF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5101975" cy="376618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At its core, a Blockchain is a collection of distributed and decentralized Ledgers, which store data as Transaction, which are then publicly shared across all Nodes of its network.</a:t>
            </a:r>
          </a:p>
          <a:p>
            <a:pPr>
              <a:lnSpc>
                <a:spcPct val="100000"/>
              </a:lnSpc>
            </a:pPr>
            <a:r>
              <a:rPr lang="en-US" dirty="0"/>
              <a:t>Blockchain is a chain of Blocks, which are basically the basic storage units of the blockchain that store all transactions.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18DED3CB-800A-4741-AFED-E27F36C27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98" y="1851423"/>
            <a:ext cx="5430191" cy="34558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1105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405BB3-571F-4922-9927-81370E98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Blocks?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F4CE6A-7A89-456E-BF27-76CECDA2E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1"/>
            <a:ext cx="10753725" cy="2214374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Blocks consist of a : 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Data Field</a:t>
            </a:r>
            <a:r>
              <a:rPr lang="en-US" dirty="0"/>
              <a:t>, which is used to store information in the Block itself, 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Hash, </a:t>
            </a:r>
            <a:r>
              <a:rPr lang="en-US" dirty="0"/>
              <a:t>a unique value consisting of a random string of characters, generated from Cryptographic </a:t>
            </a:r>
            <a:r>
              <a:rPr lang="en-US" b="1" dirty="0"/>
              <a:t>Hash Functions</a:t>
            </a:r>
            <a:r>
              <a:rPr lang="en-US" dirty="0"/>
              <a:t>, that generate a unique output for every unique input, and</a:t>
            </a:r>
          </a:p>
          <a:p>
            <a:pPr lvl="1">
              <a:lnSpc>
                <a:spcPct val="100000"/>
              </a:lnSpc>
            </a:pPr>
            <a:r>
              <a:rPr lang="en-US" b="1" dirty="0" err="1"/>
              <a:t>LastHash</a:t>
            </a:r>
            <a:r>
              <a:rPr lang="en-US" dirty="0"/>
              <a:t>, which basically contains the Hash of the Block that came before.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98AF7EB0-E9E5-472D-9BD4-3C6E643CE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2453" y="4434444"/>
            <a:ext cx="1554691" cy="155469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BED0EC91-1188-4A2F-8600-124649475585}"/>
              </a:ext>
            </a:extLst>
          </p:cNvPr>
          <p:cNvCxnSpPr/>
          <p:nvPr/>
        </p:nvCxnSpPr>
        <p:spPr>
          <a:xfrm>
            <a:off x="3864989" y="4741111"/>
            <a:ext cx="161198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58BA3D1-3CB4-4F37-8244-9F1D76CACB06}"/>
              </a:ext>
            </a:extLst>
          </p:cNvPr>
          <p:cNvSpPr txBox="1"/>
          <p:nvPr/>
        </p:nvSpPr>
        <p:spPr>
          <a:xfrm>
            <a:off x="5496405" y="4556445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Data: [‘transact1’,’transact2’…]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6EFF9268-0667-4915-9BCD-7038F6019344}"/>
              </a:ext>
            </a:extLst>
          </p:cNvPr>
          <p:cNvCxnSpPr/>
          <p:nvPr/>
        </p:nvCxnSpPr>
        <p:spPr>
          <a:xfrm>
            <a:off x="3864989" y="5211790"/>
            <a:ext cx="161198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E547CD9-26DB-49C9-A012-36EFBA4D24DD}"/>
              </a:ext>
            </a:extLst>
          </p:cNvPr>
          <p:cNvSpPr txBox="1"/>
          <p:nvPr/>
        </p:nvSpPr>
        <p:spPr>
          <a:xfrm>
            <a:off x="5496405" y="5025467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Hash: 0x0009a891un12oie8982asnb…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E3763F3B-2723-4870-AF00-BB8B80FB8D58}"/>
              </a:ext>
            </a:extLst>
          </p:cNvPr>
          <p:cNvCxnSpPr/>
          <p:nvPr/>
        </p:nvCxnSpPr>
        <p:spPr>
          <a:xfrm>
            <a:off x="3864989" y="5703555"/>
            <a:ext cx="161198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E734974-0EF0-43FC-AA33-F5B0EC845BB0}"/>
              </a:ext>
            </a:extLst>
          </p:cNvPr>
          <p:cNvSpPr txBox="1"/>
          <p:nvPr/>
        </p:nvSpPr>
        <p:spPr>
          <a:xfrm>
            <a:off x="5476973" y="5494489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lastHash</a:t>
            </a:r>
            <a:r>
              <a:rPr lang="en-US" dirty="0">
                <a:latin typeface="Consolas" panose="020B0609020204030204" pitchFamily="49" charset="0"/>
              </a:rPr>
              <a:t>: ‘hash-of-last-block’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ECB88E4-0FAD-4876-8735-15EC7138ABCF}"/>
              </a:ext>
            </a:extLst>
          </p:cNvPr>
          <p:cNvSpPr txBox="1"/>
          <p:nvPr/>
        </p:nvSpPr>
        <p:spPr>
          <a:xfrm>
            <a:off x="2520871" y="598913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Block</a:t>
            </a:r>
          </a:p>
        </p:txBody>
      </p:sp>
    </p:spTree>
    <p:extLst>
      <p:ext uri="{BB962C8B-B14F-4D97-AF65-F5344CB8AC3E}">
        <p14:creationId xmlns="" xmlns:p14="http://schemas.microsoft.com/office/powerpoint/2010/main" val="114049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B440E3-81CF-4541-B9C0-49BB36D2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DDCD79-D02B-458A-8CBE-7C410DAD8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5535608" cy="3766185"/>
          </a:xfrm>
        </p:spPr>
        <p:txBody>
          <a:bodyPr/>
          <a:lstStyle/>
          <a:p>
            <a:r>
              <a:rPr lang="en-US" dirty="0"/>
              <a:t>A ledger is a record-keeping book, which contains a the records of all economic transactions of an organization.</a:t>
            </a:r>
          </a:p>
          <a:p>
            <a:r>
              <a:rPr lang="en-US" dirty="0"/>
              <a:t>It records payments, contracts, movements of assets etc. of an organization.</a:t>
            </a:r>
          </a:p>
          <a:p>
            <a:r>
              <a:rPr lang="en-US" dirty="0"/>
              <a:t>As a Ledger, the Blockchain serves the purpose of storing transactional data.</a:t>
            </a:r>
          </a:p>
          <a:p>
            <a:r>
              <a:rPr lang="en-US" dirty="0"/>
              <a:t>The Blockchain is a </a:t>
            </a:r>
            <a:r>
              <a:rPr lang="en-US" b="1" dirty="0"/>
              <a:t>Distributed and Decentralized Ledger.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C080238B-3BBF-4F41-B76B-A200DA0DCB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7461" y="1575327"/>
            <a:ext cx="4202538" cy="42025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075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D9F90E-FB70-4E70-9532-9BFECEDD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&amp; Decentralized Ledger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515930-FDCF-452D-89F0-448CFBF73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5419344" cy="43467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As a Distributed Ledger, a Blockchain is typically managed by a</a:t>
            </a:r>
            <a:r>
              <a:rPr lang="en-US" b="1" dirty="0"/>
              <a:t> </a:t>
            </a:r>
            <a:r>
              <a:rPr lang="en-US" dirty="0"/>
              <a:t>peer-to-peer network collectively adhering to a protocol for inter-node communication and validating new blocks. </a:t>
            </a:r>
          </a:p>
          <a:p>
            <a:pPr>
              <a:lnSpc>
                <a:spcPct val="120000"/>
              </a:lnSpc>
            </a:pPr>
            <a:r>
              <a:rPr lang="en-US" dirty="0"/>
              <a:t>Once recorded, the data in any given block cannot be altered retroactively without alteration of all subsequent blocks, which requires consensus of the network majority.</a:t>
            </a:r>
          </a:p>
          <a:p>
            <a:pPr>
              <a:lnSpc>
                <a:spcPct val="120000"/>
              </a:lnSpc>
            </a:pPr>
            <a:r>
              <a:rPr lang="en-US" dirty="0"/>
              <a:t> Although blockchain records are not unalterable, blockchains may be considered secure by design and exemplify a distributed computing system with high fault tolerance. </a:t>
            </a:r>
          </a:p>
          <a:p>
            <a:pPr>
              <a:lnSpc>
                <a:spcPct val="120000"/>
              </a:lnSpc>
            </a:pPr>
            <a:r>
              <a:rPr lang="en-US" dirty="0"/>
              <a:t>Decentralized consensus has therefore been claimed with a blockchain.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0EEE296E-C918-4FE4-A33B-734AF242BD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7416" y="2093697"/>
            <a:ext cx="1050596" cy="105059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A1535A6C-A7F6-408F-B84C-07C33F9593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1350" y="2180469"/>
            <a:ext cx="382728" cy="38272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="" xmlns:a16="http://schemas.microsoft.com/office/drawing/2014/main" id="{53B319C2-55A8-430C-B732-741D3FF44E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7904" y="3647404"/>
            <a:ext cx="1050596" cy="105059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CC2D2057-5D83-4A33-86B4-A44D3AE3D8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4224" y="3681737"/>
            <a:ext cx="382728" cy="38272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="" xmlns:a16="http://schemas.microsoft.com/office/drawing/2014/main" id="{4C68A6DF-FE72-4151-B42C-807EAE8C48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07416" y="5181452"/>
            <a:ext cx="1095375" cy="109537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FB40CE19-1316-472F-AFF2-1FF936716F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63739" y="5465894"/>
            <a:ext cx="382728" cy="38272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FFE58676-C775-43FB-9C01-1E9D31F5EA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7690" y="3684007"/>
            <a:ext cx="1050596" cy="105059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="" xmlns:a16="http://schemas.microsoft.com/office/drawing/2014/main" id="{6E25EA1A-1108-47E9-AC84-15B510373A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15344" y="3649674"/>
            <a:ext cx="382728" cy="382728"/>
          </a:xfrm>
          <a:prstGeom prst="rect">
            <a:avLst/>
          </a:prstGeom>
        </p:spPr>
      </p:pic>
      <p:sp>
        <p:nvSpPr>
          <p:cNvPr id="17" name="Arc 16">
            <a:extLst>
              <a:ext uri="{FF2B5EF4-FFF2-40B4-BE49-F238E27FC236}">
                <a16:creationId xmlns="" xmlns:a16="http://schemas.microsoft.com/office/drawing/2014/main" id="{74EAC411-FF0D-4DDF-9B35-6AB56A1D4E2F}"/>
              </a:ext>
            </a:extLst>
          </p:cNvPr>
          <p:cNvSpPr/>
          <p:nvPr/>
        </p:nvSpPr>
        <p:spPr>
          <a:xfrm>
            <a:off x="9241769" y="2410151"/>
            <a:ext cx="1933897" cy="2007909"/>
          </a:xfrm>
          <a:prstGeom prst="arc">
            <a:avLst>
              <a:gd name="adj1" fmla="val 16200000"/>
              <a:gd name="adj2" fmla="val 638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="" xmlns:a16="http://schemas.microsoft.com/office/drawing/2014/main" id="{7D7B9BF2-78FC-47DF-8D1D-6A3DCF65BEEE}"/>
              </a:ext>
            </a:extLst>
          </p:cNvPr>
          <p:cNvSpPr/>
          <p:nvPr/>
        </p:nvSpPr>
        <p:spPr>
          <a:xfrm rot="4547534">
            <a:off x="9180955" y="3934955"/>
            <a:ext cx="1933897" cy="2007909"/>
          </a:xfrm>
          <a:prstGeom prst="arc">
            <a:avLst>
              <a:gd name="adj1" fmla="val 16200000"/>
              <a:gd name="adj2" fmla="val 638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="" xmlns:a16="http://schemas.microsoft.com/office/drawing/2014/main" id="{AFB375CD-A53F-40CE-985B-1FE1152C94DC}"/>
              </a:ext>
            </a:extLst>
          </p:cNvPr>
          <p:cNvSpPr/>
          <p:nvPr/>
        </p:nvSpPr>
        <p:spPr>
          <a:xfrm rot="15784570">
            <a:off x="8160889" y="2338032"/>
            <a:ext cx="1933897" cy="2007909"/>
          </a:xfrm>
          <a:prstGeom prst="arc">
            <a:avLst>
              <a:gd name="adj1" fmla="val 16200000"/>
              <a:gd name="adj2" fmla="val 638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="" xmlns:a16="http://schemas.microsoft.com/office/drawing/2014/main" id="{10DF5B01-8A84-4720-87A1-A22C1E9028C3}"/>
              </a:ext>
            </a:extLst>
          </p:cNvPr>
          <p:cNvSpPr/>
          <p:nvPr/>
        </p:nvSpPr>
        <p:spPr>
          <a:xfrm rot="11365100">
            <a:off x="8092011" y="3896595"/>
            <a:ext cx="1933897" cy="2007909"/>
          </a:xfrm>
          <a:prstGeom prst="arc">
            <a:avLst>
              <a:gd name="adj1" fmla="val 16200000"/>
              <a:gd name="adj2" fmla="val 638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201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CA5388-2271-456F-A3E6-BF5537A1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069248-3A47-4EA8-B873-698B43522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5419344" cy="376618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Blockchain technology can be integrated into multiple areas. The primary use of blockchains today is as a </a:t>
            </a:r>
            <a:r>
              <a:rPr lang="en-US" dirty="0" smtClean="0"/>
              <a:t>distributed ledger</a:t>
            </a:r>
            <a:r>
              <a:rPr lang="en-US" dirty="0"/>
              <a:t> for cryptocurrencies, most notably bitcoin. </a:t>
            </a:r>
          </a:p>
          <a:p>
            <a:pPr>
              <a:lnSpc>
                <a:spcPct val="110000"/>
              </a:lnSpc>
            </a:pPr>
            <a:r>
              <a:rPr lang="en-US" dirty="0"/>
              <a:t>However, Blockchain is now being considered as a platform for multiple use-case scenarios, and multiple proof of concepts have been surfaced.</a:t>
            </a:r>
          </a:p>
          <a:p>
            <a:pPr>
              <a:lnSpc>
                <a:spcPct val="110000"/>
              </a:lnSpc>
            </a:pPr>
            <a:r>
              <a:rPr lang="en-US" dirty="0"/>
              <a:t>Blockchain is being used in the field of Video Games (</a:t>
            </a:r>
            <a:r>
              <a:rPr lang="en-US" dirty="0" err="1"/>
              <a:t>CryptoKitties</a:t>
            </a:r>
            <a:r>
              <a:rPr lang="en-US" dirty="0"/>
              <a:t>), Supply Chain (</a:t>
            </a:r>
            <a:r>
              <a:rPr lang="en-US" dirty="0" err="1"/>
              <a:t>EverLedger</a:t>
            </a:r>
            <a:r>
              <a:rPr lang="en-US" dirty="0"/>
              <a:t>), private storage (Quorum), and decentralized voting (</a:t>
            </a:r>
            <a:r>
              <a:rPr lang="en-US" dirty="0" err="1"/>
              <a:t>Tezos</a:t>
            </a:r>
            <a:r>
              <a:rPr lang="en-US" dirty="0"/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833B3F3-CF3F-4662-82C1-D0656329021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1819" y="721042"/>
            <a:ext cx="2798180" cy="15739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34BAF7B-4AB4-45E6-A6C7-66589F59632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31819" y="2653734"/>
            <a:ext cx="2798180" cy="15739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2002922-069F-49F5-9C77-CDD15C98CBF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31822" y="4700270"/>
            <a:ext cx="2798177" cy="15739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Graphic 9">
            <a:extLst>
              <a:ext uri="{FF2B5EF4-FFF2-40B4-BE49-F238E27FC236}">
                <a16:creationId xmlns="" xmlns:a16="http://schemas.microsoft.com/office/drawing/2014/main" id="{BC3B1813-D9A9-4FED-9E44-18F9DF81C3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637" y="5495087"/>
            <a:ext cx="1229714" cy="18353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DDD0D6A1-1800-410F-B869-35F875EE6E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25634" y="3484666"/>
            <a:ext cx="1278772" cy="16187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85B35719-6299-487E-A0C4-BCA37660591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32139" y="1010139"/>
            <a:ext cx="1053749" cy="10826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2022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7EBCA4-BC8D-42C6-BD97-C7C2A36B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8934FE-5500-44DA-8EE8-FB7BC2A28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865652"/>
            <a:ext cx="5771007" cy="474546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 err="1"/>
              <a:t>Nodejs</a:t>
            </a:r>
            <a:r>
              <a:rPr lang="en-US" b="1" dirty="0"/>
              <a:t> </a:t>
            </a:r>
            <a:endParaRPr lang="en-US" b="1" dirty="0" smtClean="0"/>
          </a:p>
          <a:p>
            <a:pPr>
              <a:lnSpc>
                <a:spcPct val="120000"/>
              </a:lnSpc>
            </a:pPr>
            <a:r>
              <a:rPr lang="en-US" b="1" dirty="0" smtClean="0"/>
              <a:t>Solidity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Web3</a:t>
            </a:r>
          </a:p>
          <a:p>
            <a:pPr>
              <a:lnSpc>
                <a:spcPct val="120000"/>
              </a:lnSpc>
            </a:pPr>
            <a:r>
              <a:rPr lang="en-US" b="1" dirty="0" err="1" smtClean="0"/>
              <a:t>Ganache</a:t>
            </a:r>
            <a:endParaRPr lang="en-US" b="1" dirty="0" smtClean="0"/>
          </a:p>
          <a:p>
            <a:pPr>
              <a:lnSpc>
                <a:spcPct val="120000"/>
              </a:lnSpc>
            </a:pPr>
            <a:r>
              <a:rPr lang="en-US" b="1" dirty="0" err="1" smtClean="0"/>
              <a:t>MetaMask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 err="1" smtClean="0"/>
              <a:t>Ethereum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 </a:t>
            </a: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b="1" dirty="0" smtClean="0"/>
              <a:t>Truffle Suite</a:t>
            </a: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="" xmlns:a16="http://schemas.microsoft.com/office/drawing/2014/main" id="{5578283F-8176-462B-BC29-C10023727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434" y="3223475"/>
            <a:ext cx="1355528" cy="8295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7743" y="2448910"/>
            <a:ext cx="1566126" cy="1644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87011" y="2409753"/>
            <a:ext cx="1138083" cy="1754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33648" y="2523979"/>
            <a:ext cx="711591" cy="711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1871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65E8C-F965-4DD9-8BE4-407F88AB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be working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B01E53-3863-4F2A-B4FF-95A784B67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show Proof of Concept (POC) of application of Blockchain, we will be working on </a:t>
            </a:r>
            <a:r>
              <a:rPr lang="en-US" dirty="0" smtClean="0"/>
              <a:t>Truffle Suite and </a:t>
            </a:r>
            <a:r>
              <a:rPr lang="en-US" dirty="0"/>
              <a:t>Nodejs to build a system that showcases how actual transactions work in a Blockchain.</a:t>
            </a:r>
          </a:p>
          <a:p>
            <a:pPr>
              <a:lnSpc>
                <a:spcPct val="100000"/>
              </a:lnSpc>
            </a:pPr>
            <a:r>
              <a:rPr lang="en-US" dirty="0"/>
              <a:t>For this, we’ll be building an app </a:t>
            </a:r>
            <a:r>
              <a:rPr lang="en-US" dirty="0" smtClean="0"/>
              <a:t>for </a:t>
            </a:r>
            <a:r>
              <a:rPr lang="en-US" dirty="0" smtClean="0"/>
              <a:t>adoption </a:t>
            </a:r>
            <a:r>
              <a:rPr lang="en-US" dirty="0" smtClean="0"/>
              <a:t>tracking system for a pet shop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app will </a:t>
            </a:r>
            <a:r>
              <a:rPr lang="en-US" dirty="0" smtClean="0"/>
              <a:t>associate </a:t>
            </a:r>
            <a:r>
              <a:rPr lang="en-US" dirty="0" smtClean="0"/>
              <a:t>an </a:t>
            </a:r>
            <a:r>
              <a:rPr lang="en-US" dirty="0" err="1" smtClean="0"/>
              <a:t>Ethereum</a:t>
            </a:r>
            <a:r>
              <a:rPr lang="en-US" dirty="0" smtClean="0"/>
              <a:t> address with a pet to be adopted</a:t>
            </a:r>
            <a:r>
              <a:rPr lang="en-US" dirty="0" smtClean="0"/>
              <a:t>. Then certain functions will be used to depict the adoption of any pet.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356511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427</TotalTime>
  <Words>856</Words>
  <Application>Microsoft Office PowerPoint</Application>
  <PresentationFormat>Custom</PresentationFormat>
  <Paragraphs>89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Metropolitan</vt:lpstr>
      <vt:lpstr>Proof of Concept of Blockchain</vt:lpstr>
      <vt:lpstr>Introduction to Blockchain</vt:lpstr>
      <vt:lpstr>What exactly is a Blockchain?</vt:lpstr>
      <vt:lpstr>What are Blocks?</vt:lpstr>
      <vt:lpstr>Ledger</vt:lpstr>
      <vt:lpstr>Distributed &amp; Decentralized Ledger</vt:lpstr>
      <vt:lpstr>Uses of Blockchain</vt:lpstr>
      <vt:lpstr>Tools and Technologies Used </vt:lpstr>
      <vt:lpstr>What we will be working on?</vt:lpstr>
      <vt:lpstr>Steps covered:</vt:lpstr>
      <vt:lpstr>Setting up the development environment </vt:lpstr>
      <vt:lpstr>Creating a Truffle project using a Truffle Box </vt:lpstr>
      <vt:lpstr>Writing the smart contract </vt:lpstr>
      <vt:lpstr>Compiling and migrating the smart contract </vt:lpstr>
      <vt:lpstr>Testing the smart contract</vt:lpstr>
      <vt:lpstr>Creating a user interface to interact with the smart contract </vt:lpstr>
      <vt:lpstr> Interacting with the dapp in a browser 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of Concept of Blockchain</dc:title>
  <dc:creator>Palaash Atri</dc:creator>
  <cp:lastModifiedBy>Harsh Malik</cp:lastModifiedBy>
  <cp:revision>63</cp:revision>
  <dcterms:created xsi:type="dcterms:W3CDTF">2019-09-12T18:38:30Z</dcterms:created>
  <dcterms:modified xsi:type="dcterms:W3CDTF">2020-04-15T15:28:25Z</dcterms:modified>
</cp:coreProperties>
</file>