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0b4c8"/>
        </a:solidFill>
      </p:bgPr>
    </p:bg>
    <p:spTree>
      <p:nvGrpSpPr>
        <p:cNvPr id="1" name=""/>
        <p:cNvGrpSpPr/>
        <p:nvPr/>
      </p:nvGrpSpPr>
      <p:grpSpPr>
        <a:xfrm>
          <a:off x="0" y="0"/>
          <a:ext cx="0" cy="0"/>
          <a:chOff x="0" y="0"/>
          <a:chExt cx="0" cy="0"/>
        </a:xfrm>
      </p:grpSpPr>
      <p:sp>
        <p:nvSpPr>
          <p:cNvPr id="0" name="CustomShape 1"/>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603360" y="770400"/>
            <a:ext cx="10782000" cy="3352320"/>
          </a:xfrm>
          <a:prstGeom prst="rect">
            <a:avLst/>
          </a:prstGeom>
        </p:spPr>
        <p:txBody>
          <a:bodyPr anchor="b"/>
          <a:p>
            <a:pPr>
              <a:lnSpc>
                <a:spcPct val="80000"/>
              </a:lnSpc>
            </a:pPr>
            <a:r>
              <a:rPr b="0" lang="en-US" sz="8800" spc="-117" strike="noStrike">
                <a:solidFill>
                  <a:srgbClr val="ffffff"/>
                </a:solidFill>
                <a:latin typeface="Calibri Light"/>
              </a:rPr>
              <a:t>Click to edit Master title </a:t>
            </a:r>
            <a:r>
              <a:rPr b="0" lang="en-US" sz="8800" spc="-117" strike="noStrike">
                <a:solidFill>
                  <a:srgbClr val="ffffff"/>
                </a:solidFill>
                <a:latin typeface="Calibri Light"/>
              </a:rPr>
              <a:t>style</a:t>
            </a:r>
            <a:endParaRPr b="0" lang="en-US" sz="8800" spc="-1" strike="noStrike">
              <a:solidFill>
                <a:srgbClr val="000000"/>
              </a:solidFill>
              <a:latin typeface="Calibri Light"/>
            </a:endParaRPr>
          </a:p>
        </p:txBody>
      </p:sp>
      <p:sp>
        <p:nvSpPr>
          <p:cNvPr id="2" name="PlaceHolder 3"/>
          <p:cNvSpPr>
            <a:spLocks noGrp="1"/>
          </p:cNvSpPr>
          <p:nvPr>
            <p:ph type="dt"/>
          </p:nvPr>
        </p:nvSpPr>
        <p:spPr>
          <a:xfrm>
            <a:off x="685800" y="6412320"/>
            <a:ext cx="4114440" cy="228240"/>
          </a:xfrm>
          <a:prstGeom prst="rect">
            <a:avLst/>
          </a:prstGeom>
        </p:spPr>
        <p:txBody>
          <a:bodyPr anchor="ctr"/>
          <a:p>
            <a:pPr>
              <a:lnSpc>
                <a:spcPct val="100000"/>
              </a:lnSpc>
            </a:pPr>
            <a:fld id="{1DE78E3C-5A13-415C-9438-68FB88BCD09C}" type="datetime">
              <a:rPr b="0" lang="en-IN" sz="950" spc="-1" strike="noStrike">
                <a:solidFill>
                  <a:srgbClr val="ffffff"/>
                </a:solidFill>
                <a:latin typeface="Calibri Light"/>
              </a:rPr>
              <a:t>16/04/20</a:t>
            </a:fld>
            <a:endParaRPr b="0" lang="en-IN" sz="950" spc="-1" strike="noStrike">
              <a:latin typeface="Times New Roman"/>
            </a:endParaRPr>
          </a:p>
        </p:txBody>
      </p:sp>
      <p:sp>
        <p:nvSpPr>
          <p:cNvPr id="3" name="PlaceHolder 4"/>
          <p:cNvSpPr>
            <a:spLocks noGrp="1"/>
          </p:cNvSpPr>
          <p:nvPr>
            <p:ph type="ftr"/>
          </p:nvPr>
        </p:nvSpPr>
        <p:spPr>
          <a:xfrm>
            <a:off x="685800" y="6554520"/>
            <a:ext cx="5028840" cy="228240"/>
          </a:xfrm>
          <a:prstGeom prst="rect">
            <a:avLst/>
          </a:prstGeom>
        </p:spPr>
        <p:txBody>
          <a:bodyPr anchor="ctr"/>
          <a:p>
            <a:endParaRPr b="0" lang="en-IN" sz="2400" spc="-1" strike="noStrike">
              <a:latin typeface="Times New Roman"/>
            </a:endParaRPr>
          </a:p>
        </p:txBody>
      </p:sp>
      <p:sp>
        <p:nvSpPr>
          <p:cNvPr id="4" name="PlaceHolder 5"/>
          <p:cNvSpPr>
            <a:spLocks noGrp="1"/>
          </p:cNvSpPr>
          <p:nvPr>
            <p:ph type="sldNum"/>
          </p:nvPr>
        </p:nvSpPr>
        <p:spPr>
          <a:xfrm>
            <a:off x="8763840" y="5876280"/>
            <a:ext cx="2925720" cy="1396800"/>
          </a:xfrm>
          <a:prstGeom prst="rect">
            <a:avLst/>
          </a:prstGeom>
        </p:spPr>
        <p:txBody>
          <a:bodyPr anchor="b"/>
          <a:p>
            <a:pPr algn="r">
              <a:lnSpc>
                <a:spcPct val="100000"/>
              </a:lnSpc>
            </a:pPr>
            <a:fld id="{57F1FDCE-2C1A-4754-BD4D-DB1F822A878A}" type="slidenum">
              <a:rPr b="0" lang="en-IN" sz="10300" spc="-1" strike="noStrike">
                <a:solidFill>
                  <a:srgbClr val="ffffff"/>
                </a:solidFill>
                <a:latin typeface="Calibri Light"/>
              </a:rPr>
              <a:t>&lt;number&gt;</a:t>
            </a:fld>
            <a:endParaRPr b="0" lang="en-IN" sz="103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000" spc="-1" strike="noStrike">
                <a:solidFill>
                  <a:srgbClr val="262626"/>
                </a:solidFill>
                <a:latin typeface="Calibri Light"/>
              </a:rPr>
              <a:t>Second Outline Level</a:t>
            </a:r>
            <a:endParaRPr b="0" i="1" lang="en-US" sz="20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1800" spc="-1" strike="noStrike">
                <a:solidFill>
                  <a:srgbClr val="262626"/>
                </a:solidFill>
                <a:latin typeface="Calibri Light"/>
              </a:rPr>
              <a:t>Third Outline Level</a:t>
            </a:r>
            <a:endParaRPr b="0" lang="en-US" sz="18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1800" spc="-1" strike="noStrike">
                <a:solidFill>
                  <a:srgbClr val="262626"/>
                </a:solidFill>
                <a:latin typeface="Calibri Light"/>
              </a:rPr>
              <a:t>Fourth Outline Level</a:t>
            </a:r>
            <a:endParaRPr b="0" lang="en-US" sz="18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Calibri Light"/>
              </a:rPr>
              <a:t>Fifth Outline Level</a:t>
            </a:r>
            <a:endParaRPr b="0" lang="en-US" sz="20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Calibri Light"/>
              </a:rPr>
              <a:t>Sixth Outline Level</a:t>
            </a:r>
            <a:endParaRPr b="0" lang="en-US" sz="20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Calibri Light"/>
              </a:rPr>
              <a:t>Seventh Outline Level</a:t>
            </a:r>
            <a:endParaRPr b="0" lang="en-US" sz="2000" spc="-1" strike="noStrike">
              <a:solidFill>
                <a:srgbClr val="262626"/>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57360" y="499680"/>
            <a:ext cx="10772280" cy="1657800"/>
          </a:xfrm>
          <a:prstGeom prst="rect">
            <a:avLst/>
          </a:prstGeom>
        </p:spPr>
        <p:txBody>
          <a:bodyPr anchor="ctr"/>
          <a:p>
            <a:pPr>
              <a:lnSpc>
                <a:spcPct val="85000"/>
              </a:lnSpc>
            </a:pPr>
            <a:r>
              <a:rPr b="0" lang="en-US" sz="5400" spc="-117" strike="noStrike">
                <a:solidFill>
                  <a:srgbClr val="50b4c8"/>
                </a:solidFill>
                <a:latin typeface="Calibri Light"/>
              </a:rPr>
              <a:t>Click to edit Master title style</a:t>
            </a:r>
            <a:endParaRPr b="0" lang="en-US" sz="5400" spc="-1" strike="noStrike">
              <a:solidFill>
                <a:srgbClr val="000000"/>
              </a:solidFill>
              <a:latin typeface="Calibri Light"/>
            </a:endParaRPr>
          </a:p>
        </p:txBody>
      </p:sp>
      <p:sp>
        <p:nvSpPr>
          <p:cNvPr id="43" name="PlaceHolder 2"/>
          <p:cNvSpPr>
            <a:spLocks noGrp="1"/>
          </p:cNvSpPr>
          <p:nvPr>
            <p:ph type="body"/>
          </p:nvPr>
        </p:nvSpPr>
        <p:spPr>
          <a:xfrm>
            <a:off x="676800" y="2011680"/>
            <a:ext cx="10753200" cy="3765960"/>
          </a:xfrm>
          <a:prstGeom prst="rect">
            <a:avLst/>
          </a:prstGeom>
        </p:spPr>
        <p:txBody>
          <a:bodyPr/>
          <a:p>
            <a:pPr marL="91440" indent="-91080">
              <a:lnSpc>
                <a:spcPct val="85000"/>
              </a:lnSpc>
              <a:spcBef>
                <a:spcPts val="1301"/>
              </a:spcBef>
              <a:buClr>
                <a:srgbClr val="262626"/>
              </a:buClr>
              <a:buFont typeface="Arial"/>
              <a:buChar char=" "/>
            </a:pPr>
            <a:r>
              <a:rPr b="0" lang="en-US" sz="2400" spc="-1" strike="noStrike">
                <a:solidFill>
                  <a:srgbClr val="262626"/>
                </a:solidFill>
                <a:latin typeface="Calibri Light"/>
              </a:rPr>
              <a:t>Click to edit Master text styles</a:t>
            </a:r>
            <a:endParaRPr b="0" lang="en-US" sz="2400" spc="-1" strike="noStrike">
              <a:solidFill>
                <a:srgbClr val="262626"/>
              </a:solidFill>
              <a:latin typeface="Calibri Light"/>
            </a:endParaRPr>
          </a:p>
          <a:p>
            <a:pPr lvl="1" marL="347400" indent="-342720">
              <a:lnSpc>
                <a:spcPct val="85000"/>
              </a:lnSpc>
              <a:spcBef>
                <a:spcPts val="601"/>
              </a:spcBef>
              <a:buClr>
                <a:srgbClr val="262626"/>
              </a:buClr>
              <a:buFont typeface="Arial"/>
              <a:buChar char=" "/>
            </a:pPr>
            <a:r>
              <a:rPr b="0" lang="en-US" sz="2400" spc="-1" strike="noStrike">
                <a:solidFill>
                  <a:srgbClr val="262626"/>
                </a:solidFill>
                <a:latin typeface="Calibri Light"/>
              </a:rPr>
              <a:t>Second level</a:t>
            </a:r>
            <a:endParaRPr b="0" i="1" lang="en-US" sz="2400" spc="-1" strike="noStrike">
              <a:solidFill>
                <a:srgbClr val="262626"/>
              </a:solidFill>
              <a:latin typeface="Calibri Light"/>
            </a:endParaRPr>
          </a:p>
          <a:p>
            <a:pPr lvl="2" marL="548640" indent="-548280">
              <a:lnSpc>
                <a:spcPct val="85000"/>
              </a:lnSpc>
              <a:spcBef>
                <a:spcPts val="601"/>
              </a:spcBef>
              <a:buClr>
                <a:srgbClr val="262626"/>
              </a:buClr>
              <a:buFont typeface="Arial"/>
              <a:buChar char=" "/>
            </a:pPr>
            <a:r>
              <a:rPr b="0" i="1" lang="en-US" sz="2000" spc="-1" strike="noStrike">
                <a:solidFill>
                  <a:srgbClr val="262626"/>
                </a:solidFill>
                <a:latin typeface="Calibri Light"/>
              </a:rPr>
              <a:t>Third level</a:t>
            </a:r>
            <a:endParaRPr b="0" lang="en-US" sz="2000" spc="-1" strike="noStrike">
              <a:solidFill>
                <a:srgbClr val="262626"/>
              </a:solidFill>
              <a:latin typeface="Calibri Light"/>
            </a:endParaRPr>
          </a:p>
          <a:p>
            <a:pPr lvl="3" marL="822960" indent="-822600">
              <a:lnSpc>
                <a:spcPct val="85000"/>
              </a:lnSpc>
              <a:spcBef>
                <a:spcPts val="601"/>
              </a:spcBef>
              <a:buClr>
                <a:srgbClr val="262626"/>
              </a:buClr>
              <a:buFont typeface="Arial"/>
              <a:buChar char=" "/>
            </a:pPr>
            <a:r>
              <a:rPr b="0" lang="en-US" sz="1800" spc="-1" strike="noStrike">
                <a:solidFill>
                  <a:srgbClr val="262626"/>
                </a:solidFill>
                <a:latin typeface="Calibri Light"/>
              </a:rPr>
              <a:t>Fourth level</a:t>
            </a:r>
            <a:endParaRPr b="0" lang="en-US" sz="1800" spc="-1" strike="noStrike">
              <a:solidFill>
                <a:srgbClr val="262626"/>
              </a:solidFill>
              <a:latin typeface="Calibri Light"/>
            </a:endParaRPr>
          </a:p>
          <a:p>
            <a:pPr lvl="4" marL="1097280" indent="-1096920">
              <a:lnSpc>
                <a:spcPct val="85000"/>
              </a:lnSpc>
              <a:spcBef>
                <a:spcPts val="601"/>
              </a:spcBef>
              <a:buClr>
                <a:srgbClr val="262626"/>
              </a:buClr>
              <a:buFont typeface="Arial"/>
              <a:buChar char=" "/>
            </a:pPr>
            <a:r>
              <a:rPr b="0" lang="en-US" sz="1800" spc="-1" strike="noStrike">
                <a:solidFill>
                  <a:srgbClr val="262626"/>
                </a:solidFill>
                <a:latin typeface="Calibri Light"/>
              </a:rPr>
              <a:t>Fifth level</a:t>
            </a:r>
            <a:endParaRPr b="0" lang="en-US" sz="1800" spc="-1" strike="noStrike">
              <a:solidFill>
                <a:srgbClr val="262626"/>
              </a:solidFill>
              <a:latin typeface="Calibri Light"/>
            </a:endParaRPr>
          </a:p>
        </p:txBody>
      </p:sp>
      <p:sp>
        <p:nvSpPr>
          <p:cNvPr id="44" name="PlaceHolder 3"/>
          <p:cNvSpPr>
            <a:spLocks noGrp="1"/>
          </p:cNvSpPr>
          <p:nvPr>
            <p:ph type="dt"/>
          </p:nvPr>
        </p:nvSpPr>
        <p:spPr>
          <a:xfrm>
            <a:off x="685800" y="6412320"/>
            <a:ext cx="4114440" cy="228240"/>
          </a:xfrm>
          <a:prstGeom prst="rect">
            <a:avLst/>
          </a:prstGeom>
        </p:spPr>
        <p:txBody>
          <a:bodyPr anchor="ctr"/>
          <a:p>
            <a:pPr>
              <a:lnSpc>
                <a:spcPct val="100000"/>
              </a:lnSpc>
            </a:pPr>
            <a:fld id="{24C477A5-4EE7-4C4A-B5A8-A7AC022EB3D7}" type="datetime">
              <a:rPr b="0" lang="en-IN" sz="950" spc="-1" strike="noStrike">
                <a:solidFill>
                  <a:srgbClr val="000000"/>
                </a:solidFill>
                <a:latin typeface="Calibri Light"/>
              </a:rPr>
              <a:t>16/04/20</a:t>
            </a:fld>
            <a:endParaRPr b="0" lang="en-IN" sz="950" spc="-1" strike="noStrike">
              <a:latin typeface="Times New Roman"/>
            </a:endParaRPr>
          </a:p>
        </p:txBody>
      </p:sp>
      <p:sp>
        <p:nvSpPr>
          <p:cNvPr id="45" name="PlaceHolder 4"/>
          <p:cNvSpPr>
            <a:spLocks noGrp="1"/>
          </p:cNvSpPr>
          <p:nvPr>
            <p:ph type="ftr"/>
          </p:nvPr>
        </p:nvSpPr>
        <p:spPr>
          <a:xfrm>
            <a:off x="685800" y="6554520"/>
            <a:ext cx="5028840" cy="228240"/>
          </a:xfrm>
          <a:prstGeom prst="rect">
            <a:avLst/>
          </a:prstGeom>
        </p:spPr>
        <p:txBody>
          <a:bodyPr anchor="ctr"/>
          <a:p>
            <a:endParaRPr b="0" lang="en-IN" sz="2400" spc="-1" strike="noStrike">
              <a:latin typeface="Times New Roman"/>
            </a:endParaRPr>
          </a:p>
        </p:txBody>
      </p:sp>
      <p:sp>
        <p:nvSpPr>
          <p:cNvPr id="46" name="PlaceHolder 5"/>
          <p:cNvSpPr>
            <a:spLocks noGrp="1"/>
          </p:cNvSpPr>
          <p:nvPr>
            <p:ph type="sldNum"/>
          </p:nvPr>
        </p:nvSpPr>
        <p:spPr>
          <a:xfrm>
            <a:off x="8763840" y="5876280"/>
            <a:ext cx="2925720" cy="1396800"/>
          </a:xfrm>
          <a:prstGeom prst="rect">
            <a:avLst/>
          </a:prstGeom>
        </p:spPr>
        <p:txBody>
          <a:bodyPr anchor="b"/>
          <a:p>
            <a:pPr algn="r">
              <a:lnSpc>
                <a:spcPct val="100000"/>
              </a:lnSpc>
            </a:pPr>
            <a:fld id="{7327BCB8-E1EA-42C1-BF1D-AAC12CB4E16E}" type="slidenum">
              <a:rPr b="0" lang="en-IN" sz="10300" spc="-1" strike="noStrike">
                <a:solidFill>
                  <a:srgbClr val="50b4c8"/>
                </a:solidFill>
                <a:latin typeface="Calibri Light"/>
              </a:rPr>
              <a:t>1</a:t>
            </a:fld>
            <a:endParaRPr b="0" lang="en-IN" sz="10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dt"/>
          </p:nvPr>
        </p:nvSpPr>
        <p:spPr>
          <a:xfrm>
            <a:off x="685800" y="6412320"/>
            <a:ext cx="4114440" cy="228240"/>
          </a:xfrm>
          <a:prstGeom prst="rect">
            <a:avLst/>
          </a:prstGeom>
        </p:spPr>
        <p:txBody>
          <a:bodyPr anchor="ctr"/>
          <a:p>
            <a:pPr>
              <a:lnSpc>
                <a:spcPct val="100000"/>
              </a:lnSpc>
            </a:pPr>
            <a:fld id="{87D80792-4E62-4E13-BDBE-BF31F5C017A1}" type="datetime">
              <a:rPr b="0" lang="en-IN" sz="950" spc="-1" strike="noStrike">
                <a:solidFill>
                  <a:srgbClr val="000000"/>
                </a:solidFill>
                <a:latin typeface="Calibri Light"/>
              </a:rPr>
              <a:t>16/04/20</a:t>
            </a:fld>
            <a:endParaRPr b="0" lang="en-IN" sz="950" spc="-1" strike="noStrike">
              <a:latin typeface="Times New Roman"/>
            </a:endParaRPr>
          </a:p>
        </p:txBody>
      </p:sp>
      <p:sp>
        <p:nvSpPr>
          <p:cNvPr id="84" name="PlaceHolder 2"/>
          <p:cNvSpPr>
            <a:spLocks noGrp="1"/>
          </p:cNvSpPr>
          <p:nvPr>
            <p:ph type="ftr"/>
          </p:nvPr>
        </p:nvSpPr>
        <p:spPr>
          <a:xfrm>
            <a:off x="685800" y="6554520"/>
            <a:ext cx="5028840" cy="228240"/>
          </a:xfrm>
          <a:prstGeom prst="rect">
            <a:avLst/>
          </a:prstGeom>
        </p:spPr>
        <p:txBody>
          <a:bodyPr anchor="ctr"/>
          <a:p>
            <a:endParaRPr b="0" lang="en-IN" sz="2400" spc="-1" strike="noStrike">
              <a:latin typeface="Times New Roman"/>
            </a:endParaRPr>
          </a:p>
        </p:txBody>
      </p:sp>
      <p:sp>
        <p:nvSpPr>
          <p:cNvPr id="85" name="PlaceHolder 3"/>
          <p:cNvSpPr>
            <a:spLocks noGrp="1"/>
          </p:cNvSpPr>
          <p:nvPr>
            <p:ph type="sldNum"/>
          </p:nvPr>
        </p:nvSpPr>
        <p:spPr>
          <a:xfrm>
            <a:off x="8763840" y="5876280"/>
            <a:ext cx="2925720" cy="1396800"/>
          </a:xfrm>
          <a:prstGeom prst="rect">
            <a:avLst/>
          </a:prstGeom>
        </p:spPr>
        <p:txBody>
          <a:bodyPr anchor="b"/>
          <a:p>
            <a:pPr algn="r">
              <a:lnSpc>
                <a:spcPct val="100000"/>
              </a:lnSpc>
            </a:pPr>
            <a:fld id="{6730E233-6448-4267-9C73-FA2B7C82FD2C}" type="slidenum">
              <a:rPr b="0" lang="en-IN" sz="10300" spc="-1" strike="noStrike">
                <a:solidFill>
                  <a:srgbClr val="50b4c8"/>
                </a:solidFill>
                <a:latin typeface="Calibri Light"/>
              </a:rPr>
              <a:t>1</a:t>
            </a:fld>
            <a:endParaRPr b="0" lang="en-IN" sz="10300" spc="-1" strike="noStrike">
              <a:latin typeface="Times New Roman"/>
            </a:endParaRPr>
          </a:p>
        </p:txBody>
      </p:sp>
      <p:sp>
        <p:nvSpPr>
          <p:cNvPr id="86"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Light"/>
              </a:rPr>
              <a:t>Click to edit the title text format</a:t>
            </a:r>
            <a:endParaRPr b="0" lang="en-US" sz="1800" spc="-1" strike="noStrike">
              <a:solidFill>
                <a:srgbClr val="000000"/>
              </a:solidFill>
              <a:latin typeface="Calibri Light"/>
            </a:endParaRPr>
          </a:p>
        </p:txBody>
      </p:sp>
      <p:sp>
        <p:nvSpPr>
          <p:cNvPr id="8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000" spc="-1" strike="noStrike">
                <a:solidFill>
                  <a:srgbClr val="262626"/>
                </a:solidFill>
                <a:latin typeface="Calibri Light"/>
              </a:rPr>
              <a:t>Second Outline Level</a:t>
            </a:r>
            <a:endParaRPr b="0" i="1" lang="en-US" sz="20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1800" spc="-1" strike="noStrike">
                <a:solidFill>
                  <a:srgbClr val="262626"/>
                </a:solidFill>
                <a:latin typeface="Calibri Light"/>
              </a:rPr>
              <a:t>Third Outline Level</a:t>
            </a:r>
            <a:endParaRPr b="0" lang="en-US" sz="18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1800" spc="-1" strike="noStrike">
                <a:solidFill>
                  <a:srgbClr val="262626"/>
                </a:solidFill>
                <a:latin typeface="Calibri Light"/>
              </a:rPr>
              <a:t>Fourth Outline Level</a:t>
            </a:r>
            <a:endParaRPr b="0" lang="en-US" sz="18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Calibri Light"/>
              </a:rPr>
              <a:t>Fifth Outline Level</a:t>
            </a:r>
            <a:endParaRPr b="0" lang="en-US" sz="20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Calibri Light"/>
              </a:rPr>
              <a:t>Sixth Outline Level</a:t>
            </a:r>
            <a:endParaRPr b="0" lang="en-US" sz="20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Calibri Light"/>
              </a:rPr>
              <a:t>Seventh Outline Level</a:t>
            </a:r>
            <a:endParaRPr b="0" lang="en-US" sz="2000" spc="-1" strike="noStrike">
              <a:solidFill>
                <a:srgbClr val="262626"/>
              </a:solidFill>
              <a:latin typeface="Calibri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nodejs.org/en/download/" TargetMode="External"/><Relationship Id="rId2" Type="http://schemas.openxmlformats.org/officeDocument/2006/relationships/hyperlink" Target="https://git-scm.com/downloads"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03360" y="770400"/>
            <a:ext cx="10782000" cy="3352320"/>
          </a:xfrm>
          <a:prstGeom prst="rect">
            <a:avLst/>
          </a:prstGeom>
          <a:noFill/>
          <a:ln>
            <a:noFill/>
          </a:ln>
        </p:spPr>
        <p:txBody>
          <a:bodyPr anchor="b"/>
          <a:p>
            <a:pPr>
              <a:lnSpc>
                <a:spcPct val="80000"/>
              </a:lnSpc>
            </a:pPr>
            <a:r>
              <a:rPr b="0" lang="en-US" sz="8800" spc="-117" strike="noStrike">
                <a:solidFill>
                  <a:srgbClr val="ffffff"/>
                </a:solidFill>
                <a:latin typeface="Calibri Light"/>
              </a:rPr>
              <a:t>Proof of Concept of Blockchain</a:t>
            </a:r>
            <a:endParaRPr b="0" lang="en-US" sz="8800" spc="-1" strike="noStrike">
              <a:solidFill>
                <a:srgbClr val="000000"/>
              </a:solidFill>
              <a:latin typeface="Calibri Light"/>
            </a:endParaRPr>
          </a:p>
        </p:txBody>
      </p:sp>
      <p:sp>
        <p:nvSpPr>
          <p:cNvPr id="125" name="TextShape 2"/>
          <p:cNvSpPr txBox="1"/>
          <p:nvPr/>
        </p:nvSpPr>
        <p:spPr>
          <a:xfrm>
            <a:off x="667440" y="4206960"/>
            <a:ext cx="9227880" cy="581760"/>
          </a:xfrm>
          <a:prstGeom prst="rect">
            <a:avLst/>
          </a:prstGeom>
          <a:noFill/>
          <a:ln>
            <a:noFill/>
          </a:ln>
        </p:spPr>
        <p:txBody>
          <a:bodyPr/>
          <a:p>
            <a:pPr>
              <a:lnSpc>
                <a:spcPct val="85000"/>
              </a:lnSpc>
              <a:spcBef>
                <a:spcPts val="1301"/>
              </a:spcBef>
            </a:pPr>
            <a:r>
              <a:rPr b="0" lang="en-IN" sz="3200" spc="-1" strike="noStrike">
                <a:solidFill>
                  <a:srgbClr val="ffffff"/>
                </a:solidFill>
                <a:latin typeface="Calibri Light"/>
              </a:rPr>
              <a:t>Project Phase -4 </a:t>
            </a:r>
            <a:endParaRPr b="0" lang="en-IN" sz="3200" spc="-1" strike="noStrike">
              <a:latin typeface="Arial"/>
            </a:endParaRPr>
          </a:p>
          <a:p>
            <a:pPr>
              <a:lnSpc>
                <a:spcPct val="85000"/>
              </a:lnSpc>
              <a:spcBef>
                <a:spcPts val="1301"/>
              </a:spcBef>
            </a:pPr>
            <a:endParaRPr b="0" lang="en-IN" sz="3200" spc="-1" strike="noStrike">
              <a:latin typeface="Arial"/>
            </a:endParaRPr>
          </a:p>
        </p:txBody>
      </p:sp>
      <p:sp>
        <p:nvSpPr>
          <p:cNvPr id="126" name="CustomShape 3"/>
          <p:cNvSpPr/>
          <p:nvPr/>
        </p:nvSpPr>
        <p:spPr>
          <a:xfrm>
            <a:off x="8579160" y="4880520"/>
            <a:ext cx="3085920" cy="1461960"/>
          </a:xfrm>
          <a:prstGeom prst="rect">
            <a:avLst/>
          </a:prstGeom>
          <a:noFill/>
          <a:ln>
            <a:noFill/>
          </a:ln>
        </p:spPr>
        <p:style>
          <a:lnRef idx="0"/>
          <a:fillRef idx="0"/>
          <a:effectRef idx="0"/>
          <a:fontRef idx="minor"/>
        </p:style>
        <p:txBody>
          <a:bodyPr wrap="none" lIns="90000" rIns="90000" tIns="45000" bIns="45000"/>
          <a:p>
            <a:pPr algn="r">
              <a:lnSpc>
                <a:spcPct val="100000"/>
              </a:lnSpc>
            </a:pPr>
            <a:r>
              <a:rPr b="1" lang="en-IN" sz="1800" spc="-1" strike="noStrike" u="sng">
                <a:solidFill>
                  <a:srgbClr val="ffffff"/>
                </a:solidFill>
                <a:uFillTx/>
                <a:latin typeface="Calibri Light"/>
              </a:rPr>
              <a:t>Presentation By : </a:t>
            </a:r>
            <a:endParaRPr b="0" lang="en-IN" sz="1800" spc="-1" strike="noStrike">
              <a:latin typeface="Arial"/>
            </a:endParaRPr>
          </a:p>
          <a:p>
            <a:pPr algn="r">
              <a:lnSpc>
                <a:spcPct val="100000"/>
              </a:lnSpc>
            </a:pPr>
            <a:r>
              <a:rPr b="0" lang="en-IN" sz="1800" spc="-1" strike="noStrike">
                <a:solidFill>
                  <a:srgbClr val="ffffff"/>
                </a:solidFill>
                <a:latin typeface="Calibri Light"/>
              </a:rPr>
              <a:t>Palaash Atri (170110046)</a:t>
            </a:r>
            <a:endParaRPr b="0" lang="en-IN" sz="1800" spc="-1" strike="noStrike">
              <a:latin typeface="Arial"/>
            </a:endParaRPr>
          </a:p>
          <a:p>
            <a:pPr algn="r">
              <a:lnSpc>
                <a:spcPct val="100000"/>
              </a:lnSpc>
            </a:pPr>
            <a:r>
              <a:rPr b="0" lang="en-IN" sz="1800" spc="-1" strike="noStrike">
                <a:solidFill>
                  <a:srgbClr val="ffffff"/>
                </a:solidFill>
                <a:latin typeface="Calibri Light"/>
              </a:rPr>
              <a:t>Harsh Malik (170110022)</a:t>
            </a:r>
            <a:endParaRPr b="0" lang="en-IN" sz="1800" spc="-1" strike="noStrike">
              <a:latin typeface="Arial"/>
            </a:endParaRPr>
          </a:p>
          <a:p>
            <a:pPr algn="r">
              <a:lnSpc>
                <a:spcPct val="100000"/>
              </a:lnSpc>
            </a:pPr>
            <a:r>
              <a:rPr b="0" lang="en-IN" sz="1800" spc="-1" strike="noStrike">
                <a:solidFill>
                  <a:srgbClr val="ffffff"/>
                </a:solidFill>
                <a:latin typeface="Calibri Light"/>
              </a:rPr>
              <a:t>Pallavi (170110037)</a:t>
            </a:r>
            <a:endParaRPr b="0" lang="en-IN" sz="1800" spc="-1" strike="noStrike">
              <a:latin typeface="Arial"/>
            </a:endParaRPr>
          </a:p>
          <a:p>
            <a:pPr algn="r">
              <a:lnSpc>
                <a:spcPct val="100000"/>
              </a:lnSpc>
            </a:pPr>
            <a:r>
              <a:rPr b="1" lang="en-IN" sz="1800" spc="-1" strike="noStrike">
                <a:solidFill>
                  <a:srgbClr val="ffffff"/>
                </a:solidFill>
                <a:latin typeface="Calibri Light"/>
              </a:rPr>
              <a:t>CSE-CCV 3</a:t>
            </a:r>
            <a:r>
              <a:rPr b="1" lang="en-IN" sz="1800" spc="-1" strike="noStrike" baseline="30000">
                <a:solidFill>
                  <a:srgbClr val="ffffff"/>
                </a:solidFill>
                <a:latin typeface="Calibri Light"/>
              </a:rPr>
              <a:t>rd</a:t>
            </a:r>
            <a:r>
              <a:rPr b="1" lang="en-IN" sz="1800" spc="-1" strike="noStrike">
                <a:solidFill>
                  <a:srgbClr val="ffffff"/>
                </a:solidFill>
                <a:latin typeface="Calibri Light"/>
              </a:rPr>
              <a:t> Year</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Steps covered:</a:t>
            </a:r>
            <a:endParaRPr b="0" lang="en-US" sz="5400" spc="-1" strike="noStrike">
              <a:solidFill>
                <a:srgbClr val="000000"/>
              </a:solidFill>
              <a:latin typeface="Calibri Light"/>
            </a:endParaRPr>
          </a:p>
        </p:txBody>
      </p:sp>
      <p:sp>
        <p:nvSpPr>
          <p:cNvPr id="178" name="TextShape 2"/>
          <p:cNvSpPr txBox="1"/>
          <p:nvPr/>
        </p:nvSpPr>
        <p:spPr>
          <a:xfrm>
            <a:off x="676800" y="2011680"/>
            <a:ext cx="10753200" cy="3765960"/>
          </a:xfrm>
          <a:prstGeom prst="rect">
            <a:avLst/>
          </a:prstGeom>
          <a:noFill/>
          <a:ln>
            <a:noFill/>
          </a:ln>
        </p:spPr>
        <p:txBody>
          <a:bodyPr/>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Setting up the development environment</a:t>
            </a:r>
            <a:endParaRPr b="0" lang="en-US" sz="2000" spc="-1" strike="noStrike">
              <a:solidFill>
                <a:srgbClr val="000000"/>
              </a:solidFill>
              <a:latin typeface="Calibri Light"/>
            </a:endParaRPr>
          </a:p>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Creating a Truffle project using a Truffle Box</a:t>
            </a:r>
            <a:endParaRPr b="0" lang="en-US" sz="2000" spc="-1" strike="noStrike">
              <a:solidFill>
                <a:srgbClr val="000000"/>
              </a:solidFill>
              <a:latin typeface="Calibri Light"/>
            </a:endParaRPr>
          </a:p>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Writing the smart contract</a:t>
            </a:r>
            <a:endParaRPr b="0" lang="en-US" sz="2000" spc="-1" strike="noStrike">
              <a:solidFill>
                <a:srgbClr val="000000"/>
              </a:solidFill>
              <a:latin typeface="Calibri Light"/>
            </a:endParaRPr>
          </a:p>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Compiling and migrating the smart contract</a:t>
            </a:r>
            <a:endParaRPr b="0" lang="en-US" sz="2000" spc="-1" strike="noStrike">
              <a:solidFill>
                <a:srgbClr val="000000"/>
              </a:solidFill>
              <a:latin typeface="Calibri Light"/>
            </a:endParaRPr>
          </a:p>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Testing the smart contract</a:t>
            </a:r>
            <a:endParaRPr b="0" lang="en-US" sz="2000" spc="-1" strike="noStrike">
              <a:solidFill>
                <a:srgbClr val="000000"/>
              </a:solidFill>
              <a:latin typeface="Calibri Light"/>
            </a:endParaRPr>
          </a:p>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Creating a user interface to interact with the smart contract</a:t>
            </a:r>
            <a:endParaRPr b="0" lang="en-US" sz="2000" spc="-1" strike="noStrike">
              <a:solidFill>
                <a:srgbClr val="000000"/>
              </a:solidFill>
              <a:latin typeface="Calibri Light"/>
            </a:endParaRPr>
          </a:p>
          <a:p>
            <a:pPr marL="91440" indent="-91080">
              <a:lnSpc>
                <a:spcPct val="85000"/>
              </a:lnSpc>
              <a:spcBef>
                <a:spcPts val="1301"/>
              </a:spcBef>
              <a:buClr>
                <a:srgbClr val="5e464d"/>
              </a:buClr>
              <a:buFont typeface="Calibri Light"/>
              <a:buAutoNum type="arabicPeriod"/>
            </a:pPr>
            <a:r>
              <a:rPr b="0" lang="en-US" sz="2000" spc="-1" strike="noStrike">
                <a:solidFill>
                  <a:srgbClr val="000000"/>
                </a:solidFill>
                <a:latin typeface="Open Sans"/>
              </a:rPr>
              <a:t>Interacting with the dapp in a browser</a:t>
            </a:r>
            <a:endParaRPr b="0" lang="en-US" sz="2000" spc="-1" strike="noStrike">
              <a:solidFill>
                <a:srgbClr val="000000"/>
              </a:solidFill>
              <a:latin typeface="Calibri Light"/>
            </a:endParaRPr>
          </a:p>
          <a:p>
            <a:pPr>
              <a:lnSpc>
                <a:spcPct val="85000"/>
              </a:lnSpc>
              <a:spcBef>
                <a:spcPts val="1301"/>
              </a:spcBef>
            </a:pPr>
            <a:endParaRPr b="0" lang="en-US" sz="2000" spc="-1" strike="noStrike">
              <a:solidFill>
                <a:srgbClr val="000000"/>
              </a:solidFill>
              <a:latin typeface="Calibri Light"/>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57360" y="499680"/>
            <a:ext cx="10772280" cy="1657800"/>
          </a:xfrm>
          <a:prstGeom prst="rect">
            <a:avLst/>
          </a:prstGeom>
          <a:noFill/>
          <a:ln>
            <a:noFill/>
          </a:ln>
        </p:spPr>
        <p:txBody>
          <a:bodyPr anchor="ctr">
            <a:normAutofit/>
          </a:bodyPr>
          <a:p>
            <a:pPr>
              <a:lnSpc>
                <a:spcPct val="85000"/>
              </a:lnSpc>
            </a:pPr>
            <a:r>
              <a:rPr b="0" lang="en-US" sz="5400" spc="-117" strike="noStrike">
                <a:solidFill>
                  <a:srgbClr val="50b4c8"/>
                </a:solidFill>
                <a:latin typeface="Open Sans"/>
              </a:rPr>
              <a:t>Setting up the development environment</a:t>
            </a:r>
            <a:br/>
            <a:endParaRPr b="0" lang="en-US" sz="5400" spc="-1" strike="noStrike">
              <a:solidFill>
                <a:srgbClr val="50b4c8"/>
              </a:solidFill>
              <a:latin typeface="Calibri Light"/>
            </a:endParaRPr>
          </a:p>
        </p:txBody>
      </p:sp>
      <p:sp>
        <p:nvSpPr>
          <p:cNvPr id="180" name="TextShape 2"/>
          <p:cNvSpPr txBox="1"/>
          <p:nvPr/>
        </p:nvSpPr>
        <p:spPr>
          <a:xfrm>
            <a:off x="676800" y="2011680"/>
            <a:ext cx="10753200" cy="3765960"/>
          </a:xfrm>
          <a:prstGeom prst="rect">
            <a:avLst/>
          </a:prstGeom>
          <a:noFill/>
          <a:ln>
            <a:noFill/>
          </a:ln>
        </p:spPr>
        <p:txBody>
          <a:bodyPr/>
          <a:p>
            <a:pPr>
              <a:lnSpc>
                <a:spcPct val="85000"/>
              </a:lnSpc>
              <a:spcBef>
                <a:spcPts val="1301"/>
              </a:spcBef>
            </a:pPr>
            <a:r>
              <a:rPr b="1" lang="en-US" sz="2400" spc="-1" strike="noStrike">
                <a:solidFill>
                  <a:srgbClr val="262626"/>
                </a:solidFill>
                <a:latin typeface="Open Sans"/>
              </a:rPr>
              <a:t>Installing Node.js and NPM</a:t>
            </a:r>
            <a:r>
              <a:rPr b="0" lang="en-US" sz="2400" spc="-1" strike="noStrike">
                <a:solidFill>
                  <a:srgbClr val="262626"/>
                </a:solidFill>
                <a:latin typeface="Open Sans"/>
              </a:rPr>
              <a:t> : Download from </a:t>
            </a:r>
            <a:r>
              <a:rPr b="1" lang="en-US" sz="2400" spc="-1" strike="noStrike">
                <a:solidFill>
                  <a:srgbClr val="262626"/>
                </a:solidFill>
                <a:latin typeface="Open Sans"/>
                <a:hlinkClick r:id="rId1"/>
              </a:rPr>
              <a:t>https://nodejs.org/en/download/</a:t>
            </a:r>
            <a:endParaRPr b="0" lang="en-US" sz="2400" spc="-1" strike="noStrike">
              <a:solidFill>
                <a:srgbClr val="262626"/>
              </a:solidFill>
              <a:latin typeface="Open Sans"/>
            </a:endParaRPr>
          </a:p>
          <a:p>
            <a:pPr>
              <a:lnSpc>
                <a:spcPct val="85000"/>
              </a:lnSpc>
              <a:spcBef>
                <a:spcPts val="1301"/>
              </a:spcBef>
            </a:pPr>
            <a:r>
              <a:rPr b="1" lang="en-US" sz="2400" spc="-1" strike="noStrike">
                <a:solidFill>
                  <a:srgbClr val="262626"/>
                </a:solidFill>
                <a:latin typeface="Open Sans"/>
              </a:rPr>
              <a:t>Installing Git</a:t>
            </a:r>
            <a:r>
              <a:rPr b="0" lang="en-US" sz="2400" spc="-1" strike="noStrike">
                <a:solidFill>
                  <a:srgbClr val="262626"/>
                </a:solidFill>
                <a:latin typeface="Open Sans"/>
              </a:rPr>
              <a:t> : Download from </a:t>
            </a:r>
            <a:r>
              <a:rPr b="1" lang="en-US" sz="2400" spc="-1" strike="noStrike">
                <a:solidFill>
                  <a:srgbClr val="262626"/>
                </a:solidFill>
                <a:latin typeface="Open Sans"/>
                <a:hlinkClick r:id="rId2"/>
              </a:rPr>
              <a:t>https://git-scm.com/downloads</a:t>
            </a:r>
            <a:endParaRPr b="0" lang="en-US" sz="2400" spc="-1" strike="noStrike">
              <a:solidFill>
                <a:srgbClr val="262626"/>
              </a:solidFill>
              <a:latin typeface="Open Sans"/>
            </a:endParaRPr>
          </a:p>
          <a:p>
            <a:pPr>
              <a:lnSpc>
                <a:spcPct val="85000"/>
              </a:lnSpc>
              <a:spcBef>
                <a:spcPts val="1301"/>
              </a:spcBef>
            </a:pPr>
            <a:r>
              <a:rPr b="1" lang="en-US" sz="2400" spc="-1" strike="noStrike">
                <a:solidFill>
                  <a:srgbClr val="262626"/>
                </a:solidFill>
                <a:latin typeface="Open Sans"/>
              </a:rPr>
              <a:t>Installing Truffle : </a:t>
            </a:r>
            <a:r>
              <a:rPr b="1" lang="en-US" sz="2400" spc="-1" strike="noStrike">
                <a:solidFill>
                  <a:srgbClr val="262626"/>
                </a:solidFill>
                <a:latin typeface="Open Sans"/>
              </a:rPr>
              <a:t>npm install -g truffle</a:t>
            </a:r>
            <a:endParaRPr b="0" lang="en-US" sz="2400" spc="-1" strike="noStrike">
              <a:solidFill>
                <a:srgbClr val="262626"/>
              </a:solidFill>
              <a:latin typeface="Open Sans"/>
            </a:endParaRPr>
          </a:p>
          <a:p>
            <a:pPr>
              <a:lnSpc>
                <a:spcPct val="85000"/>
              </a:lnSpc>
              <a:spcBef>
                <a:spcPts val="1301"/>
              </a:spcBef>
            </a:pPr>
            <a:r>
              <a:rPr b="1" lang="en-US" sz="2400" spc="-1" strike="noStrike">
                <a:solidFill>
                  <a:srgbClr val="262626"/>
                </a:solidFill>
                <a:latin typeface="Open Sans"/>
              </a:rPr>
              <a:t>Installing Ganache : </a:t>
            </a:r>
            <a:r>
              <a:rPr b="0" lang="en-US" sz="2400" spc="-1" strike="noStrike">
                <a:solidFill>
                  <a:srgbClr val="262626"/>
                </a:solidFill>
                <a:latin typeface="Open Sans"/>
              </a:rPr>
              <a:t>Download from</a:t>
            </a:r>
            <a:r>
              <a:rPr b="1" lang="en-US" sz="2400" spc="-1" strike="noStrike">
                <a:solidFill>
                  <a:srgbClr val="262626"/>
                </a:solidFill>
                <a:latin typeface="Open Sans"/>
              </a:rPr>
              <a:t> </a:t>
            </a:r>
            <a:r>
              <a:rPr b="1" lang="en-US" sz="2400" spc="-1" strike="noStrike">
                <a:solidFill>
                  <a:srgbClr val="262626"/>
                </a:solidFill>
                <a:latin typeface="Open Sans"/>
              </a:rPr>
              <a:t>http://truffleframework.com/ganache</a:t>
            </a:r>
            <a:endParaRPr b="0" lang="en-US" sz="2400" spc="-1" strike="noStrike">
              <a:solidFill>
                <a:srgbClr val="262626"/>
              </a:solidFill>
              <a:latin typeface="Open Sans"/>
            </a:endParaRPr>
          </a:p>
          <a:p>
            <a:pPr>
              <a:lnSpc>
                <a:spcPct val="85000"/>
              </a:lnSpc>
              <a:spcBef>
                <a:spcPts val="1301"/>
              </a:spcBef>
            </a:pPr>
            <a:endParaRPr b="0" lang="en-US" sz="2400" spc="-1" strike="noStrike">
              <a:solidFill>
                <a:srgbClr val="262626"/>
              </a:solidFill>
              <a:latin typeface="Open Sans"/>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57360" y="499680"/>
            <a:ext cx="10772280" cy="1657800"/>
          </a:xfrm>
          <a:prstGeom prst="rect">
            <a:avLst/>
          </a:prstGeom>
          <a:noFill/>
          <a:ln>
            <a:noFill/>
          </a:ln>
        </p:spPr>
        <p:txBody>
          <a:bodyPr anchor="ctr">
            <a:normAutofit/>
          </a:bodyPr>
          <a:p>
            <a:pPr>
              <a:lnSpc>
                <a:spcPct val="85000"/>
              </a:lnSpc>
            </a:pPr>
            <a:r>
              <a:rPr b="0" lang="en-US" sz="5400" spc="-117" strike="noStrike">
                <a:solidFill>
                  <a:srgbClr val="50b4c8"/>
                </a:solidFill>
                <a:latin typeface="Open Sans"/>
              </a:rPr>
              <a:t>Creating a Truffle project using a Truffle Box</a:t>
            </a:r>
            <a:br/>
            <a:endParaRPr b="0" lang="en-US" sz="5400" spc="-1" strike="noStrike">
              <a:solidFill>
                <a:srgbClr val="50b4c8"/>
              </a:solidFill>
              <a:latin typeface="Calibri Light"/>
            </a:endParaRPr>
          </a:p>
        </p:txBody>
      </p:sp>
      <p:sp>
        <p:nvSpPr>
          <p:cNvPr id="182" name="TextShape 2"/>
          <p:cNvSpPr txBox="1"/>
          <p:nvPr/>
        </p:nvSpPr>
        <p:spPr>
          <a:xfrm>
            <a:off x="676800" y="2011680"/>
            <a:ext cx="10753200" cy="3765960"/>
          </a:xfrm>
          <a:prstGeom prst="rect">
            <a:avLst/>
          </a:prstGeom>
          <a:noFill/>
          <a:ln>
            <a:noFill/>
          </a:ln>
        </p:spPr>
        <p:txBody>
          <a:bodyPr/>
          <a:p>
            <a:pPr marL="457200" indent="-456840">
              <a:lnSpc>
                <a:spcPct val="85000"/>
              </a:lnSpc>
              <a:spcBef>
                <a:spcPts val="1301"/>
              </a:spcBef>
              <a:buClr>
                <a:srgbClr val="262626"/>
              </a:buClr>
              <a:buFont typeface="Wingdings" charset="2"/>
              <a:buChar char=""/>
            </a:pPr>
            <a:r>
              <a:rPr b="0" lang="en-US" sz="2400" spc="-1" strike="noStrike">
                <a:solidFill>
                  <a:srgbClr val="262626"/>
                </a:solidFill>
                <a:latin typeface="Open Sans"/>
              </a:rPr>
              <a:t>Truffle Boxes are helpful boilerplates that allow you to focus on what makes your dapp unique. In addition to Truffle, Truffle Boxes can contain other helpful modules, Solidity contracts &amp; libraries, front-end views and more; all the way up to complete example dapps.</a:t>
            </a:r>
            <a:endParaRPr b="0" lang="en-US" sz="2400" spc="-1" strike="noStrike">
              <a:solidFill>
                <a:srgbClr val="262626"/>
              </a:solidFill>
              <a:latin typeface="Open Sans"/>
            </a:endParaRPr>
          </a:p>
          <a:p>
            <a:pPr marL="457200" indent="-456840">
              <a:lnSpc>
                <a:spcPct val="85000"/>
              </a:lnSpc>
              <a:spcBef>
                <a:spcPts val="1301"/>
              </a:spcBef>
              <a:buClr>
                <a:srgbClr val="262626"/>
              </a:buClr>
              <a:buFont typeface="Wingdings" charset="2"/>
              <a:buChar char=""/>
            </a:pPr>
            <a:r>
              <a:rPr b="0" lang="en-US" sz="2400" spc="-1" strike="noStrike">
                <a:solidFill>
                  <a:srgbClr val="262626"/>
                </a:solidFill>
                <a:latin typeface="Open Sans"/>
              </a:rPr>
              <a:t>The truffle box we’ve used here is the “pet-shop” box which is unboxed in the development directory.</a:t>
            </a:r>
            <a:endParaRPr b="0" lang="en-US" sz="2400" spc="-1" strike="noStrike">
              <a:solidFill>
                <a:srgbClr val="262626"/>
              </a:solidFill>
              <a:latin typeface="Open Sans"/>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Open Sans"/>
              </a:rPr>
              <a:t>Writing the smart contract</a:t>
            </a:r>
            <a:br/>
            <a:endParaRPr b="0" lang="en-US" sz="5400" spc="-1" strike="noStrike">
              <a:solidFill>
                <a:srgbClr val="50b4c8"/>
              </a:solidFill>
              <a:latin typeface="Calibri Light"/>
            </a:endParaRPr>
          </a:p>
        </p:txBody>
      </p:sp>
      <p:sp>
        <p:nvSpPr>
          <p:cNvPr id="184" name="TextShape 2"/>
          <p:cNvSpPr txBox="1"/>
          <p:nvPr/>
        </p:nvSpPr>
        <p:spPr>
          <a:xfrm>
            <a:off x="676800" y="2011680"/>
            <a:ext cx="10753200" cy="3765960"/>
          </a:xfrm>
          <a:prstGeom prst="rect">
            <a:avLst/>
          </a:prstGeom>
          <a:noFill/>
          <a:ln>
            <a:noFill/>
          </a:ln>
        </p:spPr>
        <p:txBody>
          <a:bodyPr/>
          <a:p>
            <a:pPr marL="457200" indent="-456840">
              <a:lnSpc>
                <a:spcPct val="85000"/>
              </a:lnSpc>
              <a:spcBef>
                <a:spcPts val="1301"/>
              </a:spcBef>
              <a:buClr>
                <a:srgbClr val="262626"/>
              </a:buClr>
              <a:buFont typeface="Wingdings" charset="2"/>
              <a:buChar char=""/>
            </a:pPr>
            <a:r>
              <a:rPr b="0" lang="en-US" sz="2400" spc="-1" strike="noStrike">
                <a:solidFill>
                  <a:srgbClr val="262626"/>
                </a:solidFill>
                <a:latin typeface="Calibri Light"/>
              </a:rPr>
              <a:t>A smart contract is a computer protocol intended to digitally facilitate, verify, or enforce the negotiation or performance of a contract. Smart contracts allow the performance of credible transactions without third parties. These transactions are trackable and irreversible.</a:t>
            </a:r>
            <a:endParaRPr b="0" lang="en-US" sz="2400" spc="-1" strike="noStrike">
              <a:solidFill>
                <a:srgbClr val="262626"/>
              </a:solidFill>
              <a:latin typeface="Calibri Light"/>
            </a:endParaRPr>
          </a:p>
          <a:p>
            <a:pPr marL="457200" indent="-456840">
              <a:lnSpc>
                <a:spcPct val="85000"/>
              </a:lnSpc>
              <a:spcBef>
                <a:spcPts val="1301"/>
              </a:spcBef>
              <a:buClr>
                <a:srgbClr val="262626"/>
              </a:buClr>
              <a:buFont typeface="Wingdings" charset="2"/>
              <a:buChar char=""/>
            </a:pPr>
            <a:r>
              <a:rPr b="0" lang="en-US" sz="2400" spc="-1" strike="noStrike">
                <a:solidFill>
                  <a:srgbClr val="262626"/>
                </a:solidFill>
                <a:latin typeface="Calibri Light"/>
              </a:rPr>
              <a:t>These contracts have been written in Solidity programming language.</a:t>
            </a:r>
            <a:endParaRPr b="0" lang="en-US" sz="2400" spc="-1" strike="noStrike">
              <a:solidFill>
                <a:srgbClr val="262626"/>
              </a:solidFill>
              <a:latin typeface="Calibri Light"/>
            </a:endParaRPr>
          </a:p>
          <a:p>
            <a:pPr marL="457200" indent="-456840">
              <a:lnSpc>
                <a:spcPct val="85000"/>
              </a:lnSpc>
              <a:spcBef>
                <a:spcPts val="1301"/>
              </a:spcBef>
              <a:buClr>
                <a:srgbClr val="262626"/>
              </a:buClr>
              <a:buFont typeface="Wingdings" charset="2"/>
              <a:buChar char=""/>
            </a:pPr>
            <a:r>
              <a:rPr b="0" lang="en-US" sz="2400" spc="-1" strike="noStrike">
                <a:solidFill>
                  <a:srgbClr val="262626"/>
                </a:solidFill>
                <a:latin typeface="Calibri Light"/>
              </a:rPr>
              <a:t>Solidity is the main programming language for writing smart contracts for the Ethereum blockchain. It is a contract-oriented language, which means that smart contracts are responsible for storing all of the programming logic that transacts with the blockchain.</a:t>
            </a:r>
            <a:endParaRPr b="0" lang="en-US" sz="2400" spc="-1" strike="noStrike">
              <a:solidFill>
                <a:srgbClr val="262626"/>
              </a:solidFill>
              <a:latin typeface="Calibri Light"/>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57360" y="499680"/>
            <a:ext cx="10772280" cy="1657800"/>
          </a:xfrm>
          <a:prstGeom prst="rect">
            <a:avLst/>
          </a:prstGeom>
          <a:noFill/>
          <a:ln>
            <a:noFill/>
          </a:ln>
        </p:spPr>
        <p:txBody>
          <a:bodyPr anchor="ctr">
            <a:normAutofit/>
          </a:bodyPr>
          <a:p>
            <a:pPr>
              <a:lnSpc>
                <a:spcPct val="85000"/>
              </a:lnSpc>
            </a:pPr>
            <a:r>
              <a:rPr b="0" lang="en-US" sz="5400" spc="-117" strike="noStrike">
                <a:solidFill>
                  <a:srgbClr val="50b4c8"/>
                </a:solidFill>
                <a:latin typeface="Open Sans"/>
              </a:rPr>
              <a:t>Compiling and migrating the smart contract</a:t>
            </a:r>
            <a:br/>
            <a:endParaRPr b="0" lang="en-US" sz="5400" spc="-1" strike="noStrike">
              <a:solidFill>
                <a:srgbClr val="50b4c8"/>
              </a:solidFill>
              <a:latin typeface="Calibri Light"/>
            </a:endParaRPr>
          </a:p>
        </p:txBody>
      </p:sp>
      <p:sp>
        <p:nvSpPr>
          <p:cNvPr id="186" name="TextShape 2"/>
          <p:cNvSpPr txBox="1"/>
          <p:nvPr/>
        </p:nvSpPr>
        <p:spPr>
          <a:xfrm>
            <a:off x="676800" y="2011680"/>
            <a:ext cx="10753200" cy="3765960"/>
          </a:xfrm>
          <a:prstGeom prst="rect">
            <a:avLst/>
          </a:prstGeom>
          <a:noFill/>
          <a:ln>
            <a:noFill/>
          </a:ln>
        </p:spPr>
        <p:txBody>
          <a:bodyPr/>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A migration is a deployment script meant to alter the state of your application's contracts, moving it from one state to the next. For the first migration, we might just be deploying new code, but over time, other migrations might move data around or replace a contract with a new one.</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Before we can migrate our contract to the blockchain, we need to have a blockchain running. For this tutorial, we're going to use Ganache.</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Once we’ve generated the blockchain, we’ll migrate our contracts to the blockchain.</a:t>
            </a:r>
            <a:endParaRPr b="0" lang="en-US" sz="2400" spc="-1" strike="noStrike">
              <a:solidFill>
                <a:srgbClr val="262626"/>
              </a:solidFill>
              <a:latin typeface="Calibri Light"/>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Open Sans"/>
              </a:rPr>
              <a:t>Testing the smart contract</a:t>
            </a:r>
            <a:endParaRPr b="0" lang="en-US" sz="5400" spc="-1" strike="noStrike">
              <a:solidFill>
                <a:srgbClr val="50b4c8"/>
              </a:solidFill>
              <a:latin typeface="Calibri Light"/>
            </a:endParaRPr>
          </a:p>
        </p:txBody>
      </p:sp>
      <p:sp>
        <p:nvSpPr>
          <p:cNvPr id="188" name="TextShape 2"/>
          <p:cNvSpPr txBox="1"/>
          <p:nvPr/>
        </p:nvSpPr>
        <p:spPr>
          <a:xfrm>
            <a:off x="676800" y="2011680"/>
            <a:ext cx="10753200" cy="3765960"/>
          </a:xfrm>
          <a:prstGeom prst="rect">
            <a:avLst/>
          </a:prstGeom>
          <a:noFill/>
          <a:ln>
            <a:noFill/>
          </a:ln>
        </p:spPr>
        <p:txBody>
          <a:bodyPr/>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Truffle is very flexible when it comes to smart contract testing, in that tests can be written either in JavaScript or Solidity. Here, we’ve used Solidity.</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Here, we’ve tested the following functions:</a:t>
            </a:r>
            <a:endParaRPr b="0" lang="en-US" sz="2400" spc="-1" strike="noStrike">
              <a:solidFill>
                <a:srgbClr val="262626"/>
              </a:solidFill>
              <a:latin typeface="Calibri Light"/>
            </a:endParaRPr>
          </a:p>
          <a:p>
            <a:pPr marL="91440" indent="-91080">
              <a:lnSpc>
                <a:spcPct val="85000"/>
              </a:lnSpc>
              <a:spcBef>
                <a:spcPts val="1301"/>
              </a:spcBef>
            </a:pPr>
            <a:r>
              <a:rPr b="0" lang="en-US" sz="2400" spc="-1" strike="noStrike">
                <a:solidFill>
                  <a:srgbClr val="262626"/>
                </a:solidFill>
                <a:latin typeface="Calibri Light"/>
              </a:rPr>
              <a:t>1. Testing the adopt() function</a:t>
            </a:r>
            <a:endParaRPr b="0" lang="en-US" sz="2400" spc="-1" strike="noStrike">
              <a:solidFill>
                <a:srgbClr val="262626"/>
              </a:solidFill>
              <a:latin typeface="Calibri Light"/>
            </a:endParaRPr>
          </a:p>
          <a:p>
            <a:pPr marL="91440" indent="-91080">
              <a:lnSpc>
                <a:spcPct val="85000"/>
              </a:lnSpc>
              <a:spcBef>
                <a:spcPts val="1301"/>
              </a:spcBef>
            </a:pPr>
            <a:r>
              <a:rPr b="0" lang="en-US" sz="2400" spc="-1" strike="noStrike">
                <a:solidFill>
                  <a:srgbClr val="262626"/>
                </a:solidFill>
                <a:latin typeface="Calibri Light"/>
              </a:rPr>
              <a:t>2. Testing retrieval of a single pet's owner</a:t>
            </a:r>
            <a:endParaRPr b="0" lang="en-US" sz="2400" spc="-1" strike="noStrike">
              <a:solidFill>
                <a:srgbClr val="262626"/>
              </a:solidFill>
              <a:latin typeface="Calibri Light"/>
            </a:endParaRPr>
          </a:p>
          <a:p>
            <a:pPr marL="91440" indent="-91080">
              <a:lnSpc>
                <a:spcPct val="85000"/>
              </a:lnSpc>
              <a:spcBef>
                <a:spcPts val="1301"/>
              </a:spcBef>
            </a:pPr>
            <a:r>
              <a:rPr b="0" lang="en-US" sz="2400" spc="-1" strike="noStrike">
                <a:solidFill>
                  <a:srgbClr val="262626"/>
                </a:solidFill>
                <a:latin typeface="Calibri Light"/>
              </a:rPr>
              <a:t>3. Testing retrieval of all pet owners</a:t>
            </a:r>
            <a:endParaRPr b="0" lang="en-US" sz="2400" spc="-1" strike="noStrike">
              <a:solidFill>
                <a:srgbClr val="262626"/>
              </a:solidFill>
              <a:latin typeface="Calibri Light"/>
            </a:endParaRPr>
          </a:p>
          <a:p>
            <a:pPr marL="91440" indent="-91080">
              <a:lnSpc>
                <a:spcPct val="85000"/>
              </a:lnSpc>
              <a:spcBef>
                <a:spcPts val="1301"/>
              </a:spcBef>
            </a:pPr>
            <a:endParaRPr b="0" lang="en-US" sz="2400" spc="-1" strike="noStrike">
              <a:solidFill>
                <a:srgbClr val="262626"/>
              </a:solidFill>
              <a:latin typeface="Calibri Light"/>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57360" y="499680"/>
            <a:ext cx="10772280" cy="1657800"/>
          </a:xfrm>
          <a:prstGeom prst="rect">
            <a:avLst/>
          </a:prstGeom>
          <a:noFill/>
          <a:ln>
            <a:noFill/>
          </a:ln>
        </p:spPr>
        <p:txBody>
          <a:bodyPr anchor="ctr">
            <a:normAutofit/>
          </a:bodyPr>
          <a:p>
            <a:pPr>
              <a:lnSpc>
                <a:spcPct val="85000"/>
              </a:lnSpc>
            </a:pPr>
            <a:r>
              <a:rPr b="0" lang="en-US" sz="5400" spc="-117" strike="noStrike">
                <a:solidFill>
                  <a:srgbClr val="50b4c8"/>
                </a:solidFill>
                <a:latin typeface="Open Sans"/>
              </a:rPr>
              <a:t>Creating a user interface to interact with the smart contract</a:t>
            </a:r>
            <a:br/>
            <a:endParaRPr b="0" lang="en-US" sz="5400" spc="-1" strike="noStrike">
              <a:solidFill>
                <a:srgbClr val="50b4c8"/>
              </a:solidFill>
              <a:latin typeface="Calibri Light"/>
            </a:endParaRPr>
          </a:p>
        </p:txBody>
      </p:sp>
      <p:sp>
        <p:nvSpPr>
          <p:cNvPr id="190" name="TextShape 2"/>
          <p:cNvSpPr txBox="1"/>
          <p:nvPr/>
        </p:nvSpPr>
        <p:spPr>
          <a:xfrm>
            <a:off x="676800" y="2011680"/>
            <a:ext cx="10753200" cy="3765960"/>
          </a:xfrm>
          <a:prstGeom prst="rect">
            <a:avLst/>
          </a:prstGeom>
          <a:noFill/>
          <a:ln>
            <a:noFill/>
          </a:ln>
        </p:spPr>
        <p:txBody>
          <a:bodyPr/>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Now that we've created the smart contract, deployed it to our local test blockchain and confirmed we can interact with it via the console, it's time to create a UI.</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First, we’ll instantiate web3 to interact with Ethereum through MetaMask extension on our web browser.</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Now, we need to instantiate our smart contract so web3 knows where to find it and how it works. </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Truffle has a library to help with this called </a:t>
            </a:r>
            <a:r>
              <a:rPr b="1" lang="en-US" sz="2400" spc="-1" strike="noStrike">
                <a:solidFill>
                  <a:srgbClr val="262626"/>
                </a:solidFill>
                <a:latin typeface="Calibri Light"/>
              </a:rPr>
              <a:t>truffle-contract</a:t>
            </a:r>
            <a:r>
              <a:rPr b="0" lang="en-US" sz="2400" spc="-1" strike="noStrike">
                <a:solidFill>
                  <a:srgbClr val="262626"/>
                </a:solidFill>
                <a:latin typeface="Calibri Light"/>
              </a:rPr>
              <a:t>. It keeps information about the contract in sync with migrations, so you don't need to change the contract's deployed address manually.</a:t>
            </a:r>
            <a:endParaRPr b="0" lang="en-US" sz="2400" spc="-1" strike="noStrike">
              <a:solidFill>
                <a:srgbClr val="262626"/>
              </a:solidFill>
              <a:latin typeface="Calibri Light"/>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57360" y="499680"/>
            <a:ext cx="11078640" cy="1657800"/>
          </a:xfrm>
          <a:prstGeom prst="rect">
            <a:avLst/>
          </a:prstGeom>
          <a:noFill/>
          <a:ln>
            <a:noFill/>
          </a:ln>
        </p:spPr>
        <p:txBody>
          <a:bodyPr anchor="ctr">
            <a:normAutofit/>
          </a:bodyPr>
          <a:p>
            <a:pPr>
              <a:lnSpc>
                <a:spcPct val="85000"/>
              </a:lnSpc>
            </a:pPr>
            <a:br/>
            <a:r>
              <a:rPr b="0" lang="en-US" sz="5400" spc="-117" strike="noStrike">
                <a:solidFill>
                  <a:srgbClr val="50b4c8"/>
                </a:solidFill>
                <a:latin typeface="Open Sans"/>
              </a:rPr>
              <a:t>Interacting with the dapp in a browser</a:t>
            </a:r>
            <a:endParaRPr b="0" lang="en-US" sz="5400" spc="-1" strike="noStrike">
              <a:solidFill>
                <a:srgbClr val="50b4c8"/>
              </a:solidFill>
              <a:latin typeface="Open Sans"/>
            </a:endParaRPr>
          </a:p>
        </p:txBody>
      </p:sp>
      <p:sp>
        <p:nvSpPr>
          <p:cNvPr id="192" name="TextShape 2"/>
          <p:cNvSpPr txBox="1"/>
          <p:nvPr/>
        </p:nvSpPr>
        <p:spPr>
          <a:xfrm>
            <a:off x="676800" y="2282040"/>
            <a:ext cx="10753200" cy="2037960"/>
          </a:xfrm>
          <a:prstGeom prst="rect">
            <a:avLst/>
          </a:prstGeom>
          <a:noFill/>
          <a:ln>
            <a:noFill/>
          </a:ln>
        </p:spPr>
        <p:txBody>
          <a:bodyPr/>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Now that we’re ready to use our dapp, we configure the MetaMask in Chrome.</a:t>
            </a:r>
            <a:endParaRPr b="0" lang="en-US" sz="2400" spc="-1" strike="noStrike">
              <a:solidFill>
                <a:srgbClr val="262626"/>
              </a:solidFill>
              <a:latin typeface="Calibri Light"/>
            </a:endParaRPr>
          </a:p>
          <a:p>
            <a:pPr marL="91440" indent="-91080">
              <a:lnSpc>
                <a:spcPct val="85000"/>
              </a:lnSpc>
              <a:spcBef>
                <a:spcPts val="1301"/>
              </a:spcBef>
              <a:buClr>
                <a:srgbClr val="262626"/>
              </a:buClr>
              <a:buFont typeface="Wingdings" charset="2"/>
              <a:buChar char=""/>
            </a:pPr>
            <a:r>
              <a:rPr b="0" lang="en-US" sz="2400" spc="-1" strike="noStrike">
                <a:solidFill>
                  <a:srgbClr val="262626"/>
                </a:solidFill>
                <a:latin typeface="Calibri Light"/>
              </a:rPr>
              <a:t>Once configured, we can run our local web server and interact with our pet shop to adopt pets easily.</a:t>
            </a:r>
            <a:endParaRPr b="0" lang="en-US" sz="2400" spc="-1" strike="noStrike">
              <a:solidFill>
                <a:srgbClr val="262626"/>
              </a:solidFill>
              <a:latin typeface="Calibri Light"/>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553920" y="2967480"/>
            <a:ext cx="5084280" cy="914760"/>
          </a:xfrm>
          <a:prstGeom prst="rect">
            <a:avLst/>
          </a:prstGeom>
          <a:noFill/>
          <a:ln>
            <a:noFill/>
          </a:ln>
        </p:spPr>
        <p:style>
          <a:lnRef idx="0"/>
          <a:fillRef idx="0"/>
          <a:effectRef idx="0"/>
          <a:fontRef idx="minor"/>
        </p:style>
        <p:txBody>
          <a:bodyPr wrap="none"/>
          <a:p>
            <a:pPr algn="ctr">
              <a:lnSpc>
                <a:spcPct val="100000"/>
              </a:lnSpc>
            </a:pPr>
            <a:r>
              <a:rPr b="1" lang="en-IN" sz="5400" spc="49" strike="noStrike">
                <a:solidFill>
                  <a:srgbClr val="fefefd"/>
                </a:solidFill>
                <a:latin typeface="Calibri Light"/>
              </a:rPr>
              <a:t>THANK YOU!</a:t>
            </a:r>
            <a:endParaRPr b="0" lang="en-IN" sz="5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Introduction to Blockchain</a:t>
            </a:r>
            <a:endParaRPr b="0" lang="en-US" sz="5400" spc="-1" strike="noStrike">
              <a:solidFill>
                <a:srgbClr val="000000"/>
              </a:solidFill>
              <a:latin typeface="Calibri Light"/>
            </a:endParaRPr>
          </a:p>
        </p:txBody>
      </p:sp>
      <p:sp>
        <p:nvSpPr>
          <p:cNvPr id="128" name="TextShape 2"/>
          <p:cNvSpPr txBox="1"/>
          <p:nvPr/>
        </p:nvSpPr>
        <p:spPr>
          <a:xfrm>
            <a:off x="676800" y="2011680"/>
            <a:ext cx="5419080" cy="4346280"/>
          </a:xfrm>
          <a:prstGeom prst="rect">
            <a:avLst/>
          </a:prstGeom>
          <a:noFill/>
          <a:ln>
            <a:noFill/>
          </a:ln>
        </p:spPr>
        <p:txBody>
          <a:bodyPr>
            <a:normAutofit/>
          </a:bodyPr>
          <a:p>
            <a:pPr marL="91440" indent="-91080">
              <a:lnSpc>
                <a:spcPct val="110000"/>
              </a:lnSpc>
              <a:spcBef>
                <a:spcPts val="1301"/>
              </a:spcBef>
              <a:buClr>
                <a:srgbClr val="262626"/>
              </a:buClr>
              <a:buFont typeface="Arial"/>
              <a:buChar char=" "/>
            </a:pPr>
            <a:r>
              <a:rPr b="0" lang="en-US" sz="2400" spc="-1" strike="noStrike">
                <a:solidFill>
                  <a:srgbClr val="262626"/>
                </a:solidFill>
                <a:latin typeface="Open Sans"/>
              </a:rPr>
              <a:t>Blockchain is a constantly growing ledger that keeps a permanent record of all the transactions that have taken place in a secure, chronological, and immutable way. </a:t>
            </a:r>
            <a:endParaRPr b="0" lang="en-US" sz="2400" spc="-1" strike="noStrike">
              <a:solidFill>
                <a:srgbClr val="262626"/>
              </a:solidFill>
              <a:latin typeface="Open Sans"/>
            </a:endParaRPr>
          </a:p>
          <a:p>
            <a:pPr marL="91440" indent="-91080">
              <a:lnSpc>
                <a:spcPct val="110000"/>
              </a:lnSpc>
              <a:spcBef>
                <a:spcPts val="1301"/>
              </a:spcBef>
              <a:buClr>
                <a:srgbClr val="262626"/>
              </a:buClr>
              <a:buFont typeface="Arial"/>
              <a:buChar char=" "/>
            </a:pPr>
            <a:r>
              <a:rPr b="0" lang="en-US" sz="2400" spc="-1" strike="noStrike">
                <a:solidFill>
                  <a:srgbClr val="262626"/>
                </a:solidFill>
                <a:latin typeface="Open Sans"/>
              </a:rPr>
              <a:t>It can be used for the secure transfer of money, property, contracts, etc. without requiring a third-party intermediary such as bank or government.</a:t>
            </a:r>
            <a:endParaRPr b="0" lang="en-US" sz="2400" spc="-1" strike="noStrike">
              <a:solidFill>
                <a:srgbClr val="262626"/>
              </a:solidFill>
              <a:latin typeface="Open Sans"/>
            </a:endParaRPr>
          </a:p>
          <a:p>
            <a:pPr marL="91440" indent="-91080">
              <a:lnSpc>
                <a:spcPct val="110000"/>
              </a:lnSpc>
              <a:spcBef>
                <a:spcPts val="1301"/>
              </a:spcBef>
              <a:buClr>
                <a:srgbClr val="262626"/>
              </a:buClr>
              <a:buFont typeface="Arial"/>
              <a:buChar char=" "/>
            </a:pPr>
            <a:r>
              <a:rPr b="0" lang="en-US" sz="2400" spc="-1" strike="noStrike">
                <a:solidFill>
                  <a:srgbClr val="262626"/>
                </a:solidFill>
                <a:latin typeface="Open Sans"/>
              </a:rPr>
              <a:t>Blockchain is a software protocol, but it could not be run without the Internet (like SMTP is for email).</a:t>
            </a:r>
            <a:endParaRPr b="0" lang="en-US" sz="2400" spc="-1" strike="noStrike">
              <a:solidFill>
                <a:srgbClr val="262626"/>
              </a:solidFill>
              <a:latin typeface="Open Sans"/>
            </a:endParaRPr>
          </a:p>
        </p:txBody>
      </p:sp>
      <p:pic>
        <p:nvPicPr>
          <p:cNvPr id="129" name="Picture 4" descr=""/>
          <p:cNvPicPr/>
          <p:nvPr/>
        </p:nvPicPr>
        <p:blipFill>
          <a:blip r:embed="rId1"/>
          <a:stretch/>
        </p:blipFill>
        <p:spPr>
          <a:xfrm>
            <a:off x="8953560" y="0"/>
            <a:ext cx="2580840" cy="68576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What exactly is a Blockchain?</a:t>
            </a:r>
            <a:endParaRPr b="0" lang="en-US" sz="5400" spc="-1" strike="noStrike">
              <a:solidFill>
                <a:srgbClr val="000000"/>
              </a:solidFill>
              <a:latin typeface="Calibri Light"/>
            </a:endParaRPr>
          </a:p>
        </p:txBody>
      </p:sp>
      <p:sp>
        <p:nvSpPr>
          <p:cNvPr id="131" name="TextShape 2"/>
          <p:cNvSpPr txBox="1"/>
          <p:nvPr/>
        </p:nvSpPr>
        <p:spPr>
          <a:xfrm>
            <a:off x="676800" y="2011680"/>
            <a:ext cx="5101560" cy="3765960"/>
          </a:xfrm>
          <a:prstGeom prst="rect">
            <a:avLst/>
          </a:prstGeom>
          <a:noFill/>
          <a:ln>
            <a:noFill/>
          </a:ln>
        </p:spPr>
        <p:txBody>
          <a:bodyPr/>
          <a:p>
            <a:pPr marL="91440" indent="-91080">
              <a:lnSpc>
                <a:spcPct val="100000"/>
              </a:lnSpc>
              <a:spcBef>
                <a:spcPts val="1301"/>
              </a:spcBef>
              <a:buClr>
                <a:srgbClr val="262626"/>
              </a:buClr>
              <a:buFont typeface="Arial"/>
              <a:buChar char=" "/>
            </a:pPr>
            <a:r>
              <a:rPr b="0" lang="en-US" sz="2400" spc="-1" strike="noStrike">
                <a:solidFill>
                  <a:srgbClr val="262626"/>
                </a:solidFill>
                <a:latin typeface="Open Sans"/>
              </a:rPr>
              <a:t>At its core, a Blockchain is a collection of distributed and decentralized Ledgers, which store data as Transaction, which are then publicly shared across all Nodes of its network.</a:t>
            </a:r>
            <a:endParaRPr b="0" lang="en-US" sz="2400" spc="-1" strike="noStrike">
              <a:solidFill>
                <a:srgbClr val="262626"/>
              </a:solidFill>
              <a:latin typeface="Open Sans"/>
            </a:endParaRPr>
          </a:p>
          <a:p>
            <a:pPr marL="91440" indent="-91080">
              <a:lnSpc>
                <a:spcPct val="100000"/>
              </a:lnSpc>
              <a:spcBef>
                <a:spcPts val="1301"/>
              </a:spcBef>
              <a:buClr>
                <a:srgbClr val="262626"/>
              </a:buClr>
              <a:buFont typeface="Arial"/>
              <a:buChar char=" "/>
            </a:pPr>
            <a:r>
              <a:rPr b="0" lang="en-US" sz="2400" spc="-1" strike="noStrike">
                <a:solidFill>
                  <a:srgbClr val="262626"/>
                </a:solidFill>
                <a:latin typeface="Open Sans"/>
              </a:rPr>
              <a:t>Blockchain is a chain of Blocks, which are basically the basic storage units of the blockchain that store all transactions.</a:t>
            </a:r>
            <a:endParaRPr b="0" lang="en-US" sz="2400" spc="-1" strike="noStrike">
              <a:solidFill>
                <a:srgbClr val="262626"/>
              </a:solidFill>
              <a:latin typeface="Open Sans"/>
            </a:endParaRPr>
          </a:p>
        </p:txBody>
      </p:sp>
      <p:pic>
        <p:nvPicPr>
          <p:cNvPr id="132" name="Picture 2" descr=""/>
          <p:cNvPicPr/>
          <p:nvPr/>
        </p:nvPicPr>
        <p:blipFill>
          <a:blip r:embed="rId1"/>
          <a:stretch/>
        </p:blipFill>
        <p:spPr>
          <a:xfrm>
            <a:off x="6496200" y="1851480"/>
            <a:ext cx="5429880" cy="34556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What are Blocks?</a:t>
            </a:r>
            <a:endParaRPr b="0" lang="en-US" sz="5400" spc="-1" strike="noStrike">
              <a:solidFill>
                <a:srgbClr val="000000"/>
              </a:solidFill>
              <a:latin typeface="Calibri Light"/>
            </a:endParaRPr>
          </a:p>
        </p:txBody>
      </p:sp>
      <p:sp>
        <p:nvSpPr>
          <p:cNvPr id="134" name="TextShape 2"/>
          <p:cNvSpPr txBox="1"/>
          <p:nvPr/>
        </p:nvSpPr>
        <p:spPr>
          <a:xfrm>
            <a:off x="676800" y="2011680"/>
            <a:ext cx="10753200" cy="2214000"/>
          </a:xfrm>
          <a:prstGeom prst="rect">
            <a:avLst/>
          </a:prstGeom>
          <a:noFill/>
          <a:ln>
            <a:noFill/>
          </a:ln>
        </p:spPr>
        <p:txBody>
          <a:bodyPr>
            <a:normAutofit/>
          </a:bodyPr>
          <a:p>
            <a:pPr marL="91440" indent="-91080">
              <a:lnSpc>
                <a:spcPct val="100000"/>
              </a:lnSpc>
              <a:spcBef>
                <a:spcPts val="1301"/>
              </a:spcBef>
              <a:buClr>
                <a:srgbClr val="262626"/>
              </a:buClr>
              <a:buFont typeface="Arial"/>
              <a:buChar char=" "/>
            </a:pPr>
            <a:r>
              <a:rPr b="0" lang="en-US" sz="2400" spc="-1" strike="noStrike">
                <a:solidFill>
                  <a:srgbClr val="262626"/>
                </a:solidFill>
                <a:latin typeface="Open Sans"/>
              </a:rPr>
              <a:t>Blocks consist of a : </a:t>
            </a:r>
            <a:endParaRPr b="0" lang="en-US" sz="2400" spc="-1" strike="noStrike">
              <a:solidFill>
                <a:srgbClr val="262626"/>
              </a:solidFill>
              <a:latin typeface="Open Sans"/>
            </a:endParaRPr>
          </a:p>
          <a:p>
            <a:pPr lvl="1" marL="347400" indent="-342720">
              <a:lnSpc>
                <a:spcPct val="100000"/>
              </a:lnSpc>
              <a:spcBef>
                <a:spcPts val="601"/>
              </a:spcBef>
              <a:buClr>
                <a:srgbClr val="262626"/>
              </a:buClr>
              <a:buFont typeface="Arial"/>
              <a:buChar char=" "/>
            </a:pPr>
            <a:r>
              <a:rPr b="1" lang="en-US" sz="2400" spc="-1" strike="noStrike">
                <a:solidFill>
                  <a:srgbClr val="262626"/>
                </a:solidFill>
                <a:latin typeface="Open Sans"/>
              </a:rPr>
              <a:t>Data Field</a:t>
            </a:r>
            <a:r>
              <a:rPr b="0" lang="en-US" sz="2400" spc="-1" strike="noStrike">
                <a:solidFill>
                  <a:srgbClr val="262626"/>
                </a:solidFill>
                <a:latin typeface="Open Sans"/>
              </a:rPr>
              <a:t>, which is used to store information in the Block itself, </a:t>
            </a:r>
            <a:endParaRPr b="0" i="1" lang="en-US" sz="2400" spc="-1" strike="noStrike">
              <a:solidFill>
                <a:srgbClr val="262626"/>
              </a:solidFill>
              <a:latin typeface="Open Sans"/>
            </a:endParaRPr>
          </a:p>
          <a:p>
            <a:pPr lvl="1" marL="347400" indent="-342720">
              <a:lnSpc>
                <a:spcPct val="100000"/>
              </a:lnSpc>
              <a:spcBef>
                <a:spcPts val="601"/>
              </a:spcBef>
              <a:buClr>
                <a:srgbClr val="262626"/>
              </a:buClr>
              <a:buFont typeface="Arial"/>
              <a:buChar char=" "/>
            </a:pPr>
            <a:r>
              <a:rPr b="1" lang="en-US" sz="2400" spc="-1" strike="noStrike">
                <a:solidFill>
                  <a:srgbClr val="262626"/>
                </a:solidFill>
                <a:latin typeface="Open Sans"/>
              </a:rPr>
              <a:t>Hash, </a:t>
            </a:r>
            <a:r>
              <a:rPr b="0" lang="en-US" sz="2400" spc="-1" strike="noStrike">
                <a:solidFill>
                  <a:srgbClr val="262626"/>
                </a:solidFill>
                <a:latin typeface="Open Sans"/>
              </a:rPr>
              <a:t>a unique value consisting of a random string of characters, generated from Cryptographic </a:t>
            </a:r>
            <a:r>
              <a:rPr b="1" lang="en-US" sz="2400" spc="-1" strike="noStrike">
                <a:solidFill>
                  <a:srgbClr val="262626"/>
                </a:solidFill>
                <a:latin typeface="Open Sans"/>
              </a:rPr>
              <a:t>Hash Functions</a:t>
            </a:r>
            <a:r>
              <a:rPr b="0" lang="en-US" sz="2400" spc="-1" strike="noStrike">
                <a:solidFill>
                  <a:srgbClr val="262626"/>
                </a:solidFill>
                <a:latin typeface="Open Sans"/>
              </a:rPr>
              <a:t>, that generate a unique output for every unique input, and</a:t>
            </a:r>
            <a:endParaRPr b="0" i="1" lang="en-US" sz="2400" spc="-1" strike="noStrike">
              <a:solidFill>
                <a:srgbClr val="262626"/>
              </a:solidFill>
              <a:latin typeface="Open Sans"/>
            </a:endParaRPr>
          </a:p>
          <a:p>
            <a:pPr lvl="1" marL="347400" indent="-342720">
              <a:lnSpc>
                <a:spcPct val="100000"/>
              </a:lnSpc>
              <a:spcBef>
                <a:spcPts val="601"/>
              </a:spcBef>
              <a:buClr>
                <a:srgbClr val="262626"/>
              </a:buClr>
              <a:buFont typeface="Arial"/>
              <a:buChar char=" "/>
            </a:pPr>
            <a:r>
              <a:rPr b="1" lang="en-US" sz="2400" spc="-1" strike="noStrike">
                <a:solidFill>
                  <a:srgbClr val="262626"/>
                </a:solidFill>
                <a:latin typeface="Open Sans"/>
              </a:rPr>
              <a:t>LastHash</a:t>
            </a:r>
            <a:r>
              <a:rPr b="0" lang="en-US" sz="2400" spc="-1" strike="noStrike">
                <a:solidFill>
                  <a:srgbClr val="262626"/>
                </a:solidFill>
                <a:latin typeface="Open Sans"/>
              </a:rPr>
              <a:t>, which basically contains the Hash of the Block that came before.</a:t>
            </a:r>
            <a:endParaRPr b="0" i="1" lang="en-US" sz="2400" spc="-1" strike="noStrike">
              <a:solidFill>
                <a:srgbClr val="262626"/>
              </a:solidFill>
              <a:latin typeface="Open Sans"/>
            </a:endParaRPr>
          </a:p>
          <a:p>
            <a:pPr>
              <a:lnSpc>
                <a:spcPct val="100000"/>
              </a:lnSpc>
              <a:spcBef>
                <a:spcPts val="1301"/>
              </a:spcBef>
            </a:pPr>
            <a:endParaRPr b="0" lang="en-US" sz="2400" spc="-1" strike="noStrike">
              <a:solidFill>
                <a:srgbClr val="262626"/>
              </a:solidFill>
              <a:latin typeface="Open Sans"/>
            </a:endParaRPr>
          </a:p>
        </p:txBody>
      </p:sp>
      <p:pic>
        <p:nvPicPr>
          <p:cNvPr id="135" name="Graphic 4" descr=""/>
          <p:cNvPicPr/>
          <p:nvPr/>
        </p:nvPicPr>
        <p:blipFill>
          <a:blip r:embed="rId1"/>
          <a:stretch/>
        </p:blipFill>
        <p:spPr>
          <a:xfrm>
            <a:off x="2152440" y="4434480"/>
            <a:ext cx="1554480" cy="1554480"/>
          </a:xfrm>
          <a:prstGeom prst="rect">
            <a:avLst/>
          </a:prstGeom>
          <a:ln>
            <a:noFill/>
          </a:ln>
        </p:spPr>
      </p:pic>
      <p:sp>
        <p:nvSpPr>
          <p:cNvPr id="136" name="CustomShape 3"/>
          <p:cNvSpPr/>
          <p:nvPr/>
        </p:nvSpPr>
        <p:spPr>
          <a:xfrm>
            <a:off x="3864960" y="4741200"/>
            <a:ext cx="1611720" cy="36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137" name="CustomShape 4"/>
          <p:cNvSpPr/>
          <p:nvPr/>
        </p:nvSpPr>
        <p:spPr>
          <a:xfrm>
            <a:off x="5330520" y="4556520"/>
            <a:ext cx="4568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onsolas"/>
              </a:rPr>
              <a:t>Data: [‘transact1’,’transact2’…]</a:t>
            </a:r>
            <a:endParaRPr b="0" lang="en-IN" sz="1800" spc="-1" strike="noStrike">
              <a:latin typeface="Arial"/>
            </a:endParaRPr>
          </a:p>
        </p:txBody>
      </p:sp>
      <p:sp>
        <p:nvSpPr>
          <p:cNvPr id="138" name="CustomShape 5"/>
          <p:cNvSpPr/>
          <p:nvPr/>
        </p:nvSpPr>
        <p:spPr>
          <a:xfrm>
            <a:off x="3864960" y="5211720"/>
            <a:ext cx="1611720" cy="36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139" name="CustomShape 6"/>
          <p:cNvSpPr/>
          <p:nvPr/>
        </p:nvSpPr>
        <p:spPr>
          <a:xfrm>
            <a:off x="5330520" y="5025600"/>
            <a:ext cx="4568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onsolas"/>
              </a:rPr>
              <a:t>Hash: 0x0009a891un12oie8982asnb…</a:t>
            </a:r>
            <a:endParaRPr b="0" lang="en-IN" sz="1800" spc="-1" strike="noStrike">
              <a:latin typeface="Arial"/>
            </a:endParaRPr>
          </a:p>
        </p:txBody>
      </p:sp>
      <p:sp>
        <p:nvSpPr>
          <p:cNvPr id="140" name="CustomShape 7"/>
          <p:cNvSpPr/>
          <p:nvPr/>
        </p:nvSpPr>
        <p:spPr>
          <a:xfrm>
            <a:off x="3864960" y="5703480"/>
            <a:ext cx="1611720" cy="360"/>
          </a:xfrm>
          <a:custGeom>
            <a:avLst/>
            <a:gdLst/>
            <a:ahLst/>
            <a:rect l="l" t="t" r="r" b="b"/>
            <a:pathLst>
              <a:path w="21600" h="21600">
                <a:moveTo>
                  <a:pt x="0" y="0"/>
                </a:moveTo>
                <a:lnTo>
                  <a:pt x="21600" y="21600"/>
                </a:lnTo>
              </a:path>
            </a:pathLst>
          </a:custGeom>
          <a:noFill/>
          <a:ln>
            <a:round/>
            <a:tailEnd len="med" type="triangle" w="med"/>
          </a:ln>
        </p:spPr>
        <p:style>
          <a:lnRef idx="3">
            <a:schemeClr val="dk1"/>
          </a:lnRef>
          <a:fillRef idx="0">
            <a:schemeClr val="dk1"/>
          </a:fillRef>
          <a:effectRef idx="2">
            <a:schemeClr val="dk1"/>
          </a:effectRef>
          <a:fontRef idx="minor"/>
        </p:style>
      </p:sp>
      <p:sp>
        <p:nvSpPr>
          <p:cNvPr id="141" name="CustomShape 8"/>
          <p:cNvSpPr/>
          <p:nvPr/>
        </p:nvSpPr>
        <p:spPr>
          <a:xfrm>
            <a:off x="5321520" y="5494320"/>
            <a:ext cx="4294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onsolas"/>
              </a:rPr>
              <a:t>lastHash: ‘hash-of-last-block’</a:t>
            </a:r>
            <a:endParaRPr b="0" lang="en-IN" sz="1800" spc="-1" strike="noStrike">
              <a:latin typeface="Arial"/>
            </a:endParaRPr>
          </a:p>
        </p:txBody>
      </p:sp>
      <p:sp>
        <p:nvSpPr>
          <p:cNvPr id="142" name="CustomShape 9"/>
          <p:cNvSpPr/>
          <p:nvPr/>
        </p:nvSpPr>
        <p:spPr>
          <a:xfrm>
            <a:off x="2496960" y="5988960"/>
            <a:ext cx="86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Consolas"/>
              </a:rPr>
              <a:t>Block</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Ledger</a:t>
            </a:r>
            <a:endParaRPr b="0" lang="en-US" sz="5400" spc="-1" strike="noStrike">
              <a:solidFill>
                <a:srgbClr val="000000"/>
              </a:solidFill>
              <a:latin typeface="Calibri Light"/>
            </a:endParaRPr>
          </a:p>
        </p:txBody>
      </p:sp>
      <p:sp>
        <p:nvSpPr>
          <p:cNvPr id="144" name="TextShape 2"/>
          <p:cNvSpPr txBox="1"/>
          <p:nvPr/>
        </p:nvSpPr>
        <p:spPr>
          <a:xfrm>
            <a:off x="676800" y="2011680"/>
            <a:ext cx="5535360" cy="3765960"/>
          </a:xfrm>
          <a:prstGeom prst="rect">
            <a:avLst/>
          </a:prstGeom>
          <a:noFill/>
          <a:ln>
            <a:noFill/>
          </a:ln>
        </p:spPr>
        <p:txBody>
          <a:bodyPr/>
          <a:p>
            <a:pPr marL="91440" indent="-91080">
              <a:lnSpc>
                <a:spcPct val="85000"/>
              </a:lnSpc>
              <a:spcBef>
                <a:spcPts val="1301"/>
              </a:spcBef>
              <a:buClr>
                <a:srgbClr val="262626"/>
              </a:buClr>
              <a:buFont typeface="Arial"/>
              <a:buChar char=" "/>
            </a:pPr>
            <a:r>
              <a:rPr b="0" lang="en-US" sz="2400" spc="-1" strike="noStrike">
                <a:solidFill>
                  <a:srgbClr val="262626"/>
                </a:solidFill>
                <a:latin typeface="Open Sans"/>
              </a:rPr>
              <a:t>A ledger is a record-keeping book, which contains a the records of all economic transactions of an organization.</a:t>
            </a:r>
            <a:endParaRPr b="0" lang="en-US" sz="2400" spc="-1" strike="noStrike">
              <a:solidFill>
                <a:srgbClr val="262626"/>
              </a:solidFill>
              <a:latin typeface="Open Sans"/>
            </a:endParaRPr>
          </a:p>
          <a:p>
            <a:pPr marL="91440" indent="-91080">
              <a:lnSpc>
                <a:spcPct val="85000"/>
              </a:lnSpc>
              <a:spcBef>
                <a:spcPts val="1301"/>
              </a:spcBef>
              <a:buClr>
                <a:srgbClr val="262626"/>
              </a:buClr>
              <a:buFont typeface="Arial"/>
              <a:buChar char=" "/>
            </a:pPr>
            <a:r>
              <a:rPr b="0" lang="en-US" sz="2400" spc="-1" strike="noStrike">
                <a:solidFill>
                  <a:srgbClr val="262626"/>
                </a:solidFill>
                <a:latin typeface="Open Sans"/>
              </a:rPr>
              <a:t>It records payments, contracts, movements of assets etc. of an organization.</a:t>
            </a:r>
            <a:endParaRPr b="0" lang="en-US" sz="2400" spc="-1" strike="noStrike">
              <a:solidFill>
                <a:srgbClr val="262626"/>
              </a:solidFill>
              <a:latin typeface="Open Sans"/>
            </a:endParaRPr>
          </a:p>
          <a:p>
            <a:pPr marL="91440" indent="-91080">
              <a:lnSpc>
                <a:spcPct val="85000"/>
              </a:lnSpc>
              <a:spcBef>
                <a:spcPts val="1301"/>
              </a:spcBef>
              <a:buClr>
                <a:srgbClr val="262626"/>
              </a:buClr>
              <a:buFont typeface="Arial"/>
              <a:buChar char=" "/>
            </a:pPr>
            <a:r>
              <a:rPr b="0" lang="en-US" sz="2400" spc="-1" strike="noStrike">
                <a:solidFill>
                  <a:srgbClr val="262626"/>
                </a:solidFill>
                <a:latin typeface="Open Sans"/>
              </a:rPr>
              <a:t>As a Ledger, the Blockchain serves the purpose of storing transactional data.</a:t>
            </a:r>
            <a:endParaRPr b="0" lang="en-US" sz="2400" spc="-1" strike="noStrike">
              <a:solidFill>
                <a:srgbClr val="262626"/>
              </a:solidFill>
              <a:latin typeface="Open Sans"/>
            </a:endParaRPr>
          </a:p>
          <a:p>
            <a:pPr marL="91440" indent="-91080">
              <a:lnSpc>
                <a:spcPct val="85000"/>
              </a:lnSpc>
              <a:spcBef>
                <a:spcPts val="1301"/>
              </a:spcBef>
              <a:buClr>
                <a:srgbClr val="262626"/>
              </a:buClr>
              <a:buFont typeface="Arial"/>
              <a:buChar char=" "/>
            </a:pPr>
            <a:r>
              <a:rPr b="0" lang="en-US" sz="2400" spc="-1" strike="noStrike">
                <a:solidFill>
                  <a:srgbClr val="262626"/>
                </a:solidFill>
                <a:latin typeface="Open Sans"/>
              </a:rPr>
              <a:t>The Blockchain is a </a:t>
            </a:r>
            <a:r>
              <a:rPr b="1" lang="en-US" sz="2400" spc="-1" strike="noStrike">
                <a:solidFill>
                  <a:srgbClr val="262626"/>
                </a:solidFill>
                <a:latin typeface="Open Sans"/>
              </a:rPr>
              <a:t>Distributed and Decentralized Ledger.</a:t>
            </a:r>
            <a:endParaRPr b="0" lang="en-US" sz="2400" spc="-1" strike="noStrike">
              <a:solidFill>
                <a:srgbClr val="262626"/>
              </a:solidFill>
              <a:latin typeface="Open Sans"/>
            </a:endParaRPr>
          </a:p>
        </p:txBody>
      </p:sp>
      <p:pic>
        <p:nvPicPr>
          <p:cNvPr id="145" name="Graphic 4" descr=""/>
          <p:cNvPicPr/>
          <p:nvPr/>
        </p:nvPicPr>
        <p:blipFill>
          <a:blip r:embed="rId1"/>
          <a:stretch/>
        </p:blipFill>
        <p:spPr>
          <a:xfrm>
            <a:off x="7227360" y="1575360"/>
            <a:ext cx="4202280" cy="4202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Distributed &amp; Decentralized Ledger</a:t>
            </a:r>
            <a:endParaRPr b="0" lang="en-US" sz="5400" spc="-1" strike="noStrike">
              <a:solidFill>
                <a:srgbClr val="000000"/>
              </a:solidFill>
              <a:latin typeface="Calibri Light"/>
            </a:endParaRPr>
          </a:p>
        </p:txBody>
      </p:sp>
      <p:sp>
        <p:nvSpPr>
          <p:cNvPr id="147" name="TextShape 2"/>
          <p:cNvSpPr txBox="1"/>
          <p:nvPr/>
        </p:nvSpPr>
        <p:spPr>
          <a:xfrm>
            <a:off x="676800" y="2011680"/>
            <a:ext cx="5419080" cy="4346280"/>
          </a:xfrm>
          <a:prstGeom prst="rect">
            <a:avLst/>
          </a:prstGeom>
          <a:noFill/>
          <a:ln>
            <a:noFill/>
          </a:ln>
        </p:spPr>
        <p:txBody>
          <a:bodyPr>
            <a:normAutofit/>
          </a:bodyPr>
          <a:p>
            <a:pPr marL="91440" indent="-91080">
              <a:lnSpc>
                <a:spcPct val="120000"/>
              </a:lnSpc>
              <a:spcBef>
                <a:spcPts val="1301"/>
              </a:spcBef>
              <a:buClr>
                <a:srgbClr val="262626"/>
              </a:buClr>
              <a:buFont typeface="Arial"/>
              <a:buChar char=" "/>
            </a:pPr>
            <a:r>
              <a:rPr b="0" lang="en-US" sz="2400" spc="-1" strike="noStrike">
                <a:solidFill>
                  <a:srgbClr val="262626"/>
                </a:solidFill>
                <a:latin typeface="Open Sans"/>
              </a:rPr>
              <a:t>As a Distributed Ledger, a Blockchain is typically managed by a</a:t>
            </a:r>
            <a:r>
              <a:rPr b="1" lang="en-US" sz="2400" spc="-1" strike="noStrike">
                <a:solidFill>
                  <a:srgbClr val="262626"/>
                </a:solidFill>
                <a:latin typeface="Open Sans"/>
              </a:rPr>
              <a:t> </a:t>
            </a:r>
            <a:r>
              <a:rPr b="0" lang="en-US" sz="2400" spc="-1" strike="noStrike">
                <a:solidFill>
                  <a:srgbClr val="262626"/>
                </a:solidFill>
                <a:latin typeface="Open Sans"/>
              </a:rPr>
              <a:t>peer-to-peer network collectively adhering to a protocol for inter-node communication and validating new blocks. </a:t>
            </a:r>
            <a:endParaRPr b="0" lang="en-US" sz="2400" spc="-1" strike="noStrike">
              <a:solidFill>
                <a:srgbClr val="262626"/>
              </a:solidFill>
              <a:latin typeface="Open Sans"/>
            </a:endParaRPr>
          </a:p>
          <a:p>
            <a:pPr marL="91440" indent="-91080">
              <a:lnSpc>
                <a:spcPct val="120000"/>
              </a:lnSpc>
              <a:spcBef>
                <a:spcPts val="1301"/>
              </a:spcBef>
              <a:buClr>
                <a:srgbClr val="262626"/>
              </a:buClr>
              <a:buFont typeface="Arial"/>
              <a:buChar char=" "/>
            </a:pPr>
            <a:r>
              <a:rPr b="0" lang="en-US" sz="2400" spc="-1" strike="noStrike">
                <a:solidFill>
                  <a:srgbClr val="262626"/>
                </a:solidFill>
                <a:latin typeface="Open Sans"/>
              </a:rPr>
              <a:t>Once recorded, the data in any given block cannot be altered retroactively without alteration of all subsequent blocks, which requires consensus of the network majority.</a:t>
            </a:r>
            <a:endParaRPr b="0" lang="en-US" sz="2400" spc="-1" strike="noStrike">
              <a:solidFill>
                <a:srgbClr val="262626"/>
              </a:solidFill>
              <a:latin typeface="Open Sans"/>
            </a:endParaRPr>
          </a:p>
          <a:p>
            <a:pPr marL="91440" indent="-91080">
              <a:lnSpc>
                <a:spcPct val="120000"/>
              </a:lnSpc>
              <a:spcBef>
                <a:spcPts val="1301"/>
              </a:spcBef>
              <a:buClr>
                <a:srgbClr val="262626"/>
              </a:buClr>
              <a:buFont typeface="Arial"/>
              <a:buChar char=" "/>
            </a:pPr>
            <a:r>
              <a:rPr b="0" lang="en-US" sz="2400" spc="-1" strike="noStrike">
                <a:solidFill>
                  <a:srgbClr val="262626"/>
                </a:solidFill>
                <a:latin typeface="Open Sans"/>
              </a:rPr>
              <a:t> </a:t>
            </a:r>
            <a:r>
              <a:rPr b="0" lang="en-US" sz="2400" spc="-1" strike="noStrike">
                <a:solidFill>
                  <a:srgbClr val="262626"/>
                </a:solidFill>
                <a:latin typeface="Open Sans"/>
              </a:rPr>
              <a:t>Although blockchain records are not unalterable, blockchains may be considered secure by design and exemplify a distributed computing system with high fault tolerance. </a:t>
            </a:r>
            <a:endParaRPr b="0" lang="en-US" sz="2400" spc="-1" strike="noStrike">
              <a:solidFill>
                <a:srgbClr val="262626"/>
              </a:solidFill>
              <a:latin typeface="Open Sans"/>
            </a:endParaRPr>
          </a:p>
          <a:p>
            <a:pPr marL="91440" indent="-91080">
              <a:lnSpc>
                <a:spcPct val="120000"/>
              </a:lnSpc>
              <a:spcBef>
                <a:spcPts val="1301"/>
              </a:spcBef>
              <a:buClr>
                <a:srgbClr val="262626"/>
              </a:buClr>
              <a:buFont typeface="Arial"/>
              <a:buChar char=" "/>
            </a:pPr>
            <a:r>
              <a:rPr b="0" lang="en-US" sz="2400" spc="-1" strike="noStrike">
                <a:solidFill>
                  <a:srgbClr val="262626"/>
                </a:solidFill>
                <a:latin typeface="Open Sans"/>
              </a:rPr>
              <a:t>Decentralized consensus has therefore been claimed with a blockchain.</a:t>
            </a:r>
            <a:endParaRPr b="0" lang="en-US" sz="2400" spc="-1" strike="noStrike">
              <a:solidFill>
                <a:srgbClr val="262626"/>
              </a:solidFill>
              <a:latin typeface="Open Sans"/>
            </a:endParaRPr>
          </a:p>
        </p:txBody>
      </p:sp>
      <p:pic>
        <p:nvPicPr>
          <p:cNvPr id="148" name="Graphic 4" descr=""/>
          <p:cNvPicPr/>
          <p:nvPr/>
        </p:nvPicPr>
        <p:blipFill>
          <a:blip r:embed="rId1"/>
          <a:stretch/>
        </p:blipFill>
        <p:spPr>
          <a:xfrm>
            <a:off x="9107280" y="2093760"/>
            <a:ext cx="1050120" cy="1050120"/>
          </a:xfrm>
          <a:prstGeom prst="rect">
            <a:avLst/>
          </a:prstGeom>
          <a:ln>
            <a:noFill/>
          </a:ln>
        </p:spPr>
      </p:pic>
      <p:pic>
        <p:nvPicPr>
          <p:cNvPr id="149" name="Graphic 6" descr=""/>
          <p:cNvPicPr/>
          <p:nvPr/>
        </p:nvPicPr>
        <p:blipFill>
          <a:blip r:embed="rId2"/>
          <a:stretch/>
        </p:blipFill>
        <p:spPr>
          <a:xfrm>
            <a:off x="9441360" y="2180520"/>
            <a:ext cx="382320" cy="382320"/>
          </a:xfrm>
          <a:prstGeom prst="rect">
            <a:avLst/>
          </a:prstGeom>
          <a:ln>
            <a:noFill/>
          </a:ln>
        </p:spPr>
      </p:pic>
      <p:pic>
        <p:nvPicPr>
          <p:cNvPr id="150" name="Graphic 9" descr=""/>
          <p:cNvPicPr/>
          <p:nvPr/>
        </p:nvPicPr>
        <p:blipFill>
          <a:blip r:embed="rId3"/>
          <a:stretch/>
        </p:blipFill>
        <p:spPr>
          <a:xfrm>
            <a:off x="7718040" y="3647520"/>
            <a:ext cx="1050120" cy="1050120"/>
          </a:xfrm>
          <a:prstGeom prst="rect">
            <a:avLst/>
          </a:prstGeom>
          <a:ln>
            <a:noFill/>
          </a:ln>
        </p:spPr>
      </p:pic>
      <p:pic>
        <p:nvPicPr>
          <p:cNvPr id="151" name="Graphic 10" descr=""/>
          <p:cNvPicPr/>
          <p:nvPr/>
        </p:nvPicPr>
        <p:blipFill>
          <a:blip r:embed="rId4"/>
          <a:stretch/>
        </p:blipFill>
        <p:spPr>
          <a:xfrm>
            <a:off x="7194240" y="3681720"/>
            <a:ext cx="382320" cy="382320"/>
          </a:xfrm>
          <a:prstGeom prst="rect">
            <a:avLst/>
          </a:prstGeom>
          <a:ln>
            <a:noFill/>
          </a:ln>
        </p:spPr>
      </p:pic>
      <p:pic>
        <p:nvPicPr>
          <p:cNvPr id="152" name="Graphic 12" descr=""/>
          <p:cNvPicPr/>
          <p:nvPr/>
        </p:nvPicPr>
        <p:blipFill>
          <a:blip r:embed="rId5"/>
          <a:stretch/>
        </p:blipFill>
        <p:spPr>
          <a:xfrm>
            <a:off x="9107280" y="5181480"/>
            <a:ext cx="1095120" cy="1095120"/>
          </a:xfrm>
          <a:prstGeom prst="rect">
            <a:avLst/>
          </a:prstGeom>
          <a:ln>
            <a:noFill/>
          </a:ln>
        </p:spPr>
      </p:pic>
      <p:pic>
        <p:nvPicPr>
          <p:cNvPr id="153" name="Graphic 13" descr=""/>
          <p:cNvPicPr/>
          <p:nvPr/>
        </p:nvPicPr>
        <p:blipFill>
          <a:blip r:embed="rId6"/>
          <a:stretch/>
        </p:blipFill>
        <p:spPr>
          <a:xfrm>
            <a:off x="9463680" y="5465880"/>
            <a:ext cx="382320" cy="382320"/>
          </a:xfrm>
          <a:prstGeom prst="rect">
            <a:avLst/>
          </a:prstGeom>
          <a:ln>
            <a:noFill/>
          </a:ln>
        </p:spPr>
      </p:pic>
      <p:pic>
        <p:nvPicPr>
          <p:cNvPr id="154" name="Graphic 14" descr=""/>
          <p:cNvPicPr/>
          <p:nvPr/>
        </p:nvPicPr>
        <p:blipFill>
          <a:blip r:embed="rId7"/>
          <a:stretch/>
        </p:blipFill>
        <p:spPr>
          <a:xfrm>
            <a:off x="10497600" y="3683880"/>
            <a:ext cx="1050120" cy="1050120"/>
          </a:xfrm>
          <a:prstGeom prst="rect">
            <a:avLst/>
          </a:prstGeom>
          <a:ln>
            <a:noFill/>
          </a:ln>
        </p:spPr>
      </p:pic>
      <p:pic>
        <p:nvPicPr>
          <p:cNvPr id="155" name="Graphic 15" descr=""/>
          <p:cNvPicPr/>
          <p:nvPr/>
        </p:nvPicPr>
        <p:blipFill>
          <a:blip r:embed="rId8"/>
          <a:stretch/>
        </p:blipFill>
        <p:spPr>
          <a:xfrm>
            <a:off x="11515320" y="3649680"/>
            <a:ext cx="382320" cy="382320"/>
          </a:xfrm>
          <a:prstGeom prst="rect">
            <a:avLst/>
          </a:prstGeom>
          <a:ln>
            <a:noFill/>
          </a:ln>
        </p:spPr>
      </p:pic>
      <p:sp>
        <p:nvSpPr>
          <p:cNvPr id="156" name="CustomShape 3"/>
          <p:cNvSpPr/>
          <p:nvPr/>
        </p:nvSpPr>
        <p:spPr>
          <a:xfrm>
            <a:off x="9241920" y="2410200"/>
            <a:ext cx="1933560" cy="2007720"/>
          </a:xfrm>
          <a:prstGeom prst="arc">
            <a:avLst>
              <a:gd name="adj1" fmla="val 16200000"/>
              <a:gd name="adj2" fmla="val 63878"/>
            </a:avLst>
          </a:prstGeom>
          <a:noFill/>
          <a:ln>
            <a:round/>
          </a:ln>
        </p:spPr>
        <p:style>
          <a:lnRef idx="1">
            <a:schemeClr val="accent1"/>
          </a:lnRef>
          <a:fillRef idx="0">
            <a:schemeClr val="accent1"/>
          </a:fillRef>
          <a:effectRef idx="0">
            <a:schemeClr val="accent1"/>
          </a:effectRef>
          <a:fontRef idx="minor"/>
        </p:style>
      </p:sp>
      <p:sp>
        <p:nvSpPr>
          <p:cNvPr id="157" name="CustomShape 4"/>
          <p:cNvSpPr/>
          <p:nvPr/>
        </p:nvSpPr>
        <p:spPr>
          <a:xfrm rot="4548000">
            <a:off x="9181080" y="3934800"/>
            <a:ext cx="1933560" cy="2007720"/>
          </a:xfrm>
          <a:prstGeom prst="arc">
            <a:avLst>
              <a:gd name="adj1" fmla="val 16200000"/>
              <a:gd name="adj2" fmla="val 63878"/>
            </a:avLst>
          </a:prstGeom>
          <a:noFill/>
          <a:ln>
            <a:round/>
          </a:ln>
        </p:spPr>
        <p:style>
          <a:lnRef idx="1">
            <a:schemeClr val="accent1"/>
          </a:lnRef>
          <a:fillRef idx="0">
            <a:schemeClr val="accent1"/>
          </a:fillRef>
          <a:effectRef idx="0">
            <a:schemeClr val="accent1"/>
          </a:effectRef>
          <a:fontRef idx="minor"/>
        </p:style>
      </p:sp>
      <p:sp>
        <p:nvSpPr>
          <p:cNvPr id="158" name="CustomShape 5"/>
          <p:cNvSpPr/>
          <p:nvPr/>
        </p:nvSpPr>
        <p:spPr>
          <a:xfrm rot="15784800">
            <a:off x="8160840" y="2338200"/>
            <a:ext cx="1933560" cy="2007720"/>
          </a:xfrm>
          <a:prstGeom prst="arc">
            <a:avLst>
              <a:gd name="adj1" fmla="val 16200000"/>
              <a:gd name="adj2" fmla="val 63878"/>
            </a:avLst>
          </a:prstGeom>
          <a:noFill/>
          <a:ln>
            <a:round/>
          </a:ln>
        </p:spPr>
        <p:style>
          <a:lnRef idx="1">
            <a:schemeClr val="accent1"/>
          </a:lnRef>
          <a:fillRef idx="0">
            <a:schemeClr val="accent1"/>
          </a:fillRef>
          <a:effectRef idx="0">
            <a:schemeClr val="accent1"/>
          </a:effectRef>
          <a:fontRef idx="minor"/>
        </p:style>
      </p:sp>
      <p:sp>
        <p:nvSpPr>
          <p:cNvPr id="159" name="CustomShape 6"/>
          <p:cNvSpPr/>
          <p:nvPr/>
        </p:nvSpPr>
        <p:spPr>
          <a:xfrm rot="11365200">
            <a:off x="8092080" y="3896640"/>
            <a:ext cx="1933560" cy="2007720"/>
          </a:xfrm>
          <a:prstGeom prst="arc">
            <a:avLst>
              <a:gd name="adj1" fmla="val 16200000"/>
              <a:gd name="adj2" fmla="val 63878"/>
            </a:avLst>
          </a:prstGeom>
          <a:noFill/>
          <a:ln>
            <a:round/>
          </a:ln>
        </p:spPr>
        <p:style>
          <a:lnRef idx="1">
            <a:schemeClr val="accent1"/>
          </a:lnRef>
          <a:fillRef idx="0">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Uses of Blockchain</a:t>
            </a:r>
            <a:endParaRPr b="0" lang="en-US" sz="5400" spc="-1" strike="noStrike">
              <a:solidFill>
                <a:srgbClr val="000000"/>
              </a:solidFill>
              <a:latin typeface="Calibri Light"/>
            </a:endParaRPr>
          </a:p>
        </p:txBody>
      </p:sp>
      <p:sp>
        <p:nvSpPr>
          <p:cNvPr id="161" name="TextShape 2"/>
          <p:cNvSpPr txBox="1"/>
          <p:nvPr/>
        </p:nvSpPr>
        <p:spPr>
          <a:xfrm>
            <a:off x="676800" y="2011680"/>
            <a:ext cx="5419080" cy="3765960"/>
          </a:xfrm>
          <a:prstGeom prst="rect">
            <a:avLst/>
          </a:prstGeom>
          <a:noFill/>
          <a:ln>
            <a:noFill/>
          </a:ln>
        </p:spPr>
        <p:txBody>
          <a:bodyPr>
            <a:normAutofit/>
          </a:bodyPr>
          <a:p>
            <a:pPr marL="91440" indent="-91080">
              <a:lnSpc>
                <a:spcPct val="110000"/>
              </a:lnSpc>
              <a:spcBef>
                <a:spcPts val="1301"/>
              </a:spcBef>
              <a:buClr>
                <a:srgbClr val="262626"/>
              </a:buClr>
              <a:buFont typeface="Arial"/>
              <a:buChar char=" "/>
            </a:pPr>
            <a:r>
              <a:rPr b="0" lang="en-US" sz="2400" spc="-1" strike="noStrike">
                <a:solidFill>
                  <a:srgbClr val="262626"/>
                </a:solidFill>
                <a:latin typeface="Open Sans"/>
              </a:rPr>
              <a:t>Blockchain technology can be integrated into multiple areas. The primary use of blockchains today is as a distributed ledger for cryptocurrencies, most notably bitcoin. </a:t>
            </a:r>
            <a:endParaRPr b="0" lang="en-US" sz="2400" spc="-1" strike="noStrike">
              <a:solidFill>
                <a:srgbClr val="262626"/>
              </a:solidFill>
              <a:latin typeface="Open Sans"/>
            </a:endParaRPr>
          </a:p>
          <a:p>
            <a:pPr marL="91440" indent="-91080">
              <a:lnSpc>
                <a:spcPct val="110000"/>
              </a:lnSpc>
              <a:spcBef>
                <a:spcPts val="1301"/>
              </a:spcBef>
              <a:buClr>
                <a:srgbClr val="262626"/>
              </a:buClr>
              <a:buFont typeface="Arial"/>
              <a:buChar char=" "/>
            </a:pPr>
            <a:r>
              <a:rPr b="0" lang="en-US" sz="2400" spc="-1" strike="noStrike">
                <a:solidFill>
                  <a:srgbClr val="262626"/>
                </a:solidFill>
                <a:latin typeface="Open Sans"/>
              </a:rPr>
              <a:t>However, Blockchain is now being considered as a platform for multiple use-case scenarios, and multiple proof of concepts have been surfaced.</a:t>
            </a:r>
            <a:endParaRPr b="0" lang="en-US" sz="2400" spc="-1" strike="noStrike">
              <a:solidFill>
                <a:srgbClr val="262626"/>
              </a:solidFill>
              <a:latin typeface="Open Sans"/>
            </a:endParaRPr>
          </a:p>
          <a:p>
            <a:pPr marL="91440" indent="-91080">
              <a:lnSpc>
                <a:spcPct val="110000"/>
              </a:lnSpc>
              <a:spcBef>
                <a:spcPts val="1301"/>
              </a:spcBef>
              <a:buClr>
                <a:srgbClr val="262626"/>
              </a:buClr>
              <a:buFont typeface="Arial"/>
              <a:buChar char=" "/>
            </a:pPr>
            <a:r>
              <a:rPr b="0" lang="en-US" sz="2400" spc="-1" strike="noStrike">
                <a:solidFill>
                  <a:srgbClr val="262626"/>
                </a:solidFill>
                <a:latin typeface="Open Sans"/>
              </a:rPr>
              <a:t>Blockchain is being used in the field of Video Games (CryptoKitties), Supply Chain (EverLedger), private storage (Quorum), and decentralized voting (Tezos).</a:t>
            </a:r>
            <a:endParaRPr b="0" lang="en-US" sz="2400" spc="-1" strike="noStrike">
              <a:solidFill>
                <a:srgbClr val="262626"/>
              </a:solidFill>
              <a:latin typeface="Open Sans"/>
            </a:endParaRPr>
          </a:p>
        </p:txBody>
      </p:sp>
      <p:pic>
        <p:nvPicPr>
          <p:cNvPr id="162" name="Picture 3" descr=""/>
          <p:cNvPicPr/>
          <p:nvPr/>
        </p:nvPicPr>
        <p:blipFill>
          <a:blip r:embed="rId1"/>
          <a:stretch/>
        </p:blipFill>
        <p:spPr>
          <a:xfrm>
            <a:off x="8631720" y="721080"/>
            <a:ext cx="2797920" cy="1573560"/>
          </a:xfrm>
          <a:prstGeom prst="rect">
            <a:avLst/>
          </a:prstGeom>
          <a:ln w="19080">
            <a:solidFill>
              <a:schemeClr val="tx1"/>
            </a:solidFill>
            <a:round/>
          </a:ln>
        </p:spPr>
      </p:pic>
      <p:pic>
        <p:nvPicPr>
          <p:cNvPr id="163" name="Picture 4" descr=""/>
          <p:cNvPicPr/>
          <p:nvPr/>
        </p:nvPicPr>
        <p:blipFill>
          <a:blip r:embed="rId2"/>
          <a:stretch/>
        </p:blipFill>
        <p:spPr>
          <a:xfrm>
            <a:off x="8631720" y="2653560"/>
            <a:ext cx="2797920" cy="1573560"/>
          </a:xfrm>
          <a:prstGeom prst="rect">
            <a:avLst/>
          </a:prstGeom>
          <a:ln w="19080">
            <a:solidFill>
              <a:schemeClr val="tx1"/>
            </a:solidFill>
            <a:round/>
          </a:ln>
        </p:spPr>
      </p:pic>
      <p:pic>
        <p:nvPicPr>
          <p:cNvPr id="164" name="Picture 5" descr=""/>
          <p:cNvPicPr/>
          <p:nvPr/>
        </p:nvPicPr>
        <p:blipFill>
          <a:blip r:embed="rId3"/>
          <a:stretch/>
        </p:blipFill>
        <p:spPr>
          <a:xfrm>
            <a:off x="8631720" y="4700160"/>
            <a:ext cx="2797920" cy="1573560"/>
          </a:xfrm>
          <a:prstGeom prst="rect">
            <a:avLst/>
          </a:prstGeom>
          <a:ln w="19080">
            <a:solidFill>
              <a:schemeClr val="tx1"/>
            </a:solidFill>
            <a:round/>
          </a:ln>
        </p:spPr>
      </p:pic>
      <p:pic>
        <p:nvPicPr>
          <p:cNvPr id="165" name="Graphic 9" descr=""/>
          <p:cNvPicPr/>
          <p:nvPr/>
        </p:nvPicPr>
        <p:blipFill>
          <a:blip r:embed="rId4"/>
          <a:stretch/>
        </p:blipFill>
        <p:spPr>
          <a:xfrm>
            <a:off x="7025760" y="5495040"/>
            <a:ext cx="1229400" cy="183240"/>
          </a:xfrm>
          <a:prstGeom prst="rect">
            <a:avLst/>
          </a:prstGeom>
          <a:ln>
            <a:noFill/>
          </a:ln>
        </p:spPr>
      </p:pic>
      <p:pic>
        <p:nvPicPr>
          <p:cNvPr id="166" name="Graphic 11" descr=""/>
          <p:cNvPicPr/>
          <p:nvPr/>
        </p:nvPicPr>
        <p:blipFill>
          <a:blip r:embed="rId5"/>
          <a:stretch/>
        </p:blipFill>
        <p:spPr>
          <a:xfrm>
            <a:off x="7025760" y="3484800"/>
            <a:ext cx="1278360" cy="161640"/>
          </a:xfrm>
          <a:prstGeom prst="rect">
            <a:avLst/>
          </a:prstGeom>
          <a:ln>
            <a:noFill/>
          </a:ln>
        </p:spPr>
      </p:pic>
      <p:pic>
        <p:nvPicPr>
          <p:cNvPr id="167" name="Graphic 13" descr=""/>
          <p:cNvPicPr/>
          <p:nvPr/>
        </p:nvPicPr>
        <p:blipFill>
          <a:blip r:embed="rId6"/>
          <a:stretch/>
        </p:blipFill>
        <p:spPr>
          <a:xfrm>
            <a:off x="7131960" y="1010160"/>
            <a:ext cx="1053360" cy="1082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Tools and Technologies Used </a:t>
            </a:r>
            <a:endParaRPr b="0" lang="en-US" sz="5400" spc="-1" strike="noStrike">
              <a:solidFill>
                <a:srgbClr val="000000"/>
              </a:solidFill>
              <a:latin typeface="Calibri Light"/>
            </a:endParaRPr>
          </a:p>
        </p:txBody>
      </p:sp>
      <p:sp>
        <p:nvSpPr>
          <p:cNvPr id="169" name="TextShape 2"/>
          <p:cNvSpPr txBox="1"/>
          <p:nvPr/>
        </p:nvSpPr>
        <p:spPr>
          <a:xfrm>
            <a:off x="657360" y="1865520"/>
            <a:ext cx="5606640" cy="4326480"/>
          </a:xfrm>
          <a:prstGeom prst="rect">
            <a:avLst/>
          </a:prstGeom>
          <a:noFill/>
          <a:ln>
            <a:noFill/>
          </a:ln>
        </p:spPr>
        <p:txBody>
          <a:bodyPr>
            <a:normAutofit/>
          </a:bodyPr>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Node.js v. 10.x</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Solidity</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Web3.js</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Ganache (for setting up local development environment)</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MetaMask (for transactions)</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Ethereum Virtual Machine</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Git – version control </a:t>
            </a:r>
            <a:endParaRPr b="0" lang="en-US" sz="2200" spc="-1" strike="noStrike">
              <a:solidFill>
                <a:srgbClr val="262626"/>
              </a:solidFill>
              <a:latin typeface="Calibri Light"/>
              <a:ea typeface="Noto Sans CJK SC"/>
            </a:endParaRPr>
          </a:p>
          <a:p>
            <a:pPr marL="91440" indent="-91080">
              <a:lnSpc>
                <a:spcPct val="120000"/>
              </a:lnSpc>
              <a:spcBef>
                <a:spcPts val="734"/>
              </a:spcBef>
              <a:buClr>
                <a:srgbClr val="262626"/>
              </a:buClr>
              <a:buFont typeface="Arial"/>
              <a:buChar char=" "/>
            </a:pPr>
            <a:r>
              <a:rPr b="0" lang="en-US" sz="2200" spc="-1" strike="noStrike">
                <a:solidFill>
                  <a:srgbClr val="262626"/>
                </a:solidFill>
                <a:latin typeface="Calibri Light"/>
              </a:rPr>
              <a:t>Truffle Suite</a:t>
            </a:r>
            <a:endParaRPr b="0" lang="en-US" sz="2200" spc="-1" strike="noStrike">
              <a:solidFill>
                <a:srgbClr val="262626"/>
              </a:solidFill>
              <a:latin typeface="Calibri Light"/>
              <a:ea typeface="Noto Sans CJK SC"/>
            </a:endParaRPr>
          </a:p>
        </p:txBody>
      </p:sp>
      <p:pic>
        <p:nvPicPr>
          <p:cNvPr id="170" name="Picture 4" descr=""/>
          <p:cNvPicPr/>
          <p:nvPr/>
        </p:nvPicPr>
        <p:blipFill>
          <a:blip r:embed="rId1"/>
          <a:stretch/>
        </p:blipFill>
        <p:spPr>
          <a:xfrm>
            <a:off x="8640000" y="5002920"/>
            <a:ext cx="1355040" cy="829080"/>
          </a:xfrm>
          <a:prstGeom prst="rect">
            <a:avLst/>
          </a:prstGeom>
          <a:ln>
            <a:noFill/>
          </a:ln>
        </p:spPr>
      </p:pic>
      <p:pic>
        <p:nvPicPr>
          <p:cNvPr id="171" name="Picture 9" descr=""/>
          <p:cNvPicPr/>
          <p:nvPr/>
        </p:nvPicPr>
        <p:blipFill>
          <a:blip r:embed="rId2"/>
          <a:stretch/>
        </p:blipFill>
        <p:spPr>
          <a:xfrm>
            <a:off x="6336000" y="2315520"/>
            <a:ext cx="1565640" cy="1644480"/>
          </a:xfrm>
          <a:prstGeom prst="rect">
            <a:avLst/>
          </a:prstGeom>
          <a:ln w="9360">
            <a:noFill/>
          </a:ln>
        </p:spPr>
      </p:pic>
      <p:pic>
        <p:nvPicPr>
          <p:cNvPr id="172" name="Picture 10" descr=""/>
          <p:cNvPicPr/>
          <p:nvPr/>
        </p:nvPicPr>
        <p:blipFill>
          <a:blip r:embed="rId3"/>
          <a:stretch/>
        </p:blipFill>
        <p:spPr>
          <a:xfrm>
            <a:off x="6552000" y="4536000"/>
            <a:ext cx="1137600" cy="1753920"/>
          </a:xfrm>
          <a:prstGeom prst="rect">
            <a:avLst/>
          </a:prstGeom>
          <a:ln w="9360">
            <a:noFill/>
          </a:ln>
        </p:spPr>
      </p:pic>
      <p:pic>
        <p:nvPicPr>
          <p:cNvPr id="173" name="Picture 14" descr=""/>
          <p:cNvPicPr/>
          <p:nvPr/>
        </p:nvPicPr>
        <p:blipFill>
          <a:blip r:embed="rId4"/>
          <a:stretch/>
        </p:blipFill>
        <p:spPr>
          <a:xfrm>
            <a:off x="8360640" y="2376000"/>
            <a:ext cx="1584000" cy="1584000"/>
          </a:xfrm>
          <a:prstGeom prst="rect">
            <a:avLst/>
          </a:prstGeom>
          <a:ln w="9360">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57360" y="499680"/>
            <a:ext cx="10772280" cy="1657800"/>
          </a:xfrm>
          <a:prstGeom prst="rect">
            <a:avLst/>
          </a:prstGeom>
          <a:noFill/>
          <a:ln>
            <a:noFill/>
          </a:ln>
        </p:spPr>
        <p:txBody>
          <a:bodyPr anchor="ctr"/>
          <a:p>
            <a:pPr>
              <a:lnSpc>
                <a:spcPct val="85000"/>
              </a:lnSpc>
            </a:pPr>
            <a:r>
              <a:rPr b="0" lang="en-US" sz="5400" spc="-117" strike="noStrike">
                <a:solidFill>
                  <a:srgbClr val="50b4c8"/>
                </a:solidFill>
                <a:latin typeface="Calibri Light"/>
              </a:rPr>
              <a:t>What we will be working on?</a:t>
            </a:r>
            <a:endParaRPr b="0" lang="en-US" sz="5400" spc="-1" strike="noStrike">
              <a:solidFill>
                <a:srgbClr val="000000"/>
              </a:solidFill>
              <a:latin typeface="Calibri Light"/>
            </a:endParaRPr>
          </a:p>
        </p:txBody>
      </p:sp>
      <p:sp>
        <p:nvSpPr>
          <p:cNvPr id="175" name="TextShape 2"/>
          <p:cNvSpPr txBox="1"/>
          <p:nvPr/>
        </p:nvSpPr>
        <p:spPr>
          <a:xfrm>
            <a:off x="676800" y="2011680"/>
            <a:ext cx="6019200" cy="3765960"/>
          </a:xfrm>
          <a:prstGeom prst="rect">
            <a:avLst/>
          </a:prstGeom>
          <a:noFill/>
          <a:ln>
            <a:noFill/>
          </a:ln>
        </p:spPr>
        <p:txBody>
          <a:bodyPr/>
          <a:p>
            <a:pPr marL="91440" indent="-91080">
              <a:lnSpc>
                <a:spcPct val="100000"/>
              </a:lnSpc>
              <a:spcBef>
                <a:spcPts val="1301"/>
              </a:spcBef>
              <a:buClr>
                <a:srgbClr val="262626"/>
              </a:buClr>
              <a:buFont typeface="Arial"/>
              <a:buChar char=" "/>
            </a:pPr>
            <a:r>
              <a:rPr b="0" lang="en-US" sz="2000" spc="-1" strike="noStrike">
                <a:solidFill>
                  <a:srgbClr val="262626"/>
                </a:solidFill>
                <a:latin typeface="Open Sans"/>
              </a:rPr>
              <a:t>To show Proof of Concept (POC) of application of Blockchain, we will be working on Truffle Suite and Node.js to build a system that showcases how actual transactions work in a Blockchain.</a:t>
            </a:r>
            <a:endParaRPr b="0" lang="en-US" sz="2000" spc="-1" strike="noStrike">
              <a:solidFill>
                <a:srgbClr val="262626"/>
              </a:solidFill>
              <a:latin typeface="Open Sans"/>
            </a:endParaRPr>
          </a:p>
          <a:p>
            <a:pPr marL="91440" indent="-91080">
              <a:lnSpc>
                <a:spcPct val="100000"/>
              </a:lnSpc>
              <a:spcBef>
                <a:spcPts val="1301"/>
              </a:spcBef>
              <a:buClr>
                <a:srgbClr val="262626"/>
              </a:buClr>
              <a:buFont typeface="Arial"/>
              <a:buChar char=" "/>
            </a:pPr>
            <a:r>
              <a:rPr b="0" lang="en-US" sz="2000" spc="-1" strike="noStrike">
                <a:solidFill>
                  <a:srgbClr val="262626"/>
                </a:solidFill>
                <a:latin typeface="Open Sans"/>
              </a:rPr>
              <a:t>For this, we’ll be building an app for adoption tracking system for a pet shop</a:t>
            </a:r>
            <a:endParaRPr b="0" lang="en-US" sz="2000" spc="-1" strike="noStrike">
              <a:solidFill>
                <a:srgbClr val="262626"/>
              </a:solidFill>
              <a:latin typeface="Open Sans"/>
            </a:endParaRPr>
          </a:p>
          <a:p>
            <a:pPr marL="91440" indent="-91080">
              <a:lnSpc>
                <a:spcPct val="100000"/>
              </a:lnSpc>
              <a:spcBef>
                <a:spcPts val="1301"/>
              </a:spcBef>
              <a:buClr>
                <a:srgbClr val="262626"/>
              </a:buClr>
              <a:buFont typeface="Arial"/>
              <a:buChar char=" "/>
            </a:pPr>
            <a:r>
              <a:rPr b="0" lang="en-US" sz="2000" spc="-1" strike="noStrike">
                <a:solidFill>
                  <a:srgbClr val="262626"/>
                </a:solidFill>
                <a:latin typeface="Open Sans"/>
              </a:rPr>
              <a:t>The app will associate an Ethereum address with a pet to be adopted. Then certain functions will be used to depict the adoption of any pet.</a:t>
            </a:r>
            <a:endParaRPr b="0" lang="en-US" sz="2000" spc="-1" strike="noStrike">
              <a:solidFill>
                <a:srgbClr val="262626"/>
              </a:solidFill>
              <a:latin typeface="Open Sans"/>
            </a:endParaRPr>
          </a:p>
        </p:txBody>
      </p:sp>
      <p:pic>
        <p:nvPicPr>
          <p:cNvPr id="176" name="" descr=""/>
          <p:cNvPicPr/>
          <p:nvPr/>
        </p:nvPicPr>
        <p:blipFill>
          <a:blip r:embed="rId1"/>
          <a:stretch/>
        </p:blipFill>
        <p:spPr>
          <a:xfrm>
            <a:off x="6930360" y="1944000"/>
            <a:ext cx="4499280" cy="3528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TM03457491[[fn=Metropolitan]]</Template>
  <TotalTime>440</TotalTime>
  <Application>LibreOffice/6.0.7.3$Linux_X86_64 LibreOffice_project/00m0$Build-3</Application>
  <Words>856</Words>
  <Paragraphs>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2019-09-12T18:38:30Z</dcterms:created>
  <dc:creator>Palaash Atri</dc:creator>
  <dc:description/>
  <dc:language>en-IN</dc:language>
  <cp:lastModifiedBy/>
  <dcterms:modified xsi:type="dcterms:W3CDTF">2020-04-16T12:22:05Z</dcterms:modified>
  <cp:revision>65</cp:revision>
  <dc:subject/>
  <dc:title>Proof of Concept of Blockchain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