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 the years, software development has become increasingly difficult for just one person to take on, so it became necessary for developers to collaborate on a project together. Collaborative development is a powerful tool that can be used to create software that is as good as possible. By having multiple developers work on the same piece of software, there can be a higher chance that bugs are fixed and the developers can be more confident that their software meets all requirements given to them. However, working with multiple people on the same project can lead to differences in things such as coding styles, structure, and work practices. In a study conducted by Gutwin, Penner, and Schneider [1], they found that unless developers “maintain both a general awareness of the entire team and a more detailed awareness of people they plan to work with,” they are more likely to spend time working on things that are already being done by another team member, or making changes that will cause other changes to stop working. Collaborative development takes less time actually writing code, but takes far more time in the planning stages in order to be effective. In a study conducted by Storey, Ryall, and Bull [2], research was done on how task annotations in the source code plays a role in the effective implementation of code by multiple creators in open source projects, the largest example of distributed development. Issues arose when these ‘informal’ annotations could have different meanings dependent on the team or individual parsing them. Well-handled project management can certainly make a distributed code base easier to manage, as found by Zhang et. al. [3]. In the duration of the ~3 month study, project managers were interviewed, discussing processes, problems, and requirements, and then shadowed, tracking the time they needed to gather information about the product and inform team members and external individuals such as the vendor about updates to the product. While there is a large interest in collaboration frameworks and development strategies such as Scrum, Agile, etc, there is currently no “best” way to compile these ideologies. This can lead to a difference in development strategies and disconnect between members of the same team, especially in a distributed development environment.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1913bf70f_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1913bf70f_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f1913bf70f_7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f1913bf70f_7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1913bf70f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1913bf70f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1913bf70f_7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1913bf70f_7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1913bf70f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1913bf70f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1913bf70f_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1913bf70f_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1913bf70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1913bf70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1913bf70f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1913bf70f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1913bf70f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1913bf70f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3.png"/><Relationship Id="rId7"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Quality Issues in Collaborative Development</a:t>
            </a:r>
            <a:endParaRPr/>
          </a:p>
        </p:txBody>
      </p:sp>
      <p:sp>
        <p:nvSpPr>
          <p:cNvPr id="65" name="Google Shape;65;p13"/>
          <p:cNvSpPr txBox="1"/>
          <p:nvPr>
            <p:ph idx="1" type="subTitle"/>
          </p:nvPr>
        </p:nvSpPr>
        <p:spPr>
          <a:xfrm>
            <a:off x="311700" y="1878544"/>
            <a:ext cx="4242600" cy="1148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Charles Stevenson, Stephen Sallas, Aaron Smith, and Xuan Hoa Ho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10/13/2021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Sources</a:t>
            </a:r>
            <a:endParaRPr/>
          </a:p>
        </p:txBody>
      </p:sp>
      <p:sp>
        <p:nvSpPr>
          <p:cNvPr id="130" name="Google Shape;130;p22"/>
          <p:cNvSpPr txBox="1"/>
          <p:nvPr/>
        </p:nvSpPr>
        <p:spPr>
          <a:xfrm>
            <a:off x="278025" y="1509300"/>
            <a:ext cx="8460000" cy="4048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1200"/>
              </a:spcBef>
              <a:spcAft>
                <a:spcPts val="0"/>
              </a:spcAft>
              <a:buNone/>
            </a:pPr>
            <a:r>
              <a:rPr lang="en" sz="1000"/>
              <a:t>Yasrab, R., Ferzund, J., &amp; Razaaq, S. (2019, March 19). </a:t>
            </a:r>
            <a:r>
              <a:rPr i="1" lang="en" sz="1000"/>
              <a:t>CHALLENGES AND ISSUES IN COLLABORATIVE SOFTWARE </a:t>
            </a:r>
            <a:br>
              <a:rPr i="1" lang="en" sz="1000"/>
            </a:br>
            <a:r>
              <a:rPr i="1" lang="en" sz="1000"/>
              <a:t>	DEVELOPMENTS</a:t>
            </a:r>
            <a:r>
              <a:rPr lang="en" sz="1000"/>
              <a:t>. ArXiv. Retrieved October 13, 2021, from https://arxiv.org/ftp/arxiv/papers/1904/1904.02720.pdf. </a:t>
            </a:r>
            <a:endParaRPr sz="1000"/>
          </a:p>
          <a:p>
            <a:pPr indent="0" lvl="0" marL="0" rtl="0" algn="l">
              <a:lnSpc>
                <a:spcPct val="200000"/>
              </a:lnSpc>
              <a:spcBef>
                <a:spcPts val="1200"/>
              </a:spcBef>
              <a:spcAft>
                <a:spcPts val="0"/>
              </a:spcAft>
              <a:buNone/>
            </a:pPr>
            <a:r>
              <a:rPr lang="en" sz="1000"/>
              <a:t>Amrit C. and Hillegersberg J. - </a:t>
            </a:r>
            <a:r>
              <a:rPr i="1" lang="en" sz="1000"/>
              <a:t>Detecting Coordination Problems in Collaborative Software Development Environments, Information </a:t>
            </a:r>
            <a:br>
              <a:rPr i="1" lang="en" sz="1000"/>
            </a:br>
            <a:r>
              <a:rPr i="1" lang="en" sz="1000"/>
              <a:t>	Systems Management</a:t>
            </a:r>
            <a:r>
              <a:rPr lang="en" sz="1000"/>
              <a:t>, (2008), 25(1), 57-70.</a:t>
            </a:r>
            <a:endParaRPr sz="1000"/>
          </a:p>
          <a:p>
            <a:pPr indent="0" lvl="0" marL="0" rtl="0" algn="l">
              <a:lnSpc>
                <a:spcPct val="200000"/>
              </a:lnSpc>
              <a:spcBef>
                <a:spcPts val="1200"/>
              </a:spcBef>
              <a:spcAft>
                <a:spcPts val="0"/>
              </a:spcAft>
              <a:buNone/>
            </a:pPr>
            <a:r>
              <a:rPr lang="en" sz="1000"/>
              <a:t>DeFranco-Tommarello J. and Deek F. P. - </a:t>
            </a:r>
            <a:r>
              <a:rPr i="1" lang="en" sz="1000"/>
              <a:t>Collaborative Software Development: A Discussion of Problem Solving Models and </a:t>
            </a:r>
            <a:br>
              <a:rPr i="1" lang="en" sz="1000"/>
            </a:br>
            <a:r>
              <a:rPr i="1" lang="en" sz="1000"/>
              <a:t>	Groupware Technologies</a:t>
            </a:r>
            <a:r>
              <a:rPr lang="en" sz="1000"/>
              <a:t>, System Sciences, Proceedings of the 35th Annual Hawaii International Conference, 2002, 568-577</a:t>
            </a:r>
            <a:endParaRPr sz="1000"/>
          </a:p>
          <a:p>
            <a:pPr indent="-457200" lvl="0" marL="457200" rtl="0" algn="l">
              <a:lnSpc>
                <a:spcPct val="200000"/>
              </a:lnSpc>
              <a:spcBef>
                <a:spcPts val="1200"/>
              </a:spcBef>
              <a:spcAft>
                <a:spcPts val="0"/>
              </a:spcAft>
              <a:buNone/>
            </a:pPr>
            <a:r>
              <a:rPr lang="en" sz="1000"/>
              <a:t>Minguel, J., Mario, P., &amp;Aurora, V. “Challenged and Improvements in Distributed Software Development: A Systematic Review”. </a:t>
            </a:r>
            <a:r>
              <a:rPr i="1" lang="en" sz="1000"/>
              <a:t>Advances in Software Engineering, </a:t>
            </a:r>
            <a:r>
              <a:rPr lang="en" sz="1000"/>
              <a:t>Volume 2009. https://www.researchgate.net/publication/26850416_Challenges_and_Improvements_in_Distributed_Software_Development_A_Systematic_Review</a:t>
            </a:r>
            <a:endParaRPr sz="1000"/>
          </a:p>
          <a:p>
            <a:pPr indent="-457200" lvl="0" marL="457200" rtl="0" algn="l">
              <a:lnSpc>
                <a:spcPct val="200000"/>
              </a:lnSpc>
              <a:spcBef>
                <a:spcPts val="1200"/>
              </a:spcBef>
              <a:spcAft>
                <a:spcPts val="120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Contents</a:t>
            </a:r>
            <a:endParaRPr/>
          </a:p>
        </p:txBody>
      </p:sp>
      <p:sp>
        <p:nvSpPr>
          <p:cNvPr id="71" name="Google Shape;71;p14"/>
          <p:cNvSpPr txBox="1"/>
          <p:nvPr/>
        </p:nvSpPr>
        <p:spPr>
          <a:xfrm>
            <a:off x="148375" y="1499350"/>
            <a:ext cx="8847300" cy="34170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Roboto"/>
              <a:buAutoNum type="arabicPeriod"/>
            </a:pPr>
            <a:r>
              <a:rPr lang="en">
                <a:latin typeface="Roboto"/>
                <a:ea typeface="Roboto"/>
                <a:cs typeface="Roboto"/>
                <a:sym typeface="Roboto"/>
              </a:rPr>
              <a:t>Information Access (Stephen Sallas)</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AutoNum type="arabicPeriod"/>
            </a:pPr>
            <a:r>
              <a:rPr lang="en">
                <a:latin typeface="Roboto"/>
                <a:ea typeface="Roboto"/>
                <a:cs typeface="Roboto"/>
                <a:sym typeface="Roboto"/>
              </a:rPr>
              <a:t>Updated Notification (Stephen Sallas)</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AutoNum type="arabicPeriod"/>
            </a:pPr>
            <a:r>
              <a:rPr lang="en">
                <a:latin typeface="Roboto"/>
                <a:ea typeface="Roboto"/>
                <a:cs typeface="Roboto"/>
                <a:sym typeface="Roboto"/>
              </a:rPr>
              <a:t>Communication (Xuan Hoa Ho)</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AutoNum type="arabicPeriod"/>
            </a:pPr>
            <a:r>
              <a:rPr lang="en">
                <a:latin typeface="Roboto"/>
                <a:ea typeface="Roboto"/>
                <a:cs typeface="Roboto"/>
                <a:sym typeface="Roboto"/>
              </a:rPr>
              <a:t>Group Awareness (Xuan Hoa Ho)</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AutoNum type="arabicPeriod"/>
            </a:pPr>
            <a:r>
              <a:rPr lang="en">
                <a:latin typeface="Roboto"/>
                <a:ea typeface="Roboto"/>
                <a:cs typeface="Roboto"/>
                <a:sym typeface="Roboto"/>
              </a:rPr>
              <a:t>Privacy and Security Issues (Henry Stevenson)</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AutoNum type="arabicPeriod"/>
            </a:pPr>
            <a:r>
              <a:rPr lang="en">
                <a:latin typeface="Roboto"/>
                <a:ea typeface="Roboto"/>
                <a:cs typeface="Roboto"/>
                <a:sym typeface="Roboto"/>
              </a:rPr>
              <a:t>Lack of Developers (Aaron Smith)</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AutoNum type="arabicPeriod"/>
            </a:pPr>
            <a:r>
              <a:rPr lang="en">
                <a:latin typeface="Roboto"/>
                <a:ea typeface="Roboto"/>
                <a:cs typeface="Roboto"/>
                <a:sym typeface="Roboto"/>
              </a:rPr>
              <a:t>Solutions/Recommendations (Aaron Smith)</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AutoNum type="arabicPeriod"/>
            </a:pPr>
            <a:r>
              <a:rPr lang="en">
                <a:latin typeface="Roboto"/>
                <a:ea typeface="Roboto"/>
                <a:cs typeface="Roboto"/>
                <a:sym typeface="Roboto"/>
              </a:rPr>
              <a:t>Sources (All)</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Information Access</a:t>
            </a:r>
            <a:endParaRPr/>
          </a:p>
        </p:txBody>
      </p:sp>
      <p:sp>
        <p:nvSpPr>
          <p:cNvPr id="77" name="Google Shape;77;p15"/>
          <p:cNvSpPr txBox="1"/>
          <p:nvPr/>
        </p:nvSpPr>
        <p:spPr>
          <a:xfrm>
            <a:off x="371775" y="1482350"/>
            <a:ext cx="4275300" cy="3324600"/>
          </a:xfrm>
          <a:prstGeom prst="rect">
            <a:avLst/>
          </a:prstGeom>
          <a:noFill/>
          <a:ln>
            <a:noFill/>
          </a:ln>
        </p:spPr>
        <p:txBody>
          <a:bodyPr anchorCtr="0" anchor="t" bIns="91425" lIns="91425" spcFirstLastPara="1" rIns="91425" wrap="square" tIns="91425">
            <a:spAutoFit/>
          </a:bodyPr>
          <a:lstStyle/>
          <a:p>
            <a:pPr indent="-304800" lvl="0" marL="457200" rtl="0" algn="l">
              <a:lnSpc>
                <a:spcPct val="200000"/>
              </a:lnSpc>
              <a:spcBef>
                <a:spcPts val="0"/>
              </a:spcBef>
              <a:spcAft>
                <a:spcPts val="0"/>
              </a:spcAft>
              <a:buSzPts val="1200"/>
              <a:buFont typeface="Roboto"/>
              <a:buChar char="●"/>
            </a:pPr>
            <a:r>
              <a:rPr lang="en" sz="1200">
                <a:latin typeface="Roboto"/>
                <a:ea typeface="Roboto"/>
                <a:cs typeface="Roboto"/>
                <a:sym typeface="Roboto"/>
              </a:rPr>
              <a:t>Two important aspects: granting access &amp; restricting access</a:t>
            </a:r>
            <a:endParaRPr sz="1200">
              <a:latin typeface="Roboto"/>
              <a:ea typeface="Roboto"/>
              <a:cs typeface="Roboto"/>
              <a:sym typeface="Roboto"/>
            </a:endParaRPr>
          </a:p>
          <a:p>
            <a:pPr indent="-304800" lvl="0" marL="457200" rtl="0" algn="l">
              <a:lnSpc>
                <a:spcPct val="200000"/>
              </a:lnSpc>
              <a:spcBef>
                <a:spcPts val="0"/>
              </a:spcBef>
              <a:spcAft>
                <a:spcPts val="0"/>
              </a:spcAft>
              <a:buSzPts val="1200"/>
              <a:buFont typeface="Roboto"/>
              <a:buChar char="●"/>
            </a:pPr>
            <a:r>
              <a:rPr lang="en" sz="1200">
                <a:latin typeface="Roboto"/>
                <a:ea typeface="Roboto"/>
                <a:cs typeface="Roboto"/>
                <a:sym typeface="Roboto"/>
              </a:rPr>
              <a:t>Granting </a:t>
            </a:r>
            <a:r>
              <a:rPr lang="en" sz="1200">
                <a:latin typeface="Roboto"/>
                <a:ea typeface="Roboto"/>
                <a:cs typeface="Roboto"/>
                <a:sym typeface="Roboto"/>
              </a:rPr>
              <a:t>access</a:t>
            </a:r>
            <a:r>
              <a:rPr lang="en" sz="1200">
                <a:latin typeface="Roboto"/>
                <a:ea typeface="Roboto"/>
                <a:cs typeface="Roboto"/>
                <a:sym typeface="Roboto"/>
              </a:rPr>
              <a:t> is vital </a:t>
            </a:r>
            <a:r>
              <a:rPr lang="en" sz="1200">
                <a:latin typeface="Roboto"/>
                <a:ea typeface="Roboto"/>
                <a:cs typeface="Roboto"/>
                <a:sym typeface="Roboto"/>
              </a:rPr>
              <a:t>because all team members need constant access to the most up-to-date version of the project they are working on</a:t>
            </a:r>
            <a:endParaRPr sz="1200">
              <a:latin typeface="Roboto"/>
              <a:ea typeface="Roboto"/>
              <a:cs typeface="Roboto"/>
              <a:sym typeface="Roboto"/>
            </a:endParaRPr>
          </a:p>
          <a:p>
            <a:pPr indent="-304800" lvl="0" marL="457200" rtl="0" algn="l">
              <a:lnSpc>
                <a:spcPct val="200000"/>
              </a:lnSpc>
              <a:spcBef>
                <a:spcPts val="0"/>
              </a:spcBef>
              <a:spcAft>
                <a:spcPts val="0"/>
              </a:spcAft>
              <a:buSzPts val="1200"/>
              <a:buFont typeface="Roboto"/>
              <a:buChar char="●"/>
            </a:pPr>
            <a:r>
              <a:rPr lang="en" sz="1200">
                <a:latin typeface="Roboto"/>
                <a:ea typeface="Roboto"/>
                <a:cs typeface="Roboto"/>
                <a:sym typeface="Roboto"/>
              </a:rPr>
              <a:t>Restricting access is important because team members need to be able to protect their own work from being altered or deleted</a:t>
            </a:r>
            <a:endParaRPr sz="1200">
              <a:latin typeface="Roboto"/>
              <a:ea typeface="Roboto"/>
              <a:cs typeface="Roboto"/>
              <a:sym typeface="Roboto"/>
            </a:endParaRPr>
          </a:p>
          <a:p>
            <a:pPr indent="-304800" lvl="0" marL="457200" rtl="0" algn="l">
              <a:lnSpc>
                <a:spcPct val="200000"/>
              </a:lnSpc>
              <a:spcBef>
                <a:spcPts val="0"/>
              </a:spcBef>
              <a:spcAft>
                <a:spcPts val="0"/>
              </a:spcAft>
              <a:buSzPts val="1200"/>
              <a:buFont typeface="Roboto"/>
              <a:buChar char="●"/>
            </a:pPr>
            <a:r>
              <a:rPr lang="en" sz="1200">
                <a:latin typeface="Roboto"/>
                <a:ea typeface="Roboto"/>
                <a:cs typeface="Roboto"/>
                <a:sym typeface="Roboto"/>
              </a:rPr>
              <a:t>Google Doc Editors, Unix/Linux permissions, and Git</a:t>
            </a:r>
            <a:endParaRPr sz="1200">
              <a:latin typeface="Roboto"/>
              <a:ea typeface="Roboto"/>
              <a:cs typeface="Roboto"/>
              <a:sym typeface="Roboto"/>
            </a:endParaRPr>
          </a:p>
        </p:txBody>
      </p:sp>
      <p:pic>
        <p:nvPicPr>
          <p:cNvPr id="78" name="Google Shape;78;p15"/>
          <p:cNvPicPr preferRelativeResize="0"/>
          <p:nvPr/>
        </p:nvPicPr>
        <p:blipFill>
          <a:blip r:embed="rId3">
            <a:alphaModFix/>
          </a:blip>
          <a:stretch>
            <a:fillRect/>
          </a:stretch>
        </p:blipFill>
        <p:spPr>
          <a:xfrm>
            <a:off x="6687900" y="1825700"/>
            <a:ext cx="2291075" cy="1340375"/>
          </a:xfrm>
          <a:prstGeom prst="rect">
            <a:avLst/>
          </a:prstGeom>
          <a:noFill/>
          <a:ln>
            <a:noFill/>
          </a:ln>
        </p:spPr>
      </p:pic>
      <p:pic>
        <p:nvPicPr>
          <p:cNvPr id="79" name="Google Shape;79;p15"/>
          <p:cNvPicPr preferRelativeResize="0"/>
          <p:nvPr/>
        </p:nvPicPr>
        <p:blipFill>
          <a:blip r:embed="rId4">
            <a:alphaModFix/>
          </a:blip>
          <a:stretch>
            <a:fillRect/>
          </a:stretch>
        </p:blipFill>
        <p:spPr>
          <a:xfrm>
            <a:off x="5257759" y="3447188"/>
            <a:ext cx="2943506" cy="1509250"/>
          </a:xfrm>
          <a:prstGeom prst="rect">
            <a:avLst/>
          </a:prstGeom>
          <a:noFill/>
          <a:ln>
            <a:noFill/>
          </a:ln>
        </p:spPr>
      </p:pic>
      <p:pic>
        <p:nvPicPr>
          <p:cNvPr id="80" name="Google Shape;80;p15"/>
          <p:cNvPicPr preferRelativeResize="0"/>
          <p:nvPr/>
        </p:nvPicPr>
        <p:blipFill>
          <a:blip r:embed="rId5">
            <a:alphaModFix/>
          </a:blip>
          <a:stretch>
            <a:fillRect/>
          </a:stretch>
        </p:blipFill>
        <p:spPr>
          <a:xfrm>
            <a:off x="4853450" y="1878875"/>
            <a:ext cx="1628076" cy="1234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Updated Notification</a:t>
            </a:r>
            <a:endParaRPr/>
          </a:p>
        </p:txBody>
      </p:sp>
      <p:sp>
        <p:nvSpPr>
          <p:cNvPr id="86" name="Google Shape;86;p16"/>
          <p:cNvSpPr txBox="1"/>
          <p:nvPr/>
        </p:nvSpPr>
        <p:spPr>
          <a:xfrm>
            <a:off x="391300" y="1668150"/>
            <a:ext cx="49509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Roboto"/>
              <a:buChar char="●"/>
            </a:pPr>
            <a:r>
              <a:rPr lang="en">
                <a:latin typeface="Roboto"/>
                <a:ea typeface="Roboto"/>
                <a:cs typeface="Roboto"/>
                <a:sym typeface="Roboto"/>
              </a:rPr>
              <a:t>The process of notifying a </a:t>
            </a:r>
            <a:r>
              <a:rPr lang="en">
                <a:latin typeface="Roboto"/>
                <a:ea typeface="Roboto"/>
                <a:cs typeface="Roboto"/>
                <a:sym typeface="Roboto"/>
              </a:rPr>
              <a:t>collaborative</a:t>
            </a:r>
            <a:r>
              <a:rPr lang="en">
                <a:latin typeface="Roboto"/>
                <a:ea typeface="Roboto"/>
                <a:cs typeface="Roboto"/>
                <a:sym typeface="Roboto"/>
              </a:rPr>
              <a:t> team member when a </a:t>
            </a:r>
            <a:r>
              <a:rPr lang="en">
                <a:latin typeface="Roboto"/>
                <a:ea typeface="Roboto"/>
                <a:cs typeface="Roboto"/>
                <a:sym typeface="Roboto"/>
              </a:rPr>
              <a:t>significant change has occurred</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
                <a:latin typeface="Roboto"/>
                <a:ea typeface="Roboto"/>
                <a:cs typeface="Roboto"/>
                <a:sym typeface="Roboto"/>
              </a:rPr>
              <a:t>Notifications can be processed and sent through instant messaging, emails, meeting, etc.</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
                <a:latin typeface="Roboto"/>
                <a:ea typeface="Roboto"/>
                <a:cs typeface="Roboto"/>
                <a:sym typeface="Roboto"/>
              </a:rPr>
              <a:t>High volume of notifications can result in issues</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
                <a:latin typeface="Roboto"/>
                <a:ea typeface="Roboto"/>
                <a:cs typeface="Roboto"/>
                <a:sym typeface="Roboto"/>
              </a:rPr>
              <a:t>Meetings are efficient in delivering notifications, but take time and decrease productivity</a:t>
            </a:r>
            <a:r>
              <a:rPr lang="en">
                <a:latin typeface="Roboto"/>
                <a:ea typeface="Roboto"/>
                <a:cs typeface="Roboto"/>
                <a:sym typeface="Roboto"/>
              </a:rPr>
              <a:t> </a:t>
            </a:r>
            <a:endParaRPr>
              <a:latin typeface="Roboto"/>
              <a:ea typeface="Roboto"/>
              <a:cs typeface="Roboto"/>
              <a:sym typeface="Roboto"/>
            </a:endParaRPr>
          </a:p>
        </p:txBody>
      </p:sp>
      <p:pic>
        <p:nvPicPr>
          <p:cNvPr id="87" name="Google Shape;87;p16"/>
          <p:cNvPicPr preferRelativeResize="0"/>
          <p:nvPr/>
        </p:nvPicPr>
        <p:blipFill>
          <a:blip r:embed="rId3">
            <a:alphaModFix/>
          </a:blip>
          <a:stretch>
            <a:fillRect/>
          </a:stretch>
        </p:blipFill>
        <p:spPr>
          <a:xfrm>
            <a:off x="5613725" y="1479500"/>
            <a:ext cx="1111640" cy="1035300"/>
          </a:xfrm>
          <a:prstGeom prst="rect">
            <a:avLst/>
          </a:prstGeom>
          <a:noFill/>
          <a:ln>
            <a:noFill/>
          </a:ln>
        </p:spPr>
      </p:pic>
      <p:pic>
        <p:nvPicPr>
          <p:cNvPr id="88" name="Google Shape;88;p16"/>
          <p:cNvPicPr preferRelativeResize="0"/>
          <p:nvPr/>
        </p:nvPicPr>
        <p:blipFill>
          <a:blip r:embed="rId4">
            <a:alphaModFix/>
          </a:blip>
          <a:stretch>
            <a:fillRect/>
          </a:stretch>
        </p:blipFill>
        <p:spPr>
          <a:xfrm>
            <a:off x="7387575" y="1529150"/>
            <a:ext cx="936000" cy="936000"/>
          </a:xfrm>
          <a:prstGeom prst="rect">
            <a:avLst/>
          </a:prstGeom>
          <a:noFill/>
          <a:ln>
            <a:noFill/>
          </a:ln>
        </p:spPr>
      </p:pic>
      <p:pic>
        <p:nvPicPr>
          <p:cNvPr id="89" name="Google Shape;89;p16"/>
          <p:cNvPicPr preferRelativeResize="0"/>
          <p:nvPr/>
        </p:nvPicPr>
        <p:blipFill>
          <a:blip r:embed="rId5">
            <a:alphaModFix/>
          </a:blip>
          <a:stretch>
            <a:fillRect/>
          </a:stretch>
        </p:blipFill>
        <p:spPr>
          <a:xfrm>
            <a:off x="5473038" y="2919325"/>
            <a:ext cx="1488800" cy="833725"/>
          </a:xfrm>
          <a:prstGeom prst="rect">
            <a:avLst/>
          </a:prstGeom>
          <a:noFill/>
          <a:ln>
            <a:noFill/>
          </a:ln>
        </p:spPr>
      </p:pic>
      <p:pic>
        <p:nvPicPr>
          <p:cNvPr id="90" name="Google Shape;90;p16"/>
          <p:cNvPicPr preferRelativeResize="0"/>
          <p:nvPr/>
        </p:nvPicPr>
        <p:blipFill>
          <a:blip r:embed="rId6">
            <a:alphaModFix/>
          </a:blip>
          <a:stretch>
            <a:fillRect/>
          </a:stretch>
        </p:blipFill>
        <p:spPr>
          <a:xfrm>
            <a:off x="7330963" y="2768881"/>
            <a:ext cx="1049228" cy="1035300"/>
          </a:xfrm>
          <a:prstGeom prst="rect">
            <a:avLst/>
          </a:prstGeom>
          <a:noFill/>
          <a:ln>
            <a:noFill/>
          </a:ln>
        </p:spPr>
      </p:pic>
      <p:pic>
        <p:nvPicPr>
          <p:cNvPr id="91" name="Google Shape;91;p16"/>
          <p:cNvPicPr preferRelativeResize="0"/>
          <p:nvPr/>
        </p:nvPicPr>
        <p:blipFill>
          <a:blip r:embed="rId7">
            <a:alphaModFix/>
          </a:blip>
          <a:stretch>
            <a:fillRect/>
          </a:stretch>
        </p:blipFill>
        <p:spPr>
          <a:xfrm>
            <a:off x="6032075" y="3929175"/>
            <a:ext cx="1848761" cy="1035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Communication</a:t>
            </a:r>
            <a:endParaRPr/>
          </a:p>
        </p:txBody>
      </p:sp>
      <p:sp>
        <p:nvSpPr>
          <p:cNvPr id="97" name="Google Shape;97;p17"/>
          <p:cNvSpPr txBox="1"/>
          <p:nvPr/>
        </p:nvSpPr>
        <p:spPr>
          <a:xfrm>
            <a:off x="344925" y="1586700"/>
            <a:ext cx="85770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Important: “the software life cycle requires a great deal of communication between those members involved in the development</a:t>
            </a:r>
            <a:r>
              <a:rPr lang="en">
                <a:latin typeface="Roboto"/>
                <a:ea typeface="Roboto"/>
                <a:cs typeface="Roboto"/>
                <a:sym typeface="Roboto"/>
              </a:rPr>
              <a:t>" (Minguel, page 5-6)</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Cultural differences </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Different terminologies may cause misunderstanding in the message and translation errors</a:t>
            </a:r>
            <a:endParaRPr>
              <a:latin typeface="Roboto"/>
              <a:ea typeface="Roboto"/>
              <a:cs typeface="Roboto"/>
              <a:sym typeface="Roboto"/>
            </a:endParaRPr>
          </a:p>
          <a:p>
            <a:pPr indent="-317500" lvl="2" marL="1371600" rtl="0" algn="l">
              <a:spcBef>
                <a:spcPts val="0"/>
              </a:spcBef>
              <a:spcAft>
                <a:spcPts val="0"/>
              </a:spcAft>
              <a:buSzPts val="1400"/>
              <a:buFont typeface="Roboto"/>
              <a:buChar char="■"/>
            </a:pPr>
            <a:r>
              <a:rPr lang="en">
                <a:latin typeface="Roboto"/>
                <a:ea typeface="Roboto"/>
                <a:cs typeface="Roboto"/>
                <a:sym typeface="Roboto"/>
              </a:rPr>
              <a:t>Misunderstand the requirements (Bad)</a:t>
            </a:r>
            <a:endParaRPr>
              <a:latin typeface="Roboto"/>
              <a:ea typeface="Roboto"/>
              <a:cs typeface="Roboto"/>
              <a:sym typeface="Roboto"/>
            </a:endParaRPr>
          </a:p>
          <a:p>
            <a:pPr indent="-317500" lvl="2" marL="1371600" rtl="0" algn="l">
              <a:spcBef>
                <a:spcPts val="0"/>
              </a:spcBef>
              <a:spcAft>
                <a:spcPts val="0"/>
              </a:spcAft>
              <a:buSzPts val="1400"/>
              <a:buFont typeface="Roboto"/>
              <a:buChar char="■"/>
            </a:pPr>
            <a:r>
              <a:rPr lang="en">
                <a:latin typeface="Roboto"/>
                <a:ea typeface="Roboto"/>
                <a:cs typeface="Roboto"/>
                <a:sym typeface="Roboto"/>
              </a:rPr>
              <a:t>Misunderstand the leader instruction (Bad)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Security of communication must also take into account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Eavesdrop and know the details about the conversation</a:t>
            </a:r>
            <a:endParaRPr>
              <a:latin typeface="Roboto"/>
              <a:ea typeface="Roboto"/>
              <a:cs typeface="Roboto"/>
              <a:sym typeface="Roboto"/>
            </a:endParaRPr>
          </a:p>
          <a:p>
            <a:pPr indent="-317500" lvl="2" marL="1371600" rtl="0" algn="l">
              <a:spcBef>
                <a:spcPts val="0"/>
              </a:spcBef>
              <a:spcAft>
                <a:spcPts val="0"/>
              </a:spcAft>
              <a:buSzPts val="1400"/>
              <a:buFont typeface="Roboto"/>
              <a:buChar char="■"/>
            </a:pPr>
            <a:r>
              <a:rPr lang="en">
                <a:latin typeface="Roboto"/>
                <a:ea typeface="Roboto"/>
                <a:cs typeface="Roboto"/>
                <a:sym typeface="Roboto"/>
              </a:rPr>
              <a:t>Imitate/Steal works</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Awareness</a:t>
            </a:r>
            <a:endParaRPr/>
          </a:p>
        </p:txBody>
      </p:sp>
      <p:sp>
        <p:nvSpPr>
          <p:cNvPr id="103" name="Google Shape;103;p18"/>
          <p:cNvSpPr txBox="1"/>
          <p:nvPr/>
        </p:nvSpPr>
        <p:spPr>
          <a:xfrm>
            <a:off x="344925" y="1586700"/>
            <a:ext cx="85770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Important: Need to know about the </a:t>
            </a:r>
            <a:r>
              <a:rPr lang="en">
                <a:latin typeface="Roboto"/>
                <a:ea typeface="Roboto"/>
                <a:cs typeface="Roboto"/>
                <a:sym typeface="Roboto"/>
              </a:rPr>
              <a:t>status of the project, especially the changes to make a realistic assumptions about the project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Due to frequent changes, lack of continuity in communication, and lack of collaborative tool,</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Unaware of the progress.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Cannot work efficiently and productively</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Work on the same aspect of the project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Missing specific aspect of the project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Falling behind the schedule </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Etc.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Privacy and Security Issues</a:t>
            </a:r>
            <a:endParaRPr/>
          </a:p>
        </p:txBody>
      </p:sp>
      <p:sp>
        <p:nvSpPr>
          <p:cNvPr id="109" name="Google Shape;109;p19"/>
          <p:cNvSpPr txBox="1"/>
          <p:nvPr/>
        </p:nvSpPr>
        <p:spPr>
          <a:xfrm>
            <a:off x="344925" y="1586700"/>
            <a:ext cx="85770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Fewer to no legal obligations with regards to open-source projects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Many teams which work exclusively remotely have insufficient or non-existent code review practices, which can lead to the software functioning incorrectly or not at all, or leading to security breaches.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License </a:t>
            </a:r>
            <a:r>
              <a:rPr lang="en">
                <a:latin typeface="Roboto"/>
                <a:ea typeface="Roboto"/>
                <a:cs typeface="Roboto"/>
                <a:sym typeface="Roboto"/>
              </a:rPr>
              <a:t>Incompatibility</a:t>
            </a:r>
            <a:endParaRPr>
              <a:latin typeface="Roboto"/>
              <a:ea typeface="Roboto"/>
              <a:cs typeface="Roboto"/>
              <a:sym typeface="Roboto"/>
            </a:endParaRPr>
          </a:p>
        </p:txBody>
      </p:sp>
      <p:pic>
        <p:nvPicPr>
          <p:cNvPr id="110" name="Google Shape;110;p19"/>
          <p:cNvPicPr preferRelativeResize="0"/>
          <p:nvPr/>
        </p:nvPicPr>
        <p:blipFill>
          <a:blip r:embed="rId3">
            <a:alphaModFix/>
          </a:blip>
          <a:stretch>
            <a:fillRect/>
          </a:stretch>
        </p:blipFill>
        <p:spPr>
          <a:xfrm>
            <a:off x="3839575" y="2858075"/>
            <a:ext cx="4627425" cy="1879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Lack of Developers</a:t>
            </a:r>
            <a:endParaRPr/>
          </a:p>
        </p:txBody>
      </p:sp>
      <p:sp>
        <p:nvSpPr>
          <p:cNvPr id="116" name="Google Shape;116;p20"/>
          <p:cNvSpPr txBox="1"/>
          <p:nvPr/>
        </p:nvSpPr>
        <p:spPr>
          <a:xfrm>
            <a:off x="192425" y="1457950"/>
            <a:ext cx="8640000" cy="21240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Some developers have no interest in collaboration.</a:t>
            </a:r>
            <a:endParaRPr sz="1800">
              <a:solidFill>
                <a:schemeClr val="dk2"/>
              </a:solidFill>
              <a:latin typeface="Roboto"/>
              <a:ea typeface="Roboto"/>
              <a:cs typeface="Roboto"/>
              <a:sym typeface="Roboto"/>
            </a:endParaRPr>
          </a:p>
          <a:p>
            <a:pPr indent="-342900" lvl="1" marL="914400" rtl="0" algn="l">
              <a:lnSpc>
                <a:spcPct val="150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Be the developer you want to collaborate with!</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Collaboration is difficult and many don’t want to deal with it.</a:t>
            </a:r>
            <a:endParaRPr sz="1800">
              <a:solidFill>
                <a:schemeClr val="dk2"/>
              </a:solidFill>
              <a:latin typeface="Roboto"/>
              <a:ea typeface="Roboto"/>
              <a:cs typeface="Roboto"/>
              <a:sym typeface="Roboto"/>
            </a:endParaRPr>
          </a:p>
          <a:p>
            <a:pPr indent="-342900" lvl="1" marL="914400" rtl="0" algn="l">
              <a:lnSpc>
                <a:spcPct val="150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Lack of structure</a:t>
            </a:r>
            <a:endParaRPr sz="1800">
              <a:solidFill>
                <a:schemeClr val="dk2"/>
              </a:solidFill>
              <a:latin typeface="Roboto"/>
              <a:ea typeface="Roboto"/>
              <a:cs typeface="Roboto"/>
              <a:sym typeface="Roboto"/>
            </a:endParaRPr>
          </a:p>
          <a:p>
            <a:pPr indent="-342900" lvl="0" marL="457200" rtl="0" algn="l">
              <a:lnSpc>
                <a:spcPct val="200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Causes projects to fail!</a:t>
            </a:r>
            <a:endParaRPr sz="1800">
              <a:solidFill>
                <a:schemeClr val="dk2"/>
              </a:solidFill>
              <a:latin typeface="Roboto"/>
              <a:ea typeface="Roboto"/>
              <a:cs typeface="Roboto"/>
              <a:sym typeface="Roboto"/>
            </a:endParaRPr>
          </a:p>
        </p:txBody>
      </p:sp>
      <p:pic>
        <p:nvPicPr>
          <p:cNvPr id="117" name="Google Shape;117;p20"/>
          <p:cNvPicPr preferRelativeResize="0"/>
          <p:nvPr/>
        </p:nvPicPr>
        <p:blipFill>
          <a:blip r:embed="rId3">
            <a:alphaModFix/>
          </a:blip>
          <a:stretch>
            <a:fillRect/>
          </a:stretch>
        </p:blipFill>
        <p:spPr>
          <a:xfrm>
            <a:off x="4722900" y="2873500"/>
            <a:ext cx="3561902" cy="20035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Solutions/Recommendations</a:t>
            </a:r>
            <a:endParaRPr/>
          </a:p>
        </p:txBody>
      </p:sp>
      <p:sp>
        <p:nvSpPr>
          <p:cNvPr id="123" name="Google Shape;123;p21"/>
          <p:cNvSpPr txBox="1"/>
          <p:nvPr>
            <p:ph idx="1" type="body"/>
          </p:nvPr>
        </p:nvSpPr>
        <p:spPr>
          <a:xfrm>
            <a:off x="311700" y="1505700"/>
            <a:ext cx="8520600" cy="30762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0"/>
              </a:spcBef>
              <a:spcAft>
                <a:spcPts val="0"/>
              </a:spcAft>
              <a:buSzPct val="100000"/>
              <a:buChar char="●"/>
            </a:pPr>
            <a:r>
              <a:rPr lang="en" sz="1600"/>
              <a:t>Communication</a:t>
            </a:r>
            <a:endParaRPr sz="1600"/>
          </a:p>
          <a:p>
            <a:pPr indent="-322580" lvl="1" marL="914400" rtl="0" algn="l">
              <a:spcBef>
                <a:spcPts val="0"/>
              </a:spcBef>
              <a:spcAft>
                <a:spcPts val="0"/>
              </a:spcAft>
              <a:buSzPct val="100000"/>
              <a:buChar char="○"/>
            </a:pPr>
            <a:r>
              <a:rPr lang="en" sz="1600"/>
              <a:t>Make the </a:t>
            </a:r>
            <a:r>
              <a:rPr lang="en" sz="1600"/>
              <a:t>requirement</a:t>
            </a:r>
            <a:r>
              <a:rPr lang="en" sz="1600"/>
              <a:t> easily understood </a:t>
            </a:r>
            <a:endParaRPr sz="1600"/>
          </a:p>
          <a:p>
            <a:pPr indent="-322580" lvl="1" marL="914400" rtl="0" algn="l">
              <a:spcBef>
                <a:spcPts val="0"/>
              </a:spcBef>
              <a:spcAft>
                <a:spcPts val="0"/>
              </a:spcAft>
              <a:buSzPct val="100000"/>
              <a:buChar char="○"/>
            </a:pPr>
            <a:r>
              <a:rPr lang="en" sz="1600"/>
              <a:t>Identify dependencies among modules</a:t>
            </a:r>
            <a:endParaRPr sz="1600"/>
          </a:p>
          <a:p>
            <a:pPr indent="-322580" lvl="1" marL="914400" rtl="0" algn="l">
              <a:spcBef>
                <a:spcPts val="0"/>
              </a:spcBef>
              <a:spcAft>
                <a:spcPts val="0"/>
              </a:spcAft>
              <a:buSzPct val="100000"/>
              <a:buChar char="○"/>
            </a:pPr>
            <a:r>
              <a:rPr lang="en" sz="1600"/>
              <a:t>Propose a technique and </a:t>
            </a:r>
            <a:r>
              <a:rPr lang="en" sz="1600"/>
              <a:t>groupware</a:t>
            </a:r>
            <a:endParaRPr sz="1600"/>
          </a:p>
          <a:p>
            <a:pPr indent="-322580" lvl="0" marL="457200" rtl="0" algn="l">
              <a:spcBef>
                <a:spcPts val="0"/>
              </a:spcBef>
              <a:spcAft>
                <a:spcPts val="0"/>
              </a:spcAft>
              <a:buSzPct val="100000"/>
              <a:buChar char="●"/>
            </a:pPr>
            <a:r>
              <a:rPr lang="en" sz="1600"/>
              <a:t>Coordination and communication</a:t>
            </a:r>
            <a:endParaRPr sz="1600"/>
          </a:p>
          <a:p>
            <a:pPr indent="-322580" lvl="1" marL="914400" rtl="0" algn="l">
              <a:spcBef>
                <a:spcPts val="0"/>
              </a:spcBef>
              <a:spcAft>
                <a:spcPts val="0"/>
              </a:spcAft>
              <a:buSzPct val="100000"/>
              <a:buChar char="○"/>
            </a:pPr>
            <a:r>
              <a:rPr lang="en" sz="1600"/>
              <a:t>Success rate can be increased with communication</a:t>
            </a:r>
            <a:endParaRPr sz="1600"/>
          </a:p>
          <a:p>
            <a:pPr indent="-322580" lvl="0" marL="457200" rtl="0" algn="l">
              <a:spcBef>
                <a:spcPts val="0"/>
              </a:spcBef>
              <a:spcAft>
                <a:spcPts val="0"/>
              </a:spcAft>
              <a:buSzPct val="100000"/>
              <a:buChar char="●"/>
            </a:pPr>
            <a:r>
              <a:rPr lang="en" sz="1600"/>
              <a:t>Bug tracking mechanisms</a:t>
            </a:r>
            <a:endParaRPr sz="1600"/>
          </a:p>
          <a:p>
            <a:pPr indent="-322580" lvl="1" marL="914400" rtl="0" algn="l">
              <a:spcBef>
                <a:spcPts val="0"/>
              </a:spcBef>
              <a:spcAft>
                <a:spcPts val="0"/>
              </a:spcAft>
              <a:buSzPct val="100000"/>
              <a:buChar char="○"/>
            </a:pPr>
            <a:r>
              <a:rPr lang="en" sz="1600"/>
              <a:t>Further helps developers locate and identify bugs</a:t>
            </a:r>
            <a:endParaRPr sz="1600"/>
          </a:p>
          <a:p>
            <a:pPr indent="-322580" lvl="0" marL="457200" rtl="0" algn="l">
              <a:spcBef>
                <a:spcPts val="0"/>
              </a:spcBef>
              <a:spcAft>
                <a:spcPts val="0"/>
              </a:spcAft>
              <a:buSzPct val="100000"/>
              <a:buChar char="●"/>
            </a:pPr>
            <a:r>
              <a:rPr lang="en" sz="1600"/>
              <a:t>Managed by a skilled leader</a:t>
            </a:r>
            <a:endParaRPr sz="1600"/>
          </a:p>
          <a:p>
            <a:pPr indent="-322580" lvl="1" marL="914400" rtl="0" algn="l">
              <a:spcBef>
                <a:spcPts val="0"/>
              </a:spcBef>
              <a:spcAft>
                <a:spcPts val="0"/>
              </a:spcAft>
              <a:buSzPct val="100000"/>
              <a:buChar char="○"/>
            </a:pPr>
            <a:r>
              <a:rPr lang="en" sz="1600"/>
              <a:t>Capable of handling a variety of people</a:t>
            </a:r>
            <a:endParaRPr sz="1600"/>
          </a:p>
          <a:p>
            <a:pPr indent="-322580" lvl="0" marL="457200" rtl="0" algn="l">
              <a:spcBef>
                <a:spcPts val="0"/>
              </a:spcBef>
              <a:spcAft>
                <a:spcPts val="0"/>
              </a:spcAft>
              <a:buSzPct val="100000"/>
              <a:buChar char="●"/>
            </a:pPr>
            <a:r>
              <a:rPr lang="en" sz="1600"/>
              <a:t>Different Development Methodologies</a:t>
            </a:r>
            <a:endParaRPr sz="1600"/>
          </a:p>
          <a:p>
            <a:pPr indent="-322580" lvl="1" marL="914400" rtl="0" algn="l">
              <a:spcBef>
                <a:spcPts val="0"/>
              </a:spcBef>
              <a:spcAft>
                <a:spcPts val="0"/>
              </a:spcAft>
              <a:buSzPct val="100000"/>
              <a:buChar char="○"/>
            </a:pPr>
            <a:r>
              <a:rPr lang="en" sz="1600"/>
              <a:t>Can be beneficial for remote development</a:t>
            </a:r>
            <a:endParaRPr sz="1600"/>
          </a:p>
          <a:p>
            <a:pPr indent="-322580" lvl="1" marL="914400" rtl="0" algn="l">
              <a:spcBef>
                <a:spcPts val="0"/>
              </a:spcBef>
              <a:spcAft>
                <a:spcPts val="0"/>
              </a:spcAft>
              <a:buSzPct val="100000"/>
              <a:buChar char="○"/>
            </a:pPr>
            <a:r>
              <a:rPr lang="en" sz="1600"/>
              <a:t>“Agile” methodology</a:t>
            </a:r>
            <a:endParaRPr sz="1600"/>
          </a:p>
        </p:txBody>
      </p:sp>
      <p:pic>
        <p:nvPicPr>
          <p:cNvPr id="124" name="Google Shape;124;p21"/>
          <p:cNvPicPr preferRelativeResize="0"/>
          <p:nvPr/>
        </p:nvPicPr>
        <p:blipFill>
          <a:blip r:embed="rId3">
            <a:alphaModFix/>
          </a:blip>
          <a:stretch>
            <a:fillRect/>
          </a:stretch>
        </p:blipFill>
        <p:spPr>
          <a:xfrm>
            <a:off x="6620575" y="2827125"/>
            <a:ext cx="2211725" cy="2058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