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8" r:id="rId4"/>
    <p:sldId id="277" r:id="rId5"/>
    <p:sldId id="276" r:id="rId6"/>
    <p:sldId id="269" r:id="rId7"/>
    <p:sldId id="275" r:id="rId8"/>
    <p:sldId id="281" r:id="rId9"/>
    <p:sldId id="284" r:id="rId10"/>
    <p:sldId id="282" r:id="rId11"/>
    <p:sldId id="283" r:id="rId12"/>
    <p:sldId id="287" r:id="rId13"/>
    <p:sldId id="274" r:id="rId14"/>
    <p:sldId id="286" r:id="rId15"/>
    <p:sldId id="260" r:id="rId16"/>
    <p:sldId id="268" r:id="rId17"/>
    <p:sldId id="266" r:id="rId18"/>
    <p:sldId id="267" r:id="rId19"/>
    <p:sldId id="262" r:id="rId20"/>
    <p:sldId id="264" r:id="rId21"/>
    <p:sldId id="265" r:id="rId22"/>
    <p:sldId id="288" r:id="rId23"/>
    <p:sldId id="257" r:id="rId24"/>
    <p:sldId id="270" r:id="rId25"/>
    <p:sldId id="272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9867" y="1922317"/>
            <a:ext cx="9110800" cy="25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99867" y="4533184"/>
            <a:ext cx="6028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878843" y="713332"/>
            <a:ext cx="4634557" cy="7493784"/>
            <a:chOff x="5909132" y="534999"/>
            <a:chExt cx="3475918" cy="562033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909132" y="3487469"/>
              <a:ext cx="2773543" cy="2667868"/>
              <a:chOff x="5909132" y="3487469"/>
              <a:chExt cx="2773543" cy="2667868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774900" y="3487469"/>
                <a:ext cx="907775" cy="9077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3">
                <a:alphaModFix amt="32000"/>
              </a:blip>
              <a:stretch>
                <a:fillRect/>
              </a:stretch>
            </p:blipFill>
            <p:spPr>
              <a:xfrm>
                <a:off x="5909132" y="3955138"/>
                <a:ext cx="2200136" cy="2200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7874" y="534999"/>
              <a:ext cx="2617176" cy="12926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oogle Shape;17;p2"/>
          <p:cNvGrpSpPr/>
          <p:nvPr/>
        </p:nvGrpSpPr>
        <p:grpSpPr>
          <a:xfrm>
            <a:off x="607068" y="724398"/>
            <a:ext cx="10334849" cy="5788228"/>
            <a:chOff x="455300" y="543298"/>
            <a:chExt cx="7751137" cy="4341171"/>
          </a:xfrm>
        </p:grpSpPr>
        <p:pic>
          <p:nvPicPr>
            <p:cNvPr id="18" name="Google Shape;18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5300" y="543298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27437" y="3703430"/>
              <a:ext cx="1179000" cy="11810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08093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 hasCustomPrompt="1"/>
          </p:nvPr>
        </p:nvSpPr>
        <p:spPr>
          <a:xfrm>
            <a:off x="142662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3" hasCustomPrompt="1"/>
          </p:nvPr>
        </p:nvSpPr>
        <p:spPr>
          <a:xfrm>
            <a:off x="142662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475379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5" hasCustomPrompt="1"/>
          </p:nvPr>
        </p:nvSpPr>
        <p:spPr>
          <a:xfrm>
            <a:off x="475379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808096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808096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142662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475379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808096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3"/>
          </p:nvPr>
        </p:nvSpPr>
        <p:spPr>
          <a:xfrm>
            <a:off x="142662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475379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808096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04" name="Google Shape;104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3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09" name="Google Shape;10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1826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8216884" y="-922133"/>
            <a:ext cx="2368000" cy="2368000"/>
            <a:chOff x="6162663" y="-691600"/>
            <a:chExt cx="1776000" cy="1776000"/>
          </a:xfrm>
        </p:grpSpPr>
        <p:pic>
          <p:nvPicPr>
            <p:cNvPr id="115" name="Google Shape;115;p14"/>
            <p:cNvPicPr preferRelativeResize="0"/>
            <p:nvPr/>
          </p:nvPicPr>
          <p:blipFill>
            <a:blip r:embed="rId2">
              <a:alphaModFix amt="26000"/>
            </a:blip>
            <a:stretch>
              <a:fillRect/>
            </a:stretch>
          </p:blipFill>
          <p:spPr>
            <a:xfrm rot="10800000">
              <a:off x="6674187" y="-180761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4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 rot="10800000">
              <a:off x="6162663" y="-691600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5909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728452" y="593360"/>
            <a:ext cx="2664560" cy="76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775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125" name="Google Shape;125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16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128" name="Google Shape;12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1363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1" y="5921233"/>
            <a:ext cx="763572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7198" y="4394808"/>
            <a:ext cx="1434067" cy="1434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716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38" name="Google Shape;138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44" name="Google Shape;14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16064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9"/>
          <p:cNvGrpSpPr/>
          <p:nvPr/>
        </p:nvGrpSpPr>
        <p:grpSpPr>
          <a:xfrm>
            <a:off x="10378867" y="354537"/>
            <a:ext cx="1639133" cy="1316196"/>
            <a:chOff x="7784150" y="265902"/>
            <a:chExt cx="1229350" cy="987147"/>
          </a:xfrm>
        </p:grpSpPr>
        <p:pic>
          <p:nvPicPr>
            <p:cNvPr id="151" name="Google Shape;15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84150" y="2659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57149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157" name="Google Shape;157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20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160" name="Google Shape;1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88830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5218933" y="2993251"/>
            <a:ext cx="6019600" cy="2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5218933" y="1637117"/>
            <a:ext cx="6019600" cy="13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21"/>
          <p:cNvSpPr>
            <a:spLocks noGrp="1"/>
          </p:cNvSpPr>
          <p:nvPr>
            <p:ph type="pic" idx="2"/>
          </p:nvPr>
        </p:nvSpPr>
        <p:spPr>
          <a:xfrm>
            <a:off x="2282784" y="1441467"/>
            <a:ext cx="2256800" cy="3956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8" name="Google Shape;168;p21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5218933" y="5734333"/>
            <a:ext cx="1654700" cy="1654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1"/>
          <p:cNvGrpSpPr/>
          <p:nvPr/>
        </p:nvGrpSpPr>
        <p:grpSpPr>
          <a:xfrm>
            <a:off x="-377833" y="-398936"/>
            <a:ext cx="12150733" cy="7291973"/>
            <a:chOff x="-283375" y="-299202"/>
            <a:chExt cx="9113050" cy="5468980"/>
          </a:xfrm>
        </p:grpSpPr>
        <p:pic>
          <p:nvPicPr>
            <p:cNvPr id="170" name="Google Shape;17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83375" y="3529307"/>
              <a:ext cx="770100" cy="771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286191" y="4672736"/>
              <a:ext cx="497038" cy="4970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7588650" y="-299202"/>
              <a:ext cx="1241025" cy="1241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4587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733" y="4388268"/>
            <a:ext cx="4634665" cy="463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612" y="3662117"/>
            <a:ext cx="2096545" cy="209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46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990867" y="3173100"/>
            <a:ext cx="4044800" cy="1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537667" y="3173100"/>
            <a:ext cx="14532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4600735" y="-767926"/>
            <a:ext cx="8182576" cy="5741689"/>
            <a:chOff x="3450551" y="-575945"/>
            <a:chExt cx="6136932" cy="4306267"/>
          </a:xfrm>
        </p:grpSpPr>
        <p:pic>
          <p:nvPicPr>
            <p:cNvPr id="25" name="Google Shape;25;p3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3450551" y="-575945"/>
              <a:ext cx="2338675" cy="233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0343" y="1413148"/>
              <a:ext cx="2317140" cy="2317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oogle Shape;27;p3"/>
          <p:cNvGrpSpPr/>
          <p:nvPr/>
        </p:nvGrpSpPr>
        <p:grpSpPr>
          <a:xfrm>
            <a:off x="7646471" y="1068476"/>
            <a:ext cx="5952535" cy="5414933"/>
            <a:chOff x="5734853" y="801357"/>
            <a:chExt cx="4464401" cy="4061200"/>
          </a:xfrm>
        </p:grpSpPr>
        <p:pic>
          <p:nvPicPr>
            <p:cNvPr id="28" name="Google Shape;28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4853" y="3691757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58535" y="801357"/>
              <a:ext cx="3540719" cy="354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85939" y="2228192"/>
              <a:ext cx="685948" cy="68708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072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81" name="Google Shape;181;p23"/>
          <p:cNvGrpSpPr/>
          <p:nvPr/>
        </p:nvGrpSpPr>
        <p:grpSpPr>
          <a:xfrm>
            <a:off x="2356271" y="956906"/>
            <a:ext cx="9803431" cy="6967895"/>
            <a:chOff x="1767203" y="717679"/>
            <a:chExt cx="7352573" cy="5225921"/>
          </a:xfrm>
        </p:grpSpPr>
        <p:pic>
          <p:nvPicPr>
            <p:cNvPr id="182" name="Google Shape;182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767203" y="40005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2675" y="717679"/>
              <a:ext cx="1027100" cy="10271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1181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2"/>
          </p:nvPr>
        </p:nvSpPr>
        <p:spPr>
          <a:xfrm>
            <a:off x="1181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3"/>
          </p:nvPr>
        </p:nvSpPr>
        <p:spPr>
          <a:xfrm>
            <a:off x="4642384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4"/>
          </p:nvPr>
        </p:nvSpPr>
        <p:spPr>
          <a:xfrm>
            <a:off x="8102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5"/>
          </p:nvPr>
        </p:nvSpPr>
        <p:spPr>
          <a:xfrm>
            <a:off x="4642384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6"/>
          </p:nvPr>
        </p:nvSpPr>
        <p:spPr>
          <a:xfrm>
            <a:off x="8102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1" name="Google Shape;191;p23"/>
          <p:cNvGrpSpPr/>
          <p:nvPr/>
        </p:nvGrpSpPr>
        <p:grpSpPr>
          <a:xfrm>
            <a:off x="3061023" y="593384"/>
            <a:ext cx="9462223" cy="6626617"/>
            <a:chOff x="2295767" y="445037"/>
            <a:chExt cx="7096667" cy="4969963"/>
          </a:xfrm>
        </p:grpSpPr>
        <p:pic>
          <p:nvPicPr>
            <p:cNvPr id="192" name="Google Shape;19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95767" y="4529100"/>
              <a:ext cx="885943" cy="88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20025" y="445037"/>
              <a:ext cx="1572409" cy="157241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89946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ubTitle" idx="1"/>
          </p:nvPr>
        </p:nvSpPr>
        <p:spPr>
          <a:xfrm>
            <a:off x="963433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2"/>
          </p:nvPr>
        </p:nvSpPr>
        <p:spPr>
          <a:xfrm>
            <a:off x="4563771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3"/>
          </p:nvPr>
        </p:nvSpPr>
        <p:spPr>
          <a:xfrm>
            <a:off x="8157688" y="297413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4"/>
          </p:nvPr>
        </p:nvSpPr>
        <p:spPr>
          <a:xfrm>
            <a:off x="963433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5"/>
          </p:nvPr>
        </p:nvSpPr>
        <p:spPr>
          <a:xfrm>
            <a:off x="4563771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6"/>
          </p:nvPr>
        </p:nvSpPr>
        <p:spPr>
          <a:xfrm>
            <a:off x="8157688" y="54282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7"/>
          </p:nvPr>
        </p:nvSpPr>
        <p:spPr>
          <a:xfrm>
            <a:off x="963433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8"/>
          </p:nvPr>
        </p:nvSpPr>
        <p:spPr>
          <a:xfrm>
            <a:off x="4563780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9"/>
          </p:nvPr>
        </p:nvSpPr>
        <p:spPr>
          <a:xfrm>
            <a:off x="8164131" y="24210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13"/>
          </p:nvPr>
        </p:nvSpPr>
        <p:spPr>
          <a:xfrm>
            <a:off x="963433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14"/>
          </p:nvPr>
        </p:nvSpPr>
        <p:spPr>
          <a:xfrm>
            <a:off x="4563780" y="4880608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15"/>
          </p:nvPr>
        </p:nvSpPr>
        <p:spPr>
          <a:xfrm>
            <a:off x="8160871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5"/>
          <p:cNvGrpSpPr/>
          <p:nvPr/>
        </p:nvGrpSpPr>
        <p:grpSpPr>
          <a:xfrm>
            <a:off x="11178968" y="977982"/>
            <a:ext cx="839033" cy="1015517"/>
            <a:chOff x="8384225" y="733486"/>
            <a:chExt cx="629275" cy="761638"/>
          </a:xfrm>
        </p:grpSpPr>
        <p:pic>
          <p:nvPicPr>
            <p:cNvPr id="224" name="Google Shape;22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84225" y="13384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343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ctrTitle"/>
          </p:nvPr>
        </p:nvSpPr>
        <p:spPr>
          <a:xfrm>
            <a:off x="7289800" y="1007117"/>
            <a:ext cx="3948800" cy="14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1"/>
          </p:nvPr>
        </p:nvSpPr>
        <p:spPr>
          <a:xfrm>
            <a:off x="7289900" y="2355932"/>
            <a:ext cx="3948800" cy="13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 rot="10800000" flipH="1">
            <a:off x="-2282665" y="3612326"/>
            <a:ext cx="3118233" cy="31183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7"/>
          <p:cNvGrpSpPr/>
          <p:nvPr/>
        </p:nvGrpSpPr>
        <p:grpSpPr>
          <a:xfrm>
            <a:off x="763071" y="7"/>
            <a:ext cx="1561035" cy="1561067"/>
            <a:chOff x="572303" y="5"/>
            <a:chExt cx="1170776" cy="1170800"/>
          </a:xfrm>
        </p:grpSpPr>
        <p:pic>
          <p:nvPicPr>
            <p:cNvPr id="246" name="Google Shape;24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911612" y="338937"/>
              <a:ext cx="492152" cy="49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572303" y="5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5120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1" name="Google Shape;251;p28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252" name="Google Shape;252;p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Google Shape;254;p28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255" name="Google Shape;25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63499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60" name="Google Shape;260;p29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261" name="Google Shape;261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Google Shape;263;p29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264" name="Google Shape;264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79021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848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84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oogle Shape;35;p4"/>
          <p:cNvGrpSpPr/>
          <p:nvPr/>
        </p:nvGrpSpPr>
        <p:grpSpPr>
          <a:xfrm rot="10800000" flipH="1">
            <a:off x="9616846" y="5516289"/>
            <a:ext cx="1785596" cy="1785596"/>
            <a:chOff x="3620002" y="1131752"/>
            <a:chExt cx="828301" cy="828301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620002" y="1131752"/>
              <a:ext cx="828301" cy="82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20721" y="1231931"/>
              <a:ext cx="626858" cy="62793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601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955733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6747431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1955748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747441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>
            <a:off x="2606837" y="1635394"/>
            <a:ext cx="8754167" cy="5719653"/>
            <a:chOff x="1955127" y="1226545"/>
            <a:chExt cx="6565625" cy="4289740"/>
          </a:xfrm>
        </p:grpSpPr>
        <p:pic>
          <p:nvPicPr>
            <p:cNvPr id="46" name="Google Shape;46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1955127" y="460849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612977" y="122654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Google Shape;48;p5"/>
          <p:cNvGrpSpPr/>
          <p:nvPr/>
        </p:nvGrpSpPr>
        <p:grpSpPr>
          <a:xfrm>
            <a:off x="2248202" y="1482601"/>
            <a:ext cx="9507969" cy="4904449"/>
            <a:chOff x="1686151" y="1111950"/>
            <a:chExt cx="7130977" cy="3678337"/>
          </a:xfrm>
        </p:grpSpPr>
        <p:pic>
          <p:nvPicPr>
            <p:cNvPr id="49" name="Google Shape;4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686151" y="442671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45421" y="1111950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6135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30373" y="593350"/>
            <a:ext cx="1648401" cy="1648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6"/>
          <p:cNvGrpSpPr/>
          <p:nvPr/>
        </p:nvGrpSpPr>
        <p:grpSpPr>
          <a:xfrm>
            <a:off x="-277215" y="503534"/>
            <a:ext cx="11407616" cy="6228493"/>
            <a:chOff x="-207911" y="377650"/>
            <a:chExt cx="8555712" cy="4671370"/>
          </a:xfrm>
        </p:grpSpPr>
        <p:grpSp>
          <p:nvGrpSpPr>
            <p:cNvPr id="56" name="Google Shape;56;p6"/>
            <p:cNvGrpSpPr/>
            <p:nvPr/>
          </p:nvGrpSpPr>
          <p:grpSpPr>
            <a:xfrm>
              <a:off x="-207911" y="4158370"/>
              <a:ext cx="2788995" cy="890650"/>
              <a:chOff x="-207911" y="4158370"/>
              <a:chExt cx="2788995" cy="890650"/>
            </a:xfrm>
          </p:grpSpPr>
          <p:pic>
            <p:nvPicPr>
              <p:cNvPr id="57" name="Google Shape;57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207911" y="4158370"/>
                <a:ext cx="199842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58;p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2664" y="4476320"/>
                <a:ext cx="199842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9" name="Google Shape;5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33101" y="377650"/>
              <a:ext cx="314700" cy="314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2154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10867" y="4500"/>
            <a:ext cx="12192000" cy="68580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53467" y="2208100"/>
            <a:ext cx="42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953467" y="2895500"/>
            <a:ext cx="4286400" cy="17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5905500" y="0"/>
            <a:ext cx="62864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65" name="Google Shape;65;p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3279937" y="5943960"/>
            <a:ext cx="1210367" cy="1210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7"/>
          <p:cNvGrpSpPr/>
          <p:nvPr/>
        </p:nvGrpSpPr>
        <p:grpSpPr>
          <a:xfrm>
            <a:off x="-517234" y="4566085"/>
            <a:ext cx="4644735" cy="2225448"/>
            <a:chOff x="-387926" y="3424564"/>
            <a:chExt cx="3483551" cy="1669086"/>
          </a:xfrm>
        </p:grpSpPr>
        <p:pic>
          <p:nvPicPr>
            <p:cNvPr id="67" name="Google Shape;6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2732051" y="4730075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7926" y="3424564"/>
              <a:ext cx="979200" cy="9809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3961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299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988567" y="21417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988633" y="3309067"/>
            <a:ext cx="6214800" cy="1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63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953467" y="2397351"/>
            <a:ext cx="5334000" cy="16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953467" y="3869849"/>
            <a:ext cx="5334000" cy="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2" name="Google Shape;82;p11"/>
          <p:cNvGrpSpPr/>
          <p:nvPr/>
        </p:nvGrpSpPr>
        <p:grpSpPr>
          <a:xfrm>
            <a:off x="5308604" y="-1016000"/>
            <a:ext cx="7151931" cy="9079031"/>
            <a:chOff x="3981453" y="-762000"/>
            <a:chExt cx="5363948" cy="6809273"/>
          </a:xfrm>
        </p:grpSpPr>
        <p:pic>
          <p:nvPicPr>
            <p:cNvPr id="83" name="Google Shape;8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333623" y="1827998"/>
              <a:ext cx="3011778" cy="148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3981453" y="-7620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1"/>
            <p:cNvPicPr preferRelativeResize="0"/>
            <p:nvPr/>
          </p:nvPicPr>
          <p:blipFill>
            <a:blip r:embed="rId4">
              <a:alphaModFix amt="44000"/>
            </a:blip>
            <a:stretch>
              <a:fillRect/>
            </a:stretch>
          </p:blipFill>
          <p:spPr>
            <a:xfrm flipH="1">
              <a:off x="5183801" y="4271273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1"/>
            <p:cNvPicPr preferRelativeResize="0"/>
            <p:nvPr/>
          </p:nvPicPr>
          <p:blipFill>
            <a:blip r:embed="rId5">
              <a:alphaModFix amt="26000"/>
            </a:blip>
            <a:stretch>
              <a:fillRect/>
            </a:stretch>
          </p:blipFill>
          <p:spPr>
            <a:xfrm flipH="1">
              <a:off x="5695325" y="4782156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7893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659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4" r:id="rId21"/>
    <p:sldLayoutId id="2147483686" r:id="rId22"/>
    <p:sldLayoutId id="2147483687" r:id="rId23"/>
    <p:sldLayoutId id="2147483688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545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iconape.com/c-logo-icon-svg-png.html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bitpav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theme/5g-wireless-technology-mk-plan#search-purple&amp;position-108&amp;results-2157&amp;rs=search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luspng.com/png-180028.html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hyperlink" Target="https://iconape.com/c-logo-icon-svg-png.html" TargetMode="External"/><Relationship Id="rId2" Type="http://schemas.openxmlformats.org/officeDocument/2006/relationships/hyperlink" Target="https://logos-world.net/github-logo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freepnglogo.com/image/figma-logo-black-and-white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bitpave.com/" TargetMode="External"/><Relationship Id="rId4" Type="http://schemas.openxmlformats.org/officeDocument/2006/relationships/hyperlink" Target="https://www.vecteezy.com/png/18930718-discord-logo-png-discord-icon-transparent-png" TargetMode="External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hyperlink" Target="https://bitpav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iconape.com/c-logo-icon-svg-png.html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bitpav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sz="6600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sz="6600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372215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966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8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6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624" y="4397353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4850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81900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54877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37D88B-98F6-410C-AE89-FA328834DA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881016" y="3013573"/>
            <a:ext cx="3350968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Software for admins and librarians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Application for managing a physical library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31533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C6FC0DA-E229-44CD-984C-7AC0D377C4B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470749" y="2374683"/>
            <a:ext cx="21715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116157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603906" y="2902400"/>
            <a:ext cx="2984189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Database</a:t>
            </a:r>
            <a:endParaRPr lang="en-GB" sz="5400" dirty="0"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5FC882-A614-42D7-AD43-527B0950A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8" y="7020000"/>
            <a:ext cx="1037472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36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-4089866" y="1243968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11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bridging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 long term storage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Cascade on deletion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9860CB4-B11B-4B01-AE47-2FD916592D67}"/>
              </a:ext>
            </a:extLst>
          </p:cNvPr>
          <p:cNvSpPr txBox="1">
            <a:spLocks/>
          </p:cNvSpPr>
          <p:nvPr/>
        </p:nvSpPr>
        <p:spPr>
          <a:xfrm>
            <a:off x="-4089867" y="3191449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Triggers: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books if bridging tables are deleted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Copy and update borrowings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F9E3A8-8C0B-4D3F-B221-28E07A69E62A}"/>
              </a:ext>
            </a:extLst>
          </p:cNvPr>
          <p:cNvSpPr txBox="1">
            <a:spLocks/>
          </p:cNvSpPr>
          <p:nvPr/>
        </p:nvSpPr>
        <p:spPr>
          <a:xfrm>
            <a:off x="-4089868" y="5122131"/>
            <a:ext cx="4011760" cy="98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expired reservations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6FEF24B4-0C74-4AB4-A250-9B966C782BE9}"/>
              </a:ext>
            </a:extLst>
          </p:cNvPr>
          <p:cNvSpPr txBox="1">
            <a:spLocks/>
          </p:cNvSpPr>
          <p:nvPr/>
        </p:nvSpPr>
        <p:spPr>
          <a:xfrm>
            <a:off x="-4366908" y="186230"/>
            <a:ext cx="415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Database - MySQL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30E6619F-C014-4F79-A07E-06BA14E500F4}"/>
              </a:ext>
            </a:extLst>
          </p:cNvPr>
          <p:cNvSpPr txBox="1">
            <a:spLocks/>
          </p:cNvSpPr>
          <p:nvPr/>
        </p:nvSpPr>
        <p:spPr>
          <a:xfrm>
            <a:off x="4603906" y="2902400"/>
            <a:ext cx="2984189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Database</a:t>
            </a:r>
            <a:endParaRPr lang="en-GB" sz="54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CA791-15FF-4C32-BE69-50CFE46D3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8" y="0"/>
            <a:ext cx="1037472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2907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83200" y="186230"/>
            <a:ext cx="421703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Database - MySQL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560242" y="1243968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11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bridging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 long term storage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Cascade on deletion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DDDE94-9452-4B05-A439-CF2620A17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801" y="1087051"/>
            <a:ext cx="7085762" cy="468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FCDBD05-BD20-48A8-9BCB-0B4F4587118F}"/>
              </a:ext>
            </a:extLst>
          </p:cNvPr>
          <p:cNvSpPr txBox="1">
            <a:spLocks/>
          </p:cNvSpPr>
          <p:nvPr/>
        </p:nvSpPr>
        <p:spPr>
          <a:xfrm>
            <a:off x="560241" y="3191449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Triggers: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books if bridging tables are deleted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Copy and update borrowings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10347B7-3508-42EA-9B2B-7B3AA5630813}"/>
              </a:ext>
            </a:extLst>
          </p:cNvPr>
          <p:cNvSpPr txBox="1">
            <a:spLocks/>
          </p:cNvSpPr>
          <p:nvPr/>
        </p:nvSpPr>
        <p:spPr>
          <a:xfrm>
            <a:off x="560240" y="5122131"/>
            <a:ext cx="4011760" cy="98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expired reservations</a:t>
            </a:r>
          </a:p>
        </p:txBody>
      </p:sp>
    </p:spTree>
    <p:extLst>
      <p:ext uri="{BB962C8B-B14F-4D97-AF65-F5344CB8AC3E}">
        <p14:creationId xmlns:p14="http://schemas.microsoft.com/office/powerpoint/2010/main" val="2028585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7C42821-F676-49A2-B40D-43668BCD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b="1" dirty="0">
                <a:solidFill>
                  <a:schemeClr val="dk1"/>
                </a:solidFill>
                <a:effectLst/>
              </a:rPr>
              <a:t>Functions of the Website - Frontend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6FED2A6-F386-474E-A700-BA2A0D243BBA}"/>
              </a:ext>
            </a:extLst>
          </p:cNvPr>
          <p:cNvSpPr txBox="1">
            <a:spLocks/>
          </p:cNvSpPr>
          <p:nvPr/>
        </p:nvSpPr>
        <p:spPr>
          <a:xfrm>
            <a:off x="1438642" y="1475519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0607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 Backend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438642" y="1475519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4405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LMS Desktop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6718792" y="2957296"/>
            <a:ext cx="3297160" cy="149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11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EC4820-2A6F-4CB3-A4DD-F45A4846A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107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66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7755592" y="2957296"/>
            <a:ext cx="3297160" cy="149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0A826-0BEB-4287-A865-6E1990222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22515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FCC55-80C0-4022-9BFF-8E9376D903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-7832884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E8C92DB-C8DE-4166-A680-C0C80F50BF03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LMS Desktop</a:t>
            </a:r>
          </a:p>
        </p:txBody>
      </p:sp>
    </p:spTree>
    <p:extLst>
      <p:ext uri="{BB962C8B-B14F-4D97-AF65-F5344CB8AC3E}">
        <p14:creationId xmlns:p14="http://schemas.microsoft.com/office/powerpoint/2010/main" val="964809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8045101" y="2996949"/>
            <a:ext cx="4134760" cy="208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Books, user and borrowing statistics</a:t>
            </a:r>
            <a:endParaRPr lang="en-GB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Manage database through the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Change personal data</a:t>
            </a:r>
            <a:endParaRPr lang="en-GB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DB86E5-1DF7-4562-BE6E-E8031A6E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70421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C0B858-038B-42D0-B0BE-A6BCD292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611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45FCA-B507-4523-A716-AE10E9A4DA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238316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D3199415-291A-4398-969A-E341A7FDA948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LMS Desktop</a:t>
            </a:r>
          </a:p>
        </p:txBody>
      </p:sp>
    </p:spTree>
    <p:extLst>
      <p:ext uri="{BB962C8B-B14F-4D97-AF65-F5344CB8AC3E}">
        <p14:creationId xmlns:p14="http://schemas.microsoft.com/office/powerpoint/2010/main" val="384933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57001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907640" y="2258047"/>
            <a:ext cx="3441160" cy="388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Windows Forms –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.NET Framework 4.8.1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Nugget Packages:</a:t>
            </a:r>
            <a:br>
              <a:rPr lang="en-GB" sz="2400" dirty="0">
                <a:effectLst/>
              </a:rPr>
            </a:br>
            <a:r>
              <a:rPr lang="en-GB" sz="2400" dirty="0">
                <a:effectLst/>
              </a:rPr>
              <a:t>              - MySQL</a:t>
            </a:r>
            <a:br>
              <a:rPr lang="en-GB" sz="2400" dirty="0">
                <a:effectLst/>
              </a:rPr>
            </a:br>
            <a:r>
              <a:rPr lang="en-GB" sz="2400" dirty="0">
                <a:effectLst/>
              </a:rPr>
              <a:t>              - BCrypt</a:t>
            </a:r>
            <a:endParaRPr lang="en-GB" sz="2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HTTP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Regular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OnceClick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Inno</a:t>
            </a:r>
            <a:r>
              <a:rPr lang="en-GB" dirty="0">
                <a:effectLst/>
              </a:rPr>
              <a:t> Setup Compiler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60F1B-38B8-4A46-B149-E0576B2F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3" t="2545" r="5011" b="-1"/>
          <a:stretch/>
        </p:blipFill>
        <p:spPr>
          <a:xfrm>
            <a:off x="5116800" y="641927"/>
            <a:ext cx="1958400" cy="2014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AE6DB-0D00-4DD3-A0B7-EA31A409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398" y="105637"/>
            <a:ext cx="2089680" cy="64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79B9EE-A2A7-4CFA-A2C7-14E2F16C3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551" y="3061402"/>
            <a:ext cx="2314898" cy="3086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0752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189" y="2980785"/>
            <a:ext cx="3929622" cy="896430"/>
          </a:xfrm>
        </p:spPr>
        <p:txBody>
          <a:bodyPr/>
          <a:lstStyle/>
          <a:p>
            <a:r>
              <a:rPr lang="en-GB" sz="5400" dirty="0"/>
              <a:t>The problem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128108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123735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410807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57001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MySQL connection in C#</a:t>
            </a:r>
            <a:endParaRPr lang="en-GB" sz="4000" dirty="0">
              <a:effectLst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C854195-7EBC-44A5-9E40-CBFBDFAF9CD3}"/>
              </a:ext>
            </a:extLst>
          </p:cNvPr>
          <p:cNvSpPr txBox="1">
            <a:spLocks/>
          </p:cNvSpPr>
          <p:nvPr/>
        </p:nvSpPr>
        <p:spPr>
          <a:xfrm>
            <a:off x="2434925" y="1368000"/>
            <a:ext cx="2712002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Reusable Select function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A92CE1E-C904-4381-9A5B-5D1D56FC0362}"/>
              </a:ext>
            </a:extLst>
          </p:cNvPr>
          <p:cNvSpPr txBox="1">
            <a:spLocks/>
          </p:cNvSpPr>
          <p:nvPr/>
        </p:nvSpPr>
        <p:spPr>
          <a:xfrm>
            <a:off x="8058219" y="2376706"/>
            <a:ext cx="2497960" cy="92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Straightforward function names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167397-D04D-4F41-9FE4-D0506BFA4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9" b="-1"/>
          <a:stretch/>
        </p:blipFill>
        <p:spPr>
          <a:xfrm>
            <a:off x="833000" y="2376706"/>
            <a:ext cx="5915851" cy="3448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9EFF46-BFF0-402C-AC59-DB6608629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02" y="3304800"/>
            <a:ext cx="390579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0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57001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NUnit testing</a:t>
            </a:r>
            <a:endParaRPr lang="en-GB" sz="4000" dirty="0">
              <a:effectLst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C854195-7EBC-44A5-9E40-CBFBDFAF9CD3}"/>
              </a:ext>
            </a:extLst>
          </p:cNvPr>
          <p:cNvSpPr txBox="1">
            <a:spLocks/>
          </p:cNvSpPr>
          <p:nvPr/>
        </p:nvSpPr>
        <p:spPr>
          <a:xfrm>
            <a:off x="1923725" y="1296000"/>
            <a:ext cx="2712002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Testing Login page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A92CE1E-C904-4381-9A5B-5D1D56FC0362}"/>
              </a:ext>
            </a:extLst>
          </p:cNvPr>
          <p:cNvSpPr txBox="1">
            <a:spLocks/>
          </p:cNvSpPr>
          <p:nvPr/>
        </p:nvSpPr>
        <p:spPr>
          <a:xfrm>
            <a:off x="6913907" y="1965033"/>
            <a:ext cx="3778581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Testing publication year with regular expressions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9615A-E33C-4692-A5D3-52250422A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01" y="1965033"/>
            <a:ext cx="4829849" cy="4353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C81184-6AAC-424A-8861-790099E3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53" y="3078035"/>
            <a:ext cx="4772691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27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75583" y="3429000"/>
            <a:ext cx="4292765" cy="1360246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Separate mobile application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Overdue fees -&gt; Online payment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Changeable languages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Customizable themes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E1CA2AC-49C0-457B-B937-9CB709CE933E}"/>
              </a:ext>
            </a:extLst>
          </p:cNvPr>
          <p:cNvSpPr txBox="1">
            <a:spLocks/>
          </p:cNvSpPr>
          <p:nvPr/>
        </p:nvSpPr>
        <p:spPr>
          <a:xfrm>
            <a:off x="343304" y="2298769"/>
            <a:ext cx="482504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/>
              <a:t>Future improvements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5847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389F5-4A55-478B-A1F5-6422DC11E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267" y="763199"/>
            <a:ext cx="2012133" cy="698717"/>
          </a:xfrm>
        </p:spPr>
        <p:txBody>
          <a:bodyPr/>
          <a:lstStyle/>
          <a:p>
            <a:r>
              <a:rPr lang="en-GB" sz="4000" dirty="0"/>
              <a:t>Sources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267" y="1516384"/>
            <a:ext cx="6028000" cy="698716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2"/>
              </a:rPr>
              <a:t>Presentation template</a:t>
            </a:r>
            <a:endParaRPr lang="en-GB" sz="2000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All source for the pictures are linked to them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27357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2841535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25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D56862-9EFA-4BCF-AA67-2DDAA70FCC07}"/>
              </a:ext>
            </a:extLst>
          </p:cNvPr>
          <p:cNvSpPr txBox="1">
            <a:spLocks/>
          </p:cNvSpPr>
          <p:nvPr/>
        </p:nvSpPr>
        <p:spPr>
          <a:xfrm>
            <a:off x="4126003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128108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123735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879818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669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D56862-9EFA-4BCF-AA67-2DDAA70FCC07}"/>
              </a:ext>
            </a:extLst>
          </p:cNvPr>
          <p:cNvSpPr txBox="1">
            <a:spLocks/>
          </p:cNvSpPr>
          <p:nvPr/>
        </p:nvSpPr>
        <p:spPr>
          <a:xfrm>
            <a:off x="1556347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71156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66783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4074748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470000" y="2902400"/>
            <a:ext cx="3252000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>
                <a:effectLst/>
              </a:rPr>
              <a:t>Teamwork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A03BDB76-9546-4F89-BAB1-05E46EA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37531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15121E5-930E-4296-9EA0-CDB722C2E0DA}"/>
              </a:ext>
            </a:extLst>
          </p:cNvPr>
          <p:cNvSpPr txBox="1">
            <a:spLocks/>
          </p:cNvSpPr>
          <p:nvPr/>
        </p:nvSpPr>
        <p:spPr>
          <a:xfrm>
            <a:off x="-4174853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C6121FB8-A400-4C70-A375-A257ECFD28C2}"/>
              </a:ext>
            </a:extLst>
          </p:cNvPr>
          <p:cNvSpPr txBox="1">
            <a:spLocks/>
          </p:cNvSpPr>
          <p:nvPr/>
        </p:nvSpPr>
        <p:spPr>
          <a:xfrm>
            <a:off x="12704447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B737A99-789F-49B9-B961-892A1709C16D}"/>
              </a:ext>
            </a:extLst>
          </p:cNvPr>
          <p:cNvSpPr txBox="1">
            <a:spLocks/>
          </p:cNvSpPr>
          <p:nvPr/>
        </p:nvSpPr>
        <p:spPr>
          <a:xfrm>
            <a:off x="12267125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1998340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323896" y="1697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Teamwork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747711" y="1370665"/>
            <a:ext cx="1916557" cy="173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Applications: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Discord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Figma</a:t>
            </a:r>
          </a:p>
        </p:txBody>
      </p:sp>
      <p:pic>
        <p:nvPicPr>
          <p:cNvPr id="1026" name="Picture 2" descr="GitHub Logo, symbol, meaning, history, PNG, brand">
            <a:hlinkClick r:id="rId2"/>
            <a:extLst>
              <a:ext uri="{FF2B5EF4-FFF2-40B4-BE49-F238E27FC236}">
                <a16:creationId xmlns:a16="http://schemas.microsoft.com/office/drawing/2014/main" id="{093EAFF5-AE2C-4552-B99C-2124CFCF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17951"/>
            <a:ext cx="1813563" cy="1020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ord Logo PNGs for Free Download">
            <a:hlinkClick r:id="rId4"/>
            <a:extLst>
              <a:ext uri="{FF2B5EF4-FFF2-40B4-BE49-F238E27FC236}">
                <a16:creationId xmlns:a16="http://schemas.microsoft.com/office/drawing/2014/main" id="{F971B81D-D18A-4F4B-83E3-6572C0B46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252" y="3377917"/>
            <a:ext cx="1398033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gma Logo PNG image for Free Download">
            <a:hlinkClick r:id="rId6"/>
            <a:extLst>
              <a:ext uri="{FF2B5EF4-FFF2-40B4-BE49-F238E27FC236}">
                <a16:creationId xmlns:a16="http://schemas.microsoft.com/office/drawing/2014/main" id="{E9DDA292-18C4-455A-8EFE-9CC0FACCA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2" y="5115367"/>
            <a:ext cx="2066401" cy="569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F534027E-7418-4E7A-9DD4-8D1973B4EEAE}"/>
              </a:ext>
            </a:extLst>
          </p:cNvPr>
          <p:cNvSpPr txBox="1">
            <a:spLocks/>
          </p:cNvSpPr>
          <p:nvPr/>
        </p:nvSpPr>
        <p:spPr>
          <a:xfrm>
            <a:off x="4794183" y="1374476"/>
            <a:ext cx="6297886" cy="198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Allocation of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Frontend: Zoltán Tóth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Backend: Soma Zsömbörgi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Desktop Application: Máté Vágvölgyi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Database: Soma Zsömbörgi, Máté Vágvölgyi</a:t>
            </a:r>
          </a:p>
        </p:txBody>
      </p:sp>
      <p:pic>
        <p:nvPicPr>
          <p:cNvPr id="2050" name="Picture 2" descr="Collection of React Logo PNG. | PlusPNG">
            <a:hlinkClick r:id="rId8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634" y="3429000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10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204" y="4972518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12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00" y="3530569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55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</p:spTree>
    <p:extLst>
      <p:ext uri="{BB962C8B-B14F-4D97-AF65-F5344CB8AC3E}">
        <p14:creationId xmlns:p14="http://schemas.microsoft.com/office/powerpoint/2010/main" val="3300616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578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758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3462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00512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236797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313453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902789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506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92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6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424" y="4397353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4390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981440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34831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37D88B-98F6-410C-AE89-FA328834DA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373816" y="3013573"/>
            <a:ext cx="3350968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Software for admins and librarians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Application for managing a physical library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11487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C6FC0DA-E229-44CD-984C-7AC0D377C4B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2963549" y="2374683"/>
            <a:ext cx="21715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304274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G Wireless Technology MK Plan by Slidesgo">
  <a:themeElements>
    <a:clrScheme name="Simple Light">
      <a:dk1>
        <a:srgbClr val="FFFFFF"/>
      </a:dk1>
      <a:lt1>
        <a:srgbClr val="EE98FF"/>
      </a:lt1>
      <a:dk2>
        <a:srgbClr val="CB7DFF"/>
      </a:dk2>
      <a:lt2>
        <a:srgbClr val="996EF7"/>
      </a:lt2>
      <a:accent1>
        <a:srgbClr val="54167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Purple_GOOD</Template>
  <TotalTime>324</TotalTime>
  <Words>531</Words>
  <Application>Microsoft Office PowerPoint</Application>
  <PresentationFormat>Widescreen</PresentationFormat>
  <Paragraphs>129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Hind</vt:lpstr>
      <vt:lpstr>Nunito Light</vt:lpstr>
      <vt:lpstr>Oxanium</vt:lpstr>
      <vt:lpstr>Proxima Nova</vt:lpstr>
      <vt:lpstr>Proxima Nova Semibold</vt:lpstr>
      <vt:lpstr>Raleway</vt:lpstr>
      <vt:lpstr>5G Wireless Technology MK Plan by Slidesgo</vt:lpstr>
      <vt:lpstr>Slidesgo Final Pages</vt:lpstr>
      <vt:lpstr>Library Management System</vt:lpstr>
      <vt:lpstr>The problem</vt:lpstr>
      <vt:lpstr>The problem</vt:lpstr>
      <vt:lpstr>The problem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of the Website - Frontend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  <vt:lpstr>Library Management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Kézigránát</dc:creator>
  <cp:lastModifiedBy>Kézigránát</cp:lastModifiedBy>
  <cp:revision>305</cp:revision>
  <dcterms:created xsi:type="dcterms:W3CDTF">2025-03-31T08:40:45Z</dcterms:created>
  <dcterms:modified xsi:type="dcterms:W3CDTF">2025-04-04T08:13:51Z</dcterms:modified>
</cp:coreProperties>
</file>