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266" r:id="rId2"/>
    <p:sldId id="276" r:id="rId3"/>
    <p:sldId id="271" r:id="rId4"/>
    <p:sldId id="272" r:id="rId5"/>
    <p:sldId id="270" r:id="rId6"/>
    <p:sldId id="273" r:id="rId7"/>
    <p:sldId id="274" r:id="rId8"/>
    <p:sldId id="275" r:id="rId9"/>
    <p:sldId id="277" r:id="rId10"/>
    <p:sldId id="278" r:id="rId11"/>
    <p:sldId id="279" r:id="rId12"/>
    <p:sldId id="282" r:id="rId13"/>
    <p:sldId id="283" r:id="rId14"/>
    <p:sldId id="280" r:id="rId15"/>
    <p:sldId id="284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8719"/>
    <a:srgbClr val="EA85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4"/>
    <p:restoredTop sz="94586"/>
  </p:normalViewPr>
  <p:slideViewPr>
    <p:cSldViewPr snapToGrid="0" snapToObjects="1">
      <p:cViewPr varScale="1">
        <p:scale>
          <a:sx n="64" d="100"/>
          <a:sy n="64" d="100"/>
        </p:scale>
        <p:origin x="114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32E49-24B6-A34A-B291-B0891D984ACC}" type="datetimeFigureOut">
              <a:rPr kumimoji="1" lang="zh-CN" altLang="en-US" smtClean="0"/>
              <a:t>2019/10/10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1B96F-73C0-434B-829F-C7B6AEC634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885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37A92-24A0-BE4D-BE68-15A72F3D3979}" type="datetimeFigureOut">
              <a:rPr kumimoji="1" lang="zh-CN" altLang="en-US" smtClean="0"/>
              <a:t>2019/10/10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2C02-F180-B341-BA98-F9C9C2B0A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76" y="3049700"/>
            <a:ext cx="3006090" cy="22860"/>
          </a:xfrm>
          <a:prstGeom prst="rect">
            <a:avLst/>
          </a:prstGeom>
        </p:spPr>
      </p:pic>
      <p:sp>
        <p:nvSpPr>
          <p:cNvPr id="22" name="标题 21"/>
          <p:cNvSpPr>
            <a:spLocks noGrp="1"/>
          </p:cNvSpPr>
          <p:nvPr>
            <p:ph type="title" hasCustomPrompt="1"/>
          </p:nvPr>
        </p:nvSpPr>
        <p:spPr>
          <a:xfrm>
            <a:off x="940834" y="1859433"/>
            <a:ext cx="7543800" cy="682322"/>
          </a:xfrm>
        </p:spPr>
        <p:txBody>
          <a:bodyPr>
            <a:normAutofit/>
          </a:bodyPr>
          <a:lstStyle>
            <a:lvl1pPr>
              <a:defRPr sz="3900">
                <a:solidFill>
                  <a:srgbClr val="F88719"/>
                </a:solidFill>
                <a:latin typeface="FZLanTingHeiS-M-GB" charset="0"/>
                <a:ea typeface="FZLanTingHeiS-M-GB" charset="0"/>
                <a:cs typeface="FZLanTingHeiS-M-GB" charset="0"/>
              </a:defRPr>
            </a:lvl1pPr>
          </a:lstStyle>
          <a:p>
            <a:r>
              <a:rPr kumimoji="1" lang="zh-CN" altLang="en-US" dirty="0" smtClean="0"/>
              <a:t>滴滴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0" hasCustomPrompt="1"/>
          </p:nvPr>
        </p:nvSpPr>
        <p:spPr>
          <a:xfrm>
            <a:off x="934079" y="2555156"/>
            <a:ext cx="3845093" cy="352803"/>
          </a:xfrm>
        </p:spPr>
        <p:txBody>
          <a:bodyPr>
            <a:normAutofit/>
          </a:bodyPr>
          <a:lstStyle>
            <a:lvl1pPr>
              <a:defRPr sz="1275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z="1275" b="0" i="0" kern="1200" dirty="0" smtClean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我是副标题点缀的一些小字或刁刁的英文</a:t>
            </a:r>
            <a:endParaRPr kumimoji="1" lang="zh-CN" altLang="en-US" dirty="0" smtClean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940835" y="3768283"/>
            <a:ext cx="3838335" cy="41433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zh-TW" altLang="en-US" sz="1350" b="0" i="0" spc="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阿翔仔 </a:t>
            </a:r>
            <a:r>
              <a:rPr lang="en-US" altLang="zh-TW" sz="1350" b="0" i="0" spc="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2015/09/09</a:t>
            </a:r>
            <a:endParaRPr lang="en-US" altLang="zh-CN" sz="1350" b="0" i="0" spc="0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53" y="5687060"/>
            <a:ext cx="1452885" cy="47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92510"/>
          </a:xfrm>
        </p:spPr>
        <p:txBody>
          <a:bodyPr/>
          <a:lstStyle>
            <a:lvl1pPr>
              <a:defRPr>
                <a:solidFill>
                  <a:srgbClr val="F88719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22325" y="1440180"/>
            <a:ext cx="7543800" cy="4960620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26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2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92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46479"/>
            <a:ext cx="7543801" cy="45226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202036"/>
            <a:ext cx="7543800" cy="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2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74" r:id="rId3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kern="1200" spc="-50" baseline="0">
          <a:solidFill>
            <a:srgbClr val="F88719"/>
          </a:solidFill>
          <a:latin typeface="Lantinghei SC Demibold" charset="-122"/>
          <a:ea typeface="Lantinghei SC Demibold" charset="-122"/>
          <a:cs typeface="Lantinghei SC Demibold" charset="-122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600" b="0" i="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b="0" i="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100" b="0" i="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100" b="0" i="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100" b="0" i="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0834" y="1859433"/>
            <a:ext cx="2600529" cy="682322"/>
          </a:xfrm>
        </p:spPr>
        <p:txBody>
          <a:bodyPr/>
          <a:lstStyle/>
          <a:p>
            <a:r>
              <a:rPr kumimoji="1" lang="en-US" altLang="zh-CN" dirty="0" smtClean="0"/>
              <a:t>Transform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高永虎 </a:t>
            </a:r>
            <a:r>
              <a:rPr kumimoji="1" lang="en-US" altLang="zh-CN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2109.9.29</a:t>
            </a:r>
            <a:endParaRPr kumimoji="1" lang="zh-CN" altLang="en-US" dirty="0">
              <a:solidFill>
                <a:schemeClr val="accent1">
                  <a:lumMod val="1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err="1" smtClean="0">
                <a:latin typeface="+mn-ea"/>
                <a:ea typeface="+mn-ea"/>
              </a:rPr>
              <a:t>Tensorflow</a:t>
            </a:r>
            <a:r>
              <a:rPr kumimoji="1" lang="en-US" altLang="zh-CN" sz="4000" dirty="0" smtClean="0">
                <a:latin typeface="+mn-ea"/>
                <a:ea typeface="+mn-ea"/>
              </a:rPr>
              <a:t> Custom OP </a:t>
            </a:r>
            <a:r>
              <a:rPr kumimoji="1" lang="zh-CN" altLang="en-US" sz="4000" dirty="0" smtClean="0">
                <a:latin typeface="+mn-ea"/>
                <a:ea typeface="+mn-ea"/>
              </a:rPr>
              <a:t>（</a:t>
            </a:r>
            <a:r>
              <a:rPr kumimoji="1" lang="en-US" altLang="zh-CN" sz="4000" dirty="0" smtClean="0">
                <a:latin typeface="+mn-ea"/>
                <a:ea typeface="+mn-ea"/>
              </a:rPr>
              <a:t>2/2</a:t>
            </a:r>
            <a:r>
              <a:rPr kumimoji="1" lang="zh-CN" altLang="en-US" sz="4000" dirty="0" smtClean="0">
                <a:latin typeface="+mn-ea"/>
                <a:ea typeface="+mn-ea"/>
              </a:rPr>
              <a:t>）</a:t>
            </a:r>
            <a:endParaRPr kumimoji="1" lang="zh-CN" altLang="en-US" sz="4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注册</a:t>
            </a:r>
            <a:endParaRPr lang="zh-CN" altLang="en-US" sz="2000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01" y="2059015"/>
            <a:ext cx="6353175" cy="2476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8657" y="4649599"/>
            <a:ext cx="556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Reference : https://www.tensorflow.org/guide/create_op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0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>
                <a:latin typeface="+mn-ea"/>
                <a:ea typeface="+mn-ea"/>
              </a:rPr>
              <a:t>详细开发介绍</a:t>
            </a:r>
            <a:endParaRPr kumimoji="1" lang="zh-CN" altLang="en-US" sz="4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详细介绍开发过程，列举两个例子：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>
              <a:buClrTx/>
            </a:pP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1.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添加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MFCC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（使用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C++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底层实现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custom op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）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>
              <a:buClrTx/>
            </a:pP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2.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添加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CMVN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（使用</a:t>
            </a:r>
            <a:r>
              <a:rPr lang="en-US" altLang="zh-CN" sz="2000" dirty="0" err="1" smtClean="0">
                <a:solidFill>
                  <a:schemeClr val="accent1">
                    <a:lumMod val="10000"/>
                  </a:schemeClr>
                </a:solidFill>
              </a:rPr>
              <a:t>tf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 op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实现）</a:t>
            </a:r>
            <a:endParaRPr lang="zh-CN" altLang="en-US" sz="1800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2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>
                <a:latin typeface="+mn-ea"/>
                <a:ea typeface="+mn-ea"/>
              </a:rPr>
              <a:t>详细开发介绍</a:t>
            </a:r>
            <a:r>
              <a:rPr kumimoji="1" lang="en-US" altLang="zh-CN" sz="4000" dirty="0" smtClean="0">
                <a:latin typeface="+mn-ea"/>
                <a:ea typeface="+mn-ea"/>
              </a:rPr>
              <a:t>-MFCC</a:t>
            </a:r>
            <a:endParaRPr kumimoji="1" lang="zh-CN" altLang="en-US" sz="4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buClrTx/>
            </a:pP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详细介绍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MFCC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开发过程：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>
              <a:buClrTx/>
            </a:pP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1.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添加文件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transform/feats/ops/kernels/mfcc.cc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，具体实现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MFCC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特征提取。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>
              <a:buClrTx/>
            </a:pPr>
            <a:r>
              <a:rPr lang="en-US" altLang="zh-CN" sz="2000" dirty="0">
                <a:solidFill>
                  <a:schemeClr val="accent1">
                    <a:lumMod val="10000"/>
                  </a:schemeClr>
                </a:solidFill>
              </a:rPr>
              <a:t>2. 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transform/feats/ops/kernels/mfcc_op.cc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调用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mfcc.cc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中的功能，实现</a:t>
            </a:r>
            <a:r>
              <a:rPr lang="en-US" altLang="zh-CN" sz="2000" dirty="0" err="1" smtClean="0">
                <a:solidFill>
                  <a:schemeClr val="accent1">
                    <a:lumMod val="10000"/>
                  </a:schemeClr>
                </a:solidFill>
              </a:rPr>
              <a:t>tensorflow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 custom op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的格式封装。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>
              <a:buClrTx/>
            </a:pPr>
            <a:r>
              <a:rPr lang="en-US" altLang="zh-CN" sz="2000" dirty="0">
                <a:solidFill>
                  <a:schemeClr val="accent1">
                    <a:lumMod val="10000"/>
                  </a:schemeClr>
                </a:solidFill>
              </a:rPr>
              <a:t>3.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在文件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transform/feats/ops/kernels/x_ops.cc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中添加对</a:t>
            </a:r>
            <a:r>
              <a:rPr lang="en-US" altLang="zh-CN" sz="2000" dirty="0" err="1" smtClean="0">
                <a:solidFill>
                  <a:schemeClr val="accent1">
                    <a:lumMod val="10000"/>
                  </a:schemeClr>
                </a:solidFill>
              </a:rPr>
              <a:t>mfcc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 op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的注册。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>
              <a:buClrTx/>
            </a:pPr>
            <a:r>
              <a:rPr lang="en-US" altLang="zh-CN" sz="2000" dirty="0">
                <a:solidFill>
                  <a:schemeClr val="accent1">
                    <a:lumMod val="10000"/>
                  </a:schemeClr>
                </a:solidFill>
              </a:rPr>
              <a:t>4.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在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Python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文件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transform/feats/ops/py_x_ops.py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中添加对</a:t>
            </a:r>
            <a:r>
              <a:rPr lang="en-US" altLang="zh-CN" sz="2000" dirty="0" err="1" smtClean="0">
                <a:solidFill>
                  <a:schemeClr val="accent1">
                    <a:lumMod val="10000"/>
                  </a:schemeClr>
                </a:solidFill>
              </a:rPr>
              <a:t>mfcc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的调用。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>
              <a:buClrTx/>
            </a:pP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5.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添加</a:t>
            </a:r>
            <a:r>
              <a:rPr lang="en-US" altLang="zh-CN" sz="2000" dirty="0" err="1" smtClean="0">
                <a:solidFill>
                  <a:schemeClr val="accent1">
                    <a:lumMod val="10000"/>
                  </a:schemeClr>
                </a:solidFill>
              </a:rPr>
              <a:t>mfcc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的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Python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封装，实现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MFCC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类。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>
              <a:buClrTx/>
            </a:pP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MFCC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类继承于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Python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文件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transform/feats/base_frontend.py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中的基类</a:t>
            </a:r>
            <a:r>
              <a:rPr lang="en-US" altLang="zh-CN" sz="2000" dirty="0" err="1">
                <a:solidFill>
                  <a:schemeClr val="accent1">
                    <a:lumMod val="10000"/>
                  </a:schemeClr>
                </a:solidFill>
              </a:rPr>
              <a:t>BaseFrontend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，子类需实现四个函数 </a:t>
            </a:r>
            <a:r>
              <a:rPr lang="en-US" altLang="zh-CN" sz="2000" dirty="0">
                <a:solidFill>
                  <a:schemeClr val="accent1">
                    <a:lumMod val="10000"/>
                  </a:schemeClr>
                </a:solidFill>
              </a:rPr>
              <a:t>__</a:t>
            </a:r>
            <a:r>
              <a:rPr lang="en-US" altLang="zh-CN" sz="2000" dirty="0" err="1" smtClean="0">
                <a:solidFill>
                  <a:schemeClr val="accent1">
                    <a:lumMod val="10000"/>
                  </a:schemeClr>
                </a:solidFill>
              </a:rPr>
              <a:t>init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__() </a:t>
            </a:r>
            <a:r>
              <a:rPr lang="en-US" altLang="zh-CN" sz="2000" dirty="0" err="1" smtClean="0">
                <a:solidFill>
                  <a:schemeClr val="accent1">
                    <a:lumMod val="10000"/>
                  </a:schemeClr>
                </a:solidFill>
              </a:rPr>
              <a:t>config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() call() dim()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。函数</a:t>
            </a:r>
            <a:r>
              <a:rPr lang="en-US" altLang="zh-CN" sz="2000" dirty="0" err="1" smtClean="0">
                <a:solidFill>
                  <a:schemeClr val="accent1">
                    <a:lumMod val="10000"/>
                  </a:schemeClr>
                </a:solidFill>
              </a:rPr>
              <a:t>config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()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添加所需要的参数。</a:t>
            </a:r>
            <a:r>
              <a:rPr lang="en-US" altLang="zh-CN" sz="2000" dirty="0">
                <a:solidFill>
                  <a:schemeClr val="accent1">
                    <a:lumMod val="10000"/>
                  </a:schemeClr>
                </a:solidFill>
              </a:rPr>
              <a:t> call()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中调用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custom op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实现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>
                <a:latin typeface="+mn-ea"/>
                <a:ea typeface="+mn-ea"/>
              </a:rPr>
              <a:t>详细开发介绍</a:t>
            </a:r>
            <a:r>
              <a:rPr kumimoji="1" lang="en-US" altLang="zh-CN" sz="4000" dirty="0" smtClean="0">
                <a:latin typeface="+mn-ea"/>
                <a:ea typeface="+mn-ea"/>
              </a:rPr>
              <a:t>-MFCC</a:t>
            </a:r>
            <a:endParaRPr kumimoji="1" lang="zh-CN" altLang="en-US" sz="4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详细介绍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CMVN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开发过程：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>
              <a:buClrTx/>
            </a:pPr>
            <a:r>
              <a:rPr lang="en-US" altLang="zh-CN" sz="20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如果不开发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C++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的</a:t>
            </a:r>
            <a:r>
              <a:rPr lang="en-US" altLang="zh-CN" sz="2000" dirty="0" err="1" smtClean="0">
                <a:solidFill>
                  <a:schemeClr val="accent1">
                    <a:lumMod val="10000"/>
                  </a:schemeClr>
                </a:solidFill>
              </a:rPr>
              <a:t>tensorflow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 custom op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， 则可以使用</a:t>
            </a:r>
            <a:r>
              <a:rPr lang="en-US" altLang="zh-CN" sz="2000" dirty="0" err="1" smtClean="0">
                <a:solidFill>
                  <a:schemeClr val="accent1">
                    <a:lumMod val="10000"/>
                  </a:schemeClr>
                </a:solidFill>
              </a:rPr>
              <a:t>tf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的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op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来实现。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>
              <a:buClrTx/>
            </a:pP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1.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添加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CMVN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的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Python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封装，实现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CMVN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类。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>
              <a:buClrTx/>
            </a:pP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CMVN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类继承于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Python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文件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transform/feats/base_frontend.py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中的基类</a:t>
            </a:r>
            <a:r>
              <a:rPr lang="en-US" altLang="zh-CN" sz="2000" dirty="0" err="1">
                <a:solidFill>
                  <a:schemeClr val="accent1">
                    <a:lumMod val="10000"/>
                  </a:schemeClr>
                </a:solidFill>
              </a:rPr>
              <a:t>BaseFrontend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，子类需实现四个函数 </a:t>
            </a:r>
            <a:r>
              <a:rPr lang="en-US" altLang="zh-CN" sz="2000" dirty="0">
                <a:solidFill>
                  <a:schemeClr val="accent1">
                    <a:lumMod val="10000"/>
                  </a:schemeClr>
                </a:solidFill>
              </a:rPr>
              <a:t>__</a:t>
            </a:r>
            <a:r>
              <a:rPr lang="en-US" altLang="zh-CN" sz="2000" dirty="0" err="1" smtClean="0">
                <a:solidFill>
                  <a:schemeClr val="accent1">
                    <a:lumMod val="10000"/>
                  </a:schemeClr>
                </a:solidFill>
              </a:rPr>
              <a:t>init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__() </a:t>
            </a:r>
            <a:r>
              <a:rPr lang="en-US" altLang="zh-CN" sz="2000" dirty="0" err="1" smtClean="0">
                <a:solidFill>
                  <a:schemeClr val="accent1">
                    <a:lumMod val="10000"/>
                  </a:schemeClr>
                </a:solidFill>
              </a:rPr>
              <a:t>config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() call() dim()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。函数</a:t>
            </a:r>
            <a:r>
              <a:rPr lang="en-US" altLang="zh-CN" sz="2000" dirty="0" err="1" smtClean="0">
                <a:solidFill>
                  <a:schemeClr val="accent1">
                    <a:lumMod val="10000"/>
                  </a:schemeClr>
                </a:solidFill>
              </a:rPr>
              <a:t>config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()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添加所需要的参数。</a:t>
            </a:r>
            <a:r>
              <a:rPr lang="en-US" altLang="zh-CN" sz="2000" dirty="0">
                <a:solidFill>
                  <a:schemeClr val="accent1">
                    <a:lumMod val="10000"/>
                  </a:schemeClr>
                </a:solidFill>
              </a:rPr>
              <a:t> call()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中调用</a:t>
            </a:r>
            <a:r>
              <a:rPr lang="en-US" altLang="zh-CN" sz="2000" dirty="0" err="1" smtClean="0">
                <a:solidFill>
                  <a:schemeClr val="accent1">
                    <a:lumMod val="10000"/>
                  </a:schemeClr>
                </a:solidFill>
              </a:rPr>
              <a:t>tf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 op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实现。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>
                <a:latin typeface="+mn-ea"/>
                <a:ea typeface="+mn-ea"/>
              </a:rPr>
              <a:t>开发注意事项</a:t>
            </a:r>
            <a:endParaRPr kumimoji="1" lang="zh-CN" altLang="en-US" sz="4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1.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单元测试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</a:rPr>
              <a:t>每一个模</a:t>
            </a:r>
            <a:r>
              <a:rPr lang="zh-CN" altLang="en-US" sz="1800" dirty="0">
                <a:solidFill>
                  <a:schemeClr val="accent1">
                    <a:lumMod val="10000"/>
                  </a:schemeClr>
                </a:solidFill>
              </a:rPr>
              <a:t>块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</a:rPr>
              <a:t>有一个测试</a:t>
            </a:r>
            <a:endParaRPr lang="en-US" altLang="zh-CN" sz="1800" dirty="0" smtClean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2.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详细文档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</a:rPr>
              <a:t>是什么</a:t>
            </a:r>
            <a:endParaRPr lang="en-US" altLang="zh-CN" sz="18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zh-CN" altLang="en-US" sz="1800" dirty="0" smtClean="0">
                <a:solidFill>
                  <a:schemeClr val="accent1">
                    <a:lumMod val="10000"/>
                  </a:schemeClr>
                </a:solidFill>
              </a:rPr>
              <a:t>怎么用</a:t>
            </a:r>
            <a:endParaRPr lang="zh-CN" altLang="en-US" sz="1800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>
                <a:latin typeface="+mn-ea"/>
                <a:ea typeface="+mn-ea"/>
              </a:rPr>
              <a:t>小工具介绍</a:t>
            </a:r>
            <a:endParaRPr kumimoji="1" lang="zh-CN" altLang="en-US" sz="4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Transform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工程目录下有两个脚本：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>
              <a:buClrTx/>
            </a:pP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1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. 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pack.sh</a:t>
            </a:r>
          </a:p>
          <a:p>
            <a:pPr>
              <a:buClrTx/>
            </a:pPr>
            <a:r>
              <a:rPr lang="en-US" altLang="zh-CN" sz="20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打包工具，主要是用来本地打包测试，执行此文件会在当前目录生成一</a:t>
            </a:r>
            <a:r>
              <a:rPr lang="en-US" altLang="zh-CN" sz="2000" dirty="0" err="1" smtClean="0">
                <a:solidFill>
                  <a:schemeClr val="accent1">
                    <a:lumMod val="10000"/>
                  </a:schemeClr>
                </a:solidFill>
              </a:rPr>
              <a:t>dist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目录，</a:t>
            </a:r>
            <a:r>
              <a:rPr lang="en-US" altLang="zh-CN" sz="2000" dirty="0" err="1" smtClean="0">
                <a:solidFill>
                  <a:schemeClr val="accent1">
                    <a:lumMod val="10000"/>
                  </a:schemeClr>
                </a:solidFill>
              </a:rPr>
              <a:t>dist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目录下有两个打包文件，如下：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>
              <a:buClrTx/>
            </a:pP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>
              <a:buClrTx/>
            </a:pPr>
            <a:endParaRPr lang="en-US" altLang="zh-CN" sz="2000" dirty="0">
              <a:solidFill>
                <a:schemeClr val="accent1">
                  <a:lumMod val="10000"/>
                </a:schemeClr>
              </a:solidFill>
            </a:endParaRPr>
          </a:p>
          <a:p>
            <a:pPr>
              <a:buClrTx/>
            </a:pPr>
            <a:r>
              <a:rPr lang="en-US" altLang="zh-CN" sz="2000" dirty="0" err="1">
                <a:solidFill>
                  <a:schemeClr val="accent1">
                    <a:lumMod val="10000"/>
                  </a:schemeClr>
                </a:solidFill>
              </a:rPr>
              <a:t>w</a:t>
            </a:r>
            <a:r>
              <a:rPr lang="en-US" altLang="zh-CN" sz="2000" dirty="0" err="1" smtClean="0">
                <a:solidFill>
                  <a:schemeClr val="accent1">
                    <a:lumMod val="10000"/>
                  </a:schemeClr>
                </a:solidFill>
              </a:rPr>
              <a:t>hl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文件可以直接安装到对应的平台。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>
              <a:buClrTx/>
            </a:pP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t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ar.gz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文件安装过程会先编译再安装。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>
              <a:buClrTx/>
            </a:pP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2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. 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upload.sh</a:t>
            </a:r>
          </a:p>
          <a:p>
            <a:pPr>
              <a:buClrTx/>
            </a:pPr>
            <a:r>
              <a:rPr lang="en-US" altLang="zh-CN" sz="20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工程开发完成，使用此工具将</a:t>
            </a:r>
            <a:r>
              <a:rPr lang="en-US" altLang="zh-CN" sz="2000" dirty="0" err="1" smtClean="0">
                <a:solidFill>
                  <a:schemeClr val="accent1">
                    <a:lumMod val="10000"/>
                  </a:schemeClr>
                </a:solidFill>
              </a:rPr>
              <a:t>whl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和 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tar.gz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文件上传到私有仓库中。</a:t>
            </a:r>
            <a:endParaRPr lang="zh-CN" altLang="en-US" sz="1800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3" y="3145113"/>
            <a:ext cx="6815709" cy="8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8345" y="1730241"/>
            <a:ext cx="365677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750" dirty="0">
                <a:latin typeface="FZLanTingHeiS-DB-GB" charset="0"/>
                <a:ea typeface="FZLanTingHeiS-DB-GB" charset="0"/>
                <a:cs typeface="FZLanTingHeiS-DB-GB" charset="0"/>
              </a:rPr>
              <a:t>THANK</a:t>
            </a:r>
            <a:endParaRPr kumimoji="1" lang="zh-CN" altLang="en-US" sz="6750" dirty="0">
              <a:latin typeface="FZLanTingHeiS-DB-GB" charset="0"/>
              <a:ea typeface="FZLanTingHeiS-DB-GB" charset="0"/>
              <a:cs typeface="FZLanTingHeiS-DB-GB" charset="0"/>
            </a:endParaRPr>
          </a:p>
          <a:p>
            <a:r>
              <a:rPr kumimoji="1" lang="en-US" altLang="zh-CN" sz="6750" dirty="0">
                <a:latin typeface="FZLanTingHeiS-DB-GB" charset="0"/>
                <a:ea typeface="FZLanTingHeiS-DB-GB" charset="0"/>
                <a:cs typeface="FZLanTingHeiS-DB-GB" charset="0"/>
              </a:rPr>
              <a:t>YOU</a:t>
            </a:r>
            <a:endParaRPr kumimoji="1" lang="zh-CN" altLang="en-US" sz="6750" dirty="0">
              <a:latin typeface="FZLanTingHeiS-DB-GB" charset="0"/>
              <a:ea typeface="FZLanTingHeiS-DB-GB" charset="0"/>
              <a:cs typeface="FZLanTingHeiS-DB-GB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3674" y="5791273"/>
            <a:ext cx="1620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北京嘀嘀无限科技发展有限公司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3673" y="5985656"/>
            <a:ext cx="2492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北京市海淀区东北旺路</a:t>
            </a:r>
            <a:r>
              <a:rPr kumimoji="1" lang="en-US" altLang="zh-CN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8</a:t>
            </a:r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号院尚东</a:t>
            </a:r>
            <a:r>
              <a:rPr kumimoji="1" lang="en-US" altLang="zh-CN" sz="8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·</a:t>
            </a:r>
            <a:r>
              <a:rPr kumimoji="1" lang="zh-CN" altLang="en-US" sz="8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钻石大厦</a:t>
            </a:r>
            <a:r>
              <a:rPr kumimoji="1" lang="en-US" altLang="zh-CN" sz="8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B</a:t>
            </a:r>
            <a:r>
              <a:rPr kumimoji="1" lang="zh-CN" altLang="en-US" sz="8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号</a:t>
            </a:r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楼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5" y="5348580"/>
            <a:ext cx="866745" cy="2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latin typeface="+mn-ea"/>
              </a:rPr>
              <a:t>Transform</a:t>
            </a:r>
            <a:endParaRPr kumimoji="1" lang="zh-CN" altLang="en-US" sz="4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>
                  <a:lumMod val="50000"/>
                </a:schemeClr>
              </a:buClr>
            </a:pPr>
            <a:r>
              <a:rPr kumimoji="1" lang="en-US" altLang="zh-CN" sz="20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Transform </a:t>
            </a:r>
            <a:r>
              <a:rPr kumimoji="1" lang="zh-CN" altLang="en-US" sz="2000" dirty="0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数据预处理工具。</a:t>
            </a:r>
            <a:endParaRPr kumimoji="1" lang="en-US" altLang="zh-CN" sz="2000" dirty="0" smtClean="0">
              <a:solidFill>
                <a:schemeClr val="tx2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buClr>
                <a:schemeClr val="tx2">
                  <a:lumMod val="50000"/>
                </a:schemeClr>
              </a:buClr>
            </a:pPr>
            <a:r>
              <a:rPr kumimoji="1" lang="zh-CN" altLang="en-US" sz="2000" dirty="0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目前</a:t>
            </a:r>
            <a:r>
              <a:rPr kumimoji="1" lang="zh-CN" altLang="en-US" sz="20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主要包括</a:t>
            </a:r>
            <a:r>
              <a:rPr kumimoji="1" lang="en-US" altLang="zh-CN" sz="20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speech-feature</a:t>
            </a:r>
            <a:r>
              <a:rPr kumimoji="1" lang="zh-CN" altLang="en-US" sz="20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模块，用来提取语音</a:t>
            </a:r>
            <a:r>
              <a:rPr kumimoji="1" lang="zh-CN" altLang="en-US" sz="2000" dirty="0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特征。</a:t>
            </a:r>
            <a:endParaRPr kumimoji="1" lang="en-US" altLang="zh-CN" sz="2000" dirty="0" smtClean="0">
              <a:solidFill>
                <a:schemeClr val="tx2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buClr>
                <a:schemeClr val="tx2">
                  <a:lumMod val="50000"/>
                </a:schemeClr>
              </a:buClr>
            </a:pPr>
            <a:r>
              <a:rPr kumimoji="1" lang="zh-CN" altLang="en-US" sz="2000" dirty="0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语音特征</a:t>
            </a:r>
            <a:r>
              <a:rPr kumimoji="1" lang="zh-CN" altLang="en-US" sz="20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包括</a:t>
            </a:r>
            <a:r>
              <a:rPr kumimoji="1" lang="zh-CN" altLang="en-US" sz="2000" dirty="0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：</a:t>
            </a:r>
            <a:endParaRPr kumimoji="1" lang="en-US" altLang="zh-CN" sz="2000" dirty="0">
              <a:solidFill>
                <a:schemeClr val="tx2">
                  <a:lumMod val="50000"/>
                </a:schemeClr>
              </a:solidFill>
              <a:latin typeface="+mn-ea"/>
              <a:ea typeface="+mn-ea"/>
            </a:endParaRPr>
          </a:p>
          <a:p>
            <a:pPr marL="544068" lvl="1" indent="-342900"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r>
              <a:rPr kumimoji="1" lang="en-US" altLang="zh-CN" sz="1800" dirty="0" err="1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readwav</a:t>
            </a:r>
            <a:r>
              <a:rPr kumimoji="1" lang="en-US" altLang="zh-CN" sz="1800" dirty="0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zh-CN" altLang="en-US" sz="18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从</a:t>
            </a:r>
            <a:r>
              <a:rPr kumimoji="1" lang="en-US" altLang="zh-CN" sz="18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wav</a:t>
            </a:r>
            <a:r>
              <a:rPr kumimoji="1" lang="zh-CN" altLang="en-US" sz="18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语音文件读取数据</a:t>
            </a:r>
            <a:endParaRPr kumimoji="1" lang="en-US" altLang="zh-CN" sz="1800" dirty="0">
              <a:solidFill>
                <a:schemeClr val="tx2">
                  <a:lumMod val="50000"/>
                </a:schemeClr>
              </a:solidFill>
              <a:latin typeface="+mn-ea"/>
              <a:ea typeface="+mn-ea"/>
            </a:endParaRPr>
          </a:p>
          <a:p>
            <a:pPr marL="544068" lvl="1" indent="-342900"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r>
              <a:rPr kumimoji="1" lang="en-US" altLang="zh-CN" sz="1800" dirty="0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Spectrum </a:t>
            </a:r>
            <a:r>
              <a:rPr kumimoji="1" lang="zh-CN" altLang="en-US" sz="18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功率谱提取</a:t>
            </a:r>
            <a:endParaRPr kumimoji="1" lang="en-US" altLang="zh-CN" sz="1800" dirty="0">
              <a:solidFill>
                <a:schemeClr val="tx2">
                  <a:lumMod val="50000"/>
                </a:schemeClr>
              </a:solidFill>
              <a:latin typeface="+mn-ea"/>
              <a:ea typeface="+mn-ea"/>
            </a:endParaRPr>
          </a:p>
          <a:p>
            <a:pPr marL="544068" lvl="1" indent="-342900"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r>
              <a:rPr kumimoji="1" lang="en-US" altLang="zh-CN" sz="1800" dirty="0" err="1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FilteBank</a:t>
            </a:r>
            <a:r>
              <a:rPr kumimoji="1" lang="zh-CN" altLang="en-US" sz="18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提取</a:t>
            </a:r>
          </a:p>
          <a:p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依赖：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目前支持 </a:t>
            </a:r>
            <a:r>
              <a:rPr lang="en-US" altLang="zh-CN" sz="2000" dirty="0" err="1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TensorFlow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==1.14</a:t>
            </a:r>
          </a:p>
          <a:p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将来支持 </a:t>
            </a:r>
            <a:r>
              <a:rPr lang="en-US" altLang="zh-CN" sz="2000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TensorFlow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==2.0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80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latin typeface="+mn-ea"/>
                <a:ea typeface="+mn-ea"/>
              </a:rPr>
              <a:t>Transform </a:t>
            </a:r>
            <a:r>
              <a:rPr kumimoji="1" lang="zh-CN" altLang="en-US" sz="4000" dirty="0" smtClean="0">
                <a:latin typeface="+mn-ea"/>
                <a:ea typeface="+mn-ea"/>
              </a:rPr>
              <a:t>安装</a:t>
            </a:r>
            <a:endParaRPr kumimoji="1" lang="zh-CN" altLang="en-US" sz="4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22325" y="1440180"/>
            <a:ext cx="7543800" cy="3488281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50000"/>
                </a:schemeClr>
              </a:buClr>
            </a:pPr>
            <a:r>
              <a:rPr kumimoji="1" lang="en-US" altLang="zh-CN" sz="24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1. </a:t>
            </a:r>
            <a:r>
              <a:rPr kumimoji="1" lang="zh-CN" altLang="en-US" sz="2400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命令：</a:t>
            </a:r>
            <a:endParaRPr kumimoji="1" lang="en-US" altLang="zh-CN" sz="2400" dirty="0" smtClean="0">
              <a:solidFill>
                <a:schemeClr val="accent1">
                  <a:lumMod val="10000"/>
                </a:schemeClr>
              </a:solidFill>
              <a:latin typeface="+mn-ea"/>
              <a:ea typeface="+mn-ea"/>
            </a:endParaRPr>
          </a:p>
          <a:p>
            <a:pPr>
              <a:buClr>
                <a:schemeClr val="tx2">
                  <a:lumMod val="50000"/>
                </a:schemeClr>
              </a:buClr>
            </a:pPr>
            <a:r>
              <a:rPr kumimoji="1" lang="en-US" altLang="zh-CN" sz="1800" b="1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pip </a:t>
            </a:r>
            <a:r>
              <a:rPr kumimoji="1" lang="en-US" altLang="zh-CN" sz="1800" b="1" dirty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install transform==0.1.0 -</a:t>
            </a:r>
            <a:r>
              <a:rPr kumimoji="1" lang="en-US" altLang="zh-CN" sz="1800" b="1" dirty="0" err="1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i</a:t>
            </a:r>
            <a:r>
              <a:rPr kumimoji="1" lang="en-US" altLang="zh-CN" sz="1800" b="1" dirty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 http://10.90.36.11:8099 --trusted-host </a:t>
            </a:r>
            <a:r>
              <a:rPr kumimoji="1" lang="en-US" altLang="zh-CN" sz="1800" b="1" dirty="0" smtClean="0">
                <a:solidFill>
                  <a:schemeClr val="accent1">
                    <a:lumMod val="10000"/>
                  </a:schemeClr>
                </a:solidFill>
                <a:latin typeface="+mn-ea"/>
                <a:ea typeface="+mn-ea"/>
              </a:rPr>
              <a:t>10.90.36.11</a:t>
            </a:r>
          </a:p>
          <a:p>
            <a:pPr>
              <a:buClr>
                <a:schemeClr val="tx2">
                  <a:lumMod val="50000"/>
                </a:schemeClr>
              </a:buClr>
            </a:pPr>
            <a:r>
              <a:rPr kumimoji="1" lang="en-US" altLang="zh-CN" sz="2400" dirty="0" smtClean="0">
                <a:solidFill>
                  <a:schemeClr val="accent1">
                    <a:lumMod val="10000"/>
                  </a:schemeClr>
                </a:solidFill>
                <a:latin typeface="+mn-ea"/>
              </a:rPr>
              <a:t>10.90.36.11</a:t>
            </a:r>
            <a:r>
              <a:rPr kumimoji="1" lang="zh-CN" altLang="en-US" sz="2400" dirty="0" smtClean="0">
                <a:solidFill>
                  <a:schemeClr val="accent1">
                    <a:lumMod val="10000"/>
                  </a:schemeClr>
                </a:solidFill>
                <a:latin typeface="+mn-ea"/>
              </a:rPr>
              <a:t>是私有的</a:t>
            </a:r>
            <a:r>
              <a:rPr kumimoji="1" lang="en-US" altLang="zh-CN" sz="2400" dirty="0" smtClean="0">
                <a:solidFill>
                  <a:schemeClr val="accent1">
                    <a:lumMod val="10000"/>
                  </a:schemeClr>
                </a:solidFill>
                <a:latin typeface="+mn-ea"/>
              </a:rPr>
              <a:t>Python</a:t>
            </a:r>
            <a:r>
              <a:rPr kumimoji="1" lang="zh-CN" altLang="en-US" sz="2400" dirty="0" smtClean="0">
                <a:solidFill>
                  <a:schemeClr val="accent1">
                    <a:lumMod val="10000"/>
                  </a:schemeClr>
                </a:solidFill>
                <a:latin typeface="+mn-ea"/>
              </a:rPr>
              <a:t>模块仓库地址。</a:t>
            </a:r>
            <a:endParaRPr kumimoji="1" lang="en-US" altLang="zh-CN" sz="2400" dirty="0">
              <a:solidFill>
                <a:schemeClr val="accent1">
                  <a:lumMod val="10000"/>
                </a:schemeClr>
              </a:solidFill>
              <a:latin typeface="+mn-ea"/>
            </a:endParaRPr>
          </a:p>
          <a:p>
            <a:pPr>
              <a:buClr>
                <a:schemeClr val="tx2">
                  <a:lumMod val="50000"/>
                </a:schemeClr>
              </a:buClr>
            </a:pPr>
            <a:endParaRPr kumimoji="1" lang="zh-CN" altLang="en-US" sz="2400" dirty="0">
              <a:solidFill>
                <a:schemeClr val="accent1">
                  <a:lumMod val="1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94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latin typeface="+mn-ea"/>
                <a:ea typeface="+mn-ea"/>
              </a:rPr>
              <a:t>Transform </a:t>
            </a:r>
            <a:r>
              <a:rPr kumimoji="1" lang="zh-CN" altLang="en-US" sz="4000" dirty="0" smtClean="0">
                <a:latin typeface="+mn-ea"/>
                <a:ea typeface="+mn-ea"/>
              </a:rPr>
              <a:t>使用</a:t>
            </a:r>
            <a:endParaRPr kumimoji="1" lang="zh-CN" altLang="en-US" sz="4000" dirty="0">
              <a:latin typeface="+mn-ea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36346" y="1556418"/>
            <a:ext cx="7543800" cy="3963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600" b="0" i="0" kern="1200">
                <a:solidFill>
                  <a:schemeClr val="bg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b="0" i="0" kern="1200">
                <a:solidFill>
                  <a:schemeClr val="bg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100" b="0" i="0" kern="1200">
                <a:solidFill>
                  <a:schemeClr val="bg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100" b="0" i="0" kern="1200">
                <a:solidFill>
                  <a:schemeClr val="bg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100" b="0" i="0" kern="1200">
                <a:solidFill>
                  <a:schemeClr val="bg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50000"/>
                </a:schemeClr>
              </a:buClr>
            </a:pPr>
            <a:endParaRPr kumimoji="1" lang="en-US" altLang="zh-CN" sz="2000" dirty="0">
              <a:solidFill>
                <a:schemeClr val="accent1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240778" y="1275988"/>
            <a:ext cx="7543800" cy="496062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>
                <a:solidFill>
                  <a:schemeClr val="accent1">
                    <a:lumMod val="10000"/>
                  </a:schemeClr>
                </a:solidFill>
                <a:latin typeface="+mn-ea"/>
              </a:rPr>
              <a:t>Eample</a:t>
            </a:r>
            <a:r>
              <a:rPr kumimoji="1" lang="zh-CN" altLang="en-US" sz="2000" dirty="0" smtClean="0">
                <a:solidFill>
                  <a:schemeClr val="accent1">
                    <a:lumMod val="10000"/>
                  </a:schemeClr>
                </a:solidFill>
                <a:latin typeface="+mn-ea"/>
              </a:rPr>
              <a:t>：</a:t>
            </a:r>
            <a:r>
              <a:rPr kumimoji="1" lang="en-US" altLang="zh-CN" sz="2000" dirty="0" smtClean="0">
                <a:solidFill>
                  <a:schemeClr val="accent1">
                    <a:lumMod val="10000"/>
                  </a:schemeClr>
                </a:solidFill>
                <a:latin typeface="+mn-ea"/>
              </a:rPr>
              <a:t>Extract </a:t>
            </a:r>
            <a:r>
              <a:rPr kumimoji="1" lang="en-US" altLang="zh-CN" sz="2000" dirty="0">
                <a:solidFill>
                  <a:schemeClr val="accent1">
                    <a:lumMod val="10000"/>
                  </a:schemeClr>
                </a:solidFill>
                <a:latin typeface="+mn-ea"/>
              </a:rPr>
              <a:t>speech feature </a:t>
            </a:r>
            <a:r>
              <a:rPr kumimoji="1" lang="en-US" altLang="zh-CN" sz="2000" dirty="0" err="1" smtClean="0">
                <a:solidFill>
                  <a:schemeClr val="accent1">
                    <a:lumMod val="10000"/>
                  </a:schemeClr>
                </a:solidFill>
                <a:latin typeface="+mn-ea"/>
              </a:rPr>
              <a:t>fbank</a:t>
            </a:r>
            <a:r>
              <a:rPr kumimoji="1" lang="en-US" altLang="zh-CN" sz="2000" dirty="0" smtClean="0">
                <a:solidFill>
                  <a:schemeClr val="accent1">
                    <a:lumMod val="10000"/>
                  </a:schemeClr>
                </a:solidFill>
                <a:latin typeface="+mn-ea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10000"/>
                  </a:schemeClr>
                </a:solidFill>
                <a:latin typeface="+mn-ea"/>
              </a:rPr>
              <a:t>from audio file</a:t>
            </a:r>
            <a:r>
              <a:rPr kumimoji="1" lang="en-US" altLang="zh-CN" sz="2000" dirty="0" smtClean="0">
                <a:solidFill>
                  <a:schemeClr val="accent1">
                    <a:lumMod val="10000"/>
                  </a:schemeClr>
                </a:solidFill>
                <a:latin typeface="+mn-ea"/>
              </a:rPr>
              <a:t>:</a:t>
            </a:r>
            <a:endParaRPr lang="zh-CN" altLang="en-US" sz="2000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78" y="1754602"/>
            <a:ext cx="5903940" cy="49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latin typeface="+mn-ea"/>
                <a:ea typeface="+mn-ea"/>
              </a:rPr>
              <a:t>Transform </a:t>
            </a:r>
            <a:r>
              <a:rPr kumimoji="1" lang="zh-CN" altLang="en-US" sz="4000" dirty="0">
                <a:latin typeface="+mn-ea"/>
                <a:ea typeface="+mn-ea"/>
              </a:rPr>
              <a:t>结构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908331" y="1385619"/>
            <a:ext cx="3340415" cy="496093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7458" y="1442656"/>
            <a:ext cx="44260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Speech_feature.py </a:t>
            </a: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语音特征提取的</a:t>
            </a:r>
            <a:endParaRPr lang="en-US" altLang="zh-CN" dirty="0" smtClean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统一入口模块</a:t>
            </a:r>
            <a:endParaRPr lang="en-US" altLang="zh-CN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342900" indent="-342900">
              <a:buAutoNum type="arabicPeriod" startAt="2"/>
            </a:pP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feats</a:t>
            </a: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是各个不同的特征实现。</a:t>
            </a:r>
            <a:endParaRPr lang="en-US" altLang="zh-CN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342900" indent="-342900">
              <a:buAutoNum type="arabicPeriod" startAt="2"/>
            </a:pP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Ops</a:t>
            </a: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目录下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py_x_ops.py</a:t>
            </a: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对底层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C++</a:t>
            </a:r>
          </a:p>
          <a:p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       实现的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封装。</a:t>
            </a:r>
            <a:endParaRPr lang="en-US" altLang="zh-CN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342900" indent="-342900">
              <a:buAutoNum type="arabicPeriod" startAt="4"/>
            </a:pP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Kernels</a:t>
            </a: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C++</a:t>
            </a: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的实现，其它*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.cc</a:t>
            </a: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功能</a:t>
            </a:r>
            <a:endParaRPr lang="en-US" altLang="zh-CN" dirty="0" smtClean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      </a:t>
            </a: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的具体实现，*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_op</a:t>
            </a:r>
            <a:r>
              <a:rPr lang="en-US" altLang="zh-CN" dirty="0">
                <a:solidFill>
                  <a:schemeClr val="accent1">
                    <a:lumMod val="10000"/>
                  </a:schemeClr>
                </a:solidFill>
              </a:rPr>
              <a:t> .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cc</a:t>
            </a: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是按照</a:t>
            </a:r>
            <a:r>
              <a:rPr lang="en-US" altLang="zh-CN" dirty="0" err="1" smtClean="0">
                <a:solidFill>
                  <a:schemeClr val="accent1">
                    <a:lumMod val="10000"/>
                  </a:schemeClr>
                </a:solidFill>
              </a:rPr>
              <a:t>tensorflow</a:t>
            </a:r>
            <a:endParaRPr lang="en-US" altLang="zh-CN" dirty="0" smtClean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      </a:t>
            </a: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的格式封装的</a:t>
            </a: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op</a:t>
            </a: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342900" indent="-342900">
              <a:buAutoNum type="arabicPeriod" startAt="5"/>
            </a:pPr>
            <a:r>
              <a:rPr lang="en-US" altLang="zh-CN" dirty="0" err="1" smtClean="0">
                <a:solidFill>
                  <a:schemeClr val="accent1">
                    <a:lumMod val="10000"/>
                  </a:schemeClr>
                </a:solidFill>
              </a:rPr>
              <a:t>Utlis</a:t>
            </a: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目录下的</a:t>
            </a:r>
            <a:r>
              <a:rPr lang="en-US" altLang="zh-CN" dirty="0" err="1" smtClean="0">
                <a:solidFill>
                  <a:schemeClr val="accent1">
                    <a:lumMod val="10000"/>
                  </a:schemeClr>
                </a:solidFill>
              </a:rPr>
              <a:t>HParam</a:t>
            </a: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存储参数的类。</a:t>
            </a:r>
            <a:endParaRPr lang="en-US" altLang="zh-CN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342900" indent="-342900">
              <a:buAutoNum type="arabicPeriod" startAt="5"/>
            </a:pPr>
            <a:r>
              <a:rPr lang="en-US" altLang="zh-CN" dirty="0" smtClean="0">
                <a:solidFill>
                  <a:schemeClr val="accent1">
                    <a:lumMod val="10000"/>
                  </a:schemeClr>
                </a:solidFill>
              </a:rPr>
              <a:t>Doc </a:t>
            </a: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目录下是用户手册和开发文档等。</a:t>
            </a:r>
            <a:endParaRPr lang="en-US" altLang="zh-CN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err="1" smtClean="0">
                <a:latin typeface="+mn-ea"/>
                <a:ea typeface="+mn-ea"/>
              </a:rPr>
              <a:t>ReadWave</a:t>
            </a:r>
            <a:r>
              <a:rPr kumimoji="1" lang="zh-CN" altLang="en-US" sz="4000" dirty="0" smtClean="0">
                <a:latin typeface="+mn-ea"/>
                <a:ea typeface="+mn-ea"/>
              </a:rPr>
              <a:t>（</a:t>
            </a:r>
            <a:r>
              <a:rPr kumimoji="1" lang="en-US" altLang="zh-CN" sz="4000" dirty="0" smtClean="0">
                <a:latin typeface="+mn-ea"/>
                <a:ea typeface="+mn-ea"/>
              </a:rPr>
              <a:t>1/3</a:t>
            </a:r>
            <a:r>
              <a:rPr kumimoji="1" lang="zh-CN" altLang="en-US" sz="4000" dirty="0" smtClean="0">
                <a:latin typeface="+mn-ea"/>
                <a:ea typeface="+mn-ea"/>
              </a:rPr>
              <a:t>）</a:t>
            </a:r>
            <a:endParaRPr kumimoji="1" lang="zh-CN" altLang="en-US" sz="4000" dirty="0">
              <a:latin typeface="+mn-ea"/>
              <a:ea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数语音数据或语音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wav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文件，输出是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sample</a:t>
            </a:r>
            <a:r>
              <a:rPr lang="zh-CN" altLang="en-US" sz="20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和 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sample rate 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  输入的类型可以是 </a:t>
            </a:r>
            <a:r>
              <a:rPr lang="en-US" altLang="zh-CN" sz="2000" dirty="0">
                <a:solidFill>
                  <a:schemeClr val="accent1">
                    <a:lumMod val="10000"/>
                  </a:schemeClr>
                </a:solidFill>
              </a:rPr>
              <a:t>T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ensor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，也可以是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Python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类型。</a:t>
            </a:r>
            <a:endParaRPr lang="en-US" altLang="zh-CN" sz="2000" dirty="0" smtClean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  输出是 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</a:rPr>
              <a:t>Tensor</a:t>
            </a:r>
            <a:r>
              <a:rPr lang="zh-CN" altLang="en-US" sz="2000" dirty="0" smtClean="0">
                <a:solidFill>
                  <a:schemeClr val="accent1">
                    <a:lumMod val="10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5" y="3071005"/>
            <a:ext cx="34861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latin typeface="+mn-ea"/>
                <a:ea typeface="+mn-ea"/>
              </a:rPr>
              <a:t>Spectrum(2/3)</a:t>
            </a:r>
            <a:endParaRPr kumimoji="1" lang="zh-CN" altLang="en-US" sz="40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22960" y="1486274"/>
            <a:ext cx="41624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err="1" smtClean="0">
                <a:latin typeface="+mn-ea"/>
                <a:ea typeface="+mn-ea"/>
              </a:rPr>
              <a:t>FilterBank</a:t>
            </a:r>
            <a:r>
              <a:rPr kumimoji="1" lang="en-US" altLang="zh-CN" sz="4000" dirty="0" smtClean="0">
                <a:latin typeface="+mn-ea"/>
                <a:ea typeface="+mn-ea"/>
              </a:rPr>
              <a:t>(3/3)</a:t>
            </a:r>
            <a:endParaRPr kumimoji="1" lang="zh-CN" altLang="en-US" sz="40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22960" y="1438585"/>
            <a:ext cx="4819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err="1" smtClean="0">
                <a:latin typeface="+mn-ea"/>
                <a:ea typeface="+mn-ea"/>
              </a:rPr>
              <a:t>Tensorflow</a:t>
            </a:r>
            <a:r>
              <a:rPr kumimoji="1" lang="en-US" altLang="zh-CN" sz="4000" dirty="0" smtClean="0">
                <a:latin typeface="+mn-ea"/>
                <a:ea typeface="+mn-ea"/>
              </a:rPr>
              <a:t> Custom OP </a:t>
            </a:r>
            <a:r>
              <a:rPr kumimoji="1" lang="zh-CN" altLang="en-US" sz="4000" dirty="0" smtClean="0">
                <a:latin typeface="+mn-ea"/>
                <a:ea typeface="+mn-ea"/>
              </a:rPr>
              <a:t>（</a:t>
            </a:r>
            <a:r>
              <a:rPr kumimoji="1" lang="en-US" altLang="zh-CN" sz="4000" dirty="0" smtClean="0">
                <a:latin typeface="+mn-ea"/>
                <a:ea typeface="+mn-ea"/>
              </a:rPr>
              <a:t>1/2</a:t>
            </a:r>
            <a:r>
              <a:rPr kumimoji="1" lang="zh-CN" altLang="en-US" sz="4000" dirty="0" smtClean="0">
                <a:latin typeface="+mn-ea"/>
                <a:ea typeface="+mn-ea"/>
              </a:rPr>
              <a:t>）</a:t>
            </a:r>
            <a:endParaRPr kumimoji="1" lang="zh-CN" altLang="en-US" sz="4000" dirty="0">
              <a:latin typeface="+mn-ea"/>
              <a:ea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822960" y="1350239"/>
            <a:ext cx="7543800" cy="496062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10000"/>
                  </a:schemeClr>
                </a:solidFill>
              </a:rPr>
              <a:t>实现：</a:t>
            </a:r>
            <a:r>
              <a:rPr lang="en-US" altLang="zh-CN" sz="2400" dirty="0" err="1" smtClean="0">
                <a:solidFill>
                  <a:schemeClr val="accent1">
                    <a:lumMod val="10000"/>
                  </a:schemeClr>
                </a:solidFill>
              </a:rPr>
              <a:t>ZeroOutOp</a:t>
            </a:r>
            <a:r>
              <a:rPr lang="en-US" altLang="zh-CN" sz="2400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accent1">
                    <a:lumMod val="10000"/>
                  </a:schemeClr>
                </a:solidFill>
              </a:rPr>
              <a:t>实现</a:t>
            </a:r>
            <a:r>
              <a:rPr lang="en-US" altLang="zh-CN" sz="2400" dirty="0" smtClean="0">
                <a:solidFill>
                  <a:schemeClr val="accent1">
                    <a:lumMod val="10000"/>
                  </a:schemeClr>
                </a:solidFill>
              </a:rPr>
              <a:t>Tensor</a:t>
            </a:r>
            <a:r>
              <a:rPr lang="zh-CN" altLang="en-US" sz="2400" dirty="0" smtClean="0">
                <a:solidFill>
                  <a:schemeClr val="accent1">
                    <a:lumMod val="10000"/>
                  </a:schemeClr>
                </a:solidFill>
              </a:rPr>
              <a:t>清零。</a:t>
            </a:r>
            <a:endParaRPr lang="zh-CN" altLang="en-US" sz="2400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46" y="1800928"/>
            <a:ext cx="5656627" cy="49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自定义 1">
      <a:dk1>
        <a:srgbClr val="F88719"/>
      </a:dk1>
      <a:lt1>
        <a:srgbClr val="808080"/>
      </a:lt1>
      <a:dk2>
        <a:srgbClr val="4D4D4D"/>
      </a:dk2>
      <a:lt2>
        <a:srgbClr val="A59E9D"/>
      </a:lt2>
      <a:accent1>
        <a:srgbClr val="F9F9F7"/>
      </a:accent1>
      <a:accent2>
        <a:srgbClr val="F7EFE6"/>
      </a:accent2>
      <a:accent3>
        <a:srgbClr val="F2E3D2"/>
      </a:accent3>
      <a:accent4>
        <a:srgbClr val="D8C6B8"/>
      </a:accent4>
      <a:accent5>
        <a:srgbClr val="21B5FF"/>
      </a:accent5>
      <a:accent6>
        <a:srgbClr val="F2793C"/>
      </a:accent6>
      <a:hlink>
        <a:srgbClr val="F88719"/>
      </a:hlink>
      <a:folHlink>
        <a:srgbClr val="E57239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6667</TotalTime>
  <Words>624</Words>
  <Application>Microsoft Office PowerPoint</Application>
  <PresentationFormat>全屏显示(4:3)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FZLanTingHeiS-DB-GB</vt:lpstr>
      <vt:lpstr>FZLanTingHeiS-M-GB</vt:lpstr>
      <vt:lpstr>Lantinghei SC Demibold</vt:lpstr>
      <vt:lpstr>Lantinghei SC Extralight</vt:lpstr>
      <vt:lpstr>宋体</vt:lpstr>
      <vt:lpstr>Calibri</vt:lpstr>
      <vt:lpstr>Wingdings</vt:lpstr>
      <vt:lpstr>怀旧</vt:lpstr>
      <vt:lpstr>Transform</vt:lpstr>
      <vt:lpstr>Transform</vt:lpstr>
      <vt:lpstr>Transform 安装</vt:lpstr>
      <vt:lpstr>Transform 使用</vt:lpstr>
      <vt:lpstr>Transform 结构</vt:lpstr>
      <vt:lpstr>ReadWave（1/3）</vt:lpstr>
      <vt:lpstr>Spectrum(2/3)</vt:lpstr>
      <vt:lpstr>FilterBank(3/3)</vt:lpstr>
      <vt:lpstr>Tensorflow Custom OP （1/2）</vt:lpstr>
      <vt:lpstr>Tensorflow Custom OP （2/2）</vt:lpstr>
      <vt:lpstr>详细开发介绍</vt:lpstr>
      <vt:lpstr>详细开发介绍-MFCC</vt:lpstr>
      <vt:lpstr>详细开发介绍-MFCC</vt:lpstr>
      <vt:lpstr>开发注意事项</vt:lpstr>
      <vt:lpstr>小工具介绍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高永虎(AI Labs)</cp:lastModifiedBy>
  <cp:revision>58</cp:revision>
  <dcterms:created xsi:type="dcterms:W3CDTF">2015-09-24T06:23:06Z</dcterms:created>
  <dcterms:modified xsi:type="dcterms:W3CDTF">2019-10-10T10:09:31Z</dcterms:modified>
</cp:coreProperties>
</file>