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11" r:id="rId3"/>
    <p:sldId id="286" r:id="rId4"/>
    <p:sldId id="265" r:id="rId5"/>
    <p:sldId id="284" r:id="rId6"/>
    <p:sldId id="257" r:id="rId7"/>
    <p:sldId id="259" r:id="rId8"/>
    <p:sldId id="258" r:id="rId9"/>
    <p:sldId id="31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10" d="100"/>
          <a:sy n="110" d="100"/>
        </p:scale>
        <p:origin x="42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4568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1058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11004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3667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28593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编辑母版文本样式</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编辑母版文本样式</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93423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18034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8555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0324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54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299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3295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20000" y="2505075"/>
            <a:ext cx="50252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编辑母版文本样式</a:t>
            </a:r>
          </a:p>
        </p:txBody>
      </p:sp>
      <p:sp>
        <p:nvSpPr>
          <p:cNvPr id="6" name="Content Placeholder 5"/>
          <p:cNvSpPr>
            <a:spLocks noGrp="1"/>
          </p:cNvSpPr>
          <p:nvPr>
            <p:ph sz="quarter" idx="4"/>
          </p:nvPr>
        </p:nvSpPr>
        <p:spPr>
          <a:xfrm>
            <a:off x="6319840" y="2505075"/>
            <a:ext cx="503554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272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2528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96339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9130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997B5FA-0921-464F-AAE1-844C04324D75}" type="datetimeFigureOut">
              <a:rPr lang="zh-CN" altLang="en-US" smtClean="0"/>
              <a:t>2020/3/16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3032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997B5FA-0921-464F-AAE1-844C04324D75}" type="datetimeFigureOut">
              <a:rPr lang="zh-CN" altLang="en-US" smtClean="0"/>
              <a:t>2020/3/16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889728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loud.tencent.com/document/product/296/17342" TargetMode="External"/><Relationship Id="rId2" Type="http://schemas.openxmlformats.org/officeDocument/2006/relationships/hyperlink" Target="https://cloud.tencent.com/document/product/296/2222" TargetMode="External"/><Relationship Id="rId1" Type="http://schemas.openxmlformats.org/officeDocument/2006/relationships/slideLayout" Target="../slideLayouts/slideLayout2.xml"/><Relationship Id="rId4" Type="http://schemas.openxmlformats.org/officeDocument/2006/relationships/hyperlink" Target="https://cloud.tencent.com/document/product/296/173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nsole.cloud.tencent.com/ssa/info"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A937F-F1B3-452B-95D0-7FA966942B5F}"/>
              </a:ext>
            </a:extLst>
          </p:cNvPr>
          <p:cNvSpPr>
            <a:spLocks noGrp="1"/>
          </p:cNvSpPr>
          <p:nvPr>
            <p:ph type="ctrTitle"/>
          </p:nvPr>
        </p:nvSpPr>
        <p:spPr/>
        <p:txBody>
          <a:bodyPr/>
          <a:lstStyle/>
          <a:p>
            <a:r>
              <a:rPr lang="zh-CN" altLang="en-US" dirty="0"/>
              <a:t>云镜补充</a:t>
            </a:r>
          </a:p>
        </p:txBody>
      </p:sp>
      <p:sp>
        <p:nvSpPr>
          <p:cNvPr id="3" name="副标题 2">
            <a:extLst>
              <a:ext uri="{FF2B5EF4-FFF2-40B4-BE49-F238E27FC236}">
                <a16:creationId xmlns:a16="http://schemas.microsoft.com/office/drawing/2014/main" id="{3CDA2A2C-C34E-4A60-A6E5-398258939896}"/>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54251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F3A4F4-301C-4911-9E97-0DA23294FBAD}"/>
              </a:ext>
            </a:extLst>
          </p:cNvPr>
          <p:cNvSpPr>
            <a:spLocks noGrp="1"/>
          </p:cNvSpPr>
          <p:nvPr>
            <p:ph type="title"/>
          </p:nvPr>
        </p:nvSpPr>
        <p:spPr/>
        <p:txBody>
          <a:bodyPr/>
          <a:lstStyle/>
          <a:p>
            <a:r>
              <a:rPr lang="zh-CN" altLang="en-US" dirty="0"/>
              <a:t>云镜</a:t>
            </a:r>
            <a:r>
              <a:rPr lang="en-US" altLang="zh-CN" dirty="0"/>
              <a:t>!=</a:t>
            </a:r>
            <a:r>
              <a:rPr lang="zh-CN" altLang="en-US" dirty="0"/>
              <a:t>云镜</a:t>
            </a:r>
          </a:p>
        </p:txBody>
      </p:sp>
      <p:sp>
        <p:nvSpPr>
          <p:cNvPr id="3" name="内容占位符 2">
            <a:extLst>
              <a:ext uri="{FF2B5EF4-FFF2-40B4-BE49-F238E27FC236}">
                <a16:creationId xmlns:a16="http://schemas.microsoft.com/office/drawing/2014/main" id="{9C51A383-6F09-4322-8B73-4C07D03B7BF7}"/>
              </a:ext>
            </a:extLst>
          </p:cNvPr>
          <p:cNvSpPr>
            <a:spLocks noGrp="1"/>
          </p:cNvSpPr>
          <p:nvPr>
            <p:ph idx="1"/>
          </p:nvPr>
        </p:nvSpPr>
        <p:spPr/>
        <p:txBody>
          <a:bodyPr/>
          <a:lstStyle/>
          <a:p>
            <a:r>
              <a:rPr lang="zh-CN" altLang="en-US" dirty="0"/>
              <a:t>天眼云镜和云镜</a:t>
            </a:r>
            <a:endParaRPr lang="en-US" altLang="zh-CN" dirty="0"/>
          </a:p>
          <a:p>
            <a:r>
              <a:rPr lang="en-US" altLang="zh-CN" dirty="0">
                <a:hlinkClick r:id="rId2"/>
              </a:rPr>
              <a:t>https://</a:t>
            </a:r>
            <a:r>
              <a:rPr lang="en-US" altLang="zh-CN" dirty="0" err="1">
                <a:hlinkClick r:id="rId2"/>
              </a:rPr>
              <a:t>cloud.tencent.com</a:t>
            </a:r>
            <a:r>
              <a:rPr lang="en-US" altLang="zh-CN" dirty="0">
                <a:hlinkClick r:id="rId2"/>
              </a:rPr>
              <a:t>/document/product/296/2222</a:t>
            </a:r>
            <a:endParaRPr lang="en-US" altLang="zh-CN" dirty="0"/>
          </a:p>
          <a:p>
            <a:r>
              <a:rPr lang="en-US" altLang="zh-CN" dirty="0">
                <a:hlinkClick r:id="rId3"/>
              </a:rPr>
              <a:t>https://</a:t>
            </a:r>
            <a:r>
              <a:rPr lang="en-US" altLang="zh-CN" dirty="0" err="1">
                <a:hlinkClick r:id="rId3"/>
              </a:rPr>
              <a:t>cloud.tencent.com</a:t>
            </a:r>
            <a:r>
              <a:rPr lang="en-US" altLang="zh-CN" dirty="0">
                <a:hlinkClick r:id="rId3"/>
              </a:rPr>
              <a:t>/document/product/296/17342</a:t>
            </a:r>
            <a:endParaRPr lang="en-US" altLang="zh-CN" dirty="0"/>
          </a:p>
          <a:p>
            <a:r>
              <a:rPr lang="en-US" altLang="zh-CN" dirty="0">
                <a:hlinkClick r:id="rId4"/>
              </a:rPr>
              <a:t>https://</a:t>
            </a:r>
            <a:r>
              <a:rPr lang="en-US" altLang="zh-CN" dirty="0" err="1">
                <a:hlinkClick r:id="rId4"/>
              </a:rPr>
              <a:t>cloud.tencent.com</a:t>
            </a:r>
            <a:r>
              <a:rPr lang="en-US" altLang="zh-CN" dirty="0">
                <a:hlinkClick r:id="rId4"/>
              </a:rPr>
              <a:t>/document/product/296/17341</a:t>
            </a:r>
            <a:endParaRPr lang="zh-CN" altLang="en-US" dirty="0"/>
          </a:p>
        </p:txBody>
      </p:sp>
    </p:spTree>
    <p:extLst>
      <p:ext uri="{BB962C8B-B14F-4D97-AF65-F5344CB8AC3E}">
        <p14:creationId xmlns:p14="http://schemas.microsoft.com/office/powerpoint/2010/main" val="215021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1AEE8-9ECF-4D87-978F-FA2272E42B47}"/>
              </a:ext>
            </a:extLst>
          </p:cNvPr>
          <p:cNvSpPr>
            <a:spLocks noGrp="1"/>
          </p:cNvSpPr>
          <p:nvPr>
            <p:ph type="title"/>
          </p:nvPr>
        </p:nvSpPr>
        <p:spPr>
          <a:xfrm>
            <a:off x="1689173" y="547302"/>
            <a:ext cx="7420599" cy="1031216"/>
          </a:xfrm>
        </p:spPr>
        <p:txBody>
          <a:bodyPr anchor="b">
            <a:normAutofit/>
          </a:bodyPr>
          <a:lstStyle/>
          <a:p>
            <a:r>
              <a:rPr lang="en-US" altLang="zh-CN" dirty="0"/>
              <a:t>Agent</a:t>
            </a:r>
            <a:endParaRPr lang="zh-CN" altLang="en-US" dirty="0"/>
          </a:p>
        </p:txBody>
      </p:sp>
      <p:sp>
        <p:nvSpPr>
          <p:cNvPr id="3" name="内容占位符 2">
            <a:extLst>
              <a:ext uri="{FF2B5EF4-FFF2-40B4-BE49-F238E27FC236}">
                <a16:creationId xmlns:a16="http://schemas.microsoft.com/office/drawing/2014/main" id="{6C5083AD-C279-43F1-828F-B17D618D05F5}"/>
              </a:ext>
            </a:extLst>
          </p:cNvPr>
          <p:cNvSpPr>
            <a:spLocks noGrp="1"/>
          </p:cNvSpPr>
          <p:nvPr>
            <p:ph idx="1"/>
          </p:nvPr>
        </p:nvSpPr>
        <p:spPr>
          <a:xfrm>
            <a:off x="9322911" y="2698008"/>
            <a:ext cx="2720298" cy="3387145"/>
          </a:xfrm>
        </p:spPr>
        <p:txBody>
          <a:bodyPr anchor="ctr">
            <a:normAutofit/>
          </a:bodyPr>
          <a:lstStyle/>
          <a:p>
            <a:r>
              <a:rPr lang="zh-CN" altLang="zh-CN" sz="1800" dirty="0"/>
              <a:t>打开系统任务管理器，在</a:t>
            </a:r>
            <a:r>
              <a:rPr lang="zh-CN" altLang="zh-CN" sz="1600" dirty="0"/>
              <a:t>进程</a:t>
            </a:r>
            <a:r>
              <a:rPr lang="zh-CN" altLang="zh-CN" sz="1800" dirty="0"/>
              <a:t>信息中如果可以看到“</a:t>
            </a:r>
            <a:r>
              <a:rPr lang="en-US" altLang="zh-CN" sz="1800" dirty="0" err="1"/>
              <a:t>TitanAgent.exe</a:t>
            </a:r>
            <a:r>
              <a:rPr lang="zh-CN" altLang="zh-CN" sz="1800" dirty="0"/>
              <a:t>”和“</a:t>
            </a:r>
            <a:r>
              <a:rPr lang="en-US" altLang="zh-CN" sz="1800" dirty="0" err="1"/>
              <a:t>TitanMonitor.exe</a:t>
            </a:r>
            <a:r>
              <a:rPr lang="zh-CN" altLang="zh-CN" sz="1800" dirty="0"/>
              <a:t>”进程，则表示系统已经安装天眼云镜</a:t>
            </a:r>
            <a:r>
              <a:rPr lang="en-US" altLang="zh-CN" sz="1800" dirty="0"/>
              <a:t>Agent</a:t>
            </a:r>
            <a:r>
              <a:rPr lang="zh-CN" altLang="zh-CN" sz="1800" dirty="0"/>
              <a:t>。</a:t>
            </a:r>
          </a:p>
          <a:p>
            <a:endParaRPr lang="zh-CN" altLang="en-US" sz="1800" dirty="0"/>
          </a:p>
        </p:txBody>
      </p:sp>
      <p:pic>
        <p:nvPicPr>
          <p:cNvPr id="4" name="图片 3">
            <a:extLst>
              <a:ext uri="{FF2B5EF4-FFF2-40B4-BE49-F238E27FC236}">
                <a16:creationId xmlns:a16="http://schemas.microsoft.com/office/drawing/2014/main" id="{25973651-DFC1-4375-B86A-B1BC790B4826}"/>
              </a:ext>
            </a:extLst>
          </p:cNvPr>
          <p:cNvPicPr/>
          <p:nvPr/>
        </p:nvPicPr>
        <p:blipFill>
          <a:blip r:embed="rId2"/>
          <a:stretch>
            <a:fillRect/>
          </a:stretch>
        </p:blipFill>
        <p:spPr>
          <a:xfrm>
            <a:off x="7735907" y="547302"/>
            <a:ext cx="4307302" cy="2117480"/>
          </a:xfrm>
          <a:prstGeom prst="rect">
            <a:avLst/>
          </a:prstGeom>
        </p:spPr>
      </p:pic>
      <p:sp>
        <p:nvSpPr>
          <p:cNvPr id="5" name="矩形 4">
            <a:extLst>
              <a:ext uri="{FF2B5EF4-FFF2-40B4-BE49-F238E27FC236}">
                <a16:creationId xmlns:a16="http://schemas.microsoft.com/office/drawing/2014/main" id="{4A6317A1-6E76-44DB-B2B1-D0A5F9922DA2}"/>
              </a:ext>
            </a:extLst>
          </p:cNvPr>
          <p:cNvSpPr/>
          <p:nvPr/>
        </p:nvSpPr>
        <p:spPr>
          <a:xfrm>
            <a:off x="631974" y="1635185"/>
            <a:ext cx="6096000" cy="923330"/>
          </a:xfrm>
          <a:prstGeom prst="rect">
            <a:avLst/>
          </a:prstGeom>
        </p:spPr>
        <p:txBody>
          <a:bodyPr>
            <a:spAutoFit/>
          </a:bodyPr>
          <a:lstStyle/>
          <a:p>
            <a:r>
              <a:rPr lang="en-US" altLang="zh-CN" dirty="0"/>
              <a:t>Windows</a:t>
            </a:r>
            <a:r>
              <a:rPr lang="zh-CN" altLang="en-US" dirty="0"/>
              <a:t>是通过采集当前系统所拥有的</a:t>
            </a:r>
            <a:r>
              <a:rPr lang="en-US" altLang="zh-CN" dirty="0"/>
              <a:t>Windows Update</a:t>
            </a:r>
            <a:r>
              <a:rPr lang="zh-CN" altLang="en-US" dirty="0"/>
              <a:t>补丁包进行对比，微软补丁通常分单独的安全补丁包和月度补丁包，月度会把该月的安全补丁包都囊括在内</a:t>
            </a:r>
          </a:p>
        </p:txBody>
      </p:sp>
      <p:pic>
        <p:nvPicPr>
          <p:cNvPr id="6" name="内容占位符 3">
            <a:extLst>
              <a:ext uri="{FF2B5EF4-FFF2-40B4-BE49-F238E27FC236}">
                <a16:creationId xmlns:a16="http://schemas.microsoft.com/office/drawing/2014/main" id="{1023A3A2-1C63-4FF8-9C59-5F2FBDAEF17E}"/>
              </a:ext>
            </a:extLst>
          </p:cNvPr>
          <p:cNvPicPr>
            <a:picLocks noChangeAspect="1"/>
          </p:cNvPicPr>
          <p:nvPr/>
        </p:nvPicPr>
        <p:blipFill>
          <a:blip r:embed="rId3"/>
          <a:stretch>
            <a:fillRect/>
          </a:stretch>
        </p:blipFill>
        <p:spPr>
          <a:xfrm>
            <a:off x="148791" y="3043673"/>
            <a:ext cx="9216687" cy="3174248"/>
          </a:xfrm>
          <a:prstGeom prst="rect">
            <a:avLst/>
          </a:prstGeom>
        </p:spPr>
      </p:pic>
    </p:spTree>
    <p:extLst>
      <p:ext uri="{BB962C8B-B14F-4D97-AF65-F5344CB8AC3E}">
        <p14:creationId xmlns:p14="http://schemas.microsoft.com/office/powerpoint/2010/main" val="711500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B0C7E-F944-4F57-B1BC-B3A85CA1F076}"/>
              </a:ext>
            </a:extLst>
          </p:cNvPr>
          <p:cNvSpPr>
            <a:spLocks noGrp="1"/>
          </p:cNvSpPr>
          <p:nvPr>
            <p:ph type="title"/>
          </p:nvPr>
        </p:nvSpPr>
        <p:spPr>
          <a:xfrm>
            <a:off x="1782198" y="830196"/>
            <a:ext cx="8354891" cy="697835"/>
          </a:xfrm>
        </p:spPr>
        <p:txBody>
          <a:bodyPr vert="horz" lIns="68580" tIns="34290" rIns="68580" bIns="34290" rtlCol="0" anchor="b">
            <a:normAutofit fontScale="90000"/>
          </a:bodyPr>
          <a:lstStyle/>
          <a:p>
            <a:r>
              <a:rPr lang="zh-CN" altLang="en-US" dirty="0"/>
              <a:t>运维视角</a:t>
            </a:r>
            <a:r>
              <a:rPr lang="en-US" altLang="zh-CN" dirty="0"/>
              <a:t>-</a:t>
            </a:r>
            <a:r>
              <a:rPr lang="zh-CN" altLang="en-US" sz="4050" dirty="0"/>
              <a:t>服务管理系统</a:t>
            </a:r>
          </a:p>
        </p:txBody>
      </p:sp>
      <p:sp>
        <p:nvSpPr>
          <p:cNvPr id="5" name="内容占位符 4">
            <a:extLst>
              <a:ext uri="{FF2B5EF4-FFF2-40B4-BE49-F238E27FC236}">
                <a16:creationId xmlns:a16="http://schemas.microsoft.com/office/drawing/2014/main" id="{89492876-C67B-4755-B8E7-8695A0758804}"/>
              </a:ext>
            </a:extLst>
          </p:cNvPr>
          <p:cNvSpPr>
            <a:spLocks noGrp="1"/>
          </p:cNvSpPr>
          <p:nvPr>
            <p:ph idx="1"/>
          </p:nvPr>
        </p:nvSpPr>
        <p:spPr/>
        <p:txBody>
          <a:bodyPr>
            <a:normAutofit/>
          </a:bodyPr>
          <a:lstStyle/>
          <a:p>
            <a:r>
              <a:rPr lang="zh-CN" altLang="en-US" sz="1800" dirty="0"/>
              <a:t>服务管理系统，可以对云镜部署机器、服务状态进行监控，以及异常服务的重启</a:t>
            </a:r>
          </a:p>
        </p:txBody>
      </p:sp>
      <p:pic>
        <p:nvPicPr>
          <p:cNvPr id="6" name="图片 5">
            <a:extLst>
              <a:ext uri="{FF2B5EF4-FFF2-40B4-BE49-F238E27FC236}">
                <a16:creationId xmlns:a16="http://schemas.microsoft.com/office/drawing/2014/main" id="{AE722327-636E-4773-AF4A-CF0903BB1CDB}"/>
              </a:ext>
            </a:extLst>
          </p:cNvPr>
          <p:cNvPicPr>
            <a:picLocks noChangeAspect="1"/>
          </p:cNvPicPr>
          <p:nvPr/>
        </p:nvPicPr>
        <p:blipFill>
          <a:blip r:embed="rId2"/>
          <a:stretch>
            <a:fillRect/>
          </a:stretch>
        </p:blipFill>
        <p:spPr>
          <a:xfrm>
            <a:off x="567597" y="2252433"/>
            <a:ext cx="10756735" cy="4455864"/>
          </a:xfrm>
          <a:prstGeom prst="rect">
            <a:avLst/>
          </a:prstGeom>
        </p:spPr>
      </p:pic>
    </p:spTree>
    <p:extLst>
      <p:ext uri="{BB962C8B-B14F-4D97-AF65-F5344CB8AC3E}">
        <p14:creationId xmlns:p14="http://schemas.microsoft.com/office/powerpoint/2010/main" val="244710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F12A58-DC25-4261-AB40-DBF2C9F47957}"/>
              </a:ext>
            </a:extLst>
          </p:cNvPr>
          <p:cNvSpPr>
            <a:spLocks noGrp="1"/>
          </p:cNvSpPr>
          <p:nvPr>
            <p:ph type="title"/>
          </p:nvPr>
        </p:nvSpPr>
        <p:spPr>
          <a:xfrm>
            <a:off x="1825485" y="771171"/>
            <a:ext cx="8354891" cy="697835"/>
          </a:xfrm>
        </p:spPr>
        <p:txBody>
          <a:bodyPr vert="horz" lIns="68580" tIns="34290" rIns="68580" bIns="34290" rtlCol="0" anchor="b">
            <a:normAutofit fontScale="90000"/>
          </a:bodyPr>
          <a:lstStyle/>
          <a:p>
            <a:r>
              <a:rPr lang="zh-CN" altLang="en-US" dirty="0"/>
              <a:t>运维视角</a:t>
            </a:r>
            <a:r>
              <a:rPr lang="en-US" altLang="zh-CN" dirty="0"/>
              <a:t>-</a:t>
            </a:r>
            <a:r>
              <a:rPr lang="zh-CN" altLang="en-US" sz="4050" dirty="0"/>
              <a:t>服务管理系统</a:t>
            </a:r>
          </a:p>
        </p:txBody>
      </p:sp>
      <p:pic>
        <p:nvPicPr>
          <p:cNvPr id="6" name="内容占位符 5">
            <a:extLst>
              <a:ext uri="{FF2B5EF4-FFF2-40B4-BE49-F238E27FC236}">
                <a16:creationId xmlns:a16="http://schemas.microsoft.com/office/drawing/2014/main" id="{DEA82DB3-F93A-42E5-8695-216BBF7B6B69}"/>
              </a:ext>
            </a:extLst>
          </p:cNvPr>
          <p:cNvPicPr>
            <a:picLocks noGrp="1" noChangeAspect="1"/>
          </p:cNvPicPr>
          <p:nvPr>
            <p:ph idx="1"/>
          </p:nvPr>
        </p:nvPicPr>
        <p:blipFill>
          <a:blip r:embed="rId2"/>
          <a:stretch>
            <a:fillRect/>
          </a:stretch>
        </p:blipFill>
        <p:spPr>
          <a:xfrm>
            <a:off x="1825485" y="2095835"/>
            <a:ext cx="7747394" cy="4674667"/>
          </a:xfrm>
          <a:prstGeom prst="rect">
            <a:avLst/>
          </a:prstGeom>
        </p:spPr>
      </p:pic>
      <p:sp>
        <p:nvSpPr>
          <p:cNvPr id="8" name="文本框 7">
            <a:extLst>
              <a:ext uri="{FF2B5EF4-FFF2-40B4-BE49-F238E27FC236}">
                <a16:creationId xmlns:a16="http://schemas.microsoft.com/office/drawing/2014/main" id="{6C100698-F9F5-44A0-934C-88CD4284494E}"/>
              </a:ext>
            </a:extLst>
          </p:cNvPr>
          <p:cNvSpPr txBox="1"/>
          <p:nvPr/>
        </p:nvSpPr>
        <p:spPr>
          <a:xfrm>
            <a:off x="1825485" y="1424630"/>
            <a:ext cx="8900193" cy="715581"/>
          </a:xfrm>
          <a:prstGeom prst="rect">
            <a:avLst/>
          </a:prstGeom>
          <a:noFill/>
        </p:spPr>
        <p:txBody>
          <a:bodyPr wrap="none" rtlCol="0">
            <a:spAutoFit/>
          </a:bodyPr>
          <a:lstStyle/>
          <a:p>
            <a:r>
              <a:rPr lang="zh-CN" altLang="en-US" sz="1350" dirty="0"/>
              <a:t>遇到云镜服务异常，可以登录管理平台对异常服务进行重启</a:t>
            </a:r>
            <a:endParaRPr lang="en-US" altLang="zh-CN" sz="1350" dirty="0"/>
          </a:p>
          <a:p>
            <a:r>
              <a:rPr lang="zh-CN" altLang="en-US" sz="1350" dirty="0"/>
              <a:t>在服务监控页面可以通过“重新检查”按钮对所有服务的检测服务</a:t>
            </a:r>
            <a:r>
              <a:rPr lang="en-US" altLang="zh-CN" sz="1350" dirty="0"/>
              <a:t>API</a:t>
            </a:r>
            <a:r>
              <a:rPr lang="zh-CN" altLang="en-US" sz="1350" dirty="0"/>
              <a:t>发出请求，根据“检测结果原文的分析”判断</a:t>
            </a:r>
            <a:endParaRPr lang="en-US" altLang="zh-CN" sz="1350" dirty="0"/>
          </a:p>
          <a:p>
            <a:r>
              <a:rPr lang="zh-CN" altLang="en-US" sz="1350" dirty="0"/>
              <a:t>该服务的“检测结果”是</a:t>
            </a:r>
            <a:r>
              <a:rPr lang="en-US" altLang="zh-CN" sz="1350" dirty="0"/>
              <a:t>【</a:t>
            </a:r>
            <a:r>
              <a:rPr lang="zh-CN" altLang="en-US" sz="1350" dirty="0"/>
              <a:t>正常</a:t>
            </a:r>
            <a:r>
              <a:rPr lang="en-US" altLang="zh-CN" sz="1350" dirty="0"/>
              <a:t>】</a:t>
            </a:r>
            <a:r>
              <a:rPr lang="zh-CN" altLang="en-US" sz="1350" dirty="0"/>
              <a:t>还是</a:t>
            </a:r>
            <a:r>
              <a:rPr lang="en-US" altLang="zh-CN" sz="1350" dirty="0"/>
              <a:t>【</a:t>
            </a:r>
            <a:r>
              <a:rPr lang="zh-CN" altLang="en-US" sz="1350" dirty="0"/>
              <a:t>异常</a:t>
            </a:r>
            <a:r>
              <a:rPr lang="en-US" altLang="zh-CN" sz="1350" dirty="0"/>
              <a:t>】</a:t>
            </a:r>
            <a:r>
              <a:rPr lang="zh-CN" altLang="en-US" sz="1350" dirty="0"/>
              <a:t>。并使用“重启异常服务”按钮进行重启</a:t>
            </a:r>
          </a:p>
        </p:txBody>
      </p:sp>
    </p:spTree>
    <p:extLst>
      <p:ext uri="{BB962C8B-B14F-4D97-AF65-F5344CB8AC3E}">
        <p14:creationId xmlns:p14="http://schemas.microsoft.com/office/powerpoint/2010/main" val="135900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2106F-083A-43CE-9671-BF7D45ED3504}"/>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C0DCFCDC-BD9F-42B9-9B32-725861A7FCAD}"/>
              </a:ext>
            </a:extLst>
          </p:cNvPr>
          <p:cNvSpPr>
            <a:spLocks noGrp="1"/>
          </p:cNvSpPr>
          <p:nvPr>
            <p:ph idx="1"/>
          </p:nvPr>
        </p:nvSpPr>
        <p:spPr>
          <a:xfrm>
            <a:off x="838200" y="1524394"/>
            <a:ext cx="10701042" cy="5333605"/>
          </a:xfrm>
        </p:spPr>
        <p:txBody>
          <a:bodyPr>
            <a:normAutofit lnSpcReduction="10000"/>
          </a:bodyPr>
          <a:lstStyle/>
          <a:p>
            <a:r>
              <a:rPr lang="zh-CN" altLang="en-US" sz="1800" dirty="0"/>
              <a:t>没有银弹，客户意识是安全的一大点</a:t>
            </a:r>
            <a:endParaRPr lang="en-US" altLang="zh-CN" sz="1800" dirty="0"/>
          </a:p>
          <a:p>
            <a:r>
              <a:rPr lang="zh-CN" altLang="en-US" sz="1800" dirty="0"/>
              <a:t>购买安全设备只是安全的第一步，后面还有风险的应对处理</a:t>
            </a:r>
            <a:endParaRPr lang="en-US" altLang="zh-CN" sz="1800" dirty="0"/>
          </a:p>
          <a:p>
            <a:r>
              <a:rPr lang="zh-CN" altLang="en-US" sz="1800" dirty="0"/>
              <a:t>扫描出来一大堆问题，用户主机、服务部署主机怎么处理，哪些风险要处理，处理影响业务怎么办</a:t>
            </a:r>
            <a:endParaRPr lang="en-US" altLang="zh-CN" sz="1800" dirty="0"/>
          </a:p>
          <a:p>
            <a:r>
              <a:rPr lang="zh-CN" altLang="en-US" sz="1800" dirty="0"/>
              <a:t>比如</a:t>
            </a:r>
            <a:r>
              <a:rPr lang="en-US" altLang="zh-CN" sz="1800" dirty="0" err="1"/>
              <a:t>Redis</a:t>
            </a:r>
            <a:r>
              <a:rPr lang="zh-CN" altLang="en-US" sz="1800" dirty="0"/>
              <a:t>监听的是内部端口，安全组又限制，在有的情况下也可以不考虑风险</a:t>
            </a:r>
          </a:p>
          <a:p>
            <a:r>
              <a:rPr lang="zh-CN" altLang="en-US" sz="1800" dirty="0"/>
              <a:t>云镜</a:t>
            </a:r>
            <a:r>
              <a:rPr lang="en-US" altLang="zh-CN" sz="1800" dirty="0"/>
              <a:t>Windows</a:t>
            </a:r>
            <a:r>
              <a:rPr lang="zh-CN" altLang="en-US" sz="1800" dirty="0"/>
              <a:t>作用有限，补丁扫描约等于无，只有弱密码、主动入侵扫描和系统中已运行风险进程识别具有一定作用。不支持</a:t>
            </a:r>
            <a:r>
              <a:rPr lang="en-US" altLang="zh-CN" sz="1800" dirty="0"/>
              <a:t>Windows</a:t>
            </a:r>
            <a:r>
              <a:rPr lang="zh-CN" altLang="en-US" sz="1800" dirty="0"/>
              <a:t>平台组件进行安全扫描。</a:t>
            </a:r>
          </a:p>
          <a:p>
            <a:r>
              <a:rPr lang="zh-CN" altLang="en-US" sz="1800" dirty="0"/>
              <a:t>页面中列出的功能部分不支持，或者功能较薄弱，或者不实际，比如需要替换客户</a:t>
            </a:r>
            <a:r>
              <a:rPr lang="en-US" altLang="zh-CN" sz="1800" dirty="0"/>
              <a:t>bash</a:t>
            </a:r>
            <a:r>
              <a:rPr lang="zh-CN" altLang="en-US" sz="1800" dirty="0"/>
              <a:t>的功能个。</a:t>
            </a:r>
          </a:p>
          <a:p>
            <a:r>
              <a:rPr lang="zh-CN" altLang="en-US" sz="1800" dirty="0"/>
              <a:t>打补丁没有合并风险的功能，比如有</a:t>
            </a:r>
            <a:r>
              <a:rPr lang="en-US" altLang="zh-CN" sz="1800" dirty="0"/>
              <a:t>1</a:t>
            </a:r>
            <a:r>
              <a:rPr lang="zh-CN" altLang="en-US" sz="1800" dirty="0"/>
              <a:t>、</a:t>
            </a:r>
            <a:r>
              <a:rPr lang="en-US" altLang="zh-CN" sz="1800" dirty="0"/>
              <a:t>2</a:t>
            </a:r>
            <a:r>
              <a:rPr lang="zh-CN" altLang="en-US" sz="1800" dirty="0"/>
              <a:t>、</a:t>
            </a:r>
            <a:r>
              <a:rPr lang="en-US" altLang="zh-CN" sz="1800" dirty="0"/>
              <a:t>3</a:t>
            </a:r>
            <a:r>
              <a:rPr lang="zh-CN" altLang="en-US" sz="1800" dirty="0"/>
              <a:t>、</a:t>
            </a:r>
            <a:r>
              <a:rPr lang="en-US" altLang="zh-CN" sz="1800" dirty="0"/>
              <a:t>4</a:t>
            </a:r>
            <a:r>
              <a:rPr lang="zh-CN" altLang="en-US" sz="1800" dirty="0"/>
              <a:t>、</a:t>
            </a:r>
            <a:r>
              <a:rPr lang="en-US" altLang="zh-CN" sz="1800" dirty="0"/>
              <a:t>5</a:t>
            </a:r>
            <a:r>
              <a:rPr lang="zh-CN" altLang="en-US" sz="1800" dirty="0"/>
              <a:t>个风险其实都只需要更新一个软件，但我需要点</a:t>
            </a:r>
            <a:r>
              <a:rPr lang="en-US" altLang="zh-CN" sz="1800" dirty="0"/>
              <a:t>5</a:t>
            </a:r>
            <a:r>
              <a:rPr lang="zh-CN" altLang="en-US" sz="1800" dirty="0"/>
              <a:t>下才知道</a:t>
            </a:r>
          </a:p>
          <a:p>
            <a:r>
              <a:rPr lang="zh-CN" altLang="en-US" sz="1800" dirty="0"/>
              <a:t>部分系统支持不佳</a:t>
            </a:r>
          </a:p>
          <a:p>
            <a:r>
              <a:rPr lang="zh-CN" altLang="en-US" sz="1800" dirty="0"/>
              <a:t>支持的组件有限（会有更新，但不要以为什么风险都能识别）（比如</a:t>
            </a:r>
            <a:r>
              <a:rPr lang="en-US" altLang="zh-CN" sz="1800" dirty="0"/>
              <a:t>18</a:t>
            </a:r>
            <a:r>
              <a:rPr lang="zh-CN" altLang="en-US" sz="1800" dirty="0"/>
              <a:t>年遇到</a:t>
            </a:r>
            <a:r>
              <a:rPr lang="en-US" altLang="zh-CN" sz="1800"/>
              <a:t>MongoDB</a:t>
            </a:r>
            <a:r>
              <a:rPr lang="zh-CN" altLang="en-US" sz="1800" dirty="0"/>
              <a:t>未授权访问、</a:t>
            </a:r>
            <a:r>
              <a:rPr lang="en-US" altLang="zh-CN" sz="1800" dirty="0"/>
              <a:t>ElasticSearch</a:t>
            </a:r>
            <a:r>
              <a:rPr lang="zh-CN" altLang="en-US" sz="1800" dirty="0"/>
              <a:t>未授权访问、</a:t>
            </a:r>
            <a:r>
              <a:rPr lang="en-US" altLang="zh-CN" sz="1800" dirty="0"/>
              <a:t>NFS</a:t>
            </a:r>
            <a:r>
              <a:rPr lang="zh-CN" altLang="en-US" sz="1800" dirty="0"/>
              <a:t>任意挂载、</a:t>
            </a:r>
            <a:r>
              <a:rPr lang="en-US" altLang="zh-CN" sz="1800" dirty="0"/>
              <a:t>Windows</a:t>
            </a:r>
            <a:r>
              <a:rPr lang="zh-CN" altLang="en-US" sz="1800" dirty="0"/>
              <a:t>组件风险扫描）</a:t>
            </a:r>
          </a:p>
          <a:p>
            <a:r>
              <a:rPr lang="zh-CN" altLang="en-US" sz="1800" dirty="0"/>
              <a:t>发现存在某些情况云镜</a:t>
            </a:r>
            <a:r>
              <a:rPr lang="en-US" altLang="zh-CN" sz="1800" dirty="0"/>
              <a:t>agent</a:t>
            </a:r>
            <a:r>
              <a:rPr lang="zh-CN" altLang="en-US" sz="1800" dirty="0"/>
              <a:t>占用资源过多，可能会影响主机性能</a:t>
            </a:r>
            <a:endParaRPr lang="en-US" altLang="zh-CN" sz="1800" dirty="0"/>
          </a:p>
          <a:p>
            <a:r>
              <a:rPr lang="zh-CN" altLang="en-US" sz="1800" dirty="0"/>
              <a:t>当前主要交付的是单租户版，多租户定制版本不佳</a:t>
            </a:r>
          </a:p>
          <a:p>
            <a:r>
              <a:rPr lang="zh-CN" altLang="en-US" sz="1800" dirty="0"/>
              <a:t>如果某台主机显示云镜异常，可以考虑通过是否</a:t>
            </a:r>
            <a:r>
              <a:rPr lang="en-US" altLang="zh-CN" sz="1800" dirty="0"/>
              <a:t>ping</a:t>
            </a:r>
            <a:r>
              <a:rPr lang="zh-CN" altLang="en-US" sz="1800" dirty="0"/>
              <a:t>通云镜服务</a:t>
            </a:r>
            <a:endParaRPr lang="en-US" altLang="zh-CN" sz="1800" dirty="0"/>
          </a:p>
          <a:p>
            <a:r>
              <a:rPr lang="zh-CN" altLang="en-US" sz="1800" dirty="0"/>
              <a:t>云镜异常可以考虑查看日志定位 </a:t>
            </a:r>
            <a:r>
              <a:rPr lang="en-US" altLang="zh-CN" sz="1800" dirty="0"/>
              <a:t>/</a:t>
            </a:r>
            <a:r>
              <a:rPr lang="en-US" altLang="zh-CN" sz="1800" dirty="0" err="1"/>
              <a:t>var</a:t>
            </a:r>
            <a:r>
              <a:rPr lang="en-US" altLang="zh-CN" sz="1800" dirty="0"/>
              <a:t>/log/</a:t>
            </a:r>
            <a:r>
              <a:rPr lang="en-US" altLang="zh-CN" sz="1800" dirty="0" err="1"/>
              <a:t>titanagent</a:t>
            </a:r>
            <a:r>
              <a:rPr lang="en-US" altLang="zh-CN" sz="1800" dirty="0"/>
              <a:t>/</a:t>
            </a:r>
            <a:r>
              <a:rPr lang="en-US" altLang="zh-CN" sz="1800" dirty="0" err="1"/>
              <a:t>sys.log</a:t>
            </a:r>
            <a:endParaRPr lang="zh-CN" altLang="en-US" sz="1800" dirty="0"/>
          </a:p>
        </p:txBody>
      </p:sp>
    </p:spTree>
    <p:extLst>
      <p:ext uri="{BB962C8B-B14F-4D97-AF65-F5344CB8AC3E}">
        <p14:creationId xmlns:p14="http://schemas.microsoft.com/office/powerpoint/2010/main" val="187585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2F568-1B60-4DAB-9456-051F826313B9}"/>
              </a:ext>
            </a:extLst>
          </p:cNvPr>
          <p:cNvSpPr>
            <a:spLocks noGrp="1"/>
          </p:cNvSpPr>
          <p:nvPr>
            <p:ph type="title"/>
          </p:nvPr>
        </p:nvSpPr>
        <p:spPr/>
        <p:txBody>
          <a:bodyPr/>
          <a:lstStyle/>
          <a:p>
            <a:r>
              <a:rPr lang="zh-CN" altLang="en-US" dirty="0"/>
              <a:t>一个小问题</a:t>
            </a:r>
          </a:p>
        </p:txBody>
      </p:sp>
      <p:pic>
        <p:nvPicPr>
          <p:cNvPr id="7" name="图片 6">
            <a:extLst>
              <a:ext uri="{FF2B5EF4-FFF2-40B4-BE49-F238E27FC236}">
                <a16:creationId xmlns:a16="http://schemas.microsoft.com/office/drawing/2014/main" id="{5EB10F01-6845-47B7-ADAE-D70C88DA3028}"/>
              </a:ext>
            </a:extLst>
          </p:cNvPr>
          <p:cNvPicPr>
            <a:picLocks noChangeAspect="1"/>
          </p:cNvPicPr>
          <p:nvPr/>
        </p:nvPicPr>
        <p:blipFill>
          <a:blip r:embed="rId2"/>
          <a:stretch>
            <a:fillRect/>
          </a:stretch>
        </p:blipFill>
        <p:spPr>
          <a:xfrm>
            <a:off x="753865" y="1400969"/>
            <a:ext cx="7172325" cy="5200650"/>
          </a:xfrm>
          <a:prstGeom prst="rect">
            <a:avLst/>
          </a:prstGeom>
        </p:spPr>
      </p:pic>
    </p:spTree>
    <p:extLst>
      <p:ext uri="{BB962C8B-B14F-4D97-AF65-F5344CB8AC3E}">
        <p14:creationId xmlns:p14="http://schemas.microsoft.com/office/powerpoint/2010/main" val="301039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CDFE91-A742-41CB-A1F0-4DD5EEC7D832}"/>
              </a:ext>
            </a:extLst>
          </p:cNvPr>
          <p:cNvPicPr>
            <a:picLocks noChangeAspect="1"/>
          </p:cNvPicPr>
          <p:nvPr/>
        </p:nvPicPr>
        <p:blipFill>
          <a:blip r:embed="rId2"/>
          <a:stretch>
            <a:fillRect/>
          </a:stretch>
        </p:blipFill>
        <p:spPr>
          <a:xfrm>
            <a:off x="7712040" y="4696386"/>
            <a:ext cx="4221345" cy="2028353"/>
          </a:xfrm>
          <a:prstGeom prst="rect">
            <a:avLst/>
          </a:prstGeom>
        </p:spPr>
      </p:pic>
      <p:sp>
        <p:nvSpPr>
          <p:cNvPr id="2" name="标题 1">
            <a:extLst>
              <a:ext uri="{FF2B5EF4-FFF2-40B4-BE49-F238E27FC236}">
                <a16:creationId xmlns:a16="http://schemas.microsoft.com/office/drawing/2014/main" id="{97A78CAF-90AC-47B2-B944-013251E90A2E}"/>
              </a:ext>
            </a:extLst>
          </p:cNvPr>
          <p:cNvSpPr>
            <a:spLocks noGrp="1"/>
          </p:cNvSpPr>
          <p:nvPr>
            <p:ph type="title"/>
          </p:nvPr>
        </p:nvSpPr>
        <p:spPr/>
        <p:txBody>
          <a:bodyPr/>
          <a:lstStyle/>
          <a:p>
            <a:r>
              <a:rPr lang="zh-CN" altLang="en-US" dirty="0"/>
              <a:t>漏洞处理</a:t>
            </a:r>
          </a:p>
        </p:txBody>
      </p:sp>
      <p:sp>
        <p:nvSpPr>
          <p:cNvPr id="4" name="矩形 3">
            <a:extLst>
              <a:ext uri="{FF2B5EF4-FFF2-40B4-BE49-F238E27FC236}">
                <a16:creationId xmlns:a16="http://schemas.microsoft.com/office/drawing/2014/main" id="{85CDD59E-807F-4523-A4E2-1FB96F5F6AD7}"/>
              </a:ext>
            </a:extLst>
          </p:cNvPr>
          <p:cNvSpPr/>
          <p:nvPr/>
        </p:nvSpPr>
        <p:spPr>
          <a:xfrm>
            <a:off x="559987" y="1475865"/>
            <a:ext cx="7974028" cy="3447098"/>
          </a:xfrm>
          <a:prstGeom prst="rect">
            <a:avLst/>
          </a:prstGeom>
        </p:spPr>
        <p:txBody>
          <a:bodyPr wrap="square">
            <a:spAutoFit/>
          </a:bodyPr>
          <a:lstStyle/>
          <a:p>
            <a:pPr fontAlgn="base">
              <a:buFont typeface="+mj-lt"/>
              <a:buAutoNum type="arabicPeriod"/>
            </a:pPr>
            <a:r>
              <a:rPr lang="zh-CN" altLang="en-US" sz="1600" b="1" dirty="0">
                <a:latin typeface="Microsoft YaHei" panose="020B0503020204020204" pitchFamily="34" charset="-122"/>
                <a:ea typeface="Microsoft YaHei" panose="020B0503020204020204" pitchFamily="34" charset="-122"/>
              </a:rPr>
              <a:t>漏洞发现：</a:t>
            </a:r>
          </a:p>
          <a:p>
            <a:pPr marL="742950" lvl="1" indent="-285750" fontAlgn="base">
              <a:buFont typeface="+mj-lt"/>
              <a:buAutoNum type="arabicPeriod"/>
            </a:pPr>
            <a:r>
              <a:rPr lang="zh-CN" altLang="en-US" sz="1200" dirty="0">
                <a:latin typeface="Microsoft YaHei" panose="020B0503020204020204" pitchFamily="34" charset="-122"/>
                <a:ea typeface="Microsoft YaHei" panose="020B0503020204020204" pitchFamily="34" charset="-122"/>
              </a:rPr>
              <a:t>订阅云鼎实验室、安全牛、代码卫士、聚锋实验室、黑白之道、</a:t>
            </a:r>
            <a:r>
              <a:rPr lang="en-US" altLang="zh-CN" sz="1200" dirty="0">
                <a:latin typeface="Microsoft YaHei" panose="020B0503020204020204" pitchFamily="34" charset="-122"/>
                <a:ea typeface="Microsoft YaHei" panose="020B0503020204020204" pitchFamily="34" charset="-122"/>
              </a:rPr>
              <a:t>360</a:t>
            </a:r>
            <a:r>
              <a:rPr lang="zh-CN" altLang="en-US" sz="1200" dirty="0">
                <a:latin typeface="Microsoft YaHei" panose="020B0503020204020204" pitchFamily="34" charset="-122"/>
                <a:ea typeface="Microsoft YaHei" panose="020B0503020204020204" pitchFamily="34" charset="-122"/>
              </a:rPr>
              <a:t>安全卫士、</a:t>
            </a:r>
            <a:r>
              <a:rPr lang="en-US" altLang="zh-CN" sz="1200" dirty="0" err="1">
                <a:latin typeface="Microsoft YaHei" panose="020B0503020204020204" pitchFamily="34" charset="-122"/>
                <a:ea typeface="Microsoft YaHei" panose="020B0503020204020204" pitchFamily="34" charset="-122"/>
              </a:rPr>
              <a:t>360Netlab</a:t>
            </a:r>
            <a:r>
              <a:rPr lang="zh-CN" altLang="en-US" sz="1200" dirty="0">
                <a:latin typeface="Microsoft YaHei" panose="020B0503020204020204" pitchFamily="34" charset="-122"/>
                <a:ea typeface="Microsoft YaHei" panose="020B0503020204020204" pitchFamily="34" charset="-122"/>
              </a:rPr>
              <a:t>公众号</a:t>
            </a:r>
          </a:p>
          <a:p>
            <a:pPr marL="742950" lvl="1" indent="-285750" fontAlgn="base">
              <a:buFont typeface="+mj-lt"/>
              <a:buAutoNum type="arabicPeriod"/>
            </a:pPr>
            <a:r>
              <a:rPr lang="zh-CN" altLang="en-US" sz="1200" dirty="0">
                <a:latin typeface="Microsoft YaHei" panose="020B0503020204020204" pitchFamily="34" charset="-122"/>
                <a:ea typeface="Microsoft YaHei" panose="020B0503020204020204" pitchFamily="34" charset="-122"/>
              </a:rPr>
              <a:t>关注腾讯安全情报 </a:t>
            </a:r>
            <a:r>
              <a:rPr lang="en-US" altLang="zh-CN" sz="1200" u="sng" dirty="0">
                <a:latin typeface="Microsoft YaHei" panose="020B0503020204020204" pitchFamily="34" charset="-122"/>
                <a:ea typeface="Microsoft YaHei" panose="020B0503020204020204" pitchFamily="34" charset="-122"/>
                <a:hlinkClick r:id="rId3"/>
              </a:rPr>
              <a:t>https://</a:t>
            </a:r>
            <a:r>
              <a:rPr lang="en-US" altLang="zh-CN" sz="1200" u="sng" dirty="0" err="1">
                <a:latin typeface="Microsoft YaHei" panose="020B0503020204020204" pitchFamily="34" charset="-122"/>
                <a:ea typeface="Microsoft YaHei" panose="020B0503020204020204" pitchFamily="34" charset="-122"/>
                <a:hlinkClick r:id="rId3"/>
              </a:rPr>
              <a:t>console.cloud.tencent.com</a:t>
            </a:r>
            <a:r>
              <a:rPr lang="en-US" altLang="zh-CN" sz="1200" u="sng" dirty="0">
                <a:latin typeface="Microsoft YaHei" panose="020B0503020204020204" pitchFamily="34" charset="-122"/>
                <a:ea typeface="Microsoft YaHei" panose="020B0503020204020204" pitchFamily="34" charset="-122"/>
                <a:hlinkClick r:id="rId3"/>
              </a:rPr>
              <a:t>/</a:t>
            </a:r>
            <a:r>
              <a:rPr lang="en-US" altLang="zh-CN" sz="1200" u="sng" dirty="0" err="1">
                <a:latin typeface="Microsoft YaHei" panose="020B0503020204020204" pitchFamily="34" charset="-122"/>
                <a:ea typeface="Microsoft YaHei" panose="020B0503020204020204" pitchFamily="34" charset="-122"/>
                <a:hlinkClick r:id="rId3"/>
              </a:rPr>
              <a:t>ssa</a:t>
            </a:r>
            <a:r>
              <a:rPr lang="en-US" altLang="zh-CN" sz="1200" u="sng" dirty="0">
                <a:latin typeface="Microsoft YaHei" panose="020B0503020204020204" pitchFamily="34" charset="-122"/>
                <a:ea typeface="Microsoft YaHei" panose="020B0503020204020204" pitchFamily="34" charset="-122"/>
                <a:hlinkClick r:id="rId3"/>
              </a:rPr>
              <a:t>/info</a:t>
            </a:r>
            <a:r>
              <a:rPr lang="zh-CN" altLang="en-US" sz="1200" dirty="0">
                <a:latin typeface="Microsoft YaHei" panose="020B0503020204020204" pitchFamily="34" charset="-122"/>
                <a:ea typeface="Microsoft YaHei" panose="020B0503020204020204" pitchFamily="34" charset="-122"/>
              </a:rPr>
              <a:t>，一线运维每天登陆查看</a:t>
            </a:r>
            <a:endParaRPr lang="en-US" altLang="zh-CN" sz="1200" dirty="0">
              <a:latin typeface="Microsoft YaHei" panose="020B0503020204020204" pitchFamily="34" charset="-122"/>
              <a:ea typeface="Microsoft YaHei" panose="020B0503020204020204" pitchFamily="34" charset="-122"/>
            </a:endParaRPr>
          </a:p>
          <a:p>
            <a:pPr lvl="1" fontAlgn="base"/>
            <a:endParaRPr lang="zh-CN" altLang="en-US" sz="1200" dirty="0">
              <a:latin typeface="Microsoft YaHei" panose="020B0503020204020204" pitchFamily="34" charset="-122"/>
              <a:ea typeface="Microsoft YaHei" panose="020B0503020204020204" pitchFamily="34" charset="-122"/>
            </a:endParaRPr>
          </a:p>
          <a:p>
            <a:pPr fontAlgn="base">
              <a:buFont typeface="+mj-lt"/>
              <a:buAutoNum type="arabicPeriod"/>
            </a:pPr>
            <a:r>
              <a:rPr lang="zh-CN" altLang="en-US" sz="1600" b="1" dirty="0">
                <a:latin typeface="Microsoft YaHei" panose="020B0503020204020204" pitchFamily="34" charset="-122"/>
                <a:ea typeface="Microsoft YaHei" panose="020B0503020204020204" pitchFamily="34" charset="-122"/>
              </a:rPr>
              <a:t>确认影响：</a:t>
            </a:r>
          </a:p>
          <a:p>
            <a:pPr marL="742950" lvl="1" indent="-285750" fontAlgn="base">
              <a:buFont typeface="+mj-lt"/>
              <a:buAutoNum type="arabicPeriod"/>
            </a:pPr>
            <a:r>
              <a:rPr lang="zh-CN" altLang="en-US" sz="1200" dirty="0">
                <a:latin typeface="Microsoft YaHei" panose="020B0503020204020204" pitchFamily="34" charset="-122"/>
                <a:ea typeface="Microsoft YaHei" panose="020B0503020204020204" pitchFamily="34" charset="-122"/>
              </a:rPr>
              <a:t>确认公众号文章以及腾讯安全情报中会有漏洞的详细描述和影响的系统或软件版本。</a:t>
            </a:r>
          </a:p>
          <a:p>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风险等级分为从高到低</a:t>
            </a:r>
            <a:r>
              <a:rPr lang="en-US" altLang="zh-CN" sz="1200" dirty="0">
                <a:latin typeface="Microsoft YaHei" panose="020B0503020204020204" pitchFamily="34" charset="-122"/>
                <a:ea typeface="Microsoft YaHei" panose="020B0503020204020204" pitchFamily="34" charset="-122"/>
              </a:rPr>
              <a:t>4</a:t>
            </a:r>
            <a:r>
              <a:rPr lang="zh-CN" altLang="en-US" sz="1200" dirty="0">
                <a:latin typeface="Microsoft YaHei" panose="020B0503020204020204" pitchFamily="34" charset="-122"/>
                <a:ea typeface="Microsoft YaHei" panose="020B0503020204020204" pitchFamily="34" charset="-122"/>
              </a:rPr>
              <a:t>类：</a:t>
            </a:r>
            <a:endParaRPr lang="zh-CN" altLang="en-US" dirty="0"/>
          </a:p>
          <a:p>
            <a:pPr fontAlgn="base"/>
            <a:r>
              <a:rPr lang="en-US" altLang="zh-CN" sz="1050" b="1" dirty="0">
                <a:latin typeface="Red Hat Text"/>
                <a:ea typeface="Microsoft YaHei" panose="020B0503020204020204" pitchFamily="34" charset="-122"/>
              </a:rPr>
              <a:t>	</a:t>
            </a:r>
            <a:r>
              <a:rPr lang="zh-CN" altLang="en-US" sz="1050" b="1" dirty="0">
                <a:latin typeface="Red Hat Text"/>
                <a:ea typeface="Microsoft YaHei" panose="020B0503020204020204" pitchFamily="34" charset="-122"/>
              </a:rPr>
              <a:t>严重</a:t>
            </a:r>
            <a:r>
              <a:rPr lang="zh-CN" altLang="en-US" sz="1050" dirty="0">
                <a:latin typeface="Red Hat Text"/>
                <a:ea typeface="Microsoft YaHei" panose="020B0503020204020204" pitchFamily="34" charset="-122"/>
              </a:rPr>
              <a:t>，又名：危急，</a:t>
            </a:r>
            <a:r>
              <a:rPr lang="en-US" altLang="zh-CN" sz="1050" dirty="0">
                <a:latin typeface="Red Hat Text"/>
                <a:ea typeface="Microsoft YaHei" panose="020B0503020204020204" pitchFamily="34" charset="-122"/>
              </a:rPr>
              <a:t>Critical</a:t>
            </a:r>
            <a:endParaRPr lang="zh-CN" altLang="en-US" sz="1200" dirty="0">
              <a:latin typeface="Microsoft YaHei" panose="020B0503020204020204" pitchFamily="34" charset="-122"/>
              <a:ea typeface="Microsoft YaHei" panose="020B0503020204020204" pitchFamily="34" charset="-122"/>
            </a:endParaRPr>
          </a:p>
          <a:p>
            <a:pPr fontAlgn="base"/>
            <a:r>
              <a:rPr lang="en-US" altLang="zh-CN" sz="1050" b="1" dirty="0">
                <a:latin typeface="Red Hat Text"/>
                <a:ea typeface="Microsoft YaHei" panose="020B0503020204020204" pitchFamily="34" charset="-122"/>
              </a:rPr>
              <a:t>	</a:t>
            </a:r>
            <a:r>
              <a:rPr lang="zh-CN" altLang="en-US" sz="1050" b="1" dirty="0">
                <a:latin typeface="Red Hat Text"/>
                <a:ea typeface="Microsoft YaHei" panose="020B0503020204020204" pitchFamily="34" charset="-122"/>
              </a:rPr>
              <a:t>高危</a:t>
            </a:r>
            <a:r>
              <a:rPr lang="zh-CN" altLang="en-US" sz="1050" dirty="0">
                <a:latin typeface="Red Hat Text"/>
                <a:ea typeface="Microsoft YaHei" panose="020B0503020204020204" pitchFamily="34" charset="-122"/>
              </a:rPr>
              <a:t>，又名：</a:t>
            </a:r>
            <a:r>
              <a:rPr lang="en-US" altLang="zh-CN" sz="1050" dirty="0">
                <a:latin typeface="Red Hat Text"/>
                <a:ea typeface="Microsoft YaHei" panose="020B0503020204020204" pitchFamily="34" charset="-122"/>
              </a:rPr>
              <a:t>Important</a:t>
            </a:r>
            <a:r>
              <a:rPr lang="zh-CN" altLang="en-US" sz="1050" dirty="0">
                <a:latin typeface="Red Hat Text"/>
                <a:ea typeface="Microsoft YaHei" panose="020B0503020204020204" pitchFamily="34" charset="-122"/>
              </a:rPr>
              <a:t>，</a:t>
            </a:r>
            <a:r>
              <a:rPr lang="en-US" altLang="zh-CN" sz="1050" dirty="0">
                <a:latin typeface="Red Hat Text"/>
                <a:ea typeface="Microsoft YaHei" panose="020B0503020204020204" pitchFamily="34" charset="-122"/>
              </a:rPr>
              <a:t>High</a:t>
            </a:r>
            <a:endParaRPr lang="zh-CN" altLang="en-US" sz="1200" dirty="0">
              <a:latin typeface="Microsoft YaHei" panose="020B0503020204020204" pitchFamily="34" charset="-122"/>
              <a:ea typeface="Microsoft YaHei" panose="020B0503020204020204" pitchFamily="34" charset="-122"/>
            </a:endParaRPr>
          </a:p>
          <a:p>
            <a:pPr fontAlgn="base"/>
            <a:r>
              <a:rPr lang="en-US" altLang="zh-CN" sz="1050" b="1" dirty="0">
                <a:latin typeface="Red Hat Text"/>
              </a:rPr>
              <a:t>	</a:t>
            </a:r>
            <a:r>
              <a:rPr lang="zh-CN" altLang="en-US" sz="1050" b="1" dirty="0">
                <a:latin typeface="Red Hat Text"/>
              </a:rPr>
              <a:t>中危</a:t>
            </a:r>
            <a:r>
              <a:rPr lang="zh-CN" altLang="en-US" sz="1050" dirty="0">
                <a:latin typeface="Red Hat Text"/>
              </a:rPr>
              <a:t>，又名：</a:t>
            </a:r>
            <a:r>
              <a:rPr lang="en-US" altLang="zh-CN" sz="1050" dirty="0">
                <a:latin typeface="Red Hat Text"/>
              </a:rPr>
              <a:t>Moderate</a:t>
            </a:r>
            <a:r>
              <a:rPr lang="zh-CN" altLang="en-US" sz="1050" dirty="0">
                <a:latin typeface="Red Hat Text"/>
              </a:rPr>
              <a:t>，</a:t>
            </a:r>
            <a:r>
              <a:rPr lang="en-US" altLang="zh-CN" sz="1050" dirty="0">
                <a:latin typeface="Red Hat Text"/>
              </a:rPr>
              <a:t>Medium</a:t>
            </a:r>
            <a:endParaRPr lang="zh-CN" altLang="en-US" sz="1200" dirty="0">
              <a:latin typeface="Red Hat Text"/>
            </a:endParaRPr>
          </a:p>
          <a:p>
            <a:pPr fontAlgn="base"/>
            <a:r>
              <a:rPr lang="en-US" altLang="zh-CN" sz="1050" b="1" dirty="0">
                <a:latin typeface="Red Hat Text"/>
              </a:rPr>
              <a:t>	</a:t>
            </a:r>
            <a:r>
              <a:rPr lang="zh-CN" altLang="en-US" sz="1050" b="1" dirty="0">
                <a:latin typeface="Red Hat Text"/>
              </a:rPr>
              <a:t>低危</a:t>
            </a:r>
            <a:r>
              <a:rPr lang="zh-CN" altLang="en-US" sz="1050" dirty="0">
                <a:latin typeface="Red Hat Text"/>
              </a:rPr>
              <a:t>，又名：</a:t>
            </a:r>
            <a:r>
              <a:rPr lang="en-US" altLang="zh-CN" sz="1050" dirty="0">
                <a:latin typeface="Red Hat Text"/>
              </a:rPr>
              <a:t>Low</a:t>
            </a:r>
            <a:endParaRPr lang="zh-CN" altLang="en-US" sz="1200" dirty="0">
              <a:latin typeface="Red Hat Text"/>
            </a:endParaRPr>
          </a:p>
          <a:p>
            <a:r>
              <a:rPr lang="en-US" altLang="zh-CN" sz="1200" dirty="0">
                <a:latin typeface="Microsoft YaHei" panose="020B0503020204020204" pitchFamily="34" charset="-122"/>
                <a:ea typeface="Microsoft YaHei" panose="020B0503020204020204" pitchFamily="34" charset="-122"/>
              </a:rPr>
              <a:t>	</a:t>
            </a:r>
          </a:p>
          <a:p>
            <a:r>
              <a:rPr lang="en-US" altLang="zh-CN" sz="1200" dirty="0">
                <a:latin typeface="Microsoft YaHei" panose="020B0503020204020204" pitchFamily="34" charset="-122"/>
                <a:ea typeface="Microsoft YaHei" panose="020B0503020204020204" pitchFamily="34" charset="-122"/>
              </a:rPr>
              <a:t>	</a:t>
            </a:r>
            <a:r>
              <a:rPr lang="zh-CN" altLang="en-US" sz="1200" dirty="0">
                <a:latin typeface="Microsoft YaHei" panose="020B0503020204020204" pitchFamily="34" charset="-122"/>
                <a:ea typeface="Microsoft YaHei" panose="020B0503020204020204" pitchFamily="34" charset="-122"/>
              </a:rPr>
              <a:t>分类影响云平台用户范围，从大到小分为</a:t>
            </a:r>
            <a:r>
              <a:rPr lang="en-US" altLang="zh-CN" sz="1200" dirty="0">
                <a:latin typeface="Microsoft YaHei" panose="020B0503020204020204" pitchFamily="34" charset="-122"/>
                <a:ea typeface="Microsoft YaHei" panose="020B0503020204020204" pitchFamily="34" charset="-122"/>
              </a:rPr>
              <a:t>3</a:t>
            </a:r>
            <a:r>
              <a:rPr lang="zh-CN" altLang="en-US" sz="1200" dirty="0">
                <a:latin typeface="Microsoft YaHei" panose="020B0503020204020204" pitchFamily="34" charset="-122"/>
                <a:ea typeface="Microsoft YaHei" panose="020B0503020204020204" pitchFamily="34" charset="-122"/>
              </a:rPr>
              <a:t>类：</a:t>
            </a:r>
            <a:endParaRPr lang="zh-CN" altLang="en-US" dirty="0"/>
          </a:p>
          <a:p>
            <a:pPr lvl="1" fontAlgn="base">
              <a:buFont typeface="+mj-lt"/>
              <a:buAutoNum type="arabicPeriod"/>
            </a:pPr>
            <a:r>
              <a:rPr lang="en-US" altLang="zh-CN" sz="1200" b="1" dirty="0">
                <a:latin typeface="Microsoft YaHei" panose="020B0503020204020204" pitchFamily="34" charset="-122"/>
                <a:ea typeface="Microsoft YaHei" panose="020B0503020204020204" pitchFamily="34" charset="-122"/>
              </a:rPr>
              <a:t>A</a:t>
            </a:r>
            <a:r>
              <a:rPr lang="zh-CN" altLang="en-US" sz="1200" dirty="0">
                <a:latin typeface="Microsoft YaHei" panose="020B0503020204020204" pitchFamily="34" charset="-122"/>
                <a:ea typeface="Microsoft YaHei" panose="020B0503020204020204" pitchFamily="34" charset="-122"/>
              </a:rPr>
              <a:t> 漏洞影响包括操作系统和镜像预装的基础软件，影响最新版镜像，影响使用此镜像以及此系统旧版本的用户。</a:t>
            </a:r>
          </a:p>
          <a:p>
            <a:pPr lvl="1" fontAlgn="base">
              <a:buFont typeface="+mj-lt"/>
              <a:buAutoNum type="arabicPeriod"/>
            </a:pPr>
            <a:r>
              <a:rPr lang="en-US" altLang="zh-CN" sz="1200" b="1" dirty="0">
                <a:latin typeface="Microsoft YaHei" panose="020B0503020204020204" pitchFamily="34" charset="-122"/>
                <a:ea typeface="Microsoft YaHei" panose="020B0503020204020204" pitchFamily="34" charset="-122"/>
              </a:rPr>
              <a:t>B</a:t>
            </a:r>
            <a:r>
              <a:rPr lang="zh-CN" altLang="en-US" sz="1200" dirty="0">
                <a:latin typeface="Microsoft YaHei" panose="020B0503020204020204" pitchFamily="34" charset="-122"/>
                <a:ea typeface="Microsoft YaHei" panose="020B0503020204020204" pitchFamily="34" charset="-122"/>
              </a:rPr>
              <a:t> 漏洞影响包括操作系统和镜像预装的基础软件，但不影响最新版镜像，可能影响已有用户用旧镜像创建的旧云主机。</a:t>
            </a:r>
          </a:p>
          <a:p>
            <a:pPr lvl="1" fontAlgn="base">
              <a:buFont typeface="+mj-lt"/>
              <a:buAutoNum type="arabicPeriod"/>
            </a:pPr>
            <a:r>
              <a:rPr lang="en-US" altLang="zh-CN" sz="1200" b="1" dirty="0">
                <a:latin typeface="Microsoft YaHei" panose="020B0503020204020204" pitchFamily="34" charset="-122"/>
                <a:ea typeface="Microsoft YaHei" panose="020B0503020204020204" pitchFamily="34" charset="-122"/>
              </a:rPr>
              <a:t>C</a:t>
            </a:r>
            <a:r>
              <a:rPr lang="zh-CN" altLang="en-US" sz="1200" dirty="0">
                <a:latin typeface="Microsoft YaHei" panose="020B0503020204020204" pitchFamily="34" charset="-122"/>
                <a:ea typeface="Microsoft YaHei" panose="020B0503020204020204" pitchFamily="34" charset="-122"/>
              </a:rPr>
              <a:t> 漏洞不影响操作系统和和镜像预装的基础软件，即不影响最新版镜像，可能影响用户自行安装的软件。</a:t>
            </a:r>
            <a:endParaRPr lang="zh-CN" altLang="en-US" sz="1200" b="0" i="0" spc="0" dirty="0">
              <a:effectLst/>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A6015C96-670F-4F94-8E1D-BC666D7823C5}"/>
              </a:ext>
            </a:extLst>
          </p:cNvPr>
          <p:cNvPicPr>
            <a:picLocks noChangeAspect="1"/>
          </p:cNvPicPr>
          <p:nvPr/>
        </p:nvPicPr>
        <p:blipFill>
          <a:blip r:embed="rId4"/>
          <a:stretch>
            <a:fillRect/>
          </a:stretch>
        </p:blipFill>
        <p:spPr>
          <a:xfrm>
            <a:off x="8255801" y="920860"/>
            <a:ext cx="3677584" cy="2977372"/>
          </a:xfrm>
          <a:prstGeom prst="rect">
            <a:avLst/>
          </a:prstGeom>
        </p:spPr>
      </p:pic>
    </p:spTree>
    <p:extLst>
      <p:ext uri="{BB962C8B-B14F-4D97-AF65-F5344CB8AC3E}">
        <p14:creationId xmlns:p14="http://schemas.microsoft.com/office/powerpoint/2010/main" val="192539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DA861-F1F3-4A69-92AE-942E7D08562F}"/>
              </a:ext>
            </a:extLst>
          </p:cNvPr>
          <p:cNvSpPr>
            <a:spLocks noGrp="1"/>
          </p:cNvSpPr>
          <p:nvPr>
            <p:ph type="title"/>
          </p:nvPr>
        </p:nvSpPr>
        <p:spPr/>
        <p:txBody>
          <a:bodyPr/>
          <a:lstStyle/>
          <a:p>
            <a:r>
              <a:rPr lang="zh-CN" altLang="en-US" dirty="0"/>
              <a:t>云镜像漏洞策略</a:t>
            </a:r>
          </a:p>
        </p:txBody>
      </p:sp>
      <p:sp>
        <p:nvSpPr>
          <p:cNvPr id="3" name="内容占位符 2">
            <a:extLst>
              <a:ext uri="{FF2B5EF4-FFF2-40B4-BE49-F238E27FC236}">
                <a16:creationId xmlns:a16="http://schemas.microsoft.com/office/drawing/2014/main" id="{70B4BA58-3CE8-4428-9262-CC1F979F0235}"/>
              </a:ext>
            </a:extLst>
          </p:cNvPr>
          <p:cNvSpPr>
            <a:spLocks noGrp="1"/>
          </p:cNvSpPr>
          <p:nvPr>
            <p:ph idx="1"/>
          </p:nvPr>
        </p:nvSpPr>
        <p:spPr/>
        <p:txBody>
          <a:bodyPr/>
          <a:lstStyle/>
          <a:p>
            <a:r>
              <a:rPr lang="zh-CN" altLang="en-US" dirty="0"/>
              <a:t>不是所有的漏洞都会立马修复</a:t>
            </a:r>
            <a:endParaRPr lang="en-US" altLang="zh-CN" dirty="0"/>
          </a:p>
          <a:p>
            <a:r>
              <a:rPr lang="zh-CN" altLang="en-US" dirty="0"/>
              <a:t>按约定周期，比如半年统一执行一次漏洞修复</a:t>
            </a:r>
            <a:endParaRPr lang="en-US" altLang="zh-CN" dirty="0"/>
          </a:p>
          <a:p>
            <a:r>
              <a:rPr lang="zh-CN" altLang="en-US" dirty="0"/>
              <a:t>遇到影响级别极高的漏洞，会加急修复镜像发布</a:t>
            </a:r>
            <a:endParaRPr lang="en-US" altLang="zh-CN" dirty="0"/>
          </a:p>
          <a:p>
            <a:r>
              <a:rPr lang="zh-CN" altLang="en-US" dirty="0"/>
              <a:t>会向云平台用户推送高危漏洞风险通知</a:t>
            </a:r>
            <a:endParaRPr lang="en-US" altLang="zh-CN" dirty="0"/>
          </a:p>
          <a:p>
            <a:r>
              <a:rPr lang="zh-CN" altLang="en-US" dirty="0"/>
              <a:t>每个地域的镜像列表是不同的</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89413762"/>
      </p:ext>
    </p:extLst>
  </p:cSld>
  <p:clrMapOvr>
    <a:masterClrMapping/>
  </p:clrMapOvr>
</p:sld>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TM04033923[[fn=深度]]</Template>
  <TotalTime>98</TotalTime>
  <Words>664</Words>
  <Application>Microsoft Office PowerPoint</Application>
  <PresentationFormat>宽屏</PresentationFormat>
  <Paragraphs>53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Red Hat Text</vt:lpstr>
      <vt:lpstr>华文楷体</vt:lpstr>
      <vt:lpstr>微软雅黑</vt:lpstr>
      <vt:lpstr>Arial</vt:lpstr>
      <vt:lpstr>Corbel</vt:lpstr>
      <vt:lpstr>深度</vt:lpstr>
      <vt:lpstr>云镜补充</vt:lpstr>
      <vt:lpstr>云镜!=云镜</vt:lpstr>
      <vt:lpstr>Agent</vt:lpstr>
      <vt:lpstr>运维视角-服务管理系统</vt:lpstr>
      <vt:lpstr>运维视角-服务管理系统</vt:lpstr>
      <vt:lpstr>其他</vt:lpstr>
      <vt:lpstr>一个小问题</vt:lpstr>
      <vt:lpstr>漏洞处理</vt:lpstr>
      <vt:lpstr>云镜像漏洞策略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slarkchen(陈远兵)</dc:creator>
  <cp:lastModifiedBy>slarkchen(陈远兵)</cp:lastModifiedBy>
  <cp:revision>34</cp:revision>
  <dcterms:created xsi:type="dcterms:W3CDTF">2015-05-05T08:02:14Z</dcterms:created>
  <dcterms:modified xsi:type="dcterms:W3CDTF">2020-03-16T10:43:21Z</dcterms:modified>
</cp:coreProperties>
</file>