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13" r:id="rId3"/>
    <p:sldId id="318" r:id="rId4"/>
    <p:sldId id="305" r:id="rId5"/>
    <p:sldId id="307" r:id="rId6"/>
    <p:sldId id="304" r:id="rId7"/>
    <p:sldId id="306" r:id="rId8"/>
    <p:sldId id="320" r:id="rId9"/>
    <p:sldId id="312" r:id="rId10"/>
    <p:sldId id="319" r:id="rId11"/>
    <p:sldId id="322" r:id="rId12"/>
    <p:sldId id="25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214E8B"/>
    <a:srgbClr val="2E75B6"/>
    <a:srgbClr val="006F6C"/>
    <a:srgbClr val="7D3009"/>
    <a:srgbClr val="2D8B69"/>
    <a:srgbClr val="B77021"/>
    <a:srgbClr val="1FB18A"/>
    <a:srgbClr val="2963AF"/>
    <a:srgbClr val="0C14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073" autoAdjust="0"/>
  </p:normalViewPr>
  <p:slideViewPr>
    <p:cSldViewPr snapToGrid="0">
      <p:cViewPr varScale="1">
        <p:scale>
          <a:sx n="64" d="100"/>
          <a:sy n="64" d="100"/>
        </p:scale>
        <p:origin x="729" y="42"/>
      </p:cViewPr>
      <p:guideLst>
        <p:guide orient="horz" pos="311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2A731-4ACE-4D88-AA4E-661D1AB127D8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F6D47-4554-413C-A921-A8CCD1398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4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教师：企业微信；家长：小程序；（也可以都不用企业微信）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支持学校粒度、教育局、集团等粒度；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F6D47-4554-413C-A921-A8CCD139864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数据中台，技术中台，业务中台，</a:t>
            </a:r>
            <a:r>
              <a:rPr lang="en-US" altLang="zh-CN" dirty="0"/>
              <a:t>3</a:t>
            </a:r>
            <a:r>
              <a:rPr lang="zh-CN" altLang="en-US" dirty="0"/>
              <a:t>中台服务；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推动智慧校园产品成为主数据管理的入口平台；其他应用从这里拿；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系统定位，数据同步，比如跟学籍系统，只支持手动线下导入；出于安全考量；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F6D47-4554-413C-A921-A8CCD139864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851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节约成本由于企业可以使用按需付费的方式利用公共云服务，因此组织可以使用云计算环境来托管资源密集型应用程序，仅在必要时使用和支付处理能力，而不是尝试构建内部基础设施，始终承载该处理能力。像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AmazonWebServices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这样的公共云提供商也会让小型企业自动并立即扩大（或缩小）其在公共云上的计算需求，因此中小企业可以在需要时立即增加容量。此外，在混合云环境中，企业还可以找到一种更具成本效益的备份、归档和保护企业数据的方法，而不是尝试构建和管理本地备份基础设施（或者其中一些用于冗余）。这是因为公共云提供商可以通过利用双方的专长，在他们的异地安全的数据中心更具成本效益地提供数据备份服务（以及通常与之一起的灾难恢复和业务连续性服务）。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可靠性对于完全依赖云计算服务的企业面临的持续风险是，其与云提供商之间的连接可能因一些原因而失败。它可能是一些简单的事情，如企业自己的现场路由器的问题或他们的网络服务提供商的故障。如果企业无法通过互联网从其办公室连接到世界其他地方，那么依赖于网络连接的任何业务运营都将面临停机时间。但是，如果该公司使用的是混合云环境，则可能不会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％依赖这个持久性互联网连接，因此不太可能使其正常运营受到影响。例如，企业可能会在现场维护其关键任务应用程序和客户数据的副本，这意味着即使通信暂时被切断，企业也可以继续处理数据，并进行正常的业务运营。</a:t>
            </a: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）劳动力流动性混合云的另一个好处是，它可以让企业通过智能手机、笔记本电脑甚至家用电脑通过公共云访问关键应用程序和企业数据，从而使员工随时都能高效工作。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降低成本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低成本是云计算最吸引人的优势之一，也是驱使企业管理层考虑云服务的重要因素。升级预置基础设施的增量成本很高，增加预置的计算资源需要购置额外的服务器、存储、电力以及在某些极端情况下新建数据中心的需求。混合云可以帮助企业降低成本，利用“即用即付”云计算资源来消除购买本地资源的需求。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增加存储和可扩展性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混合云为企业扩展存储提供了经济高效的方式，云存储的成本相比等量本地存储要低得多，是备份、复制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和数据归档的不错选择。除此之外，增加云存储没有前置成本和本地资源需求。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提高可用性和访问能力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虽然云计算目前并不能保证服务永远正常，但公有云通常会比大多数本地基础设施具有更高的可用性。云内置有冗余功能并提供关键数据的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geo-replication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。另外，像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Hyper-V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副本和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可用性组等技术可以让我们利用云计算来改进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。云还提供了几乎无处不在的连接，使全球组织可以从几乎任何位置访问云服务。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提高敏捷性和灵活性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混合云最大的好处之一就是灵活性。混合云使您能够将资源和工作负载从本地迁移到云，反之亦然。对于开发和测试而言，混合云使开发人员能够轻松搞定新的虚拟机和应用程序，而无需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运维人员的协助。您还可以利用具有弹性伸缩的混合云，将部分应用程序扩展到云中以处理峰值处理需求。云还提供了各种各样的服务，如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、分析、物联网等，您可以随时使用这些服务，而不是自己构建。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获得应用集成优势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今天，许多应用程序都提供了内置的混合云集成功能。例如，如前所述，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Hyper-V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副本和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可用性组都具有内置的云集成功能。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Stretch Databases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功能等新技术也使您能够将数据库从内部部署到云中。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F6D47-4554-413C-A921-A8CCD139864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52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CF2A-9F53-4F91-A5C2-EDADD8990EC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1F9B-CC9A-4B03-933A-78D369C23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9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CF2A-9F53-4F91-A5C2-EDADD8990EC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1F9B-CC9A-4B03-933A-78D369C23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71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CF2A-9F53-4F91-A5C2-EDADD8990EC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1F9B-CC9A-4B03-933A-78D369C23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27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CF2A-9F53-4F91-A5C2-EDADD8990EC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1F9B-CC9A-4B03-933A-78D369C23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63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CF2A-9F53-4F91-A5C2-EDADD8990EC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1F9B-CC9A-4B03-933A-78D369C23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80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CF2A-9F53-4F91-A5C2-EDADD8990EC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1F9B-CC9A-4B03-933A-78D369C23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83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CF2A-9F53-4F91-A5C2-EDADD8990EC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1F9B-CC9A-4B03-933A-78D369C23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3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CF2A-9F53-4F91-A5C2-EDADD8990EC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1F9B-CC9A-4B03-933A-78D369C23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64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CF2A-9F53-4F91-A5C2-EDADD8990EC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1F9B-CC9A-4B03-933A-78D369C23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8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CF2A-9F53-4F91-A5C2-EDADD8990EC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1F9B-CC9A-4B03-933A-78D369C23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76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CF2A-9F53-4F91-A5C2-EDADD8990EC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1F9B-CC9A-4B03-933A-78D369C23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05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BCF2A-9F53-4F91-A5C2-EDADD8990EC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1F9B-CC9A-4B03-933A-78D369C23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57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6618" y="2522861"/>
            <a:ext cx="8562109" cy="1335930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sz="4800" dirty="0">
                <a:solidFill>
                  <a:srgbClr val="05B1DD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腾讯智慧校园产品介绍</a:t>
            </a:r>
          </a:p>
        </p:txBody>
      </p:sp>
      <p:pic>
        <p:nvPicPr>
          <p:cNvPr id="4" name="图像" descr="图像">
            <a:extLst>
              <a:ext uri="{FF2B5EF4-FFF2-40B4-BE49-F238E27FC236}">
                <a16:creationId xmlns:a16="http://schemas.microsoft.com/office/drawing/2014/main" id="{D1F0F0D8-3072-8C46-BC63-F3F16FCCF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15" y="235527"/>
            <a:ext cx="1330036" cy="2997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4534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E448248-A539-4FD3-AE9F-A4DF5EBC0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51" y="849085"/>
            <a:ext cx="7817097" cy="5780315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788BBAD3-1676-4BAF-8E9F-F61F06E763BB}"/>
              </a:ext>
            </a:extLst>
          </p:cNvPr>
          <p:cNvSpPr txBox="1">
            <a:spLocks noChangeArrowheads="1"/>
          </p:cNvSpPr>
          <p:nvPr/>
        </p:nvSpPr>
        <p:spPr>
          <a:xfrm>
            <a:off x="471304" y="293320"/>
            <a:ext cx="5215440" cy="2826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>
                <a:solidFill>
                  <a:srgbClr val="0DB1DD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项目系统架构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9C0B2D28-D465-4438-B6B8-E4C4350AC5EA}"/>
              </a:ext>
            </a:extLst>
          </p:cNvPr>
          <p:cNvSpPr/>
          <p:nvPr/>
        </p:nvSpPr>
        <p:spPr>
          <a:xfrm>
            <a:off x="275514" y="338131"/>
            <a:ext cx="135425" cy="193476"/>
          </a:xfrm>
          <a:prstGeom prst="rect">
            <a:avLst/>
          </a:prstGeom>
          <a:solidFill>
            <a:srgbClr val="05B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1190" noProof="1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</a:endParaRPr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16E92F83-1174-4DDF-B806-D83E333FE8CF}"/>
              </a:ext>
            </a:extLst>
          </p:cNvPr>
          <p:cNvSpPr/>
          <p:nvPr/>
        </p:nvSpPr>
        <p:spPr>
          <a:xfrm>
            <a:off x="430623" y="338131"/>
            <a:ext cx="23620" cy="1934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1190" noProof="1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3299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073A445-20CF-4447-812C-6EF75AF5D8D9}"/>
              </a:ext>
            </a:extLst>
          </p:cNvPr>
          <p:cNvSpPr txBox="1">
            <a:spLocks noChangeArrowheads="1"/>
          </p:cNvSpPr>
          <p:nvPr/>
        </p:nvSpPr>
        <p:spPr>
          <a:xfrm>
            <a:off x="473213" y="271845"/>
            <a:ext cx="5236577" cy="2838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1800" dirty="0">
                <a:solidFill>
                  <a:srgbClr val="0DB1DD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腾讯智慧校园</a:t>
            </a:r>
            <a:r>
              <a:rPr lang="en-US" altLang="zh-CN" sz="1800" dirty="0">
                <a:solidFill>
                  <a:srgbClr val="0DB1DD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——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DB1DD"/>
                </a:solidFill>
                <a:effectLst/>
                <a:uLnTx/>
                <a:uFillTx/>
                <a:latin typeface="TTTGB Medium" panose="020C06030202040F0204" pitchFamily="34" charset="-122"/>
                <a:ea typeface="TTTGB Medium" panose="020C06030202040F0204" pitchFamily="34" charset="-122"/>
              </a:rPr>
              <a:t>开放平台</a:t>
            </a:r>
          </a:p>
        </p:txBody>
      </p:sp>
      <p:sp>
        <p:nvSpPr>
          <p:cNvPr id="5" name="矩形 8">
            <a:extLst>
              <a:ext uri="{FF2B5EF4-FFF2-40B4-BE49-F238E27FC236}">
                <a16:creationId xmlns:a16="http://schemas.microsoft.com/office/drawing/2014/main" id="{99C0F392-1312-4FB0-8D4B-ADCE61035E1F}"/>
              </a:ext>
            </a:extLst>
          </p:cNvPr>
          <p:cNvSpPr/>
          <p:nvPr/>
        </p:nvSpPr>
        <p:spPr>
          <a:xfrm>
            <a:off x="276630" y="316838"/>
            <a:ext cx="135974" cy="194260"/>
          </a:xfrm>
          <a:prstGeom prst="rect">
            <a:avLst/>
          </a:prstGeom>
          <a:solidFill>
            <a:srgbClr val="05B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195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TTGB Medium" panose="020C06030202040F0204" pitchFamily="34" charset="-122"/>
              <a:ea typeface="TTTGB Medium" panose="020C06030202040F0204" pitchFamily="34" charset="-122"/>
            </a:endParaRPr>
          </a:p>
        </p:txBody>
      </p:sp>
      <p:sp>
        <p:nvSpPr>
          <p:cNvPr id="6" name="矩形 7">
            <a:extLst>
              <a:ext uri="{FF2B5EF4-FFF2-40B4-BE49-F238E27FC236}">
                <a16:creationId xmlns:a16="http://schemas.microsoft.com/office/drawing/2014/main" id="{9A122117-F00E-43C3-A872-F650C86FAB24}"/>
              </a:ext>
            </a:extLst>
          </p:cNvPr>
          <p:cNvSpPr/>
          <p:nvPr/>
        </p:nvSpPr>
        <p:spPr>
          <a:xfrm>
            <a:off x="432368" y="316838"/>
            <a:ext cx="23716" cy="1942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195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TTGB Medium" panose="020C06030202040F0204" pitchFamily="34" charset="-122"/>
              <a:ea typeface="TTTGB Medium" panose="020C06030202040F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85AD0F4-F9F0-4692-ACD3-6831F91075A3}"/>
              </a:ext>
            </a:extLst>
          </p:cNvPr>
          <p:cNvGrpSpPr/>
          <p:nvPr/>
        </p:nvGrpSpPr>
        <p:grpSpPr>
          <a:xfrm flipH="1">
            <a:off x="219635" y="-1248837"/>
            <a:ext cx="11752730" cy="8762069"/>
            <a:chOff x="1597706" y="-199504"/>
            <a:chExt cx="21075871" cy="1571279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EA5FE65-BCB6-4869-8F58-914A84D22D19}"/>
                </a:ext>
              </a:extLst>
            </p:cNvPr>
            <p:cNvGrpSpPr/>
            <p:nvPr/>
          </p:nvGrpSpPr>
          <p:grpSpPr>
            <a:xfrm>
              <a:off x="1597706" y="-199504"/>
              <a:ext cx="21075871" cy="15712794"/>
              <a:chOff x="375615" y="-596602"/>
              <a:chExt cx="8365264" cy="6205430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52F5EF50-AC34-4CC8-BA0E-7D9CB9929AD0}"/>
                  </a:ext>
                </a:extLst>
              </p:cNvPr>
              <p:cNvSpPr/>
              <p:nvPr/>
            </p:nvSpPr>
            <p:spPr>
              <a:xfrm>
                <a:off x="1403648" y="-596602"/>
                <a:ext cx="6205430" cy="6205430"/>
              </a:xfrm>
              <a:prstGeom prst="ellipse">
                <a:avLst/>
              </a:prstGeom>
              <a:noFill/>
              <a:ln>
                <a:solidFill>
                  <a:srgbClr val="FF000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rgbClr val="FFFFFF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4DA1662-81A7-44FC-92D8-CD48A5C786C5}"/>
                  </a:ext>
                </a:extLst>
              </p:cNvPr>
              <p:cNvSpPr/>
              <p:nvPr/>
            </p:nvSpPr>
            <p:spPr>
              <a:xfrm>
                <a:off x="3034146" y="987574"/>
                <a:ext cx="3075709" cy="3075709"/>
              </a:xfrm>
              <a:prstGeom prst="ellipse">
                <a:avLst/>
              </a:prstGeom>
              <a:solidFill>
                <a:srgbClr val="C0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FFFFFF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FCE259F4-55E4-4A5C-9813-861BA01AB472}"/>
                  </a:ext>
                </a:extLst>
              </p:cNvPr>
              <p:cNvSpPr/>
              <p:nvPr/>
            </p:nvSpPr>
            <p:spPr>
              <a:xfrm>
                <a:off x="3936669" y="1883626"/>
                <a:ext cx="1270660" cy="127066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FFFFFF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9A6B4383-FB3C-4808-B36C-6A74B4D8A5FF}"/>
                  </a:ext>
                </a:extLst>
              </p:cNvPr>
              <p:cNvSpPr/>
              <p:nvPr/>
            </p:nvSpPr>
            <p:spPr>
              <a:xfrm>
                <a:off x="6948263" y="1883626"/>
                <a:ext cx="1270660" cy="127066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FFFFFF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EF832D5B-47D4-4E8E-B3D3-9A752D479258}"/>
                  </a:ext>
                </a:extLst>
              </p:cNvPr>
              <p:cNvSpPr/>
              <p:nvPr/>
            </p:nvSpPr>
            <p:spPr>
              <a:xfrm>
                <a:off x="899592" y="1877154"/>
                <a:ext cx="1270660" cy="127066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rgbClr val="FFFFFF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C6D4E99-E799-4A9D-A5D8-27675322A66D}"/>
                  </a:ext>
                </a:extLst>
              </p:cNvPr>
              <p:cNvSpPr/>
              <p:nvPr/>
            </p:nvSpPr>
            <p:spPr bwMode="auto">
              <a:xfrm>
                <a:off x="4090194" y="2382689"/>
                <a:ext cx="936107" cy="2833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zh-CN" altLang="en-US" sz="2000" dirty="0">
                    <a:solidFill>
                      <a:srgbClr val="FFFFFF"/>
                    </a:solidFill>
                    <a:latin typeface="TTTGB Medium" panose="020C06030202040F0204" pitchFamily="34" charset="-122"/>
                    <a:ea typeface="TTTGB Medium" panose="020C06030202040F0204" pitchFamily="34" charset="-122"/>
                  </a:rPr>
                  <a:t>可靠性</a:t>
                </a:r>
                <a:endParaRPr lang="zh-CN" altLang="en-US" sz="2000" b="1" dirty="0">
                  <a:solidFill>
                    <a:srgbClr val="FFFFFF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endParaRPr>
              </a:p>
            </p:txBody>
          </p:sp>
          <p:sp>
            <p:nvSpPr>
              <p:cNvPr id="20" name="TextBox 46">
                <a:extLst>
                  <a:ext uri="{FF2B5EF4-FFF2-40B4-BE49-F238E27FC236}">
                    <a16:creationId xmlns:a16="http://schemas.microsoft.com/office/drawing/2014/main" id="{C12DCAE5-ABF4-45E6-AC3C-7DF72B8ECF88}"/>
                  </a:ext>
                </a:extLst>
              </p:cNvPr>
              <p:cNvSpPr txBox="1"/>
              <p:nvPr/>
            </p:nvSpPr>
            <p:spPr>
              <a:xfrm>
                <a:off x="375615" y="3507854"/>
                <a:ext cx="2263602" cy="736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050" dirty="0">
                    <a:solidFill>
                      <a:srgbClr val="FFFFFF"/>
                    </a:solidFill>
                    <a:latin typeface="TTTGB Medium" panose="020C06030202040F0204" pitchFamily="34" charset="-122"/>
                    <a:ea typeface="TTTGB Medium" panose="020C06030202040F0204" pitchFamily="34" charset="-122"/>
                  </a:rPr>
                  <a:t>混合云使您能够将资源和工作负载从本地迁移到云，反之亦然。对于开发和测试而言，混合云使开发人员能够轻松搞定新的虚拟机和应用程序，而无需</a:t>
                </a:r>
                <a:r>
                  <a:rPr lang="en-US" altLang="zh-CN" sz="1050" dirty="0">
                    <a:solidFill>
                      <a:srgbClr val="FFFFFF"/>
                    </a:solidFill>
                    <a:latin typeface="TTTGB Medium" panose="020C06030202040F0204" pitchFamily="34" charset="-122"/>
                    <a:ea typeface="TTTGB Medium" panose="020C06030202040F0204" pitchFamily="34" charset="-122"/>
                  </a:rPr>
                  <a:t>IT</a:t>
                </a:r>
                <a:r>
                  <a:rPr lang="zh-CN" altLang="en-US" sz="1050" dirty="0">
                    <a:solidFill>
                      <a:srgbClr val="FFFFFF"/>
                    </a:solidFill>
                    <a:latin typeface="TTTGB Medium" panose="020C06030202040F0204" pitchFamily="34" charset="-122"/>
                    <a:ea typeface="TTTGB Medium" panose="020C06030202040F0204" pitchFamily="34" charset="-122"/>
                  </a:rPr>
                  <a:t>运维人员的协助。</a:t>
                </a:r>
              </a:p>
            </p:txBody>
          </p:sp>
          <p:sp>
            <p:nvSpPr>
              <p:cNvPr id="21" name="TextBox 47">
                <a:extLst>
                  <a:ext uri="{FF2B5EF4-FFF2-40B4-BE49-F238E27FC236}">
                    <a16:creationId xmlns:a16="http://schemas.microsoft.com/office/drawing/2014/main" id="{46F7F9C3-4768-4133-8640-917E6F080174}"/>
                  </a:ext>
                </a:extLst>
              </p:cNvPr>
              <p:cNvSpPr txBox="1"/>
              <p:nvPr/>
            </p:nvSpPr>
            <p:spPr>
              <a:xfrm>
                <a:off x="3440199" y="3507854"/>
                <a:ext cx="2263602" cy="393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050" dirty="0">
                    <a:solidFill>
                      <a:srgbClr val="FFFFFF"/>
                    </a:solidFill>
                    <a:latin typeface="TTTGB Medium" panose="020C06030202040F0204" pitchFamily="34" charset="-122"/>
                    <a:ea typeface="TTTGB Medium" panose="020C06030202040F0204" pitchFamily="34" charset="-122"/>
                  </a:rPr>
                  <a:t>虽然云计算目前并不能保证服务永远正常，但公有云通常会比大多数本地基础设施具有更高的可用性。</a:t>
                </a:r>
              </a:p>
            </p:txBody>
          </p:sp>
          <p:sp>
            <p:nvSpPr>
              <p:cNvPr id="22" name="TextBox 48">
                <a:extLst>
                  <a:ext uri="{FF2B5EF4-FFF2-40B4-BE49-F238E27FC236}">
                    <a16:creationId xmlns:a16="http://schemas.microsoft.com/office/drawing/2014/main" id="{0ED743FA-A304-4B4E-B14E-0903F91933C6}"/>
                  </a:ext>
                </a:extLst>
              </p:cNvPr>
              <p:cNvSpPr txBox="1"/>
              <p:nvPr/>
            </p:nvSpPr>
            <p:spPr>
              <a:xfrm>
                <a:off x="6477277" y="3507854"/>
                <a:ext cx="2263602" cy="564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050" dirty="0">
                    <a:solidFill>
                      <a:srgbClr val="FFFFFF"/>
                    </a:solidFill>
                    <a:latin typeface="TTTGB Medium" panose="020C06030202040F0204" pitchFamily="34" charset="-122"/>
                    <a:ea typeface="TTTGB Medium" panose="020C06030202040F0204" pitchFamily="34" charset="-122"/>
                  </a:rPr>
                  <a:t>升级预置基础设施的增量成本很高，增加预置的计算资源需要购置额外的服务器、存储、电力以及在某些极端情况下新建数据中心的需求。</a:t>
                </a: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380BB0E-CAE9-43C5-96B5-1D4716C7B29E}"/>
                </a:ext>
              </a:extLst>
            </p:cNvPr>
            <p:cNvSpPr/>
            <p:nvPr/>
          </p:nvSpPr>
          <p:spPr bwMode="auto">
            <a:xfrm>
              <a:off x="3269983" y="7347048"/>
              <a:ext cx="2358475" cy="7175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solidFill>
                    <a:srgbClr val="FFFFFF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灵活性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3615BEA-7081-4C3D-89E1-58B8A8138214}"/>
                </a:ext>
              </a:extLst>
            </p:cNvPr>
            <p:cNvSpPr/>
            <p:nvPr/>
          </p:nvSpPr>
          <p:spPr bwMode="auto">
            <a:xfrm>
              <a:off x="18634920" y="7334510"/>
              <a:ext cx="2358475" cy="7175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000" dirty="0">
                  <a:solidFill>
                    <a:srgbClr val="FFFFFF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成本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0242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C144260A-790F-7849-B21A-C9CC5339DBDF}"/>
              </a:ext>
            </a:extLst>
          </p:cNvPr>
          <p:cNvGrpSpPr>
            <a:grpSpLocks noChangeAspect="1"/>
          </p:cNvGrpSpPr>
          <p:nvPr/>
        </p:nvGrpSpPr>
        <p:grpSpPr>
          <a:xfrm>
            <a:off x="814828" y="3139070"/>
            <a:ext cx="5599471" cy="499394"/>
            <a:chOff x="5181560" y="11415289"/>
            <a:chExt cx="9601275" cy="856298"/>
          </a:xfrm>
        </p:grpSpPr>
        <p:sp>
          <p:nvSpPr>
            <p:cNvPr id="43" name="任意形状 470">
              <a:extLst>
                <a:ext uri="{FF2B5EF4-FFF2-40B4-BE49-F238E27FC236}">
                  <a16:creationId xmlns:a16="http://schemas.microsoft.com/office/drawing/2014/main" id="{C73031DC-42F5-4F41-AE44-60672D615BFC}"/>
                </a:ext>
              </a:extLst>
            </p:cNvPr>
            <p:cNvSpPr/>
            <p:nvPr/>
          </p:nvSpPr>
          <p:spPr>
            <a:xfrm>
              <a:off x="5181560" y="11415289"/>
              <a:ext cx="495058" cy="600075"/>
            </a:xfrm>
            <a:custGeom>
              <a:avLst/>
              <a:gdLst>
                <a:gd name="connsiteX0" fmla="*/ 458881 w 495058"/>
                <a:gd name="connsiteY0" fmla="*/ 182880 h 600075"/>
                <a:gd name="connsiteX1" fmla="*/ 56170 w 495058"/>
                <a:gd name="connsiteY1" fmla="*/ 3810 h 600075"/>
                <a:gd name="connsiteX2" fmla="*/ 39034 w 495058"/>
                <a:gd name="connsiteY2" fmla="*/ 0 h 600075"/>
                <a:gd name="connsiteX3" fmla="*/ 0 w 495058"/>
                <a:gd name="connsiteY3" fmla="*/ 39052 h 600075"/>
                <a:gd name="connsiteX4" fmla="*/ 0 w 495058"/>
                <a:gd name="connsiteY4" fmla="*/ 349567 h 600075"/>
                <a:gd name="connsiteX5" fmla="*/ 38081 w 495058"/>
                <a:gd name="connsiteY5" fmla="*/ 403860 h 600075"/>
                <a:gd name="connsiteX6" fmla="*/ 497914 w 495058"/>
                <a:gd name="connsiteY6" fmla="*/ 607695 h 600075"/>
                <a:gd name="connsiteX7" fmla="*/ 497914 w 495058"/>
                <a:gd name="connsiteY7" fmla="*/ 242888 h 600075"/>
                <a:gd name="connsiteX8" fmla="*/ 458881 w 495058"/>
                <a:gd name="connsiteY8" fmla="*/ 18288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5058" h="600075">
                  <a:moveTo>
                    <a:pt x="458881" y="182880"/>
                  </a:moveTo>
                  <a:lnTo>
                    <a:pt x="56170" y="3810"/>
                  </a:lnTo>
                  <a:cubicBezTo>
                    <a:pt x="56170" y="3810"/>
                    <a:pt x="45698" y="0"/>
                    <a:pt x="39034" y="0"/>
                  </a:cubicBezTo>
                  <a:cubicBezTo>
                    <a:pt x="18089" y="0"/>
                    <a:pt x="0" y="17145"/>
                    <a:pt x="0" y="39052"/>
                  </a:cubicBezTo>
                  <a:lnTo>
                    <a:pt x="0" y="349567"/>
                  </a:lnTo>
                  <a:cubicBezTo>
                    <a:pt x="0" y="374332"/>
                    <a:pt x="16185" y="394335"/>
                    <a:pt x="38081" y="403860"/>
                  </a:cubicBezTo>
                  <a:cubicBezTo>
                    <a:pt x="153278" y="454342"/>
                    <a:pt x="497914" y="607695"/>
                    <a:pt x="497914" y="607695"/>
                  </a:cubicBezTo>
                  <a:lnTo>
                    <a:pt x="497914" y="242888"/>
                  </a:lnTo>
                  <a:cubicBezTo>
                    <a:pt x="498867" y="216217"/>
                    <a:pt x="481730" y="192405"/>
                    <a:pt x="458881" y="182880"/>
                  </a:cubicBezTo>
                  <a:close/>
                </a:path>
              </a:pathLst>
            </a:custGeom>
            <a:solidFill>
              <a:srgbClr val="00DFD9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形状 471">
              <a:extLst>
                <a:ext uri="{FF2B5EF4-FFF2-40B4-BE49-F238E27FC236}">
                  <a16:creationId xmlns:a16="http://schemas.microsoft.com/office/drawing/2014/main" id="{D65BAE05-22A1-CE4C-90A9-A0A64A73D022}"/>
                </a:ext>
              </a:extLst>
            </p:cNvPr>
            <p:cNvSpPr/>
            <p:nvPr/>
          </p:nvSpPr>
          <p:spPr>
            <a:xfrm>
              <a:off x="5261531" y="11661987"/>
              <a:ext cx="418895" cy="609600"/>
            </a:xfrm>
            <a:custGeom>
              <a:avLst/>
              <a:gdLst>
                <a:gd name="connsiteX0" fmla="*/ 381766 w 418895"/>
                <a:gd name="connsiteY0" fmla="*/ 55245 h 609600"/>
                <a:gd name="connsiteX1" fmla="*/ 33321 w 418895"/>
                <a:gd name="connsiteY1" fmla="*/ 210502 h 609600"/>
                <a:gd name="connsiteX2" fmla="*/ 0 w 418895"/>
                <a:gd name="connsiteY2" fmla="*/ 262890 h 609600"/>
                <a:gd name="connsiteX3" fmla="*/ 0 w 418895"/>
                <a:gd name="connsiteY3" fmla="*/ 571500 h 609600"/>
                <a:gd name="connsiteX4" fmla="*/ 39033 w 418895"/>
                <a:gd name="connsiteY4" fmla="*/ 610552 h 609600"/>
                <a:gd name="connsiteX5" fmla="*/ 57122 w 418895"/>
                <a:gd name="connsiteY5" fmla="*/ 605790 h 609600"/>
                <a:gd name="connsiteX6" fmla="*/ 376054 w 418895"/>
                <a:gd name="connsiteY6" fmla="*/ 463867 h 609600"/>
                <a:gd name="connsiteX7" fmla="*/ 418895 w 418895"/>
                <a:gd name="connsiteY7" fmla="*/ 402907 h 609600"/>
                <a:gd name="connsiteX8" fmla="*/ 418895 w 418895"/>
                <a:gd name="connsiteY8" fmla="*/ 0 h 609600"/>
                <a:gd name="connsiteX9" fmla="*/ 418895 w 418895"/>
                <a:gd name="connsiteY9" fmla="*/ 0 h 609600"/>
                <a:gd name="connsiteX10" fmla="*/ 381766 w 418895"/>
                <a:gd name="connsiteY10" fmla="*/ 55245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8895" h="609600">
                  <a:moveTo>
                    <a:pt x="381766" y="55245"/>
                  </a:moveTo>
                  <a:lnTo>
                    <a:pt x="33321" y="210502"/>
                  </a:lnTo>
                  <a:cubicBezTo>
                    <a:pt x="13328" y="220027"/>
                    <a:pt x="0" y="240030"/>
                    <a:pt x="0" y="262890"/>
                  </a:cubicBezTo>
                  <a:lnTo>
                    <a:pt x="0" y="571500"/>
                  </a:lnTo>
                  <a:cubicBezTo>
                    <a:pt x="0" y="592455"/>
                    <a:pt x="17137" y="610552"/>
                    <a:pt x="39033" y="610552"/>
                  </a:cubicBezTo>
                  <a:cubicBezTo>
                    <a:pt x="45698" y="610552"/>
                    <a:pt x="51410" y="608647"/>
                    <a:pt x="57122" y="605790"/>
                  </a:cubicBezTo>
                  <a:lnTo>
                    <a:pt x="376054" y="463867"/>
                  </a:lnTo>
                  <a:cubicBezTo>
                    <a:pt x="403663" y="450532"/>
                    <a:pt x="418895" y="431482"/>
                    <a:pt x="418895" y="402907"/>
                  </a:cubicBezTo>
                  <a:lnTo>
                    <a:pt x="418895" y="0"/>
                  </a:lnTo>
                  <a:lnTo>
                    <a:pt x="418895" y="0"/>
                  </a:lnTo>
                  <a:cubicBezTo>
                    <a:pt x="416991" y="24765"/>
                    <a:pt x="402711" y="44767"/>
                    <a:pt x="381766" y="55245"/>
                  </a:cubicBezTo>
                  <a:close/>
                </a:path>
              </a:pathLst>
            </a:custGeom>
            <a:solidFill>
              <a:srgbClr val="00B6E0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形状 472">
              <a:extLst>
                <a:ext uri="{FF2B5EF4-FFF2-40B4-BE49-F238E27FC236}">
                  <a16:creationId xmlns:a16="http://schemas.microsoft.com/office/drawing/2014/main" id="{D779E95D-2289-4F45-B7B8-3CEFF0A49F1F}"/>
                </a:ext>
              </a:extLst>
            </p:cNvPr>
            <p:cNvSpPr/>
            <p:nvPr/>
          </p:nvSpPr>
          <p:spPr>
            <a:xfrm>
              <a:off x="5719420" y="11415289"/>
              <a:ext cx="495058" cy="600075"/>
            </a:xfrm>
            <a:custGeom>
              <a:avLst/>
              <a:gdLst>
                <a:gd name="connsiteX0" fmla="*/ 39073 w 495058"/>
                <a:gd name="connsiteY0" fmla="*/ 182880 h 600075"/>
                <a:gd name="connsiteX1" fmla="*/ 441784 w 495058"/>
                <a:gd name="connsiteY1" fmla="*/ 3810 h 600075"/>
                <a:gd name="connsiteX2" fmla="*/ 458921 w 495058"/>
                <a:gd name="connsiteY2" fmla="*/ 0 h 600075"/>
                <a:gd name="connsiteX3" fmla="*/ 497954 w 495058"/>
                <a:gd name="connsiteY3" fmla="*/ 39052 h 600075"/>
                <a:gd name="connsiteX4" fmla="*/ 497954 w 495058"/>
                <a:gd name="connsiteY4" fmla="*/ 349567 h 600075"/>
                <a:gd name="connsiteX5" fmla="*/ 459873 w 495058"/>
                <a:gd name="connsiteY5" fmla="*/ 403860 h 600075"/>
                <a:gd name="connsiteX6" fmla="*/ 40 w 495058"/>
                <a:gd name="connsiteY6" fmla="*/ 607695 h 600075"/>
                <a:gd name="connsiteX7" fmla="*/ 40 w 495058"/>
                <a:gd name="connsiteY7" fmla="*/ 242888 h 600075"/>
                <a:gd name="connsiteX8" fmla="*/ 39073 w 495058"/>
                <a:gd name="connsiteY8" fmla="*/ 18288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5058" h="600075">
                  <a:moveTo>
                    <a:pt x="39073" y="182880"/>
                  </a:moveTo>
                  <a:lnTo>
                    <a:pt x="441784" y="3810"/>
                  </a:lnTo>
                  <a:cubicBezTo>
                    <a:pt x="441784" y="3810"/>
                    <a:pt x="452257" y="0"/>
                    <a:pt x="458921" y="0"/>
                  </a:cubicBezTo>
                  <a:cubicBezTo>
                    <a:pt x="479866" y="0"/>
                    <a:pt x="497954" y="17145"/>
                    <a:pt x="497954" y="39052"/>
                  </a:cubicBezTo>
                  <a:lnTo>
                    <a:pt x="497954" y="349567"/>
                  </a:lnTo>
                  <a:cubicBezTo>
                    <a:pt x="497954" y="374332"/>
                    <a:pt x="481770" y="394335"/>
                    <a:pt x="459873" y="403860"/>
                  </a:cubicBezTo>
                  <a:cubicBezTo>
                    <a:pt x="344677" y="454342"/>
                    <a:pt x="40" y="607695"/>
                    <a:pt x="40" y="607695"/>
                  </a:cubicBezTo>
                  <a:lnTo>
                    <a:pt x="40" y="242888"/>
                  </a:lnTo>
                  <a:cubicBezTo>
                    <a:pt x="-912" y="216217"/>
                    <a:pt x="15272" y="192405"/>
                    <a:pt x="39073" y="182880"/>
                  </a:cubicBezTo>
                  <a:close/>
                </a:path>
              </a:pathLst>
            </a:custGeom>
            <a:solidFill>
              <a:srgbClr val="FFB700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形状 473">
              <a:extLst>
                <a:ext uri="{FF2B5EF4-FFF2-40B4-BE49-F238E27FC236}">
                  <a16:creationId xmlns:a16="http://schemas.microsoft.com/office/drawing/2014/main" id="{03A71013-9F3D-304A-82C2-72700B210DA7}"/>
                </a:ext>
              </a:extLst>
            </p:cNvPr>
            <p:cNvSpPr/>
            <p:nvPr/>
          </p:nvSpPr>
          <p:spPr>
            <a:xfrm>
              <a:off x="5718508" y="11661987"/>
              <a:ext cx="409375" cy="609600"/>
            </a:xfrm>
            <a:custGeom>
              <a:avLst/>
              <a:gdLst>
                <a:gd name="connsiteX0" fmla="*/ 37129 w 409375"/>
                <a:gd name="connsiteY0" fmla="*/ 55245 h 609600"/>
                <a:gd name="connsiteX1" fmla="*/ 385574 w 409375"/>
                <a:gd name="connsiteY1" fmla="*/ 210502 h 609600"/>
                <a:gd name="connsiteX2" fmla="*/ 418895 w 409375"/>
                <a:gd name="connsiteY2" fmla="*/ 262890 h 609600"/>
                <a:gd name="connsiteX3" fmla="*/ 418895 w 409375"/>
                <a:gd name="connsiteY3" fmla="*/ 571500 h 609600"/>
                <a:gd name="connsiteX4" fmla="*/ 379862 w 409375"/>
                <a:gd name="connsiteY4" fmla="*/ 610552 h 609600"/>
                <a:gd name="connsiteX5" fmla="*/ 361773 w 409375"/>
                <a:gd name="connsiteY5" fmla="*/ 605790 h 609600"/>
                <a:gd name="connsiteX6" fmla="*/ 42842 w 409375"/>
                <a:gd name="connsiteY6" fmla="*/ 463867 h 609600"/>
                <a:gd name="connsiteX7" fmla="*/ 0 w 409375"/>
                <a:gd name="connsiteY7" fmla="*/ 402907 h 609600"/>
                <a:gd name="connsiteX8" fmla="*/ 0 w 409375"/>
                <a:gd name="connsiteY8" fmla="*/ 0 h 609600"/>
                <a:gd name="connsiteX9" fmla="*/ 0 w 409375"/>
                <a:gd name="connsiteY9" fmla="*/ 0 h 609600"/>
                <a:gd name="connsiteX10" fmla="*/ 37129 w 409375"/>
                <a:gd name="connsiteY10" fmla="*/ 55245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9375" h="609600">
                  <a:moveTo>
                    <a:pt x="37129" y="55245"/>
                  </a:moveTo>
                  <a:lnTo>
                    <a:pt x="385574" y="210502"/>
                  </a:lnTo>
                  <a:cubicBezTo>
                    <a:pt x="405567" y="220027"/>
                    <a:pt x="418895" y="240030"/>
                    <a:pt x="418895" y="262890"/>
                  </a:cubicBezTo>
                  <a:lnTo>
                    <a:pt x="418895" y="571500"/>
                  </a:lnTo>
                  <a:cubicBezTo>
                    <a:pt x="418895" y="592455"/>
                    <a:pt x="401759" y="610552"/>
                    <a:pt x="379862" y="610552"/>
                  </a:cubicBezTo>
                  <a:cubicBezTo>
                    <a:pt x="373198" y="610552"/>
                    <a:pt x="367485" y="608647"/>
                    <a:pt x="361773" y="605790"/>
                  </a:cubicBezTo>
                  <a:lnTo>
                    <a:pt x="42842" y="463867"/>
                  </a:lnTo>
                  <a:cubicBezTo>
                    <a:pt x="15232" y="450532"/>
                    <a:pt x="0" y="431482"/>
                    <a:pt x="0" y="402907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904" y="24765"/>
                    <a:pt x="16185" y="44767"/>
                    <a:pt x="37129" y="55245"/>
                  </a:cubicBezTo>
                  <a:close/>
                </a:path>
              </a:pathLst>
            </a:custGeom>
            <a:solidFill>
              <a:srgbClr val="FF8F54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形状 474">
              <a:extLst>
                <a:ext uri="{FF2B5EF4-FFF2-40B4-BE49-F238E27FC236}">
                  <a16:creationId xmlns:a16="http://schemas.microsoft.com/office/drawing/2014/main" id="{8E42B128-8737-694D-8CDD-52841AD623BF}"/>
                </a:ext>
              </a:extLst>
            </p:cNvPr>
            <p:cNvSpPr/>
            <p:nvPr/>
          </p:nvSpPr>
          <p:spPr>
            <a:xfrm>
              <a:off x="6446815" y="11555306"/>
              <a:ext cx="637864" cy="571500"/>
            </a:xfrm>
            <a:custGeom>
              <a:avLst/>
              <a:gdLst>
                <a:gd name="connsiteX0" fmla="*/ 277042 w 637863"/>
                <a:gd name="connsiteY0" fmla="*/ 53340 h 571500"/>
                <a:gd name="connsiteX1" fmla="*/ 183743 w 637863"/>
                <a:gd name="connsiteY1" fmla="*/ 576263 h 571500"/>
                <a:gd name="connsiteX2" fmla="*/ 118053 w 637863"/>
                <a:gd name="connsiteY2" fmla="*/ 576263 h 571500"/>
                <a:gd name="connsiteX3" fmla="*/ 156134 w 637863"/>
                <a:gd name="connsiteY3" fmla="*/ 375285 h 571500"/>
                <a:gd name="connsiteX4" fmla="*/ 112340 w 637863"/>
                <a:gd name="connsiteY4" fmla="*/ 375285 h 571500"/>
                <a:gd name="connsiteX5" fmla="*/ 63786 w 637863"/>
                <a:gd name="connsiteY5" fmla="*/ 576263 h 571500"/>
                <a:gd name="connsiteX6" fmla="*/ 0 w 637863"/>
                <a:gd name="connsiteY6" fmla="*/ 576263 h 571500"/>
                <a:gd name="connsiteX7" fmla="*/ 51410 w 637863"/>
                <a:gd name="connsiteY7" fmla="*/ 371475 h 571500"/>
                <a:gd name="connsiteX8" fmla="*/ 115196 w 637863"/>
                <a:gd name="connsiteY8" fmla="*/ 16193 h 571500"/>
                <a:gd name="connsiteX9" fmla="*/ 237057 w 637863"/>
                <a:gd name="connsiteY9" fmla="*/ 16193 h 571500"/>
                <a:gd name="connsiteX10" fmla="*/ 277042 w 637863"/>
                <a:gd name="connsiteY10" fmla="*/ 53340 h 571500"/>
                <a:gd name="connsiteX11" fmla="*/ 185647 w 637863"/>
                <a:gd name="connsiteY11" fmla="*/ 220027 h 571500"/>
                <a:gd name="connsiteX12" fmla="*/ 140901 w 637863"/>
                <a:gd name="connsiteY12" fmla="*/ 220027 h 571500"/>
                <a:gd name="connsiteX13" fmla="*/ 122813 w 637863"/>
                <a:gd name="connsiteY13" fmla="*/ 322898 h 571500"/>
                <a:gd name="connsiteX14" fmla="*/ 166606 w 637863"/>
                <a:gd name="connsiteY14" fmla="*/ 322898 h 571500"/>
                <a:gd name="connsiteX15" fmla="*/ 185647 w 637863"/>
                <a:gd name="connsiteY15" fmla="*/ 220027 h 571500"/>
                <a:gd name="connsiteX16" fmla="*/ 198976 w 637863"/>
                <a:gd name="connsiteY16" fmla="*/ 70485 h 571500"/>
                <a:gd name="connsiteX17" fmla="*/ 166606 w 637863"/>
                <a:gd name="connsiteY17" fmla="*/ 70485 h 571500"/>
                <a:gd name="connsiteX18" fmla="*/ 149470 w 637863"/>
                <a:gd name="connsiteY18" fmla="*/ 167640 h 571500"/>
                <a:gd name="connsiteX19" fmla="*/ 194215 w 637863"/>
                <a:gd name="connsiteY19" fmla="*/ 167640 h 571500"/>
                <a:gd name="connsiteX20" fmla="*/ 210400 w 637863"/>
                <a:gd name="connsiteY20" fmla="*/ 81915 h 571500"/>
                <a:gd name="connsiteX21" fmla="*/ 198976 w 637863"/>
                <a:gd name="connsiteY21" fmla="*/ 70485 h 571500"/>
                <a:gd name="connsiteX22" fmla="*/ 459833 w 637863"/>
                <a:gd name="connsiteY22" fmla="*/ 499110 h 571500"/>
                <a:gd name="connsiteX23" fmla="*/ 238961 w 637863"/>
                <a:gd name="connsiteY23" fmla="*/ 499110 h 571500"/>
                <a:gd name="connsiteX24" fmla="*/ 230393 w 637863"/>
                <a:gd name="connsiteY24" fmla="*/ 449580 h 571500"/>
                <a:gd name="connsiteX25" fmla="*/ 472210 w 637863"/>
                <a:gd name="connsiteY25" fmla="*/ 449580 h 571500"/>
                <a:gd name="connsiteX26" fmla="*/ 459833 w 637863"/>
                <a:gd name="connsiteY26" fmla="*/ 499110 h 571500"/>
                <a:gd name="connsiteX27" fmla="*/ 631200 w 637863"/>
                <a:gd name="connsiteY27" fmla="*/ 281940 h 571500"/>
                <a:gd name="connsiteX28" fmla="*/ 615015 w 637863"/>
                <a:gd name="connsiteY28" fmla="*/ 338138 h 571500"/>
                <a:gd name="connsiteX29" fmla="*/ 534092 w 637863"/>
                <a:gd name="connsiteY29" fmla="*/ 303848 h 571500"/>
                <a:gd name="connsiteX30" fmla="*/ 518859 w 637863"/>
                <a:gd name="connsiteY30" fmla="*/ 371475 h 571500"/>
                <a:gd name="connsiteX31" fmla="*/ 550277 w 637863"/>
                <a:gd name="connsiteY31" fmla="*/ 371475 h 571500"/>
                <a:gd name="connsiteX32" fmla="*/ 583598 w 637863"/>
                <a:gd name="connsiteY32" fmla="*/ 401955 h 571500"/>
                <a:gd name="connsiteX33" fmla="*/ 553133 w 637863"/>
                <a:gd name="connsiteY33" fmla="*/ 574358 h 571500"/>
                <a:gd name="connsiteX34" fmla="*/ 379862 w 637863"/>
                <a:gd name="connsiteY34" fmla="*/ 574358 h 571500"/>
                <a:gd name="connsiteX35" fmla="*/ 368438 w 637863"/>
                <a:gd name="connsiteY35" fmla="*/ 521970 h 571500"/>
                <a:gd name="connsiteX36" fmla="*/ 493154 w 637863"/>
                <a:gd name="connsiteY36" fmla="*/ 521970 h 571500"/>
                <a:gd name="connsiteX37" fmla="*/ 511243 w 637863"/>
                <a:gd name="connsiteY37" fmla="*/ 434340 h 571500"/>
                <a:gd name="connsiteX38" fmla="*/ 500771 w 637863"/>
                <a:gd name="connsiteY38" fmla="*/ 421958 h 571500"/>
                <a:gd name="connsiteX39" fmla="*/ 282755 w 637863"/>
                <a:gd name="connsiteY39" fmla="*/ 421958 h 571500"/>
                <a:gd name="connsiteX40" fmla="*/ 303699 w 637863"/>
                <a:gd name="connsiteY40" fmla="*/ 317183 h 571500"/>
                <a:gd name="connsiteX41" fmla="*/ 241817 w 637863"/>
                <a:gd name="connsiteY41" fmla="*/ 338138 h 571500"/>
                <a:gd name="connsiteX42" fmla="*/ 255146 w 637863"/>
                <a:gd name="connsiteY42" fmla="*/ 274320 h 571500"/>
                <a:gd name="connsiteX43" fmla="*/ 362725 w 637863"/>
                <a:gd name="connsiteY43" fmla="*/ 218123 h 571500"/>
                <a:gd name="connsiteX44" fmla="*/ 265618 w 637863"/>
                <a:gd name="connsiteY44" fmla="*/ 218123 h 571500"/>
                <a:gd name="connsiteX45" fmla="*/ 276090 w 637863"/>
                <a:gd name="connsiteY45" fmla="*/ 168593 h 571500"/>
                <a:gd name="connsiteX46" fmla="*/ 396999 w 637863"/>
                <a:gd name="connsiteY46" fmla="*/ 168593 h 571500"/>
                <a:gd name="connsiteX47" fmla="*/ 410327 w 637863"/>
                <a:gd name="connsiteY47" fmla="*/ 139065 h 571500"/>
                <a:gd name="connsiteX48" fmla="*/ 281802 w 637863"/>
                <a:gd name="connsiteY48" fmla="*/ 139065 h 571500"/>
                <a:gd name="connsiteX49" fmla="*/ 292275 w 637863"/>
                <a:gd name="connsiteY49" fmla="*/ 87630 h 571500"/>
                <a:gd name="connsiteX50" fmla="*/ 336069 w 637863"/>
                <a:gd name="connsiteY50" fmla="*/ 87630 h 571500"/>
                <a:gd name="connsiteX51" fmla="*/ 320836 w 637863"/>
                <a:gd name="connsiteY51" fmla="*/ 10478 h 571500"/>
                <a:gd name="connsiteX52" fmla="*/ 388431 w 637863"/>
                <a:gd name="connsiteY52" fmla="*/ 10478 h 571500"/>
                <a:gd name="connsiteX53" fmla="*/ 403663 w 637863"/>
                <a:gd name="connsiteY53" fmla="*/ 87630 h 571500"/>
                <a:gd name="connsiteX54" fmla="*/ 426512 w 637863"/>
                <a:gd name="connsiteY54" fmla="*/ 87630 h 571500"/>
                <a:gd name="connsiteX55" fmla="*/ 437936 w 637863"/>
                <a:gd name="connsiteY55" fmla="*/ 0 h 571500"/>
                <a:gd name="connsiteX56" fmla="*/ 505531 w 637863"/>
                <a:gd name="connsiteY56" fmla="*/ 0 h 571500"/>
                <a:gd name="connsiteX57" fmla="*/ 494106 w 637863"/>
                <a:gd name="connsiteY57" fmla="*/ 87630 h 571500"/>
                <a:gd name="connsiteX58" fmla="*/ 518859 w 637863"/>
                <a:gd name="connsiteY58" fmla="*/ 87630 h 571500"/>
                <a:gd name="connsiteX59" fmla="*/ 549324 w 637863"/>
                <a:gd name="connsiteY59" fmla="*/ 10478 h 571500"/>
                <a:gd name="connsiteX60" fmla="*/ 616919 w 637863"/>
                <a:gd name="connsiteY60" fmla="*/ 10478 h 571500"/>
                <a:gd name="connsiteX61" fmla="*/ 584550 w 637863"/>
                <a:gd name="connsiteY61" fmla="*/ 87630 h 571500"/>
                <a:gd name="connsiteX62" fmla="*/ 632152 w 637863"/>
                <a:gd name="connsiteY62" fmla="*/ 87630 h 571500"/>
                <a:gd name="connsiteX63" fmla="*/ 619775 w 637863"/>
                <a:gd name="connsiteY63" fmla="*/ 139065 h 571500"/>
                <a:gd name="connsiteX64" fmla="*/ 479826 w 637863"/>
                <a:gd name="connsiteY64" fmla="*/ 139065 h 571500"/>
                <a:gd name="connsiteX65" fmla="*/ 468401 w 637863"/>
                <a:gd name="connsiteY65" fmla="*/ 168593 h 571500"/>
                <a:gd name="connsiteX66" fmla="*/ 639768 w 637863"/>
                <a:gd name="connsiteY66" fmla="*/ 168593 h 571500"/>
                <a:gd name="connsiteX67" fmla="*/ 627391 w 637863"/>
                <a:gd name="connsiteY67" fmla="*/ 218123 h 571500"/>
                <a:gd name="connsiteX68" fmla="*/ 525524 w 637863"/>
                <a:gd name="connsiteY68" fmla="*/ 218123 h 571500"/>
                <a:gd name="connsiteX69" fmla="*/ 631200 w 637863"/>
                <a:gd name="connsiteY69" fmla="*/ 281940 h 571500"/>
                <a:gd name="connsiteX70" fmla="*/ 452217 w 637863"/>
                <a:gd name="connsiteY70" fmla="*/ 372428 h 571500"/>
                <a:gd name="connsiteX71" fmla="*/ 464593 w 637863"/>
                <a:gd name="connsiteY71" fmla="*/ 313373 h 571500"/>
                <a:gd name="connsiteX72" fmla="*/ 334164 w 637863"/>
                <a:gd name="connsiteY72" fmla="*/ 313373 h 571500"/>
                <a:gd name="connsiteX73" fmla="*/ 364630 w 637863"/>
                <a:gd name="connsiteY73" fmla="*/ 334328 h 571500"/>
                <a:gd name="connsiteX74" fmla="*/ 357965 w 637863"/>
                <a:gd name="connsiteY74" fmla="*/ 372428 h 571500"/>
                <a:gd name="connsiteX75" fmla="*/ 452217 w 637863"/>
                <a:gd name="connsiteY75" fmla="*/ 372428 h 571500"/>
                <a:gd name="connsiteX76" fmla="*/ 435080 w 637863"/>
                <a:gd name="connsiteY76" fmla="*/ 218123 h 571500"/>
                <a:gd name="connsiteX77" fmla="*/ 389383 w 637863"/>
                <a:gd name="connsiteY77" fmla="*/ 264795 h 571500"/>
                <a:gd name="connsiteX78" fmla="*/ 488394 w 637863"/>
                <a:gd name="connsiteY78" fmla="*/ 264795 h 571500"/>
                <a:gd name="connsiteX79" fmla="*/ 457929 w 637863"/>
                <a:gd name="connsiteY79" fmla="*/ 218123 h 571500"/>
                <a:gd name="connsiteX80" fmla="*/ 435080 w 637863"/>
                <a:gd name="connsiteY80" fmla="*/ 218123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37863" h="571500">
                  <a:moveTo>
                    <a:pt x="277042" y="53340"/>
                  </a:moveTo>
                  <a:lnTo>
                    <a:pt x="183743" y="576263"/>
                  </a:lnTo>
                  <a:lnTo>
                    <a:pt x="118053" y="576263"/>
                  </a:lnTo>
                  <a:lnTo>
                    <a:pt x="156134" y="375285"/>
                  </a:lnTo>
                  <a:lnTo>
                    <a:pt x="112340" y="375285"/>
                  </a:lnTo>
                  <a:cubicBezTo>
                    <a:pt x="98060" y="448628"/>
                    <a:pt x="79971" y="517208"/>
                    <a:pt x="63786" y="576263"/>
                  </a:cubicBezTo>
                  <a:lnTo>
                    <a:pt x="0" y="576263"/>
                  </a:lnTo>
                  <a:cubicBezTo>
                    <a:pt x="19041" y="513398"/>
                    <a:pt x="36178" y="445770"/>
                    <a:pt x="51410" y="371475"/>
                  </a:cubicBezTo>
                  <a:lnTo>
                    <a:pt x="115196" y="16193"/>
                  </a:lnTo>
                  <a:lnTo>
                    <a:pt x="237057" y="16193"/>
                  </a:lnTo>
                  <a:cubicBezTo>
                    <a:pt x="269426" y="16193"/>
                    <a:pt x="281802" y="21908"/>
                    <a:pt x="277042" y="53340"/>
                  </a:cubicBezTo>
                  <a:close/>
                  <a:moveTo>
                    <a:pt x="185647" y="220027"/>
                  </a:moveTo>
                  <a:lnTo>
                    <a:pt x="140901" y="220027"/>
                  </a:lnTo>
                  <a:lnTo>
                    <a:pt x="122813" y="322898"/>
                  </a:lnTo>
                  <a:lnTo>
                    <a:pt x="166606" y="322898"/>
                  </a:lnTo>
                  <a:lnTo>
                    <a:pt x="185647" y="220027"/>
                  </a:lnTo>
                  <a:close/>
                  <a:moveTo>
                    <a:pt x="198976" y="70485"/>
                  </a:moveTo>
                  <a:lnTo>
                    <a:pt x="166606" y="70485"/>
                  </a:lnTo>
                  <a:lnTo>
                    <a:pt x="149470" y="167640"/>
                  </a:lnTo>
                  <a:lnTo>
                    <a:pt x="194215" y="167640"/>
                  </a:lnTo>
                  <a:lnTo>
                    <a:pt x="210400" y="81915"/>
                  </a:lnTo>
                  <a:cubicBezTo>
                    <a:pt x="213256" y="72390"/>
                    <a:pt x="209448" y="70485"/>
                    <a:pt x="198976" y="70485"/>
                  </a:cubicBezTo>
                  <a:close/>
                  <a:moveTo>
                    <a:pt x="459833" y="499110"/>
                  </a:moveTo>
                  <a:lnTo>
                    <a:pt x="238961" y="499110"/>
                  </a:lnTo>
                  <a:lnTo>
                    <a:pt x="230393" y="449580"/>
                  </a:lnTo>
                  <a:lnTo>
                    <a:pt x="472210" y="449580"/>
                  </a:lnTo>
                  <a:lnTo>
                    <a:pt x="459833" y="499110"/>
                  </a:lnTo>
                  <a:close/>
                  <a:moveTo>
                    <a:pt x="631200" y="281940"/>
                  </a:moveTo>
                  <a:lnTo>
                    <a:pt x="615015" y="338138"/>
                  </a:lnTo>
                  <a:cubicBezTo>
                    <a:pt x="584550" y="331470"/>
                    <a:pt x="557893" y="319088"/>
                    <a:pt x="534092" y="303848"/>
                  </a:cubicBezTo>
                  <a:lnTo>
                    <a:pt x="518859" y="371475"/>
                  </a:lnTo>
                  <a:lnTo>
                    <a:pt x="550277" y="371475"/>
                  </a:lnTo>
                  <a:cubicBezTo>
                    <a:pt x="573125" y="371475"/>
                    <a:pt x="588358" y="375285"/>
                    <a:pt x="583598" y="401955"/>
                  </a:cubicBezTo>
                  <a:cubicBezTo>
                    <a:pt x="575981" y="450533"/>
                    <a:pt x="564557" y="516255"/>
                    <a:pt x="553133" y="574358"/>
                  </a:cubicBezTo>
                  <a:lnTo>
                    <a:pt x="379862" y="574358"/>
                  </a:lnTo>
                  <a:lnTo>
                    <a:pt x="368438" y="521970"/>
                  </a:lnTo>
                  <a:lnTo>
                    <a:pt x="493154" y="521970"/>
                  </a:lnTo>
                  <a:lnTo>
                    <a:pt x="511243" y="434340"/>
                  </a:lnTo>
                  <a:cubicBezTo>
                    <a:pt x="513147" y="425768"/>
                    <a:pt x="509339" y="421958"/>
                    <a:pt x="500771" y="421958"/>
                  </a:cubicBezTo>
                  <a:lnTo>
                    <a:pt x="282755" y="421958"/>
                  </a:lnTo>
                  <a:lnTo>
                    <a:pt x="303699" y="317183"/>
                  </a:lnTo>
                  <a:cubicBezTo>
                    <a:pt x="282755" y="325755"/>
                    <a:pt x="261810" y="333375"/>
                    <a:pt x="241817" y="338138"/>
                  </a:cubicBezTo>
                  <a:lnTo>
                    <a:pt x="255146" y="274320"/>
                  </a:lnTo>
                  <a:cubicBezTo>
                    <a:pt x="297035" y="262890"/>
                    <a:pt x="336069" y="242888"/>
                    <a:pt x="362725" y="218123"/>
                  </a:cubicBezTo>
                  <a:lnTo>
                    <a:pt x="265618" y="218123"/>
                  </a:lnTo>
                  <a:lnTo>
                    <a:pt x="276090" y="168593"/>
                  </a:lnTo>
                  <a:lnTo>
                    <a:pt x="396999" y="168593"/>
                  </a:lnTo>
                  <a:cubicBezTo>
                    <a:pt x="401759" y="160020"/>
                    <a:pt x="406519" y="149543"/>
                    <a:pt x="410327" y="139065"/>
                  </a:cubicBezTo>
                  <a:lnTo>
                    <a:pt x="281802" y="139065"/>
                  </a:lnTo>
                  <a:lnTo>
                    <a:pt x="292275" y="87630"/>
                  </a:lnTo>
                  <a:lnTo>
                    <a:pt x="336069" y="87630"/>
                  </a:lnTo>
                  <a:lnTo>
                    <a:pt x="320836" y="10478"/>
                  </a:lnTo>
                  <a:lnTo>
                    <a:pt x="388431" y="10478"/>
                  </a:lnTo>
                  <a:cubicBezTo>
                    <a:pt x="393191" y="36195"/>
                    <a:pt x="397951" y="60008"/>
                    <a:pt x="403663" y="87630"/>
                  </a:cubicBezTo>
                  <a:lnTo>
                    <a:pt x="426512" y="87630"/>
                  </a:lnTo>
                  <a:cubicBezTo>
                    <a:pt x="433176" y="59055"/>
                    <a:pt x="436032" y="31433"/>
                    <a:pt x="437936" y="0"/>
                  </a:cubicBezTo>
                  <a:lnTo>
                    <a:pt x="505531" y="0"/>
                  </a:lnTo>
                  <a:cubicBezTo>
                    <a:pt x="503627" y="31433"/>
                    <a:pt x="500771" y="60008"/>
                    <a:pt x="494106" y="87630"/>
                  </a:cubicBezTo>
                  <a:lnTo>
                    <a:pt x="518859" y="87630"/>
                  </a:lnTo>
                  <a:cubicBezTo>
                    <a:pt x="530284" y="63818"/>
                    <a:pt x="540756" y="36195"/>
                    <a:pt x="549324" y="10478"/>
                  </a:cubicBezTo>
                  <a:lnTo>
                    <a:pt x="616919" y="10478"/>
                  </a:lnTo>
                  <a:cubicBezTo>
                    <a:pt x="607399" y="37148"/>
                    <a:pt x="595974" y="62865"/>
                    <a:pt x="584550" y="87630"/>
                  </a:cubicBezTo>
                  <a:lnTo>
                    <a:pt x="632152" y="87630"/>
                  </a:lnTo>
                  <a:lnTo>
                    <a:pt x="619775" y="139065"/>
                  </a:lnTo>
                  <a:lnTo>
                    <a:pt x="479826" y="139065"/>
                  </a:lnTo>
                  <a:cubicBezTo>
                    <a:pt x="476970" y="149543"/>
                    <a:pt x="472210" y="159068"/>
                    <a:pt x="468401" y="168593"/>
                  </a:cubicBezTo>
                  <a:lnTo>
                    <a:pt x="639768" y="168593"/>
                  </a:lnTo>
                  <a:lnTo>
                    <a:pt x="627391" y="218123"/>
                  </a:lnTo>
                  <a:lnTo>
                    <a:pt x="525524" y="218123"/>
                  </a:lnTo>
                  <a:cubicBezTo>
                    <a:pt x="542660" y="248602"/>
                    <a:pt x="596926" y="273368"/>
                    <a:pt x="631200" y="281940"/>
                  </a:cubicBezTo>
                  <a:close/>
                  <a:moveTo>
                    <a:pt x="452217" y="372428"/>
                  </a:moveTo>
                  <a:lnTo>
                    <a:pt x="464593" y="313373"/>
                  </a:lnTo>
                  <a:lnTo>
                    <a:pt x="334164" y="313373"/>
                  </a:lnTo>
                  <a:lnTo>
                    <a:pt x="364630" y="334328"/>
                  </a:lnTo>
                  <a:lnTo>
                    <a:pt x="357965" y="372428"/>
                  </a:lnTo>
                  <a:lnTo>
                    <a:pt x="452217" y="372428"/>
                  </a:lnTo>
                  <a:close/>
                  <a:moveTo>
                    <a:pt x="435080" y="218123"/>
                  </a:moveTo>
                  <a:cubicBezTo>
                    <a:pt x="423656" y="234315"/>
                    <a:pt x="408423" y="250508"/>
                    <a:pt x="389383" y="264795"/>
                  </a:cubicBezTo>
                  <a:lnTo>
                    <a:pt x="488394" y="264795"/>
                  </a:lnTo>
                  <a:cubicBezTo>
                    <a:pt x="476018" y="250508"/>
                    <a:pt x="465545" y="234315"/>
                    <a:pt x="457929" y="218123"/>
                  </a:cubicBezTo>
                  <a:lnTo>
                    <a:pt x="435080" y="218123"/>
                  </a:lnTo>
                  <a:close/>
                </a:path>
              </a:pathLst>
            </a:custGeom>
            <a:solidFill>
              <a:schemeClr val="bg1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形状 475">
              <a:extLst>
                <a:ext uri="{FF2B5EF4-FFF2-40B4-BE49-F238E27FC236}">
                  <a16:creationId xmlns:a16="http://schemas.microsoft.com/office/drawing/2014/main" id="{B8086BFC-14A6-3B46-A028-2719DDCB4596}"/>
                </a:ext>
              </a:extLst>
            </p:cNvPr>
            <p:cNvSpPr/>
            <p:nvPr/>
          </p:nvSpPr>
          <p:spPr>
            <a:xfrm>
              <a:off x="7146561" y="11559117"/>
              <a:ext cx="542660" cy="571500"/>
            </a:xfrm>
            <a:custGeom>
              <a:avLst/>
              <a:gdLst>
                <a:gd name="connsiteX0" fmla="*/ 97108 w 542660"/>
                <a:gd name="connsiteY0" fmla="*/ 442913 h 571500"/>
                <a:gd name="connsiteX1" fmla="*/ 181839 w 542660"/>
                <a:gd name="connsiteY1" fmla="*/ 377190 h 571500"/>
                <a:gd name="connsiteX2" fmla="*/ 166606 w 542660"/>
                <a:gd name="connsiteY2" fmla="*/ 460058 h 571500"/>
                <a:gd name="connsiteX3" fmla="*/ 952 w 542660"/>
                <a:gd name="connsiteY3" fmla="*/ 574358 h 571500"/>
                <a:gd name="connsiteX4" fmla="*/ 65691 w 542660"/>
                <a:gd name="connsiteY4" fmla="*/ 224790 h 571500"/>
                <a:gd name="connsiteX5" fmla="*/ 0 w 542660"/>
                <a:gd name="connsiteY5" fmla="*/ 224790 h 571500"/>
                <a:gd name="connsiteX6" fmla="*/ 9520 w 542660"/>
                <a:gd name="connsiteY6" fmla="*/ 168592 h 571500"/>
                <a:gd name="connsiteX7" fmla="*/ 146614 w 542660"/>
                <a:gd name="connsiteY7" fmla="*/ 168592 h 571500"/>
                <a:gd name="connsiteX8" fmla="*/ 97108 w 542660"/>
                <a:gd name="connsiteY8" fmla="*/ 442913 h 571500"/>
                <a:gd name="connsiteX9" fmla="*/ 97108 w 542660"/>
                <a:gd name="connsiteY9" fmla="*/ 134302 h 571500"/>
                <a:gd name="connsiteX10" fmla="*/ 73307 w 542660"/>
                <a:gd name="connsiteY10" fmla="*/ 0 h 571500"/>
                <a:gd name="connsiteX11" fmla="*/ 139949 w 542660"/>
                <a:gd name="connsiteY11" fmla="*/ 0 h 571500"/>
                <a:gd name="connsiteX12" fmla="*/ 166606 w 542660"/>
                <a:gd name="connsiteY12" fmla="*/ 134302 h 571500"/>
                <a:gd name="connsiteX13" fmla="*/ 97108 w 542660"/>
                <a:gd name="connsiteY13" fmla="*/ 134302 h 571500"/>
                <a:gd name="connsiteX14" fmla="*/ 546468 w 542660"/>
                <a:gd name="connsiteY14" fmla="*/ 49530 h 571500"/>
                <a:gd name="connsiteX15" fmla="*/ 465545 w 542660"/>
                <a:gd name="connsiteY15" fmla="*/ 507683 h 571500"/>
                <a:gd name="connsiteX16" fmla="*/ 544564 w 542660"/>
                <a:gd name="connsiteY16" fmla="*/ 507683 h 571500"/>
                <a:gd name="connsiteX17" fmla="*/ 520763 w 542660"/>
                <a:gd name="connsiteY17" fmla="*/ 566738 h 571500"/>
                <a:gd name="connsiteX18" fmla="*/ 382718 w 542660"/>
                <a:gd name="connsiteY18" fmla="*/ 566738 h 571500"/>
                <a:gd name="connsiteX19" fmla="*/ 434128 w 542660"/>
                <a:gd name="connsiteY19" fmla="*/ 273367 h 571500"/>
                <a:gd name="connsiteX20" fmla="*/ 331308 w 542660"/>
                <a:gd name="connsiteY20" fmla="*/ 273367 h 571500"/>
                <a:gd name="connsiteX21" fmla="*/ 279899 w 542660"/>
                <a:gd name="connsiteY21" fmla="*/ 566738 h 571500"/>
                <a:gd name="connsiteX22" fmla="*/ 209448 w 542660"/>
                <a:gd name="connsiteY22" fmla="*/ 566738 h 571500"/>
                <a:gd name="connsiteX23" fmla="*/ 260858 w 542660"/>
                <a:gd name="connsiteY23" fmla="*/ 273367 h 571500"/>
                <a:gd name="connsiteX24" fmla="*/ 173271 w 542660"/>
                <a:gd name="connsiteY24" fmla="*/ 273367 h 571500"/>
                <a:gd name="connsiteX25" fmla="*/ 183743 w 542660"/>
                <a:gd name="connsiteY25" fmla="*/ 219075 h 571500"/>
                <a:gd name="connsiteX26" fmla="*/ 270378 w 542660"/>
                <a:gd name="connsiteY26" fmla="*/ 219075 h 571500"/>
                <a:gd name="connsiteX27" fmla="*/ 295131 w 542660"/>
                <a:gd name="connsiteY27" fmla="*/ 81915 h 571500"/>
                <a:gd name="connsiteX28" fmla="*/ 357013 w 542660"/>
                <a:gd name="connsiteY28" fmla="*/ 127635 h 571500"/>
                <a:gd name="connsiteX29" fmla="*/ 340829 w 542660"/>
                <a:gd name="connsiteY29" fmla="*/ 219075 h 571500"/>
                <a:gd name="connsiteX30" fmla="*/ 443648 w 542660"/>
                <a:gd name="connsiteY30" fmla="*/ 219075 h 571500"/>
                <a:gd name="connsiteX31" fmla="*/ 468401 w 542660"/>
                <a:gd name="connsiteY31" fmla="*/ 80963 h 571500"/>
                <a:gd name="connsiteX32" fmla="*/ 449361 w 542660"/>
                <a:gd name="connsiteY32" fmla="*/ 61913 h 571500"/>
                <a:gd name="connsiteX33" fmla="*/ 213256 w 542660"/>
                <a:gd name="connsiteY33" fmla="*/ 61913 h 571500"/>
                <a:gd name="connsiteX34" fmla="*/ 200879 w 542660"/>
                <a:gd name="connsiteY34" fmla="*/ 5715 h 571500"/>
                <a:gd name="connsiteX35" fmla="*/ 506483 w 542660"/>
                <a:gd name="connsiteY35" fmla="*/ 5715 h 571500"/>
                <a:gd name="connsiteX36" fmla="*/ 546468 w 542660"/>
                <a:gd name="connsiteY36" fmla="*/ 4953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42660" h="571500">
                  <a:moveTo>
                    <a:pt x="97108" y="442913"/>
                  </a:moveTo>
                  <a:cubicBezTo>
                    <a:pt x="123765" y="423863"/>
                    <a:pt x="153278" y="399098"/>
                    <a:pt x="181839" y="377190"/>
                  </a:cubicBezTo>
                  <a:lnTo>
                    <a:pt x="166606" y="460058"/>
                  </a:lnTo>
                  <a:cubicBezTo>
                    <a:pt x="120909" y="497205"/>
                    <a:pt x="60930" y="538163"/>
                    <a:pt x="952" y="574358"/>
                  </a:cubicBezTo>
                  <a:lnTo>
                    <a:pt x="65691" y="224790"/>
                  </a:lnTo>
                  <a:lnTo>
                    <a:pt x="0" y="224790"/>
                  </a:lnTo>
                  <a:lnTo>
                    <a:pt x="9520" y="168592"/>
                  </a:lnTo>
                  <a:lnTo>
                    <a:pt x="146614" y="168592"/>
                  </a:lnTo>
                  <a:lnTo>
                    <a:pt x="97108" y="442913"/>
                  </a:lnTo>
                  <a:close/>
                  <a:moveTo>
                    <a:pt x="97108" y="134302"/>
                  </a:moveTo>
                  <a:cubicBezTo>
                    <a:pt x="89492" y="89535"/>
                    <a:pt x="80923" y="44767"/>
                    <a:pt x="73307" y="0"/>
                  </a:cubicBezTo>
                  <a:lnTo>
                    <a:pt x="139949" y="0"/>
                  </a:lnTo>
                  <a:lnTo>
                    <a:pt x="166606" y="134302"/>
                  </a:lnTo>
                  <a:lnTo>
                    <a:pt x="97108" y="134302"/>
                  </a:lnTo>
                  <a:close/>
                  <a:moveTo>
                    <a:pt x="546468" y="49530"/>
                  </a:moveTo>
                  <a:cubicBezTo>
                    <a:pt x="519811" y="196215"/>
                    <a:pt x="491250" y="361950"/>
                    <a:pt x="465545" y="507683"/>
                  </a:cubicBezTo>
                  <a:lnTo>
                    <a:pt x="544564" y="507683"/>
                  </a:lnTo>
                  <a:lnTo>
                    <a:pt x="520763" y="566738"/>
                  </a:lnTo>
                  <a:lnTo>
                    <a:pt x="382718" y="566738"/>
                  </a:lnTo>
                  <a:cubicBezTo>
                    <a:pt x="402711" y="456248"/>
                    <a:pt x="418895" y="358140"/>
                    <a:pt x="434128" y="273367"/>
                  </a:cubicBezTo>
                  <a:lnTo>
                    <a:pt x="331308" y="273367"/>
                  </a:lnTo>
                  <a:lnTo>
                    <a:pt x="279899" y="566738"/>
                  </a:lnTo>
                  <a:lnTo>
                    <a:pt x="209448" y="566738"/>
                  </a:lnTo>
                  <a:lnTo>
                    <a:pt x="260858" y="273367"/>
                  </a:lnTo>
                  <a:lnTo>
                    <a:pt x="173271" y="273367"/>
                  </a:lnTo>
                  <a:lnTo>
                    <a:pt x="183743" y="219075"/>
                  </a:lnTo>
                  <a:lnTo>
                    <a:pt x="270378" y="219075"/>
                  </a:lnTo>
                  <a:lnTo>
                    <a:pt x="295131" y="81915"/>
                  </a:lnTo>
                  <a:lnTo>
                    <a:pt x="357013" y="127635"/>
                  </a:lnTo>
                  <a:lnTo>
                    <a:pt x="340829" y="219075"/>
                  </a:lnTo>
                  <a:lnTo>
                    <a:pt x="443648" y="219075"/>
                  </a:lnTo>
                  <a:cubicBezTo>
                    <a:pt x="452217" y="166688"/>
                    <a:pt x="460785" y="120015"/>
                    <a:pt x="468401" y="80963"/>
                  </a:cubicBezTo>
                  <a:cubicBezTo>
                    <a:pt x="471257" y="64770"/>
                    <a:pt x="464593" y="61913"/>
                    <a:pt x="449361" y="61913"/>
                  </a:cubicBezTo>
                  <a:lnTo>
                    <a:pt x="213256" y="61913"/>
                  </a:lnTo>
                  <a:lnTo>
                    <a:pt x="200879" y="5715"/>
                  </a:lnTo>
                  <a:lnTo>
                    <a:pt x="506483" y="5715"/>
                  </a:lnTo>
                  <a:cubicBezTo>
                    <a:pt x="545516" y="5715"/>
                    <a:pt x="552180" y="17145"/>
                    <a:pt x="546468" y="49530"/>
                  </a:cubicBezTo>
                  <a:close/>
                </a:path>
              </a:pathLst>
            </a:custGeom>
            <a:solidFill>
              <a:schemeClr val="bg1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形状 476">
              <a:extLst>
                <a:ext uri="{FF2B5EF4-FFF2-40B4-BE49-F238E27FC236}">
                  <a16:creationId xmlns:a16="http://schemas.microsoft.com/office/drawing/2014/main" id="{698301AB-6821-8043-89B1-44BC801BE3F4}"/>
                </a:ext>
              </a:extLst>
            </p:cNvPr>
            <p:cNvSpPr/>
            <p:nvPr/>
          </p:nvSpPr>
          <p:spPr>
            <a:xfrm>
              <a:off x="7737774" y="11553402"/>
              <a:ext cx="628343" cy="571500"/>
            </a:xfrm>
            <a:custGeom>
              <a:avLst/>
              <a:gdLst>
                <a:gd name="connsiteX0" fmla="*/ 208496 w 628343"/>
                <a:gd name="connsiteY0" fmla="*/ 461963 h 571500"/>
                <a:gd name="connsiteX1" fmla="*/ 192311 w 628343"/>
                <a:gd name="connsiteY1" fmla="*/ 577215 h 571500"/>
                <a:gd name="connsiteX2" fmla="*/ 67595 w 628343"/>
                <a:gd name="connsiteY2" fmla="*/ 577215 h 571500"/>
                <a:gd name="connsiteX3" fmla="*/ 51410 w 628343"/>
                <a:gd name="connsiteY3" fmla="*/ 521970 h 571500"/>
                <a:gd name="connsiteX4" fmla="*/ 132333 w 628343"/>
                <a:gd name="connsiteY4" fmla="*/ 521970 h 571500"/>
                <a:gd name="connsiteX5" fmla="*/ 138997 w 628343"/>
                <a:gd name="connsiteY5" fmla="*/ 474345 h 571500"/>
                <a:gd name="connsiteX6" fmla="*/ 22849 w 628343"/>
                <a:gd name="connsiteY6" fmla="*/ 493395 h 571500"/>
                <a:gd name="connsiteX7" fmla="*/ 8568 w 628343"/>
                <a:gd name="connsiteY7" fmla="*/ 437198 h 571500"/>
                <a:gd name="connsiteX8" fmla="*/ 146613 w 628343"/>
                <a:gd name="connsiteY8" fmla="*/ 416242 h 571500"/>
                <a:gd name="connsiteX9" fmla="*/ 153278 w 628343"/>
                <a:gd name="connsiteY9" fmla="*/ 368617 h 571500"/>
                <a:gd name="connsiteX10" fmla="*/ 222776 w 628343"/>
                <a:gd name="connsiteY10" fmla="*/ 315278 h 571500"/>
                <a:gd name="connsiteX11" fmla="*/ 217064 w 628343"/>
                <a:gd name="connsiteY11" fmla="*/ 308610 h 571500"/>
                <a:gd name="connsiteX12" fmla="*/ 192311 w 628343"/>
                <a:gd name="connsiteY12" fmla="*/ 308610 h 571500"/>
                <a:gd name="connsiteX13" fmla="*/ 0 w 628343"/>
                <a:gd name="connsiteY13" fmla="*/ 429578 h 571500"/>
                <a:gd name="connsiteX14" fmla="*/ 16185 w 628343"/>
                <a:gd name="connsiteY14" fmla="*/ 358140 h 571500"/>
                <a:gd name="connsiteX15" fmla="*/ 107580 w 628343"/>
                <a:gd name="connsiteY15" fmla="*/ 308610 h 571500"/>
                <a:gd name="connsiteX16" fmla="*/ 46650 w 628343"/>
                <a:gd name="connsiteY16" fmla="*/ 308610 h 571500"/>
                <a:gd name="connsiteX17" fmla="*/ 36178 w 628343"/>
                <a:gd name="connsiteY17" fmla="*/ 257175 h 571500"/>
                <a:gd name="connsiteX18" fmla="*/ 172318 w 628343"/>
                <a:gd name="connsiteY18" fmla="*/ 257175 h 571500"/>
                <a:gd name="connsiteX19" fmla="*/ 214208 w 628343"/>
                <a:gd name="connsiteY19" fmla="*/ 214313 h 571500"/>
                <a:gd name="connsiteX20" fmla="*/ 40938 w 628343"/>
                <a:gd name="connsiteY20" fmla="*/ 214313 h 571500"/>
                <a:gd name="connsiteX21" fmla="*/ 48554 w 628343"/>
                <a:gd name="connsiteY21" fmla="*/ 161925 h 571500"/>
                <a:gd name="connsiteX22" fmla="*/ 138045 w 628343"/>
                <a:gd name="connsiteY22" fmla="*/ 161925 h 571500"/>
                <a:gd name="connsiteX23" fmla="*/ 146613 w 628343"/>
                <a:gd name="connsiteY23" fmla="*/ 102870 h 571500"/>
                <a:gd name="connsiteX24" fmla="*/ 75211 w 628343"/>
                <a:gd name="connsiteY24" fmla="*/ 102870 h 571500"/>
                <a:gd name="connsiteX25" fmla="*/ 82827 w 628343"/>
                <a:gd name="connsiteY25" fmla="*/ 50482 h 571500"/>
                <a:gd name="connsiteX26" fmla="*/ 155182 w 628343"/>
                <a:gd name="connsiteY26" fmla="*/ 50482 h 571500"/>
                <a:gd name="connsiteX27" fmla="*/ 163750 w 628343"/>
                <a:gd name="connsiteY27" fmla="*/ 0 h 571500"/>
                <a:gd name="connsiteX28" fmla="*/ 231345 w 628343"/>
                <a:gd name="connsiteY28" fmla="*/ 0 h 571500"/>
                <a:gd name="connsiteX29" fmla="*/ 223728 w 628343"/>
                <a:gd name="connsiteY29" fmla="*/ 50482 h 571500"/>
                <a:gd name="connsiteX30" fmla="*/ 286563 w 628343"/>
                <a:gd name="connsiteY30" fmla="*/ 50482 h 571500"/>
                <a:gd name="connsiteX31" fmla="*/ 278946 w 628343"/>
                <a:gd name="connsiteY31" fmla="*/ 102870 h 571500"/>
                <a:gd name="connsiteX32" fmla="*/ 215160 w 628343"/>
                <a:gd name="connsiteY32" fmla="*/ 102870 h 571500"/>
                <a:gd name="connsiteX33" fmla="*/ 206592 w 628343"/>
                <a:gd name="connsiteY33" fmla="*/ 161925 h 571500"/>
                <a:gd name="connsiteX34" fmla="*/ 256097 w 628343"/>
                <a:gd name="connsiteY34" fmla="*/ 161925 h 571500"/>
                <a:gd name="connsiteX35" fmla="*/ 312268 w 628343"/>
                <a:gd name="connsiteY35" fmla="*/ 21907 h 571500"/>
                <a:gd name="connsiteX36" fmla="*/ 382718 w 628343"/>
                <a:gd name="connsiteY36" fmla="*/ 21907 h 571500"/>
                <a:gd name="connsiteX37" fmla="*/ 326548 w 628343"/>
                <a:gd name="connsiteY37" fmla="*/ 161925 h 571500"/>
                <a:gd name="connsiteX38" fmla="*/ 366534 w 628343"/>
                <a:gd name="connsiteY38" fmla="*/ 161925 h 571500"/>
                <a:gd name="connsiteX39" fmla="*/ 358917 w 628343"/>
                <a:gd name="connsiteY39" fmla="*/ 214313 h 571500"/>
                <a:gd name="connsiteX40" fmla="*/ 289419 w 628343"/>
                <a:gd name="connsiteY40" fmla="*/ 214313 h 571500"/>
                <a:gd name="connsiteX41" fmla="*/ 250385 w 628343"/>
                <a:gd name="connsiteY41" fmla="*/ 257175 h 571500"/>
                <a:gd name="connsiteX42" fmla="*/ 294179 w 628343"/>
                <a:gd name="connsiteY42" fmla="*/ 257175 h 571500"/>
                <a:gd name="connsiteX43" fmla="*/ 319884 w 628343"/>
                <a:gd name="connsiteY43" fmla="*/ 276225 h 571500"/>
                <a:gd name="connsiteX44" fmla="*/ 300843 w 628343"/>
                <a:gd name="connsiteY44" fmla="*/ 315278 h 571500"/>
                <a:gd name="connsiteX45" fmla="*/ 221824 w 628343"/>
                <a:gd name="connsiteY45" fmla="*/ 384810 h 571500"/>
                <a:gd name="connsiteX46" fmla="*/ 218968 w 628343"/>
                <a:gd name="connsiteY46" fmla="*/ 403860 h 571500"/>
                <a:gd name="connsiteX47" fmla="*/ 335117 w 628343"/>
                <a:gd name="connsiteY47" fmla="*/ 381000 h 571500"/>
                <a:gd name="connsiteX48" fmla="*/ 325596 w 628343"/>
                <a:gd name="connsiteY48" fmla="*/ 437198 h 571500"/>
                <a:gd name="connsiteX49" fmla="*/ 208496 w 628343"/>
                <a:gd name="connsiteY49" fmla="*/ 461963 h 571500"/>
                <a:gd name="connsiteX50" fmla="*/ 582646 w 628343"/>
                <a:gd name="connsiteY50" fmla="*/ 177165 h 571500"/>
                <a:gd name="connsiteX51" fmla="*/ 486490 w 628343"/>
                <a:gd name="connsiteY51" fmla="*/ 409575 h 571500"/>
                <a:gd name="connsiteX52" fmla="*/ 578838 w 628343"/>
                <a:gd name="connsiteY52" fmla="*/ 577215 h 571500"/>
                <a:gd name="connsiteX53" fmla="*/ 494106 w 628343"/>
                <a:gd name="connsiteY53" fmla="*/ 577215 h 571500"/>
                <a:gd name="connsiteX54" fmla="*/ 441744 w 628343"/>
                <a:gd name="connsiteY54" fmla="*/ 468630 h 571500"/>
                <a:gd name="connsiteX55" fmla="*/ 341781 w 628343"/>
                <a:gd name="connsiteY55" fmla="*/ 577215 h 571500"/>
                <a:gd name="connsiteX56" fmla="*/ 246577 w 628343"/>
                <a:gd name="connsiteY56" fmla="*/ 577215 h 571500"/>
                <a:gd name="connsiteX57" fmla="*/ 416039 w 628343"/>
                <a:gd name="connsiteY57" fmla="*/ 403860 h 571500"/>
                <a:gd name="connsiteX58" fmla="*/ 376054 w 628343"/>
                <a:gd name="connsiteY58" fmla="*/ 284798 h 571500"/>
                <a:gd name="connsiteX59" fmla="*/ 316076 w 628343"/>
                <a:gd name="connsiteY59" fmla="*/ 330517 h 571500"/>
                <a:gd name="connsiteX60" fmla="*/ 328452 w 628343"/>
                <a:gd name="connsiteY60" fmla="*/ 249555 h 571500"/>
                <a:gd name="connsiteX61" fmla="*/ 447457 w 628343"/>
                <a:gd name="connsiteY61" fmla="*/ 0 h 571500"/>
                <a:gd name="connsiteX62" fmla="*/ 512195 w 628343"/>
                <a:gd name="connsiteY62" fmla="*/ 0 h 571500"/>
                <a:gd name="connsiteX63" fmla="*/ 478874 w 628343"/>
                <a:gd name="connsiteY63" fmla="*/ 118110 h 571500"/>
                <a:gd name="connsiteX64" fmla="*/ 629295 w 628343"/>
                <a:gd name="connsiteY64" fmla="*/ 118110 h 571500"/>
                <a:gd name="connsiteX65" fmla="*/ 622631 w 628343"/>
                <a:gd name="connsiteY65" fmla="*/ 177165 h 571500"/>
                <a:gd name="connsiteX66" fmla="*/ 582646 w 628343"/>
                <a:gd name="connsiteY66" fmla="*/ 177165 h 571500"/>
                <a:gd name="connsiteX67" fmla="*/ 514099 w 628343"/>
                <a:gd name="connsiteY67" fmla="*/ 177165 h 571500"/>
                <a:gd name="connsiteX68" fmla="*/ 453169 w 628343"/>
                <a:gd name="connsiteY68" fmla="*/ 177165 h 571500"/>
                <a:gd name="connsiteX69" fmla="*/ 386526 w 628343"/>
                <a:gd name="connsiteY69" fmla="*/ 272415 h 571500"/>
                <a:gd name="connsiteX70" fmla="*/ 436984 w 628343"/>
                <a:gd name="connsiteY70" fmla="*/ 272415 h 571500"/>
                <a:gd name="connsiteX71" fmla="*/ 457929 w 628343"/>
                <a:gd name="connsiteY71" fmla="*/ 337185 h 571500"/>
                <a:gd name="connsiteX72" fmla="*/ 514099 w 628343"/>
                <a:gd name="connsiteY72" fmla="*/ 177165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628343" h="571500">
                  <a:moveTo>
                    <a:pt x="208496" y="461963"/>
                  </a:moveTo>
                  <a:lnTo>
                    <a:pt x="192311" y="577215"/>
                  </a:lnTo>
                  <a:lnTo>
                    <a:pt x="67595" y="577215"/>
                  </a:lnTo>
                  <a:lnTo>
                    <a:pt x="51410" y="521970"/>
                  </a:lnTo>
                  <a:lnTo>
                    <a:pt x="132333" y="521970"/>
                  </a:lnTo>
                  <a:lnTo>
                    <a:pt x="138997" y="474345"/>
                  </a:lnTo>
                  <a:cubicBezTo>
                    <a:pt x="99964" y="481013"/>
                    <a:pt x="60930" y="486728"/>
                    <a:pt x="22849" y="493395"/>
                  </a:cubicBezTo>
                  <a:lnTo>
                    <a:pt x="8568" y="437198"/>
                  </a:lnTo>
                  <a:cubicBezTo>
                    <a:pt x="54266" y="431482"/>
                    <a:pt x="99964" y="424815"/>
                    <a:pt x="146613" y="416242"/>
                  </a:cubicBezTo>
                  <a:lnTo>
                    <a:pt x="153278" y="368617"/>
                  </a:lnTo>
                  <a:cubicBezTo>
                    <a:pt x="179935" y="349567"/>
                    <a:pt x="205640" y="330517"/>
                    <a:pt x="222776" y="315278"/>
                  </a:cubicBezTo>
                  <a:cubicBezTo>
                    <a:pt x="227536" y="310515"/>
                    <a:pt x="226585" y="308610"/>
                    <a:pt x="217064" y="308610"/>
                  </a:cubicBezTo>
                  <a:lnTo>
                    <a:pt x="192311" y="308610"/>
                  </a:lnTo>
                  <a:cubicBezTo>
                    <a:pt x="138997" y="352425"/>
                    <a:pt x="76163" y="395288"/>
                    <a:pt x="0" y="429578"/>
                  </a:cubicBezTo>
                  <a:lnTo>
                    <a:pt x="16185" y="358140"/>
                  </a:lnTo>
                  <a:cubicBezTo>
                    <a:pt x="42842" y="346710"/>
                    <a:pt x="79971" y="325755"/>
                    <a:pt x="107580" y="308610"/>
                  </a:cubicBezTo>
                  <a:lnTo>
                    <a:pt x="46650" y="308610"/>
                  </a:lnTo>
                  <a:lnTo>
                    <a:pt x="36178" y="257175"/>
                  </a:lnTo>
                  <a:lnTo>
                    <a:pt x="172318" y="257175"/>
                  </a:lnTo>
                  <a:cubicBezTo>
                    <a:pt x="187551" y="243840"/>
                    <a:pt x="201832" y="228600"/>
                    <a:pt x="214208" y="214313"/>
                  </a:cubicBezTo>
                  <a:lnTo>
                    <a:pt x="40938" y="214313"/>
                  </a:lnTo>
                  <a:lnTo>
                    <a:pt x="48554" y="161925"/>
                  </a:lnTo>
                  <a:lnTo>
                    <a:pt x="138045" y="161925"/>
                  </a:lnTo>
                  <a:lnTo>
                    <a:pt x="146613" y="102870"/>
                  </a:lnTo>
                  <a:lnTo>
                    <a:pt x="75211" y="102870"/>
                  </a:lnTo>
                  <a:lnTo>
                    <a:pt x="82827" y="50482"/>
                  </a:lnTo>
                  <a:lnTo>
                    <a:pt x="155182" y="50482"/>
                  </a:lnTo>
                  <a:lnTo>
                    <a:pt x="163750" y="0"/>
                  </a:lnTo>
                  <a:lnTo>
                    <a:pt x="231345" y="0"/>
                  </a:lnTo>
                  <a:lnTo>
                    <a:pt x="223728" y="50482"/>
                  </a:lnTo>
                  <a:lnTo>
                    <a:pt x="286563" y="50482"/>
                  </a:lnTo>
                  <a:lnTo>
                    <a:pt x="278946" y="102870"/>
                  </a:lnTo>
                  <a:lnTo>
                    <a:pt x="215160" y="102870"/>
                  </a:lnTo>
                  <a:lnTo>
                    <a:pt x="206592" y="161925"/>
                  </a:lnTo>
                  <a:lnTo>
                    <a:pt x="256097" y="161925"/>
                  </a:lnTo>
                  <a:cubicBezTo>
                    <a:pt x="282755" y="120015"/>
                    <a:pt x="301795" y="65723"/>
                    <a:pt x="312268" y="21907"/>
                  </a:cubicBezTo>
                  <a:lnTo>
                    <a:pt x="382718" y="21907"/>
                  </a:lnTo>
                  <a:cubicBezTo>
                    <a:pt x="370342" y="71438"/>
                    <a:pt x="352253" y="118110"/>
                    <a:pt x="326548" y="161925"/>
                  </a:cubicBezTo>
                  <a:lnTo>
                    <a:pt x="366534" y="161925"/>
                  </a:lnTo>
                  <a:lnTo>
                    <a:pt x="358917" y="214313"/>
                  </a:lnTo>
                  <a:lnTo>
                    <a:pt x="289419" y="214313"/>
                  </a:lnTo>
                  <a:cubicBezTo>
                    <a:pt x="277042" y="228600"/>
                    <a:pt x="263714" y="242888"/>
                    <a:pt x="250385" y="257175"/>
                  </a:cubicBezTo>
                  <a:lnTo>
                    <a:pt x="294179" y="257175"/>
                  </a:lnTo>
                  <a:cubicBezTo>
                    <a:pt x="312268" y="257175"/>
                    <a:pt x="319884" y="261938"/>
                    <a:pt x="319884" y="276225"/>
                  </a:cubicBezTo>
                  <a:cubicBezTo>
                    <a:pt x="319884" y="286703"/>
                    <a:pt x="315124" y="300038"/>
                    <a:pt x="300843" y="315278"/>
                  </a:cubicBezTo>
                  <a:cubicBezTo>
                    <a:pt x="284658" y="333375"/>
                    <a:pt x="248481" y="364807"/>
                    <a:pt x="221824" y="384810"/>
                  </a:cubicBezTo>
                  <a:lnTo>
                    <a:pt x="218968" y="403860"/>
                  </a:lnTo>
                  <a:cubicBezTo>
                    <a:pt x="258002" y="397192"/>
                    <a:pt x="296083" y="389573"/>
                    <a:pt x="335117" y="381000"/>
                  </a:cubicBezTo>
                  <a:lnTo>
                    <a:pt x="325596" y="437198"/>
                  </a:lnTo>
                  <a:cubicBezTo>
                    <a:pt x="285611" y="446723"/>
                    <a:pt x="247529" y="455295"/>
                    <a:pt x="208496" y="461963"/>
                  </a:cubicBezTo>
                  <a:close/>
                  <a:moveTo>
                    <a:pt x="582646" y="177165"/>
                  </a:moveTo>
                  <a:cubicBezTo>
                    <a:pt x="564557" y="262890"/>
                    <a:pt x="531236" y="341948"/>
                    <a:pt x="486490" y="409575"/>
                  </a:cubicBezTo>
                  <a:cubicBezTo>
                    <a:pt x="513147" y="469582"/>
                    <a:pt x="545516" y="526732"/>
                    <a:pt x="578838" y="577215"/>
                  </a:cubicBezTo>
                  <a:lnTo>
                    <a:pt x="494106" y="577215"/>
                  </a:lnTo>
                  <a:cubicBezTo>
                    <a:pt x="478874" y="550545"/>
                    <a:pt x="459833" y="511492"/>
                    <a:pt x="441744" y="468630"/>
                  </a:cubicBezTo>
                  <a:cubicBezTo>
                    <a:pt x="409375" y="508635"/>
                    <a:pt x="376054" y="545782"/>
                    <a:pt x="341781" y="577215"/>
                  </a:cubicBezTo>
                  <a:lnTo>
                    <a:pt x="246577" y="577215"/>
                  </a:lnTo>
                  <a:cubicBezTo>
                    <a:pt x="309411" y="527685"/>
                    <a:pt x="373198" y="463867"/>
                    <a:pt x="416039" y="403860"/>
                  </a:cubicBezTo>
                  <a:cubicBezTo>
                    <a:pt x="400807" y="362903"/>
                    <a:pt x="386526" y="321945"/>
                    <a:pt x="376054" y="284798"/>
                  </a:cubicBezTo>
                  <a:cubicBezTo>
                    <a:pt x="357965" y="301942"/>
                    <a:pt x="337972" y="317182"/>
                    <a:pt x="316076" y="330517"/>
                  </a:cubicBezTo>
                  <a:lnTo>
                    <a:pt x="328452" y="249555"/>
                  </a:lnTo>
                  <a:cubicBezTo>
                    <a:pt x="377958" y="211455"/>
                    <a:pt x="430320" y="100013"/>
                    <a:pt x="447457" y="0"/>
                  </a:cubicBezTo>
                  <a:lnTo>
                    <a:pt x="512195" y="0"/>
                  </a:lnTo>
                  <a:cubicBezTo>
                    <a:pt x="503627" y="40005"/>
                    <a:pt x="493154" y="80010"/>
                    <a:pt x="478874" y="118110"/>
                  </a:cubicBezTo>
                  <a:lnTo>
                    <a:pt x="629295" y="118110"/>
                  </a:lnTo>
                  <a:lnTo>
                    <a:pt x="622631" y="177165"/>
                  </a:lnTo>
                  <a:lnTo>
                    <a:pt x="582646" y="177165"/>
                  </a:lnTo>
                  <a:close/>
                  <a:moveTo>
                    <a:pt x="514099" y="177165"/>
                  </a:moveTo>
                  <a:lnTo>
                    <a:pt x="453169" y="177165"/>
                  </a:lnTo>
                  <a:cubicBezTo>
                    <a:pt x="435080" y="211455"/>
                    <a:pt x="413183" y="244792"/>
                    <a:pt x="386526" y="272415"/>
                  </a:cubicBezTo>
                  <a:lnTo>
                    <a:pt x="436984" y="272415"/>
                  </a:lnTo>
                  <a:cubicBezTo>
                    <a:pt x="442696" y="293370"/>
                    <a:pt x="449361" y="315278"/>
                    <a:pt x="457929" y="337185"/>
                  </a:cubicBezTo>
                  <a:cubicBezTo>
                    <a:pt x="483634" y="289560"/>
                    <a:pt x="503627" y="234315"/>
                    <a:pt x="514099" y="177165"/>
                  </a:cubicBezTo>
                  <a:close/>
                </a:path>
              </a:pathLst>
            </a:custGeom>
            <a:solidFill>
              <a:schemeClr val="bg1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50" name="任意形状 477">
              <a:extLst>
                <a:ext uri="{FF2B5EF4-FFF2-40B4-BE49-F238E27FC236}">
                  <a16:creationId xmlns:a16="http://schemas.microsoft.com/office/drawing/2014/main" id="{0E31497D-BB12-DF44-B456-5F10A1A50DA1}"/>
                </a:ext>
              </a:extLst>
            </p:cNvPr>
            <p:cNvSpPr/>
            <p:nvPr/>
          </p:nvSpPr>
          <p:spPr>
            <a:xfrm>
              <a:off x="8429904" y="11554354"/>
              <a:ext cx="561701" cy="571500"/>
            </a:xfrm>
            <a:custGeom>
              <a:avLst/>
              <a:gdLst>
                <a:gd name="connsiteX0" fmla="*/ 485538 w 561700"/>
                <a:gd name="connsiteY0" fmla="*/ 280988 h 571500"/>
                <a:gd name="connsiteX1" fmla="*/ 444600 w 561700"/>
                <a:gd name="connsiteY1" fmla="*/ 576263 h 571500"/>
                <a:gd name="connsiteX2" fmla="*/ 300843 w 561700"/>
                <a:gd name="connsiteY2" fmla="*/ 576263 h 571500"/>
                <a:gd name="connsiteX3" fmla="*/ 281802 w 561700"/>
                <a:gd name="connsiteY3" fmla="*/ 526733 h 571500"/>
                <a:gd name="connsiteX4" fmla="*/ 377958 w 561700"/>
                <a:gd name="connsiteY4" fmla="*/ 526733 h 571500"/>
                <a:gd name="connsiteX5" fmla="*/ 384622 w 561700"/>
                <a:gd name="connsiteY5" fmla="*/ 473392 h 571500"/>
                <a:gd name="connsiteX6" fmla="*/ 86635 w 561700"/>
                <a:gd name="connsiteY6" fmla="*/ 473392 h 571500"/>
                <a:gd name="connsiteX7" fmla="*/ 73307 w 561700"/>
                <a:gd name="connsiteY7" fmla="*/ 576263 h 571500"/>
                <a:gd name="connsiteX8" fmla="*/ 0 w 561700"/>
                <a:gd name="connsiteY8" fmla="*/ 576263 h 571500"/>
                <a:gd name="connsiteX9" fmla="*/ 45698 w 561700"/>
                <a:gd name="connsiteY9" fmla="*/ 241935 h 571500"/>
                <a:gd name="connsiteX10" fmla="*/ 452216 w 561700"/>
                <a:gd name="connsiteY10" fmla="*/ 241935 h 571500"/>
                <a:gd name="connsiteX11" fmla="*/ 485538 w 561700"/>
                <a:gd name="connsiteY11" fmla="*/ 280988 h 571500"/>
                <a:gd name="connsiteX12" fmla="*/ 166606 w 561700"/>
                <a:gd name="connsiteY12" fmla="*/ 155258 h 571500"/>
                <a:gd name="connsiteX13" fmla="*/ 393191 w 561700"/>
                <a:gd name="connsiteY13" fmla="*/ 155258 h 571500"/>
                <a:gd name="connsiteX14" fmla="*/ 366533 w 561700"/>
                <a:gd name="connsiteY14" fmla="*/ 120967 h 571500"/>
                <a:gd name="connsiteX15" fmla="*/ 446504 w 561700"/>
                <a:gd name="connsiteY15" fmla="*/ 120967 h 571500"/>
                <a:gd name="connsiteX16" fmla="*/ 539804 w 561700"/>
                <a:gd name="connsiteY16" fmla="*/ 223838 h 571500"/>
                <a:gd name="connsiteX17" fmla="*/ 449360 w 561700"/>
                <a:gd name="connsiteY17" fmla="*/ 223838 h 571500"/>
                <a:gd name="connsiteX18" fmla="*/ 411279 w 561700"/>
                <a:gd name="connsiteY18" fmla="*/ 178117 h 571500"/>
                <a:gd name="connsiteX19" fmla="*/ 395094 w 561700"/>
                <a:gd name="connsiteY19" fmla="*/ 206692 h 571500"/>
                <a:gd name="connsiteX20" fmla="*/ 19993 w 561700"/>
                <a:gd name="connsiteY20" fmla="*/ 206692 h 571500"/>
                <a:gd name="connsiteX21" fmla="*/ 138997 w 561700"/>
                <a:gd name="connsiteY21" fmla="*/ 103823 h 571500"/>
                <a:gd name="connsiteX22" fmla="*/ 8568 w 561700"/>
                <a:gd name="connsiteY22" fmla="*/ 103823 h 571500"/>
                <a:gd name="connsiteX23" fmla="*/ 16184 w 561700"/>
                <a:gd name="connsiteY23" fmla="*/ 47625 h 571500"/>
                <a:gd name="connsiteX24" fmla="*/ 248481 w 561700"/>
                <a:gd name="connsiteY24" fmla="*/ 47625 h 571500"/>
                <a:gd name="connsiteX25" fmla="*/ 238009 w 561700"/>
                <a:gd name="connsiteY25" fmla="*/ 0 h 571500"/>
                <a:gd name="connsiteX26" fmla="*/ 318931 w 561700"/>
                <a:gd name="connsiteY26" fmla="*/ 0 h 571500"/>
                <a:gd name="connsiteX27" fmla="*/ 331308 w 561700"/>
                <a:gd name="connsiteY27" fmla="*/ 47625 h 571500"/>
                <a:gd name="connsiteX28" fmla="*/ 571221 w 561700"/>
                <a:gd name="connsiteY28" fmla="*/ 47625 h 571500"/>
                <a:gd name="connsiteX29" fmla="*/ 562653 w 561700"/>
                <a:gd name="connsiteY29" fmla="*/ 103823 h 571500"/>
                <a:gd name="connsiteX30" fmla="*/ 232297 w 561700"/>
                <a:gd name="connsiteY30" fmla="*/ 103823 h 571500"/>
                <a:gd name="connsiteX31" fmla="*/ 166606 w 561700"/>
                <a:gd name="connsiteY31" fmla="*/ 155258 h 571500"/>
                <a:gd name="connsiteX32" fmla="*/ 392238 w 561700"/>
                <a:gd name="connsiteY32" fmla="*/ 423863 h 571500"/>
                <a:gd name="connsiteX33" fmla="*/ 397951 w 561700"/>
                <a:gd name="connsiteY33" fmla="*/ 381953 h 571500"/>
                <a:gd name="connsiteX34" fmla="*/ 99964 w 561700"/>
                <a:gd name="connsiteY34" fmla="*/ 381953 h 571500"/>
                <a:gd name="connsiteX35" fmla="*/ 95204 w 561700"/>
                <a:gd name="connsiteY35" fmla="*/ 423863 h 571500"/>
                <a:gd name="connsiteX36" fmla="*/ 392238 w 561700"/>
                <a:gd name="connsiteY36" fmla="*/ 423863 h 571500"/>
                <a:gd name="connsiteX37" fmla="*/ 112340 w 561700"/>
                <a:gd name="connsiteY37" fmla="*/ 292417 h 571500"/>
                <a:gd name="connsiteX38" fmla="*/ 107580 w 561700"/>
                <a:gd name="connsiteY38" fmla="*/ 332423 h 571500"/>
                <a:gd name="connsiteX39" fmla="*/ 404615 w 561700"/>
                <a:gd name="connsiteY39" fmla="*/ 332423 h 571500"/>
                <a:gd name="connsiteX40" fmla="*/ 408423 w 561700"/>
                <a:gd name="connsiteY40" fmla="*/ 302895 h 571500"/>
                <a:gd name="connsiteX41" fmla="*/ 401759 w 561700"/>
                <a:gd name="connsiteY41" fmla="*/ 292417 h 571500"/>
                <a:gd name="connsiteX42" fmla="*/ 112340 w 561700"/>
                <a:gd name="connsiteY42" fmla="*/ 292417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61700" h="571500">
                  <a:moveTo>
                    <a:pt x="485538" y="280988"/>
                  </a:moveTo>
                  <a:lnTo>
                    <a:pt x="444600" y="576263"/>
                  </a:lnTo>
                  <a:lnTo>
                    <a:pt x="300843" y="576263"/>
                  </a:lnTo>
                  <a:lnTo>
                    <a:pt x="281802" y="526733"/>
                  </a:lnTo>
                  <a:lnTo>
                    <a:pt x="377958" y="526733"/>
                  </a:lnTo>
                  <a:lnTo>
                    <a:pt x="384622" y="473392"/>
                  </a:lnTo>
                  <a:lnTo>
                    <a:pt x="86635" y="473392"/>
                  </a:lnTo>
                  <a:lnTo>
                    <a:pt x="73307" y="576263"/>
                  </a:lnTo>
                  <a:lnTo>
                    <a:pt x="0" y="576263"/>
                  </a:lnTo>
                  <a:lnTo>
                    <a:pt x="45698" y="241935"/>
                  </a:lnTo>
                  <a:lnTo>
                    <a:pt x="452216" y="241935"/>
                  </a:lnTo>
                  <a:cubicBezTo>
                    <a:pt x="476970" y="241935"/>
                    <a:pt x="490298" y="249555"/>
                    <a:pt x="485538" y="280988"/>
                  </a:cubicBezTo>
                  <a:close/>
                  <a:moveTo>
                    <a:pt x="166606" y="155258"/>
                  </a:moveTo>
                  <a:lnTo>
                    <a:pt x="393191" y="155258"/>
                  </a:lnTo>
                  <a:cubicBezTo>
                    <a:pt x="383670" y="142875"/>
                    <a:pt x="374150" y="130492"/>
                    <a:pt x="366533" y="120967"/>
                  </a:cubicBezTo>
                  <a:lnTo>
                    <a:pt x="446504" y="120967"/>
                  </a:lnTo>
                  <a:cubicBezTo>
                    <a:pt x="468401" y="148590"/>
                    <a:pt x="502675" y="188595"/>
                    <a:pt x="539804" y="223838"/>
                  </a:cubicBezTo>
                  <a:lnTo>
                    <a:pt x="449360" y="223838"/>
                  </a:lnTo>
                  <a:cubicBezTo>
                    <a:pt x="436984" y="209550"/>
                    <a:pt x="423655" y="193358"/>
                    <a:pt x="411279" y="178117"/>
                  </a:cubicBezTo>
                  <a:lnTo>
                    <a:pt x="395094" y="206692"/>
                  </a:lnTo>
                  <a:lnTo>
                    <a:pt x="19993" y="206692"/>
                  </a:lnTo>
                  <a:cubicBezTo>
                    <a:pt x="61882" y="170498"/>
                    <a:pt x="99964" y="138113"/>
                    <a:pt x="138997" y="103823"/>
                  </a:cubicBezTo>
                  <a:lnTo>
                    <a:pt x="8568" y="103823"/>
                  </a:lnTo>
                  <a:lnTo>
                    <a:pt x="16184" y="47625"/>
                  </a:lnTo>
                  <a:lnTo>
                    <a:pt x="248481" y="47625"/>
                  </a:lnTo>
                  <a:cubicBezTo>
                    <a:pt x="244673" y="31433"/>
                    <a:pt x="240865" y="15240"/>
                    <a:pt x="238009" y="0"/>
                  </a:cubicBezTo>
                  <a:lnTo>
                    <a:pt x="318931" y="0"/>
                  </a:lnTo>
                  <a:cubicBezTo>
                    <a:pt x="321788" y="14288"/>
                    <a:pt x="326548" y="31433"/>
                    <a:pt x="331308" y="47625"/>
                  </a:cubicBezTo>
                  <a:lnTo>
                    <a:pt x="571221" y="47625"/>
                  </a:lnTo>
                  <a:lnTo>
                    <a:pt x="562653" y="103823"/>
                  </a:lnTo>
                  <a:lnTo>
                    <a:pt x="232297" y="103823"/>
                  </a:lnTo>
                  <a:cubicBezTo>
                    <a:pt x="211352" y="120967"/>
                    <a:pt x="190407" y="137160"/>
                    <a:pt x="166606" y="155258"/>
                  </a:cubicBezTo>
                  <a:close/>
                  <a:moveTo>
                    <a:pt x="392238" y="423863"/>
                  </a:moveTo>
                  <a:lnTo>
                    <a:pt x="397951" y="381953"/>
                  </a:lnTo>
                  <a:lnTo>
                    <a:pt x="99964" y="381953"/>
                  </a:lnTo>
                  <a:lnTo>
                    <a:pt x="95204" y="423863"/>
                  </a:lnTo>
                  <a:lnTo>
                    <a:pt x="392238" y="423863"/>
                  </a:lnTo>
                  <a:close/>
                  <a:moveTo>
                    <a:pt x="112340" y="292417"/>
                  </a:moveTo>
                  <a:lnTo>
                    <a:pt x="107580" y="332423"/>
                  </a:lnTo>
                  <a:lnTo>
                    <a:pt x="404615" y="332423"/>
                  </a:lnTo>
                  <a:lnTo>
                    <a:pt x="408423" y="302895"/>
                  </a:lnTo>
                  <a:cubicBezTo>
                    <a:pt x="409375" y="296228"/>
                    <a:pt x="407471" y="292417"/>
                    <a:pt x="401759" y="292417"/>
                  </a:cubicBezTo>
                  <a:lnTo>
                    <a:pt x="112340" y="292417"/>
                  </a:lnTo>
                  <a:close/>
                </a:path>
              </a:pathLst>
            </a:custGeom>
            <a:solidFill>
              <a:schemeClr val="bg1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形状 478">
              <a:extLst>
                <a:ext uri="{FF2B5EF4-FFF2-40B4-BE49-F238E27FC236}">
                  <a16:creationId xmlns:a16="http://schemas.microsoft.com/office/drawing/2014/main" id="{B40088A7-CCED-6A4F-843E-552D069BC460}"/>
                </a:ext>
              </a:extLst>
            </p:cNvPr>
            <p:cNvSpPr/>
            <p:nvPr/>
          </p:nvSpPr>
          <p:spPr>
            <a:xfrm>
              <a:off x="9418117" y="11463867"/>
              <a:ext cx="19041" cy="762000"/>
            </a:xfrm>
            <a:custGeom>
              <a:avLst/>
              <a:gdLst>
                <a:gd name="connsiteX0" fmla="*/ 0 w 19040"/>
                <a:gd name="connsiteY0" fmla="*/ 0 h 762000"/>
                <a:gd name="connsiteX1" fmla="*/ 19041 w 19040"/>
                <a:gd name="connsiteY1" fmla="*/ 0 h 762000"/>
                <a:gd name="connsiteX2" fmla="*/ 19041 w 19040"/>
                <a:gd name="connsiteY2" fmla="*/ 762000 h 762000"/>
                <a:gd name="connsiteX3" fmla="*/ 0 w 19040"/>
                <a:gd name="connsiteY3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0" h="762000">
                  <a:moveTo>
                    <a:pt x="0" y="0"/>
                  </a:moveTo>
                  <a:lnTo>
                    <a:pt x="19041" y="0"/>
                  </a:lnTo>
                  <a:lnTo>
                    <a:pt x="19041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形状 479">
              <a:extLst>
                <a:ext uri="{FF2B5EF4-FFF2-40B4-BE49-F238E27FC236}">
                  <a16:creationId xmlns:a16="http://schemas.microsoft.com/office/drawing/2014/main" id="{C66D4407-A595-584F-8DB9-F0AA8C293E5A}"/>
                </a:ext>
              </a:extLst>
            </p:cNvPr>
            <p:cNvSpPr/>
            <p:nvPr/>
          </p:nvSpPr>
          <p:spPr>
            <a:xfrm>
              <a:off x="9867477" y="11590549"/>
              <a:ext cx="504579" cy="514350"/>
            </a:xfrm>
            <a:custGeom>
              <a:avLst/>
              <a:gdLst>
                <a:gd name="connsiteX0" fmla="*/ 513147 w 504578"/>
                <a:gd name="connsiteY0" fmla="*/ 291465 h 514350"/>
                <a:gd name="connsiteX1" fmla="*/ 513147 w 504578"/>
                <a:gd name="connsiteY1" fmla="*/ 332422 h 514350"/>
                <a:gd name="connsiteX2" fmla="*/ 0 w 504578"/>
                <a:gd name="connsiteY2" fmla="*/ 332422 h 514350"/>
                <a:gd name="connsiteX3" fmla="*/ 0 w 504578"/>
                <a:gd name="connsiteY3" fmla="*/ 291465 h 514350"/>
                <a:gd name="connsiteX4" fmla="*/ 131381 w 504578"/>
                <a:gd name="connsiteY4" fmla="*/ 291465 h 514350"/>
                <a:gd name="connsiteX5" fmla="*/ 131381 w 504578"/>
                <a:gd name="connsiteY5" fmla="*/ 156210 h 514350"/>
                <a:gd name="connsiteX6" fmla="*/ 22849 w 504578"/>
                <a:gd name="connsiteY6" fmla="*/ 156210 h 514350"/>
                <a:gd name="connsiteX7" fmla="*/ 22849 w 504578"/>
                <a:gd name="connsiteY7" fmla="*/ 115252 h 514350"/>
                <a:gd name="connsiteX8" fmla="*/ 131381 w 504578"/>
                <a:gd name="connsiteY8" fmla="*/ 115252 h 514350"/>
                <a:gd name="connsiteX9" fmla="*/ 131381 w 504578"/>
                <a:gd name="connsiteY9" fmla="*/ 0 h 514350"/>
                <a:gd name="connsiteX10" fmla="*/ 174223 w 504578"/>
                <a:gd name="connsiteY10" fmla="*/ 0 h 514350"/>
                <a:gd name="connsiteX11" fmla="*/ 174223 w 504578"/>
                <a:gd name="connsiteY11" fmla="*/ 115252 h 514350"/>
                <a:gd name="connsiteX12" fmla="*/ 336069 w 504578"/>
                <a:gd name="connsiteY12" fmla="*/ 115252 h 514350"/>
                <a:gd name="connsiteX13" fmla="*/ 336069 w 504578"/>
                <a:gd name="connsiteY13" fmla="*/ 0 h 514350"/>
                <a:gd name="connsiteX14" fmla="*/ 379862 w 504578"/>
                <a:gd name="connsiteY14" fmla="*/ 0 h 514350"/>
                <a:gd name="connsiteX15" fmla="*/ 379862 w 504578"/>
                <a:gd name="connsiteY15" fmla="*/ 115252 h 514350"/>
                <a:gd name="connsiteX16" fmla="*/ 493155 w 504578"/>
                <a:gd name="connsiteY16" fmla="*/ 115252 h 514350"/>
                <a:gd name="connsiteX17" fmla="*/ 493155 w 504578"/>
                <a:gd name="connsiteY17" fmla="*/ 156210 h 514350"/>
                <a:gd name="connsiteX18" fmla="*/ 379862 w 504578"/>
                <a:gd name="connsiteY18" fmla="*/ 156210 h 514350"/>
                <a:gd name="connsiteX19" fmla="*/ 379862 w 504578"/>
                <a:gd name="connsiteY19" fmla="*/ 291465 h 514350"/>
                <a:gd name="connsiteX20" fmla="*/ 513147 w 504578"/>
                <a:gd name="connsiteY20" fmla="*/ 291465 h 514350"/>
                <a:gd name="connsiteX21" fmla="*/ 202784 w 504578"/>
                <a:gd name="connsiteY21" fmla="*/ 382905 h 514350"/>
                <a:gd name="connsiteX22" fmla="*/ 40938 w 504578"/>
                <a:gd name="connsiteY22" fmla="*/ 518160 h 514350"/>
                <a:gd name="connsiteX23" fmla="*/ 7617 w 504578"/>
                <a:gd name="connsiteY23" fmla="*/ 487680 h 514350"/>
                <a:gd name="connsiteX24" fmla="*/ 159942 w 504578"/>
                <a:gd name="connsiteY24" fmla="*/ 365760 h 514350"/>
                <a:gd name="connsiteX25" fmla="*/ 202784 w 504578"/>
                <a:gd name="connsiteY25" fmla="*/ 382905 h 514350"/>
                <a:gd name="connsiteX26" fmla="*/ 174223 w 504578"/>
                <a:gd name="connsiteY26" fmla="*/ 291465 h 514350"/>
                <a:gd name="connsiteX27" fmla="*/ 336069 w 504578"/>
                <a:gd name="connsiteY27" fmla="*/ 291465 h 514350"/>
                <a:gd name="connsiteX28" fmla="*/ 336069 w 504578"/>
                <a:gd name="connsiteY28" fmla="*/ 156210 h 514350"/>
                <a:gd name="connsiteX29" fmla="*/ 174223 w 504578"/>
                <a:gd name="connsiteY29" fmla="*/ 156210 h 514350"/>
                <a:gd name="connsiteX30" fmla="*/ 174223 w 504578"/>
                <a:gd name="connsiteY30" fmla="*/ 291465 h 514350"/>
                <a:gd name="connsiteX31" fmla="*/ 340829 w 504578"/>
                <a:gd name="connsiteY31" fmla="*/ 364807 h 514350"/>
                <a:gd name="connsiteX32" fmla="*/ 499818 w 504578"/>
                <a:gd name="connsiteY32" fmla="*/ 490538 h 514350"/>
                <a:gd name="connsiteX33" fmla="*/ 459833 w 504578"/>
                <a:gd name="connsiteY33" fmla="*/ 517207 h 514350"/>
                <a:gd name="connsiteX34" fmla="*/ 303699 w 504578"/>
                <a:gd name="connsiteY34" fmla="*/ 386715 h 514350"/>
                <a:gd name="connsiteX35" fmla="*/ 340829 w 504578"/>
                <a:gd name="connsiteY35" fmla="*/ 364807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04578" h="514350">
                  <a:moveTo>
                    <a:pt x="513147" y="291465"/>
                  </a:moveTo>
                  <a:lnTo>
                    <a:pt x="513147" y="332422"/>
                  </a:lnTo>
                  <a:lnTo>
                    <a:pt x="0" y="332422"/>
                  </a:lnTo>
                  <a:lnTo>
                    <a:pt x="0" y="291465"/>
                  </a:lnTo>
                  <a:lnTo>
                    <a:pt x="131381" y="291465"/>
                  </a:lnTo>
                  <a:lnTo>
                    <a:pt x="131381" y="156210"/>
                  </a:lnTo>
                  <a:lnTo>
                    <a:pt x="22849" y="156210"/>
                  </a:lnTo>
                  <a:lnTo>
                    <a:pt x="22849" y="115252"/>
                  </a:lnTo>
                  <a:lnTo>
                    <a:pt x="131381" y="115252"/>
                  </a:lnTo>
                  <a:lnTo>
                    <a:pt x="131381" y="0"/>
                  </a:lnTo>
                  <a:lnTo>
                    <a:pt x="174223" y="0"/>
                  </a:lnTo>
                  <a:lnTo>
                    <a:pt x="174223" y="115252"/>
                  </a:lnTo>
                  <a:lnTo>
                    <a:pt x="336069" y="115252"/>
                  </a:lnTo>
                  <a:lnTo>
                    <a:pt x="336069" y="0"/>
                  </a:lnTo>
                  <a:lnTo>
                    <a:pt x="379862" y="0"/>
                  </a:lnTo>
                  <a:lnTo>
                    <a:pt x="379862" y="115252"/>
                  </a:lnTo>
                  <a:lnTo>
                    <a:pt x="493155" y="115252"/>
                  </a:lnTo>
                  <a:lnTo>
                    <a:pt x="493155" y="156210"/>
                  </a:lnTo>
                  <a:lnTo>
                    <a:pt x="379862" y="156210"/>
                  </a:lnTo>
                  <a:lnTo>
                    <a:pt x="379862" y="291465"/>
                  </a:lnTo>
                  <a:lnTo>
                    <a:pt x="513147" y="291465"/>
                  </a:lnTo>
                  <a:close/>
                  <a:moveTo>
                    <a:pt x="202784" y="382905"/>
                  </a:moveTo>
                  <a:cubicBezTo>
                    <a:pt x="161846" y="432435"/>
                    <a:pt x="98060" y="484822"/>
                    <a:pt x="40938" y="518160"/>
                  </a:cubicBezTo>
                  <a:cubicBezTo>
                    <a:pt x="33321" y="509588"/>
                    <a:pt x="17137" y="496253"/>
                    <a:pt x="7617" y="487680"/>
                  </a:cubicBezTo>
                  <a:cubicBezTo>
                    <a:pt x="63786" y="458153"/>
                    <a:pt x="127573" y="408622"/>
                    <a:pt x="159942" y="365760"/>
                  </a:cubicBezTo>
                  <a:lnTo>
                    <a:pt x="202784" y="382905"/>
                  </a:lnTo>
                  <a:close/>
                  <a:moveTo>
                    <a:pt x="174223" y="291465"/>
                  </a:moveTo>
                  <a:lnTo>
                    <a:pt x="336069" y="291465"/>
                  </a:lnTo>
                  <a:lnTo>
                    <a:pt x="336069" y="156210"/>
                  </a:lnTo>
                  <a:lnTo>
                    <a:pt x="174223" y="156210"/>
                  </a:lnTo>
                  <a:lnTo>
                    <a:pt x="174223" y="291465"/>
                  </a:lnTo>
                  <a:close/>
                  <a:moveTo>
                    <a:pt x="340829" y="364807"/>
                  </a:moveTo>
                  <a:cubicBezTo>
                    <a:pt x="393191" y="401955"/>
                    <a:pt x="464594" y="457200"/>
                    <a:pt x="499818" y="490538"/>
                  </a:cubicBezTo>
                  <a:lnTo>
                    <a:pt x="459833" y="517207"/>
                  </a:lnTo>
                  <a:cubicBezTo>
                    <a:pt x="426512" y="483870"/>
                    <a:pt x="357966" y="426720"/>
                    <a:pt x="303699" y="386715"/>
                  </a:cubicBezTo>
                  <a:lnTo>
                    <a:pt x="340829" y="364807"/>
                  </a:lnTo>
                  <a:close/>
                </a:path>
              </a:pathLst>
            </a:custGeom>
            <a:solidFill>
              <a:schemeClr val="bg1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形状 480">
              <a:extLst>
                <a:ext uri="{FF2B5EF4-FFF2-40B4-BE49-F238E27FC236}">
                  <a16:creationId xmlns:a16="http://schemas.microsoft.com/office/drawing/2014/main" id="{290FCE63-5AAF-F140-BBCF-0DC2B54DF2EB}"/>
                </a:ext>
              </a:extLst>
            </p:cNvPr>
            <p:cNvSpPr/>
            <p:nvPr/>
          </p:nvSpPr>
          <p:spPr>
            <a:xfrm>
              <a:off x="10482492" y="11585787"/>
              <a:ext cx="495058" cy="514350"/>
            </a:xfrm>
            <a:custGeom>
              <a:avLst/>
              <a:gdLst>
                <a:gd name="connsiteX0" fmla="*/ 201832 w 495058"/>
                <a:gd name="connsiteY0" fmla="*/ 12382 h 514350"/>
                <a:gd name="connsiteX1" fmla="*/ 190407 w 495058"/>
                <a:gd name="connsiteY1" fmla="*/ 37147 h 514350"/>
                <a:gd name="connsiteX2" fmla="*/ 321788 w 495058"/>
                <a:gd name="connsiteY2" fmla="*/ 189547 h 514350"/>
                <a:gd name="connsiteX3" fmla="*/ 291323 w 495058"/>
                <a:gd name="connsiteY3" fmla="*/ 217170 h 514350"/>
                <a:gd name="connsiteX4" fmla="*/ 171366 w 495058"/>
                <a:gd name="connsiteY4" fmla="*/ 71438 h 514350"/>
                <a:gd name="connsiteX5" fmla="*/ 30465 w 495058"/>
                <a:gd name="connsiteY5" fmla="*/ 233363 h 514350"/>
                <a:gd name="connsiteX6" fmla="*/ 0 w 495058"/>
                <a:gd name="connsiteY6" fmla="*/ 203835 h 514350"/>
                <a:gd name="connsiteX7" fmla="*/ 161846 w 495058"/>
                <a:gd name="connsiteY7" fmla="*/ 0 h 514350"/>
                <a:gd name="connsiteX8" fmla="*/ 201832 w 495058"/>
                <a:gd name="connsiteY8" fmla="*/ 12382 h 514350"/>
                <a:gd name="connsiteX9" fmla="*/ 239913 w 495058"/>
                <a:gd name="connsiteY9" fmla="*/ 476250 h 514350"/>
                <a:gd name="connsiteX10" fmla="*/ 273234 w 495058"/>
                <a:gd name="connsiteY10" fmla="*/ 397192 h 514350"/>
                <a:gd name="connsiteX11" fmla="*/ 311316 w 495058"/>
                <a:gd name="connsiteY11" fmla="*/ 412432 h 514350"/>
                <a:gd name="connsiteX12" fmla="*/ 243721 w 495058"/>
                <a:gd name="connsiteY12" fmla="*/ 513397 h 514350"/>
                <a:gd name="connsiteX13" fmla="*/ 138045 w 495058"/>
                <a:gd name="connsiteY13" fmla="*/ 513397 h 514350"/>
                <a:gd name="connsiteX14" fmla="*/ 65690 w 495058"/>
                <a:gd name="connsiteY14" fmla="*/ 451485 h 514350"/>
                <a:gd name="connsiteX15" fmla="*/ 65690 w 495058"/>
                <a:gd name="connsiteY15" fmla="*/ 207645 h 514350"/>
                <a:gd name="connsiteX16" fmla="*/ 272282 w 495058"/>
                <a:gd name="connsiteY16" fmla="*/ 207645 h 514350"/>
                <a:gd name="connsiteX17" fmla="*/ 271330 w 495058"/>
                <a:gd name="connsiteY17" fmla="*/ 224790 h 514350"/>
                <a:gd name="connsiteX18" fmla="*/ 247529 w 495058"/>
                <a:gd name="connsiteY18" fmla="*/ 375285 h 514350"/>
                <a:gd name="connsiteX19" fmla="*/ 215160 w 495058"/>
                <a:gd name="connsiteY19" fmla="*/ 390525 h 514350"/>
                <a:gd name="connsiteX20" fmla="*/ 158990 w 495058"/>
                <a:gd name="connsiteY20" fmla="*/ 389572 h 514350"/>
                <a:gd name="connsiteX21" fmla="*/ 148517 w 495058"/>
                <a:gd name="connsiteY21" fmla="*/ 353378 h 514350"/>
                <a:gd name="connsiteX22" fmla="*/ 197071 w 495058"/>
                <a:gd name="connsiteY22" fmla="*/ 355282 h 514350"/>
                <a:gd name="connsiteX23" fmla="*/ 213256 w 495058"/>
                <a:gd name="connsiteY23" fmla="*/ 350520 h 514350"/>
                <a:gd name="connsiteX24" fmla="*/ 229440 w 495058"/>
                <a:gd name="connsiteY24" fmla="*/ 245745 h 514350"/>
                <a:gd name="connsiteX25" fmla="*/ 105676 w 495058"/>
                <a:gd name="connsiteY25" fmla="*/ 245745 h 514350"/>
                <a:gd name="connsiteX26" fmla="*/ 105676 w 495058"/>
                <a:gd name="connsiteY26" fmla="*/ 451485 h 514350"/>
                <a:gd name="connsiteX27" fmla="*/ 139949 w 495058"/>
                <a:gd name="connsiteY27" fmla="*/ 476250 h 514350"/>
                <a:gd name="connsiteX28" fmla="*/ 239913 w 495058"/>
                <a:gd name="connsiteY28" fmla="*/ 476250 h 514350"/>
                <a:gd name="connsiteX29" fmla="*/ 390334 w 495058"/>
                <a:gd name="connsiteY29" fmla="*/ 381000 h 514350"/>
                <a:gd name="connsiteX30" fmla="*/ 349397 w 495058"/>
                <a:gd name="connsiteY30" fmla="*/ 381000 h 514350"/>
                <a:gd name="connsiteX31" fmla="*/ 349397 w 495058"/>
                <a:gd name="connsiteY31" fmla="*/ 66675 h 514350"/>
                <a:gd name="connsiteX32" fmla="*/ 390334 w 495058"/>
                <a:gd name="connsiteY32" fmla="*/ 66675 h 514350"/>
                <a:gd name="connsiteX33" fmla="*/ 390334 w 495058"/>
                <a:gd name="connsiteY33" fmla="*/ 381000 h 514350"/>
                <a:gd name="connsiteX34" fmla="*/ 501723 w 495058"/>
                <a:gd name="connsiteY34" fmla="*/ 8572 h 514350"/>
                <a:gd name="connsiteX35" fmla="*/ 501723 w 495058"/>
                <a:gd name="connsiteY35" fmla="*/ 464820 h 514350"/>
                <a:gd name="connsiteX36" fmla="*/ 476018 w 495058"/>
                <a:gd name="connsiteY36" fmla="*/ 511492 h 514350"/>
                <a:gd name="connsiteX37" fmla="*/ 373198 w 495058"/>
                <a:gd name="connsiteY37" fmla="*/ 519113 h 514350"/>
                <a:gd name="connsiteX38" fmla="*/ 357965 w 495058"/>
                <a:gd name="connsiteY38" fmla="*/ 478155 h 514350"/>
                <a:gd name="connsiteX39" fmla="*/ 444601 w 495058"/>
                <a:gd name="connsiteY39" fmla="*/ 479107 h 514350"/>
                <a:gd name="connsiteX40" fmla="*/ 459833 w 495058"/>
                <a:gd name="connsiteY40" fmla="*/ 464820 h 514350"/>
                <a:gd name="connsiteX41" fmla="*/ 459833 w 495058"/>
                <a:gd name="connsiteY41" fmla="*/ 8572 h 514350"/>
                <a:gd name="connsiteX42" fmla="*/ 501723 w 495058"/>
                <a:gd name="connsiteY42" fmla="*/ 8572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95058" h="514350">
                  <a:moveTo>
                    <a:pt x="201832" y="12382"/>
                  </a:moveTo>
                  <a:cubicBezTo>
                    <a:pt x="198023" y="20955"/>
                    <a:pt x="194215" y="28575"/>
                    <a:pt x="190407" y="37147"/>
                  </a:cubicBezTo>
                  <a:cubicBezTo>
                    <a:pt x="237056" y="84772"/>
                    <a:pt x="294179" y="148590"/>
                    <a:pt x="321788" y="189547"/>
                  </a:cubicBezTo>
                  <a:lnTo>
                    <a:pt x="291323" y="217170"/>
                  </a:lnTo>
                  <a:cubicBezTo>
                    <a:pt x="265617" y="179070"/>
                    <a:pt x="216112" y="120015"/>
                    <a:pt x="171366" y="71438"/>
                  </a:cubicBezTo>
                  <a:cubicBezTo>
                    <a:pt x="135189" y="133350"/>
                    <a:pt x="86635" y="190500"/>
                    <a:pt x="30465" y="233363"/>
                  </a:cubicBezTo>
                  <a:cubicBezTo>
                    <a:pt x="23801" y="225742"/>
                    <a:pt x="8568" y="210502"/>
                    <a:pt x="0" y="203835"/>
                  </a:cubicBezTo>
                  <a:cubicBezTo>
                    <a:pt x="72354" y="152400"/>
                    <a:pt x="132333" y="74295"/>
                    <a:pt x="161846" y="0"/>
                  </a:cubicBezTo>
                  <a:lnTo>
                    <a:pt x="201832" y="12382"/>
                  </a:lnTo>
                  <a:close/>
                  <a:moveTo>
                    <a:pt x="239913" y="476250"/>
                  </a:moveTo>
                  <a:cubicBezTo>
                    <a:pt x="266570" y="476250"/>
                    <a:pt x="270378" y="463867"/>
                    <a:pt x="273234" y="397192"/>
                  </a:cubicBezTo>
                  <a:cubicBezTo>
                    <a:pt x="282755" y="403860"/>
                    <a:pt x="298939" y="410528"/>
                    <a:pt x="311316" y="412432"/>
                  </a:cubicBezTo>
                  <a:cubicBezTo>
                    <a:pt x="306555" y="491490"/>
                    <a:pt x="293227" y="513397"/>
                    <a:pt x="243721" y="513397"/>
                  </a:cubicBezTo>
                  <a:lnTo>
                    <a:pt x="138045" y="513397"/>
                  </a:lnTo>
                  <a:cubicBezTo>
                    <a:pt x="82827" y="513397"/>
                    <a:pt x="65690" y="501015"/>
                    <a:pt x="65690" y="451485"/>
                  </a:cubicBezTo>
                  <a:lnTo>
                    <a:pt x="65690" y="207645"/>
                  </a:lnTo>
                  <a:lnTo>
                    <a:pt x="272282" y="207645"/>
                  </a:lnTo>
                  <a:cubicBezTo>
                    <a:pt x="272282" y="207645"/>
                    <a:pt x="272282" y="220027"/>
                    <a:pt x="271330" y="224790"/>
                  </a:cubicBezTo>
                  <a:cubicBezTo>
                    <a:pt x="265617" y="322897"/>
                    <a:pt x="260857" y="360997"/>
                    <a:pt x="247529" y="375285"/>
                  </a:cubicBezTo>
                  <a:cubicBezTo>
                    <a:pt x="238961" y="384810"/>
                    <a:pt x="229440" y="388620"/>
                    <a:pt x="215160" y="390525"/>
                  </a:cubicBezTo>
                  <a:cubicBezTo>
                    <a:pt x="203735" y="391478"/>
                    <a:pt x="181838" y="391478"/>
                    <a:pt x="158990" y="389572"/>
                  </a:cubicBezTo>
                  <a:cubicBezTo>
                    <a:pt x="158038" y="378142"/>
                    <a:pt x="154230" y="362903"/>
                    <a:pt x="148517" y="353378"/>
                  </a:cubicBezTo>
                  <a:cubicBezTo>
                    <a:pt x="169462" y="355282"/>
                    <a:pt x="188503" y="355282"/>
                    <a:pt x="197071" y="355282"/>
                  </a:cubicBezTo>
                  <a:cubicBezTo>
                    <a:pt x="204688" y="355282"/>
                    <a:pt x="209448" y="354330"/>
                    <a:pt x="213256" y="350520"/>
                  </a:cubicBezTo>
                  <a:cubicBezTo>
                    <a:pt x="219920" y="341947"/>
                    <a:pt x="225632" y="314325"/>
                    <a:pt x="229440" y="245745"/>
                  </a:cubicBezTo>
                  <a:lnTo>
                    <a:pt x="105676" y="245745"/>
                  </a:lnTo>
                  <a:lnTo>
                    <a:pt x="105676" y="451485"/>
                  </a:lnTo>
                  <a:cubicBezTo>
                    <a:pt x="105676" y="472440"/>
                    <a:pt x="110436" y="476250"/>
                    <a:pt x="139949" y="476250"/>
                  </a:cubicBezTo>
                  <a:lnTo>
                    <a:pt x="239913" y="476250"/>
                  </a:lnTo>
                  <a:close/>
                  <a:moveTo>
                    <a:pt x="390334" y="381000"/>
                  </a:moveTo>
                  <a:lnTo>
                    <a:pt x="349397" y="381000"/>
                  </a:lnTo>
                  <a:lnTo>
                    <a:pt x="349397" y="66675"/>
                  </a:lnTo>
                  <a:lnTo>
                    <a:pt x="390334" y="66675"/>
                  </a:lnTo>
                  <a:lnTo>
                    <a:pt x="390334" y="381000"/>
                  </a:lnTo>
                  <a:close/>
                  <a:moveTo>
                    <a:pt x="501723" y="8572"/>
                  </a:moveTo>
                  <a:lnTo>
                    <a:pt x="501723" y="464820"/>
                  </a:lnTo>
                  <a:cubicBezTo>
                    <a:pt x="501723" y="493395"/>
                    <a:pt x="494106" y="504825"/>
                    <a:pt x="476018" y="511492"/>
                  </a:cubicBezTo>
                  <a:cubicBezTo>
                    <a:pt x="457929" y="518160"/>
                    <a:pt x="426512" y="519113"/>
                    <a:pt x="373198" y="519113"/>
                  </a:cubicBezTo>
                  <a:cubicBezTo>
                    <a:pt x="371294" y="508635"/>
                    <a:pt x="364629" y="489585"/>
                    <a:pt x="357965" y="478155"/>
                  </a:cubicBezTo>
                  <a:cubicBezTo>
                    <a:pt x="397951" y="480060"/>
                    <a:pt x="434128" y="479107"/>
                    <a:pt x="444601" y="479107"/>
                  </a:cubicBezTo>
                  <a:cubicBezTo>
                    <a:pt x="455073" y="478155"/>
                    <a:pt x="459833" y="475297"/>
                    <a:pt x="459833" y="464820"/>
                  </a:cubicBezTo>
                  <a:lnTo>
                    <a:pt x="459833" y="8572"/>
                  </a:lnTo>
                  <a:lnTo>
                    <a:pt x="501723" y="8572"/>
                  </a:lnTo>
                  <a:close/>
                </a:path>
              </a:pathLst>
            </a:custGeom>
            <a:solidFill>
              <a:schemeClr val="bg1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形状 481">
              <a:extLst>
                <a:ext uri="{FF2B5EF4-FFF2-40B4-BE49-F238E27FC236}">
                  <a16:creationId xmlns:a16="http://schemas.microsoft.com/office/drawing/2014/main" id="{66B20A0B-B6C7-A14B-9516-772B98AC68D1}"/>
                </a:ext>
              </a:extLst>
            </p:cNvPr>
            <p:cNvSpPr/>
            <p:nvPr/>
          </p:nvSpPr>
          <p:spPr>
            <a:xfrm>
              <a:off x="11119403" y="11582929"/>
              <a:ext cx="476018" cy="523875"/>
            </a:xfrm>
            <a:custGeom>
              <a:avLst/>
              <a:gdLst>
                <a:gd name="connsiteX0" fmla="*/ 227537 w 476017"/>
                <a:gd name="connsiteY0" fmla="*/ 275273 h 523875"/>
                <a:gd name="connsiteX1" fmla="*/ 139949 w 476017"/>
                <a:gd name="connsiteY1" fmla="*/ 211455 h 523875"/>
                <a:gd name="connsiteX2" fmla="*/ 26657 w 476017"/>
                <a:gd name="connsiteY2" fmla="*/ 303848 h 523875"/>
                <a:gd name="connsiteX3" fmla="*/ 0 w 476017"/>
                <a:gd name="connsiteY3" fmla="*/ 274320 h 523875"/>
                <a:gd name="connsiteX4" fmla="*/ 115197 w 476017"/>
                <a:gd name="connsiteY4" fmla="*/ 173355 h 523875"/>
                <a:gd name="connsiteX5" fmla="*/ 5713 w 476017"/>
                <a:gd name="connsiteY5" fmla="*/ 173355 h 523875"/>
                <a:gd name="connsiteX6" fmla="*/ 5713 w 476017"/>
                <a:gd name="connsiteY6" fmla="*/ 138113 h 523875"/>
                <a:gd name="connsiteX7" fmla="*/ 122813 w 476017"/>
                <a:gd name="connsiteY7" fmla="*/ 138113 h 523875"/>
                <a:gd name="connsiteX8" fmla="*/ 123765 w 476017"/>
                <a:gd name="connsiteY8" fmla="*/ 117158 h 523875"/>
                <a:gd name="connsiteX9" fmla="*/ 123765 w 476017"/>
                <a:gd name="connsiteY9" fmla="*/ 83820 h 523875"/>
                <a:gd name="connsiteX10" fmla="*/ 76163 w 476017"/>
                <a:gd name="connsiteY10" fmla="*/ 83820 h 523875"/>
                <a:gd name="connsiteX11" fmla="*/ 39986 w 476017"/>
                <a:gd name="connsiteY11" fmla="*/ 134302 h 523875"/>
                <a:gd name="connsiteX12" fmla="*/ 5713 w 476017"/>
                <a:gd name="connsiteY12" fmla="*/ 113348 h 523875"/>
                <a:gd name="connsiteX13" fmla="*/ 70451 w 476017"/>
                <a:gd name="connsiteY13" fmla="*/ 0 h 523875"/>
                <a:gd name="connsiteX14" fmla="*/ 108532 w 476017"/>
                <a:gd name="connsiteY14" fmla="*/ 7620 h 523875"/>
                <a:gd name="connsiteX15" fmla="*/ 93300 w 476017"/>
                <a:gd name="connsiteY15" fmla="*/ 49530 h 523875"/>
                <a:gd name="connsiteX16" fmla="*/ 248482 w 476017"/>
                <a:gd name="connsiteY16" fmla="*/ 49530 h 523875"/>
                <a:gd name="connsiteX17" fmla="*/ 248482 w 476017"/>
                <a:gd name="connsiteY17" fmla="*/ 83820 h 523875"/>
                <a:gd name="connsiteX18" fmla="*/ 164703 w 476017"/>
                <a:gd name="connsiteY18" fmla="*/ 83820 h 523875"/>
                <a:gd name="connsiteX19" fmla="*/ 164703 w 476017"/>
                <a:gd name="connsiteY19" fmla="*/ 117158 h 523875"/>
                <a:gd name="connsiteX20" fmla="*/ 163750 w 476017"/>
                <a:gd name="connsiteY20" fmla="*/ 138113 h 523875"/>
                <a:gd name="connsiteX21" fmla="*/ 262762 w 476017"/>
                <a:gd name="connsiteY21" fmla="*/ 138113 h 523875"/>
                <a:gd name="connsiteX22" fmla="*/ 262762 w 476017"/>
                <a:gd name="connsiteY22" fmla="*/ 173355 h 523875"/>
                <a:gd name="connsiteX23" fmla="*/ 156134 w 476017"/>
                <a:gd name="connsiteY23" fmla="*/ 173355 h 523875"/>
                <a:gd name="connsiteX24" fmla="*/ 153278 w 476017"/>
                <a:gd name="connsiteY24" fmla="*/ 182880 h 523875"/>
                <a:gd name="connsiteX25" fmla="*/ 257049 w 476017"/>
                <a:gd name="connsiteY25" fmla="*/ 246698 h 523875"/>
                <a:gd name="connsiteX26" fmla="*/ 227537 w 476017"/>
                <a:gd name="connsiteY26" fmla="*/ 275273 h 523875"/>
                <a:gd name="connsiteX27" fmla="*/ 87587 w 476017"/>
                <a:gd name="connsiteY27" fmla="*/ 290513 h 523875"/>
                <a:gd name="connsiteX28" fmla="*/ 436033 w 476017"/>
                <a:gd name="connsiteY28" fmla="*/ 290513 h 523875"/>
                <a:gd name="connsiteX29" fmla="*/ 436033 w 476017"/>
                <a:gd name="connsiteY29" fmla="*/ 523875 h 523875"/>
                <a:gd name="connsiteX30" fmla="*/ 393191 w 476017"/>
                <a:gd name="connsiteY30" fmla="*/ 523875 h 523875"/>
                <a:gd name="connsiteX31" fmla="*/ 393191 w 476017"/>
                <a:gd name="connsiteY31" fmla="*/ 503873 h 523875"/>
                <a:gd name="connsiteX32" fmla="*/ 129477 w 476017"/>
                <a:gd name="connsiteY32" fmla="*/ 503873 h 523875"/>
                <a:gd name="connsiteX33" fmla="*/ 129477 w 476017"/>
                <a:gd name="connsiteY33" fmla="*/ 524828 h 523875"/>
                <a:gd name="connsiteX34" fmla="*/ 87587 w 476017"/>
                <a:gd name="connsiteY34" fmla="*/ 524828 h 523875"/>
                <a:gd name="connsiteX35" fmla="*/ 87587 w 476017"/>
                <a:gd name="connsiteY35" fmla="*/ 290513 h 523875"/>
                <a:gd name="connsiteX36" fmla="*/ 128525 w 476017"/>
                <a:gd name="connsiteY36" fmla="*/ 325755 h 523875"/>
                <a:gd name="connsiteX37" fmla="*/ 128525 w 476017"/>
                <a:gd name="connsiteY37" fmla="*/ 379095 h 523875"/>
                <a:gd name="connsiteX38" fmla="*/ 392239 w 476017"/>
                <a:gd name="connsiteY38" fmla="*/ 379095 h 523875"/>
                <a:gd name="connsiteX39" fmla="*/ 392239 w 476017"/>
                <a:gd name="connsiteY39" fmla="*/ 325755 h 523875"/>
                <a:gd name="connsiteX40" fmla="*/ 128525 w 476017"/>
                <a:gd name="connsiteY40" fmla="*/ 325755 h 523875"/>
                <a:gd name="connsiteX41" fmla="*/ 393191 w 476017"/>
                <a:gd name="connsiteY41" fmla="*/ 468630 h 523875"/>
                <a:gd name="connsiteX42" fmla="*/ 393191 w 476017"/>
                <a:gd name="connsiteY42" fmla="*/ 412433 h 523875"/>
                <a:gd name="connsiteX43" fmla="*/ 129477 w 476017"/>
                <a:gd name="connsiteY43" fmla="*/ 412433 h 523875"/>
                <a:gd name="connsiteX44" fmla="*/ 129477 w 476017"/>
                <a:gd name="connsiteY44" fmla="*/ 468630 h 523875"/>
                <a:gd name="connsiteX45" fmla="*/ 393191 w 476017"/>
                <a:gd name="connsiteY45" fmla="*/ 468630 h 523875"/>
                <a:gd name="connsiteX46" fmla="*/ 484586 w 476017"/>
                <a:gd name="connsiteY46" fmla="*/ 48577 h 523875"/>
                <a:gd name="connsiteX47" fmla="*/ 484586 w 476017"/>
                <a:gd name="connsiteY47" fmla="*/ 246698 h 523875"/>
                <a:gd name="connsiteX48" fmla="*/ 285611 w 476017"/>
                <a:gd name="connsiteY48" fmla="*/ 246698 h 523875"/>
                <a:gd name="connsiteX49" fmla="*/ 285611 w 476017"/>
                <a:gd name="connsiteY49" fmla="*/ 48577 h 523875"/>
                <a:gd name="connsiteX50" fmla="*/ 484586 w 476017"/>
                <a:gd name="connsiteY50" fmla="*/ 48577 h 523875"/>
                <a:gd name="connsiteX51" fmla="*/ 442696 w 476017"/>
                <a:gd name="connsiteY51" fmla="*/ 86677 h 523875"/>
                <a:gd name="connsiteX52" fmla="*/ 324644 w 476017"/>
                <a:gd name="connsiteY52" fmla="*/ 86677 h 523875"/>
                <a:gd name="connsiteX53" fmla="*/ 324644 w 476017"/>
                <a:gd name="connsiteY53" fmla="*/ 207645 h 523875"/>
                <a:gd name="connsiteX54" fmla="*/ 442696 w 476017"/>
                <a:gd name="connsiteY54" fmla="*/ 207645 h 523875"/>
                <a:gd name="connsiteX55" fmla="*/ 442696 w 476017"/>
                <a:gd name="connsiteY55" fmla="*/ 86677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76017" h="523875">
                  <a:moveTo>
                    <a:pt x="227537" y="275273"/>
                  </a:moveTo>
                  <a:cubicBezTo>
                    <a:pt x="211352" y="260985"/>
                    <a:pt x="168510" y="230505"/>
                    <a:pt x="139949" y="211455"/>
                  </a:cubicBezTo>
                  <a:cubicBezTo>
                    <a:pt x="120909" y="243840"/>
                    <a:pt x="86636" y="276225"/>
                    <a:pt x="26657" y="303848"/>
                  </a:cubicBezTo>
                  <a:cubicBezTo>
                    <a:pt x="21897" y="294323"/>
                    <a:pt x="9520" y="280988"/>
                    <a:pt x="0" y="274320"/>
                  </a:cubicBezTo>
                  <a:cubicBezTo>
                    <a:pt x="72355" y="245745"/>
                    <a:pt x="102820" y="207645"/>
                    <a:pt x="115197" y="173355"/>
                  </a:cubicBezTo>
                  <a:lnTo>
                    <a:pt x="5713" y="173355"/>
                  </a:lnTo>
                  <a:lnTo>
                    <a:pt x="5713" y="138113"/>
                  </a:lnTo>
                  <a:lnTo>
                    <a:pt x="122813" y="138113"/>
                  </a:lnTo>
                  <a:cubicBezTo>
                    <a:pt x="123765" y="130492"/>
                    <a:pt x="123765" y="124777"/>
                    <a:pt x="123765" y="117158"/>
                  </a:cubicBezTo>
                  <a:lnTo>
                    <a:pt x="123765" y="83820"/>
                  </a:lnTo>
                  <a:lnTo>
                    <a:pt x="76163" y="83820"/>
                  </a:lnTo>
                  <a:cubicBezTo>
                    <a:pt x="65691" y="102870"/>
                    <a:pt x="52362" y="120967"/>
                    <a:pt x="39986" y="134302"/>
                  </a:cubicBezTo>
                  <a:cubicBezTo>
                    <a:pt x="32369" y="128588"/>
                    <a:pt x="15233" y="118110"/>
                    <a:pt x="5713" y="113348"/>
                  </a:cubicBezTo>
                  <a:cubicBezTo>
                    <a:pt x="35225" y="85725"/>
                    <a:pt x="57122" y="42863"/>
                    <a:pt x="70451" y="0"/>
                  </a:cubicBezTo>
                  <a:lnTo>
                    <a:pt x="108532" y="7620"/>
                  </a:lnTo>
                  <a:cubicBezTo>
                    <a:pt x="104724" y="21908"/>
                    <a:pt x="99012" y="35242"/>
                    <a:pt x="93300" y="49530"/>
                  </a:cubicBezTo>
                  <a:lnTo>
                    <a:pt x="248482" y="49530"/>
                  </a:lnTo>
                  <a:lnTo>
                    <a:pt x="248482" y="83820"/>
                  </a:lnTo>
                  <a:lnTo>
                    <a:pt x="164703" y="83820"/>
                  </a:lnTo>
                  <a:lnTo>
                    <a:pt x="164703" y="117158"/>
                  </a:lnTo>
                  <a:cubicBezTo>
                    <a:pt x="164703" y="123825"/>
                    <a:pt x="164703" y="130492"/>
                    <a:pt x="163750" y="138113"/>
                  </a:cubicBezTo>
                  <a:lnTo>
                    <a:pt x="262762" y="138113"/>
                  </a:lnTo>
                  <a:lnTo>
                    <a:pt x="262762" y="173355"/>
                  </a:lnTo>
                  <a:lnTo>
                    <a:pt x="156134" y="173355"/>
                  </a:lnTo>
                  <a:cubicBezTo>
                    <a:pt x="155182" y="177165"/>
                    <a:pt x="154230" y="180023"/>
                    <a:pt x="153278" y="182880"/>
                  </a:cubicBezTo>
                  <a:cubicBezTo>
                    <a:pt x="175175" y="195263"/>
                    <a:pt x="240865" y="235267"/>
                    <a:pt x="257049" y="246698"/>
                  </a:cubicBezTo>
                  <a:lnTo>
                    <a:pt x="227537" y="275273"/>
                  </a:lnTo>
                  <a:close/>
                  <a:moveTo>
                    <a:pt x="87587" y="290513"/>
                  </a:moveTo>
                  <a:lnTo>
                    <a:pt x="436033" y="290513"/>
                  </a:lnTo>
                  <a:lnTo>
                    <a:pt x="436033" y="523875"/>
                  </a:lnTo>
                  <a:lnTo>
                    <a:pt x="393191" y="523875"/>
                  </a:lnTo>
                  <a:lnTo>
                    <a:pt x="393191" y="503873"/>
                  </a:lnTo>
                  <a:lnTo>
                    <a:pt x="129477" y="503873"/>
                  </a:lnTo>
                  <a:lnTo>
                    <a:pt x="129477" y="524828"/>
                  </a:lnTo>
                  <a:lnTo>
                    <a:pt x="87587" y="524828"/>
                  </a:lnTo>
                  <a:lnTo>
                    <a:pt x="87587" y="290513"/>
                  </a:lnTo>
                  <a:close/>
                  <a:moveTo>
                    <a:pt x="128525" y="325755"/>
                  </a:moveTo>
                  <a:lnTo>
                    <a:pt x="128525" y="379095"/>
                  </a:lnTo>
                  <a:lnTo>
                    <a:pt x="392239" y="379095"/>
                  </a:lnTo>
                  <a:lnTo>
                    <a:pt x="392239" y="325755"/>
                  </a:lnTo>
                  <a:lnTo>
                    <a:pt x="128525" y="325755"/>
                  </a:lnTo>
                  <a:close/>
                  <a:moveTo>
                    <a:pt x="393191" y="468630"/>
                  </a:moveTo>
                  <a:lnTo>
                    <a:pt x="393191" y="412433"/>
                  </a:lnTo>
                  <a:lnTo>
                    <a:pt x="129477" y="412433"/>
                  </a:lnTo>
                  <a:lnTo>
                    <a:pt x="129477" y="468630"/>
                  </a:lnTo>
                  <a:lnTo>
                    <a:pt x="393191" y="468630"/>
                  </a:lnTo>
                  <a:close/>
                  <a:moveTo>
                    <a:pt x="484586" y="48577"/>
                  </a:moveTo>
                  <a:lnTo>
                    <a:pt x="484586" y="246698"/>
                  </a:lnTo>
                  <a:lnTo>
                    <a:pt x="285611" y="246698"/>
                  </a:lnTo>
                  <a:lnTo>
                    <a:pt x="285611" y="48577"/>
                  </a:lnTo>
                  <a:lnTo>
                    <a:pt x="484586" y="48577"/>
                  </a:lnTo>
                  <a:close/>
                  <a:moveTo>
                    <a:pt x="442696" y="86677"/>
                  </a:moveTo>
                  <a:lnTo>
                    <a:pt x="324644" y="86677"/>
                  </a:lnTo>
                  <a:lnTo>
                    <a:pt x="324644" y="207645"/>
                  </a:lnTo>
                  <a:lnTo>
                    <a:pt x="442696" y="207645"/>
                  </a:lnTo>
                  <a:lnTo>
                    <a:pt x="442696" y="86677"/>
                  </a:lnTo>
                  <a:close/>
                </a:path>
              </a:pathLst>
            </a:custGeom>
            <a:solidFill>
              <a:schemeClr val="bg1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形状 482">
              <a:extLst>
                <a:ext uri="{FF2B5EF4-FFF2-40B4-BE49-F238E27FC236}">
                  <a16:creationId xmlns:a16="http://schemas.microsoft.com/office/drawing/2014/main" id="{938B6E43-2F85-D441-9F7B-A1A50F27ED28}"/>
                </a:ext>
              </a:extLst>
            </p:cNvPr>
            <p:cNvSpPr/>
            <p:nvPr/>
          </p:nvSpPr>
          <p:spPr>
            <a:xfrm>
              <a:off x="11758219" y="11584834"/>
              <a:ext cx="504579" cy="514350"/>
            </a:xfrm>
            <a:custGeom>
              <a:avLst/>
              <a:gdLst>
                <a:gd name="connsiteX0" fmla="*/ 177078 w 504578"/>
                <a:gd name="connsiteY0" fmla="*/ 35243 h 514350"/>
                <a:gd name="connsiteX1" fmla="*/ 250385 w 504578"/>
                <a:gd name="connsiteY1" fmla="*/ 159068 h 514350"/>
                <a:gd name="connsiteX2" fmla="*/ 213256 w 504578"/>
                <a:gd name="connsiteY2" fmla="*/ 175260 h 514350"/>
                <a:gd name="connsiteX3" fmla="*/ 200879 w 504578"/>
                <a:gd name="connsiteY3" fmla="*/ 144780 h 514350"/>
                <a:gd name="connsiteX4" fmla="*/ 13328 w 504578"/>
                <a:gd name="connsiteY4" fmla="*/ 163830 h 514350"/>
                <a:gd name="connsiteX5" fmla="*/ 0 w 504578"/>
                <a:gd name="connsiteY5" fmla="*/ 123825 h 514350"/>
                <a:gd name="connsiteX6" fmla="*/ 26657 w 504578"/>
                <a:gd name="connsiteY6" fmla="*/ 101918 h 514350"/>
                <a:gd name="connsiteX7" fmla="*/ 85683 w 504578"/>
                <a:gd name="connsiteY7" fmla="*/ 0 h 514350"/>
                <a:gd name="connsiteX8" fmla="*/ 129477 w 504578"/>
                <a:gd name="connsiteY8" fmla="*/ 13335 h 514350"/>
                <a:gd name="connsiteX9" fmla="*/ 59978 w 504578"/>
                <a:gd name="connsiteY9" fmla="*/ 120015 h 514350"/>
                <a:gd name="connsiteX10" fmla="*/ 183743 w 504578"/>
                <a:gd name="connsiteY10" fmla="*/ 112395 h 514350"/>
                <a:gd name="connsiteX11" fmla="*/ 142805 w 504578"/>
                <a:gd name="connsiteY11" fmla="*/ 48578 h 514350"/>
                <a:gd name="connsiteX12" fmla="*/ 177078 w 504578"/>
                <a:gd name="connsiteY12" fmla="*/ 35243 h 514350"/>
                <a:gd name="connsiteX13" fmla="*/ 224680 w 504578"/>
                <a:gd name="connsiteY13" fmla="*/ 473393 h 514350"/>
                <a:gd name="connsiteX14" fmla="*/ 204688 w 504578"/>
                <a:gd name="connsiteY14" fmla="*/ 513398 h 514350"/>
                <a:gd name="connsiteX15" fmla="*/ 128525 w 504578"/>
                <a:gd name="connsiteY15" fmla="*/ 521018 h 514350"/>
                <a:gd name="connsiteX16" fmla="*/ 115196 w 504578"/>
                <a:gd name="connsiteY16" fmla="*/ 481965 h 514350"/>
                <a:gd name="connsiteX17" fmla="*/ 173271 w 504578"/>
                <a:gd name="connsiteY17" fmla="*/ 481965 h 514350"/>
                <a:gd name="connsiteX18" fmla="*/ 182791 w 504578"/>
                <a:gd name="connsiteY18" fmla="*/ 472440 h 514350"/>
                <a:gd name="connsiteX19" fmla="*/ 182791 w 504578"/>
                <a:gd name="connsiteY19" fmla="*/ 405765 h 514350"/>
                <a:gd name="connsiteX20" fmla="*/ 61882 w 504578"/>
                <a:gd name="connsiteY20" fmla="*/ 405765 h 514350"/>
                <a:gd name="connsiteX21" fmla="*/ 61882 w 504578"/>
                <a:gd name="connsiteY21" fmla="*/ 521970 h 514350"/>
                <a:gd name="connsiteX22" fmla="*/ 22848 w 504578"/>
                <a:gd name="connsiteY22" fmla="*/ 521970 h 514350"/>
                <a:gd name="connsiteX23" fmla="*/ 22848 w 504578"/>
                <a:gd name="connsiteY23" fmla="*/ 202883 h 514350"/>
                <a:gd name="connsiteX24" fmla="*/ 224680 w 504578"/>
                <a:gd name="connsiteY24" fmla="*/ 202883 h 514350"/>
                <a:gd name="connsiteX25" fmla="*/ 224680 w 504578"/>
                <a:gd name="connsiteY25" fmla="*/ 473393 h 514350"/>
                <a:gd name="connsiteX26" fmla="*/ 62834 w 504578"/>
                <a:gd name="connsiteY26" fmla="*/ 239078 h 514350"/>
                <a:gd name="connsiteX27" fmla="*/ 62834 w 504578"/>
                <a:gd name="connsiteY27" fmla="*/ 287655 h 514350"/>
                <a:gd name="connsiteX28" fmla="*/ 183743 w 504578"/>
                <a:gd name="connsiteY28" fmla="*/ 287655 h 514350"/>
                <a:gd name="connsiteX29" fmla="*/ 183743 w 504578"/>
                <a:gd name="connsiteY29" fmla="*/ 239078 h 514350"/>
                <a:gd name="connsiteX30" fmla="*/ 62834 w 504578"/>
                <a:gd name="connsiteY30" fmla="*/ 239078 h 514350"/>
                <a:gd name="connsiteX31" fmla="*/ 182791 w 504578"/>
                <a:gd name="connsiteY31" fmla="*/ 373380 h 514350"/>
                <a:gd name="connsiteX32" fmla="*/ 182791 w 504578"/>
                <a:gd name="connsiteY32" fmla="*/ 320993 h 514350"/>
                <a:gd name="connsiteX33" fmla="*/ 61882 w 504578"/>
                <a:gd name="connsiteY33" fmla="*/ 320993 h 514350"/>
                <a:gd name="connsiteX34" fmla="*/ 61882 w 504578"/>
                <a:gd name="connsiteY34" fmla="*/ 373380 h 514350"/>
                <a:gd name="connsiteX35" fmla="*/ 182791 w 504578"/>
                <a:gd name="connsiteY35" fmla="*/ 373380 h 514350"/>
                <a:gd name="connsiteX36" fmla="*/ 345589 w 504578"/>
                <a:gd name="connsiteY36" fmla="*/ 250508 h 514350"/>
                <a:gd name="connsiteX37" fmla="*/ 277994 w 504578"/>
                <a:gd name="connsiteY37" fmla="*/ 191453 h 514350"/>
                <a:gd name="connsiteX38" fmla="*/ 277994 w 504578"/>
                <a:gd name="connsiteY38" fmla="*/ 1905 h 514350"/>
                <a:gd name="connsiteX39" fmla="*/ 318932 w 504578"/>
                <a:gd name="connsiteY39" fmla="*/ 1905 h 514350"/>
                <a:gd name="connsiteX40" fmla="*/ 318932 w 504578"/>
                <a:gd name="connsiteY40" fmla="*/ 97155 h 514350"/>
                <a:gd name="connsiteX41" fmla="*/ 451264 w 504578"/>
                <a:gd name="connsiteY41" fmla="*/ 43815 h 514350"/>
                <a:gd name="connsiteX42" fmla="*/ 479825 w 504578"/>
                <a:gd name="connsiteY42" fmla="*/ 74295 h 514350"/>
                <a:gd name="connsiteX43" fmla="*/ 318932 w 504578"/>
                <a:gd name="connsiteY43" fmla="*/ 132398 h 514350"/>
                <a:gd name="connsiteX44" fmla="*/ 318932 w 504578"/>
                <a:gd name="connsiteY44" fmla="*/ 190500 h 514350"/>
                <a:gd name="connsiteX45" fmla="*/ 349397 w 504578"/>
                <a:gd name="connsiteY45" fmla="*/ 212408 h 514350"/>
                <a:gd name="connsiteX46" fmla="*/ 439840 w 504578"/>
                <a:gd name="connsiteY46" fmla="*/ 212408 h 514350"/>
                <a:gd name="connsiteX47" fmla="*/ 468401 w 504578"/>
                <a:gd name="connsiteY47" fmla="*/ 145733 h 514350"/>
                <a:gd name="connsiteX48" fmla="*/ 506483 w 504578"/>
                <a:gd name="connsiteY48" fmla="*/ 161925 h 514350"/>
                <a:gd name="connsiteX49" fmla="*/ 443648 w 504578"/>
                <a:gd name="connsiteY49" fmla="*/ 249555 h 514350"/>
                <a:gd name="connsiteX50" fmla="*/ 345589 w 504578"/>
                <a:gd name="connsiteY50" fmla="*/ 249555 h 514350"/>
                <a:gd name="connsiteX51" fmla="*/ 443648 w 504578"/>
                <a:gd name="connsiteY51" fmla="*/ 480060 h 514350"/>
                <a:gd name="connsiteX52" fmla="*/ 474113 w 504578"/>
                <a:gd name="connsiteY52" fmla="*/ 404813 h 514350"/>
                <a:gd name="connsiteX53" fmla="*/ 512195 w 504578"/>
                <a:gd name="connsiteY53" fmla="*/ 420053 h 514350"/>
                <a:gd name="connsiteX54" fmla="*/ 447457 w 504578"/>
                <a:gd name="connsiteY54" fmla="*/ 517208 h 514350"/>
                <a:gd name="connsiteX55" fmla="*/ 348445 w 504578"/>
                <a:gd name="connsiteY55" fmla="*/ 517208 h 514350"/>
                <a:gd name="connsiteX56" fmla="*/ 278946 w 504578"/>
                <a:gd name="connsiteY56" fmla="*/ 457200 h 514350"/>
                <a:gd name="connsiteX57" fmla="*/ 278946 w 504578"/>
                <a:gd name="connsiteY57" fmla="*/ 266700 h 514350"/>
                <a:gd name="connsiteX58" fmla="*/ 320836 w 504578"/>
                <a:gd name="connsiteY58" fmla="*/ 266700 h 514350"/>
                <a:gd name="connsiteX59" fmla="*/ 320836 w 504578"/>
                <a:gd name="connsiteY59" fmla="*/ 356235 h 514350"/>
                <a:gd name="connsiteX60" fmla="*/ 459833 w 504578"/>
                <a:gd name="connsiteY60" fmla="*/ 297180 h 514350"/>
                <a:gd name="connsiteX61" fmla="*/ 487442 w 504578"/>
                <a:gd name="connsiteY61" fmla="*/ 328613 h 514350"/>
                <a:gd name="connsiteX62" fmla="*/ 320836 w 504578"/>
                <a:gd name="connsiteY62" fmla="*/ 392430 h 514350"/>
                <a:gd name="connsiteX63" fmla="*/ 320836 w 504578"/>
                <a:gd name="connsiteY63" fmla="*/ 459105 h 514350"/>
                <a:gd name="connsiteX64" fmla="*/ 352253 w 504578"/>
                <a:gd name="connsiteY64" fmla="*/ 481013 h 514350"/>
                <a:gd name="connsiteX65" fmla="*/ 443648 w 504578"/>
                <a:gd name="connsiteY65" fmla="*/ 481013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4578" h="514350">
                  <a:moveTo>
                    <a:pt x="177078" y="35243"/>
                  </a:moveTo>
                  <a:cubicBezTo>
                    <a:pt x="206592" y="73343"/>
                    <a:pt x="238009" y="124778"/>
                    <a:pt x="250385" y="159068"/>
                  </a:cubicBezTo>
                  <a:lnTo>
                    <a:pt x="213256" y="175260"/>
                  </a:lnTo>
                  <a:cubicBezTo>
                    <a:pt x="209448" y="165735"/>
                    <a:pt x="205639" y="156210"/>
                    <a:pt x="200879" y="144780"/>
                  </a:cubicBezTo>
                  <a:cubicBezTo>
                    <a:pt x="44746" y="156210"/>
                    <a:pt x="25705" y="159068"/>
                    <a:pt x="13328" y="163830"/>
                  </a:cubicBezTo>
                  <a:cubicBezTo>
                    <a:pt x="11425" y="155258"/>
                    <a:pt x="4760" y="134303"/>
                    <a:pt x="0" y="123825"/>
                  </a:cubicBezTo>
                  <a:cubicBezTo>
                    <a:pt x="8568" y="121920"/>
                    <a:pt x="16185" y="113348"/>
                    <a:pt x="26657" y="101918"/>
                  </a:cubicBezTo>
                  <a:cubicBezTo>
                    <a:pt x="36177" y="89535"/>
                    <a:pt x="67594" y="44768"/>
                    <a:pt x="85683" y="0"/>
                  </a:cubicBezTo>
                  <a:lnTo>
                    <a:pt x="129477" y="13335"/>
                  </a:lnTo>
                  <a:cubicBezTo>
                    <a:pt x="110436" y="51435"/>
                    <a:pt x="84731" y="89535"/>
                    <a:pt x="59978" y="120015"/>
                  </a:cubicBezTo>
                  <a:lnTo>
                    <a:pt x="183743" y="112395"/>
                  </a:lnTo>
                  <a:cubicBezTo>
                    <a:pt x="171366" y="90488"/>
                    <a:pt x="156133" y="67628"/>
                    <a:pt x="142805" y="48578"/>
                  </a:cubicBezTo>
                  <a:lnTo>
                    <a:pt x="177078" y="35243"/>
                  </a:lnTo>
                  <a:close/>
                  <a:moveTo>
                    <a:pt x="224680" y="473393"/>
                  </a:moveTo>
                  <a:cubicBezTo>
                    <a:pt x="224680" y="495300"/>
                    <a:pt x="220872" y="506730"/>
                    <a:pt x="204688" y="513398"/>
                  </a:cubicBezTo>
                  <a:cubicBezTo>
                    <a:pt x="189455" y="520065"/>
                    <a:pt x="164702" y="521018"/>
                    <a:pt x="128525" y="521018"/>
                  </a:cubicBezTo>
                  <a:cubicBezTo>
                    <a:pt x="126621" y="509588"/>
                    <a:pt x="120909" y="493395"/>
                    <a:pt x="115196" y="481965"/>
                  </a:cubicBezTo>
                  <a:cubicBezTo>
                    <a:pt x="141853" y="482918"/>
                    <a:pt x="165654" y="482918"/>
                    <a:pt x="173271" y="481965"/>
                  </a:cubicBezTo>
                  <a:cubicBezTo>
                    <a:pt x="180887" y="481965"/>
                    <a:pt x="182791" y="480060"/>
                    <a:pt x="182791" y="472440"/>
                  </a:cubicBezTo>
                  <a:lnTo>
                    <a:pt x="182791" y="405765"/>
                  </a:lnTo>
                  <a:lnTo>
                    <a:pt x="61882" y="405765"/>
                  </a:lnTo>
                  <a:lnTo>
                    <a:pt x="61882" y="521970"/>
                  </a:lnTo>
                  <a:lnTo>
                    <a:pt x="22848" y="521970"/>
                  </a:lnTo>
                  <a:lnTo>
                    <a:pt x="22848" y="202883"/>
                  </a:lnTo>
                  <a:lnTo>
                    <a:pt x="224680" y="202883"/>
                  </a:lnTo>
                  <a:lnTo>
                    <a:pt x="224680" y="473393"/>
                  </a:lnTo>
                  <a:close/>
                  <a:moveTo>
                    <a:pt x="62834" y="239078"/>
                  </a:moveTo>
                  <a:lnTo>
                    <a:pt x="62834" y="287655"/>
                  </a:lnTo>
                  <a:lnTo>
                    <a:pt x="183743" y="287655"/>
                  </a:lnTo>
                  <a:lnTo>
                    <a:pt x="183743" y="239078"/>
                  </a:lnTo>
                  <a:lnTo>
                    <a:pt x="62834" y="239078"/>
                  </a:lnTo>
                  <a:close/>
                  <a:moveTo>
                    <a:pt x="182791" y="373380"/>
                  </a:moveTo>
                  <a:lnTo>
                    <a:pt x="182791" y="320993"/>
                  </a:lnTo>
                  <a:lnTo>
                    <a:pt x="61882" y="320993"/>
                  </a:lnTo>
                  <a:lnTo>
                    <a:pt x="61882" y="373380"/>
                  </a:lnTo>
                  <a:lnTo>
                    <a:pt x="182791" y="373380"/>
                  </a:lnTo>
                  <a:close/>
                  <a:moveTo>
                    <a:pt x="345589" y="250508"/>
                  </a:moveTo>
                  <a:cubicBezTo>
                    <a:pt x="292275" y="250508"/>
                    <a:pt x="277994" y="237173"/>
                    <a:pt x="277994" y="191453"/>
                  </a:cubicBezTo>
                  <a:lnTo>
                    <a:pt x="277994" y="1905"/>
                  </a:lnTo>
                  <a:lnTo>
                    <a:pt x="318932" y="1905"/>
                  </a:lnTo>
                  <a:lnTo>
                    <a:pt x="318932" y="97155"/>
                  </a:lnTo>
                  <a:cubicBezTo>
                    <a:pt x="367485" y="80963"/>
                    <a:pt x="418895" y="60008"/>
                    <a:pt x="451264" y="43815"/>
                  </a:cubicBezTo>
                  <a:lnTo>
                    <a:pt x="479825" y="74295"/>
                  </a:lnTo>
                  <a:cubicBezTo>
                    <a:pt x="435080" y="95250"/>
                    <a:pt x="373198" y="115253"/>
                    <a:pt x="318932" y="132398"/>
                  </a:cubicBezTo>
                  <a:lnTo>
                    <a:pt x="318932" y="190500"/>
                  </a:lnTo>
                  <a:cubicBezTo>
                    <a:pt x="318932" y="208598"/>
                    <a:pt x="323692" y="212408"/>
                    <a:pt x="349397" y="212408"/>
                  </a:cubicBezTo>
                  <a:lnTo>
                    <a:pt x="439840" y="212408"/>
                  </a:lnTo>
                  <a:cubicBezTo>
                    <a:pt x="461737" y="212408"/>
                    <a:pt x="465545" y="202883"/>
                    <a:pt x="468401" y="145733"/>
                  </a:cubicBezTo>
                  <a:cubicBezTo>
                    <a:pt x="476969" y="153353"/>
                    <a:pt x="494106" y="159068"/>
                    <a:pt x="506483" y="161925"/>
                  </a:cubicBezTo>
                  <a:cubicBezTo>
                    <a:pt x="501723" y="230505"/>
                    <a:pt x="488394" y="249555"/>
                    <a:pt x="443648" y="249555"/>
                  </a:cubicBezTo>
                  <a:lnTo>
                    <a:pt x="345589" y="249555"/>
                  </a:lnTo>
                  <a:close/>
                  <a:moveTo>
                    <a:pt x="443648" y="480060"/>
                  </a:moveTo>
                  <a:cubicBezTo>
                    <a:pt x="467449" y="480060"/>
                    <a:pt x="471257" y="468630"/>
                    <a:pt x="474113" y="404813"/>
                  </a:cubicBezTo>
                  <a:cubicBezTo>
                    <a:pt x="483634" y="411480"/>
                    <a:pt x="499818" y="418148"/>
                    <a:pt x="512195" y="420053"/>
                  </a:cubicBezTo>
                  <a:cubicBezTo>
                    <a:pt x="507435" y="497205"/>
                    <a:pt x="494106" y="517208"/>
                    <a:pt x="447457" y="517208"/>
                  </a:cubicBezTo>
                  <a:lnTo>
                    <a:pt x="348445" y="517208"/>
                  </a:lnTo>
                  <a:cubicBezTo>
                    <a:pt x="293227" y="517208"/>
                    <a:pt x="278946" y="503873"/>
                    <a:pt x="278946" y="457200"/>
                  </a:cubicBezTo>
                  <a:lnTo>
                    <a:pt x="278946" y="266700"/>
                  </a:lnTo>
                  <a:lnTo>
                    <a:pt x="320836" y="266700"/>
                  </a:lnTo>
                  <a:lnTo>
                    <a:pt x="320836" y="356235"/>
                  </a:lnTo>
                  <a:cubicBezTo>
                    <a:pt x="372246" y="340043"/>
                    <a:pt x="427463" y="318135"/>
                    <a:pt x="459833" y="297180"/>
                  </a:cubicBezTo>
                  <a:lnTo>
                    <a:pt x="487442" y="328613"/>
                  </a:lnTo>
                  <a:cubicBezTo>
                    <a:pt x="443648" y="354330"/>
                    <a:pt x="377958" y="376238"/>
                    <a:pt x="320836" y="392430"/>
                  </a:cubicBezTo>
                  <a:lnTo>
                    <a:pt x="320836" y="459105"/>
                  </a:lnTo>
                  <a:cubicBezTo>
                    <a:pt x="320836" y="478155"/>
                    <a:pt x="325596" y="481013"/>
                    <a:pt x="352253" y="481013"/>
                  </a:cubicBezTo>
                  <a:lnTo>
                    <a:pt x="443648" y="481013"/>
                  </a:lnTo>
                  <a:close/>
                </a:path>
              </a:pathLst>
            </a:custGeom>
            <a:solidFill>
              <a:schemeClr val="bg1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形状 483">
              <a:extLst>
                <a:ext uri="{FF2B5EF4-FFF2-40B4-BE49-F238E27FC236}">
                  <a16:creationId xmlns:a16="http://schemas.microsoft.com/office/drawing/2014/main" id="{8A343725-CE6C-DC40-A178-3335D89D32F1}"/>
                </a:ext>
              </a:extLst>
            </p:cNvPr>
            <p:cNvSpPr/>
            <p:nvPr/>
          </p:nvSpPr>
          <p:spPr>
            <a:xfrm>
              <a:off x="12372282" y="11584834"/>
              <a:ext cx="523619" cy="523875"/>
            </a:xfrm>
            <a:custGeom>
              <a:avLst/>
              <a:gdLst>
                <a:gd name="connsiteX0" fmla="*/ 488394 w 523619"/>
                <a:gd name="connsiteY0" fmla="*/ 146685 h 523875"/>
                <a:gd name="connsiteX1" fmla="*/ 418895 w 523619"/>
                <a:gd name="connsiteY1" fmla="*/ 374333 h 523875"/>
                <a:gd name="connsiteX2" fmla="*/ 529331 w 523619"/>
                <a:gd name="connsiteY2" fmla="*/ 486728 h 523875"/>
                <a:gd name="connsiteX3" fmla="*/ 499818 w 523619"/>
                <a:gd name="connsiteY3" fmla="*/ 522923 h 523875"/>
                <a:gd name="connsiteX4" fmla="*/ 393190 w 523619"/>
                <a:gd name="connsiteY4" fmla="*/ 413385 h 523875"/>
                <a:gd name="connsiteX5" fmla="*/ 260857 w 523619"/>
                <a:gd name="connsiteY5" fmla="*/ 523875 h 523875"/>
                <a:gd name="connsiteX6" fmla="*/ 235153 w 523619"/>
                <a:gd name="connsiteY6" fmla="*/ 485775 h 523875"/>
                <a:gd name="connsiteX7" fmla="*/ 371294 w 523619"/>
                <a:gd name="connsiteY7" fmla="*/ 370523 h 523875"/>
                <a:gd name="connsiteX8" fmla="*/ 318932 w 523619"/>
                <a:gd name="connsiteY8" fmla="*/ 212408 h 523875"/>
                <a:gd name="connsiteX9" fmla="*/ 280850 w 523619"/>
                <a:gd name="connsiteY9" fmla="*/ 279083 h 523875"/>
                <a:gd name="connsiteX10" fmla="*/ 250385 w 523619"/>
                <a:gd name="connsiteY10" fmla="*/ 252413 h 523875"/>
                <a:gd name="connsiteX11" fmla="*/ 163750 w 523619"/>
                <a:gd name="connsiteY11" fmla="*/ 327660 h 523875"/>
                <a:gd name="connsiteX12" fmla="*/ 163750 w 523619"/>
                <a:gd name="connsiteY12" fmla="*/ 355283 h 523875"/>
                <a:gd name="connsiteX13" fmla="*/ 282755 w 523619"/>
                <a:gd name="connsiteY13" fmla="*/ 342900 h 523875"/>
                <a:gd name="connsiteX14" fmla="*/ 282755 w 523619"/>
                <a:gd name="connsiteY14" fmla="*/ 379095 h 523875"/>
                <a:gd name="connsiteX15" fmla="*/ 163750 w 523619"/>
                <a:gd name="connsiteY15" fmla="*/ 392430 h 523875"/>
                <a:gd name="connsiteX16" fmla="*/ 163750 w 523619"/>
                <a:gd name="connsiteY16" fmla="*/ 476250 h 523875"/>
                <a:gd name="connsiteX17" fmla="*/ 143757 w 523619"/>
                <a:gd name="connsiteY17" fmla="*/ 514350 h 523875"/>
                <a:gd name="connsiteX18" fmla="*/ 67594 w 523619"/>
                <a:gd name="connsiteY18" fmla="*/ 521018 h 523875"/>
                <a:gd name="connsiteX19" fmla="*/ 54266 w 523619"/>
                <a:gd name="connsiteY19" fmla="*/ 483870 h 523875"/>
                <a:gd name="connsiteX20" fmla="*/ 114244 w 523619"/>
                <a:gd name="connsiteY20" fmla="*/ 484823 h 523875"/>
                <a:gd name="connsiteX21" fmla="*/ 123765 w 523619"/>
                <a:gd name="connsiteY21" fmla="*/ 476250 h 523875"/>
                <a:gd name="connsiteX22" fmla="*/ 123765 w 523619"/>
                <a:gd name="connsiteY22" fmla="*/ 398145 h 523875"/>
                <a:gd name="connsiteX23" fmla="*/ 7616 w 523619"/>
                <a:gd name="connsiteY23" fmla="*/ 410528 h 523875"/>
                <a:gd name="connsiteX24" fmla="*/ 2856 w 523619"/>
                <a:gd name="connsiteY24" fmla="*/ 371475 h 523875"/>
                <a:gd name="connsiteX25" fmla="*/ 123765 w 523619"/>
                <a:gd name="connsiteY25" fmla="*/ 359093 h 523875"/>
                <a:gd name="connsiteX26" fmla="*/ 123765 w 523619"/>
                <a:gd name="connsiteY26" fmla="*/ 318135 h 523875"/>
                <a:gd name="connsiteX27" fmla="*/ 122812 w 523619"/>
                <a:gd name="connsiteY27" fmla="*/ 317183 h 523875"/>
                <a:gd name="connsiteX28" fmla="*/ 187551 w 523619"/>
                <a:gd name="connsiteY28" fmla="*/ 266700 h 523875"/>
                <a:gd name="connsiteX29" fmla="*/ 127572 w 523619"/>
                <a:gd name="connsiteY29" fmla="*/ 266700 h 523875"/>
                <a:gd name="connsiteX30" fmla="*/ 29513 w 523619"/>
                <a:gd name="connsiteY30" fmla="*/ 339090 h 523875"/>
                <a:gd name="connsiteX31" fmla="*/ 0 w 523619"/>
                <a:gd name="connsiteY31" fmla="*/ 307658 h 523875"/>
                <a:gd name="connsiteX32" fmla="*/ 64738 w 523619"/>
                <a:gd name="connsiteY32" fmla="*/ 266700 h 523875"/>
                <a:gd name="connsiteX33" fmla="*/ 50458 w 523619"/>
                <a:gd name="connsiteY33" fmla="*/ 266700 h 523875"/>
                <a:gd name="connsiteX34" fmla="*/ 50458 w 523619"/>
                <a:gd name="connsiteY34" fmla="*/ 232410 h 523875"/>
                <a:gd name="connsiteX35" fmla="*/ 106628 w 523619"/>
                <a:gd name="connsiteY35" fmla="*/ 232410 h 523875"/>
                <a:gd name="connsiteX36" fmla="*/ 147565 w 523619"/>
                <a:gd name="connsiteY36" fmla="*/ 190500 h 523875"/>
                <a:gd name="connsiteX37" fmla="*/ 3808 w 523619"/>
                <a:gd name="connsiteY37" fmla="*/ 190500 h 523875"/>
                <a:gd name="connsiteX38" fmla="*/ 3808 w 523619"/>
                <a:gd name="connsiteY38" fmla="*/ 152400 h 523875"/>
                <a:gd name="connsiteX39" fmla="*/ 102820 w 523619"/>
                <a:gd name="connsiteY39" fmla="*/ 152400 h 523875"/>
                <a:gd name="connsiteX40" fmla="*/ 102820 w 523619"/>
                <a:gd name="connsiteY40" fmla="*/ 96203 h 523875"/>
                <a:gd name="connsiteX41" fmla="*/ 26657 w 523619"/>
                <a:gd name="connsiteY41" fmla="*/ 96203 h 523875"/>
                <a:gd name="connsiteX42" fmla="*/ 26657 w 523619"/>
                <a:gd name="connsiteY42" fmla="*/ 60008 h 523875"/>
                <a:gd name="connsiteX43" fmla="*/ 101868 w 523619"/>
                <a:gd name="connsiteY43" fmla="*/ 60008 h 523875"/>
                <a:gd name="connsiteX44" fmla="*/ 101868 w 523619"/>
                <a:gd name="connsiteY44" fmla="*/ 0 h 523875"/>
                <a:gd name="connsiteX45" fmla="*/ 140901 w 523619"/>
                <a:gd name="connsiteY45" fmla="*/ 0 h 523875"/>
                <a:gd name="connsiteX46" fmla="*/ 140901 w 523619"/>
                <a:gd name="connsiteY46" fmla="*/ 60008 h 523875"/>
                <a:gd name="connsiteX47" fmla="*/ 211352 w 523619"/>
                <a:gd name="connsiteY47" fmla="*/ 60008 h 523875"/>
                <a:gd name="connsiteX48" fmla="*/ 211352 w 523619"/>
                <a:gd name="connsiteY48" fmla="*/ 96203 h 523875"/>
                <a:gd name="connsiteX49" fmla="*/ 140901 w 523619"/>
                <a:gd name="connsiteY49" fmla="*/ 96203 h 523875"/>
                <a:gd name="connsiteX50" fmla="*/ 140901 w 523619"/>
                <a:gd name="connsiteY50" fmla="*/ 152400 h 523875"/>
                <a:gd name="connsiteX51" fmla="*/ 177078 w 523619"/>
                <a:gd name="connsiteY51" fmla="*/ 152400 h 523875"/>
                <a:gd name="connsiteX52" fmla="*/ 252289 w 523619"/>
                <a:gd name="connsiteY52" fmla="*/ 13335 h 523875"/>
                <a:gd name="connsiteX53" fmla="*/ 292275 w 523619"/>
                <a:gd name="connsiteY53" fmla="*/ 23813 h 523875"/>
                <a:gd name="connsiteX54" fmla="*/ 225632 w 523619"/>
                <a:gd name="connsiteY54" fmla="*/ 152400 h 523875"/>
                <a:gd name="connsiteX55" fmla="*/ 277994 w 523619"/>
                <a:gd name="connsiteY55" fmla="*/ 152400 h 523875"/>
                <a:gd name="connsiteX56" fmla="*/ 277994 w 523619"/>
                <a:gd name="connsiteY56" fmla="*/ 190500 h 523875"/>
                <a:gd name="connsiteX57" fmla="*/ 198023 w 523619"/>
                <a:gd name="connsiteY57" fmla="*/ 190500 h 523875"/>
                <a:gd name="connsiteX58" fmla="*/ 161846 w 523619"/>
                <a:gd name="connsiteY58" fmla="*/ 232410 h 523875"/>
                <a:gd name="connsiteX59" fmla="*/ 220872 w 523619"/>
                <a:gd name="connsiteY59" fmla="*/ 232410 h 523875"/>
                <a:gd name="connsiteX60" fmla="*/ 228488 w 523619"/>
                <a:gd name="connsiteY60" fmla="*/ 230505 h 523875"/>
                <a:gd name="connsiteX61" fmla="*/ 248481 w 523619"/>
                <a:gd name="connsiteY61" fmla="*/ 245745 h 523875"/>
                <a:gd name="connsiteX62" fmla="*/ 337972 w 523619"/>
                <a:gd name="connsiteY62" fmla="*/ 953 h 523875"/>
                <a:gd name="connsiteX63" fmla="*/ 379862 w 523619"/>
                <a:gd name="connsiteY63" fmla="*/ 7620 h 523875"/>
                <a:gd name="connsiteX64" fmla="*/ 357013 w 523619"/>
                <a:gd name="connsiteY64" fmla="*/ 106680 h 523875"/>
                <a:gd name="connsiteX65" fmla="*/ 523619 w 523619"/>
                <a:gd name="connsiteY65" fmla="*/ 106680 h 523875"/>
                <a:gd name="connsiteX66" fmla="*/ 523619 w 523619"/>
                <a:gd name="connsiteY66" fmla="*/ 146685 h 523875"/>
                <a:gd name="connsiteX67" fmla="*/ 488394 w 523619"/>
                <a:gd name="connsiteY67" fmla="*/ 146685 h 523875"/>
                <a:gd name="connsiteX68" fmla="*/ 395095 w 523619"/>
                <a:gd name="connsiteY68" fmla="*/ 327660 h 523875"/>
                <a:gd name="connsiteX69" fmla="*/ 444601 w 523619"/>
                <a:gd name="connsiteY69" fmla="*/ 146685 h 523875"/>
                <a:gd name="connsiteX70" fmla="*/ 344637 w 523619"/>
                <a:gd name="connsiteY70" fmla="*/ 146685 h 523875"/>
                <a:gd name="connsiteX71" fmla="*/ 395095 w 523619"/>
                <a:gd name="connsiteY71" fmla="*/ 32766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523619" h="523875">
                  <a:moveTo>
                    <a:pt x="488394" y="146685"/>
                  </a:moveTo>
                  <a:cubicBezTo>
                    <a:pt x="475065" y="239078"/>
                    <a:pt x="453169" y="313373"/>
                    <a:pt x="418895" y="374333"/>
                  </a:cubicBezTo>
                  <a:cubicBezTo>
                    <a:pt x="446504" y="423863"/>
                    <a:pt x="483634" y="462915"/>
                    <a:pt x="529331" y="486728"/>
                  </a:cubicBezTo>
                  <a:cubicBezTo>
                    <a:pt x="518859" y="495300"/>
                    <a:pt x="505530" y="511493"/>
                    <a:pt x="499818" y="522923"/>
                  </a:cubicBezTo>
                  <a:cubicBezTo>
                    <a:pt x="456024" y="497205"/>
                    <a:pt x="420800" y="459105"/>
                    <a:pt x="393190" y="413385"/>
                  </a:cubicBezTo>
                  <a:cubicBezTo>
                    <a:pt x="359869" y="458153"/>
                    <a:pt x="317028" y="495300"/>
                    <a:pt x="260857" y="523875"/>
                  </a:cubicBezTo>
                  <a:cubicBezTo>
                    <a:pt x="256097" y="513398"/>
                    <a:pt x="243721" y="494348"/>
                    <a:pt x="235153" y="485775"/>
                  </a:cubicBezTo>
                  <a:cubicBezTo>
                    <a:pt x="294179" y="458153"/>
                    <a:pt x="338924" y="420053"/>
                    <a:pt x="371294" y="370523"/>
                  </a:cubicBezTo>
                  <a:cubicBezTo>
                    <a:pt x="349397" y="323850"/>
                    <a:pt x="332260" y="271463"/>
                    <a:pt x="318932" y="212408"/>
                  </a:cubicBezTo>
                  <a:cubicBezTo>
                    <a:pt x="308459" y="237173"/>
                    <a:pt x="294179" y="260033"/>
                    <a:pt x="280850" y="279083"/>
                  </a:cubicBezTo>
                  <a:cubicBezTo>
                    <a:pt x="274186" y="272415"/>
                    <a:pt x="260857" y="260033"/>
                    <a:pt x="250385" y="252413"/>
                  </a:cubicBezTo>
                  <a:cubicBezTo>
                    <a:pt x="226584" y="279083"/>
                    <a:pt x="194215" y="306705"/>
                    <a:pt x="163750" y="327660"/>
                  </a:cubicBezTo>
                  <a:lnTo>
                    <a:pt x="163750" y="355283"/>
                  </a:lnTo>
                  <a:cubicBezTo>
                    <a:pt x="202783" y="351473"/>
                    <a:pt x="242769" y="347663"/>
                    <a:pt x="282755" y="342900"/>
                  </a:cubicBezTo>
                  <a:lnTo>
                    <a:pt x="282755" y="379095"/>
                  </a:lnTo>
                  <a:lnTo>
                    <a:pt x="163750" y="392430"/>
                  </a:lnTo>
                  <a:lnTo>
                    <a:pt x="163750" y="476250"/>
                  </a:lnTo>
                  <a:cubicBezTo>
                    <a:pt x="163750" y="498158"/>
                    <a:pt x="159942" y="508635"/>
                    <a:pt x="143757" y="514350"/>
                  </a:cubicBezTo>
                  <a:cubicBezTo>
                    <a:pt x="128525" y="521018"/>
                    <a:pt x="103771" y="521018"/>
                    <a:pt x="67594" y="521018"/>
                  </a:cubicBezTo>
                  <a:cubicBezTo>
                    <a:pt x="65690" y="509588"/>
                    <a:pt x="59978" y="495300"/>
                    <a:pt x="54266" y="483870"/>
                  </a:cubicBezTo>
                  <a:cubicBezTo>
                    <a:pt x="81875" y="484823"/>
                    <a:pt x="106628" y="484823"/>
                    <a:pt x="114244" y="484823"/>
                  </a:cubicBezTo>
                  <a:cubicBezTo>
                    <a:pt x="121860" y="483870"/>
                    <a:pt x="123765" y="482918"/>
                    <a:pt x="123765" y="476250"/>
                  </a:cubicBezTo>
                  <a:lnTo>
                    <a:pt x="123765" y="398145"/>
                  </a:lnTo>
                  <a:cubicBezTo>
                    <a:pt x="80923" y="402908"/>
                    <a:pt x="40937" y="407670"/>
                    <a:pt x="7616" y="410528"/>
                  </a:cubicBezTo>
                  <a:lnTo>
                    <a:pt x="2856" y="371475"/>
                  </a:lnTo>
                  <a:cubicBezTo>
                    <a:pt x="36177" y="368618"/>
                    <a:pt x="78067" y="364808"/>
                    <a:pt x="123765" y="359093"/>
                  </a:cubicBezTo>
                  <a:lnTo>
                    <a:pt x="123765" y="318135"/>
                  </a:lnTo>
                  <a:lnTo>
                    <a:pt x="122812" y="317183"/>
                  </a:lnTo>
                  <a:cubicBezTo>
                    <a:pt x="144709" y="303848"/>
                    <a:pt x="169462" y="284798"/>
                    <a:pt x="187551" y="266700"/>
                  </a:cubicBezTo>
                  <a:lnTo>
                    <a:pt x="127572" y="266700"/>
                  </a:lnTo>
                  <a:cubicBezTo>
                    <a:pt x="97108" y="294323"/>
                    <a:pt x="63786" y="319088"/>
                    <a:pt x="29513" y="339090"/>
                  </a:cubicBezTo>
                  <a:cubicBezTo>
                    <a:pt x="22848" y="331470"/>
                    <a:pt x="7616" y="315278"/>
                    <a:pt x="0" y="307658"/>
                  </a:cubicBezTo>
                  <a:cubicBezTo>
                    <a:pt x="22848" y="295275"/>
                    <a:pt x="43793" y="280988"/>
                    <a:pt x="64738" y="266700"/>
                  </a:cubicBezTo>
                  <a:lnTo>
                    <a:pt x="50458" y="266700"/>
                  </a:lnTo>
                  <a:lnTo>
                    <a:pt x="50458" y="232410"/>
                  </a:lnTo>
                  <a:lnTo>
                    <a:pt x="106628" y="232410"/>
                  </a:lnTo>
                  <a:cubicBezTo>
                    <a:pt x="121860" y="219075"/>
                    <a:pt x="134237" y="204788"/>
                    <a:pt x="147565" y="190500"/>
                  </a:cubicBezTo>
                  <a:lnTo>
                    <a:pt x="3808" y="190500"/>
                  </a:lnTo>
                  <a:lnTo>
                    <a:pt x="3808" y="152400"/>
                  </a:lnTo>
                  <a:lnTo>
                    <a:pt x="102820" y="152400"/>
                  </a:lnTo>
                  <a:lnTo>
                    <a:pt x="102820" y="96203"/>
                  </a:lnTo>
                  <a:lnTo>
                    <a:pt x="26657" y="96203"/>
                  </a:lnTo>
                  <a:lnTo>
                    <a:pt x="26657" y="60008"/>
                  </a:lnTo>
                  <a:lnTo>
                    <a:pt x="101868" y="60008"/>
                  </a:lnTo>
                  <a:lnTo>
                    <a:pt x="101868" y="0"/>
                  </a:lnTo>
                  <a:lnTo>
                    <a:pt x="140901" y="0"/>
                  </a:lnTo>
                  <a:lnTo>
                    <a:pt x="140901" y="60008"/>
                  </a:lnTo>
                  <a:lnTo>
                    <a:pt x="211352" y="60008"/>
                  </a:lnTo>
                  <a:lnTo>
                    <a:pt x="211352" y="96203"/>
                  </a:lnTo>
                  <a:lnTo>
                    <a:pt x="140901" y="96203"/>
                  </a:lnTo>
                  <a:lnTo>
                    <a:pt x="140901" y="152400"/>
                  </a:lnTo>
                  <a:lnTo>
                    <a:pt x="177078" y="152400"/>
                  </a:lnTo>
                  <a:cubicBezTo>
                    <a:pt x="207544" y="110490"/>
                    <a:pt x="233249" y="63818"/>
                    <a:pt x="252289" y="13335"/>
                  </a:cubicBezTo>
                  <a:lnTo>
                    <a:pt x="292275" y="23813"/>
                  </a:lnTo>
                  <a:cubicBezTo>
                    <a:pt x="273234" y="70485"/>
                    <a:pt x="251337" y="113348"/>
                    <a:pt x="225632" y="152400"/>
                  </a:cubicBezTo>
                  <a:lnTo>
                    <a:pt x="277994" y="152400"/>
                  </a:lnTo>
                  <a:lnTo>
                    <a:pt x="277994" y="190500"/>
                  </a:lnTo>
                  <a:lnTo>
                    <a:pt x="198023" y="190500"/>
                  </a:lnTo>
                  <a:cubicBezTo>
                    <a:pt x="185647" y="204788"/>
                    <a:pt x="174222" y="219075"/>
                    <a:pt x="161846" y="232410"/>
                  </a:cubicBezTo>
                  <a:lnTo>
                    <a:pt x="220872" y="232410"/>
                  </a:lnTo>
                  <a:lnTo>
                    <a:pt x="228488" y="230505"/>
                  </a:lnTo>
                  <a:lnTo>
                    <a:pt x="248481" y="245745"/>
                  </a:lnTo>
                  <a:cubicBezTo>
                    <a:pt x="292275" y="186690"/>
                    <a:pt x="320836" y="95250"/>
                    <a:pt x="337972" y="953"/>
                  </a:cubicBezTo>
                  <a:lnTo>
                    <a:pt x="379862" y="7620"/>
                  </a:lnTo>
                  <a:cubicBezTo>
                    <a:pt x="373198" y="41910"/>
                    <a:pt x="366534" y="75248"/>
                    <a:pt x="357013" y="106680"/>
                  </a:cubicBezTo>
                  <a:lnTo>
                    <a:pt x="523619" y="106680"/>
                  </a:lnTo>
                  <a:lnTo>
                    <a:pt x="523619" y="146685"/>
                  </a:lnTo>
                  <a:lnTo>
                    <a:pt x="488394" y="146685"/>
                  </a:lnTo>
                  <a:close/>
                  <a:moveTo>
                    <a:pt x="395095" y="327660"/>
                  </a:moveTo>
                  <a:cubicBezTo>
                    <a:pt x="418895" y="277178"/>
                    <a:pt x="434128" y="217170"/>
                    <a:pt x="444601" y="146685"/>
                  </a:cubicBezTo>
                  <a:lnTo>
                    <a:pt x="344637" y="146685"/>
                  </a:lnTo>
                  <a:cubicBezTo>
                    <a:pt x="356061" y="212408"/>
                    <a:pt x="372246" y="273368"/>
                    <a:pt x="395095" y="327660"/>
                  </a:cubicBezTo>
                  <a:close/>
                </a:path>
              </a:pathLst>
            </a:custGeom>
            <a:solidFill>
              <a:schemeClr val="bg1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形状 484">
              <a:extLst>
                <a:ext uri="{FF2B5EF4-FFF2-40B4-BE49-F238E27FC236}">
                  <a16:creationId xmlns:a16="http://schemas.microsoft.com/office/drawing/2014/main" id="{B39B88A2-580F-DD43-BCEC-4E0D090AC6DC}"/>
                </a:ext>
              </a:extLst>
            </p:cNvPr>
            <p:cNvSpPr/>
            <p:nvPr/>
          </p:nvSpPr>
          <p:spPr>
            <a:xfrm>
              <a:off x="13015857" y="11580072"/>
              <a:ext cx="495058" cy="523875"/>
            </a:xfrm>
            <a:custGeom>
              <a:avLst/>
              <a:gdLst>
                <a:gd name="connsiteX0" fmla="*/ 498866 w 495058"/>
                <a:gd name="connsiteY0" fmla="*/ 100012 h 523875"/>
                <a:gd name="connsiteX1" fmla="*/ 344637 w 495058"/>
                <a:gd name="connsiteY1" fmla="*/ 100012 h 523875"/>
                <a:gd name="connsiteX2" fmla="*/ 472210 w 495058"/>
                <a:gd name="connsiteY2" fmla="*/ 206693 h 523875"/>
                <a:gd name="connsiteX3" fmla="*/ 436984 w 495058"/>
                <a:gd name="connsiteY3" fmla="*/ 231458 h 523875"/>
                <a:gd name="connsiteX4" fmla="*/ 395095 w 495058"/>
                <a:gd name="connsiteY4" fmla="*/ 191453 h 523875"/>
                <a:gd name="connsiteX5" fmla="*/ 57122 w 495058"/>
                <a:gd name="connsiteY5" fmla="*/ 217170 h 523875"/>
                <a:gd name="connsiteX6" fmla="*/ 42842 w 495058"/>
                <a:gd name="connsiteY6" fmla="*/ 173355 h 523875"/>
                <a:gd name="connsiteX7" fmla="*/ 80923 w 495058"/>
                <a:gd name="connsiteY7" fmla="*/ 155258 h 523875"/>
                <a:gd name="connsiteX8" fmla="*/ 150421 w 495058"/>
                <a:gd name="connsiteY8" fmla="*/ 99060 h 523875"/>
                <a:gd name="connsiteX9" fmla="*/ 0 w 495058"/>
                <a:gd name="connsiteY9" fmla="*/ 99060 h 523875"/>
                <a:gd name="connsiteX10" fmla="*/ 0 w 495058"/>
                <a:gd name="connsiteY10" fmla="*/ 60960 h 523875"/>
                <a:gd name="connsiteX11" fmla="*/ 236105 w 495058"/>
                <a:gd name="connsiteY11" fmla="*/ 60960 h 523875"/>
                <a:gd name="connsiteX12" fmla="*/ 209448 w 495058"/>
                <a:gd name="connsiteY12" fmla="*/ 12382 h 523875"/>
                <a:gd name="connsiteX13" fmla="*/ 251338 w 495058"/>
                <a:gd name="connsiteY13" fmla="*/ 0 h 523875"/>
                <a:gd name="connsiteX14" fmla="*/ 286563 w 495058"/>
                <a:gd name="connsiteY14" fmla="*/ 60960 h 523875"/>
                <a:gd name="connsiteX15" fmla="*/ 498866 w 495058"/>
                <a:gd name="connsiteY15" fmla="*/ 60960 h 523875"/>
                <a:gd name="connsiteX16" fmla="*/ 498866 w 495058"/>
                <a:gd name="connsiteY16" fmla="*/ 100012 h 523875"/>
                <a:gd name="connsiteX17" fmla="*/ 422703 w 495058"/>
                <a:gd name="connsiteY17" fmla="*/ 480060 h 523875"/>
                <a:gd name="connsiteX18" fmla="*/ 395095 w 495058"/>
                <a:gd name="connsiteY18" fmla="*/ 521970 h 523875"/>
                <a:gd name="connsiteX19" fmla="*/ 284659 w 495058"/>
                <a:gd name="connsiteY19" fmla="*/ 527685 h 523875"/>
                <a:gd name="connsiteX20" fmla="*/ 269426 w 495058"/>
                <a:gd name="connsiteY20" fmla="*/ 492443 h 523875"/>
                <a:gd name="connsiteX21" fmla="*/ 364629 w 495058"/>
                <a:gd name="connsiteY21" fmla="*/ 493395 h 523875"/>
                <a:gd name="connsiteX22" fmla="*/ 379862 w 495058"/>
                <a:gd name="connsiteY22" fmla="*/ 480060 h 523875"/>
                <a:gd name="connsiteX23" fmla="*/ 379862 w 495058"/>
                <a:gd name="connsiteY23" fmla="*/ 429578 h 523875"/>
                <a:gd name="connsiteX24" fmla="*/ 118053 w 495058"/>
                <a:gd name="connsiteY24" fmla="*/ 429578 h 523875"/>
                <a:gd name="connsiteX25" fmla="*/ 118053 w 495058"/>
                <a:gd name="connsiteY25" fmla="*/ 528637 h 523875"/>
                <a:gd name="connsiteX26" fmla="*/ 76163 w 495058"/>
                <a:gd name="connsiteY26" fmla="*/ 528637 h 523875"/>
                <a:gd name="connsiteX27" fmla="*/ 76163 w 495058"/>
                <a:gd name="connsiteY27" fmla="*/ 241935 h 523875"/>
                <a:gd name="connsiteX28" fmla="*/ 421751 w 495058"/>
                <a:gd name="connsiteY28" fmla="*/ 241935 h 523875"/>
                <a:gd name="connsiteX29" fmla="*/ 421751 w 495058"/>
                <a:gd name="connsiteY29" fmla="*/ 480060 h 523875"/>
                <a:gd name="connsiteX30" fmla="*/ 119004 w 495058"/>
                <a:gd name="connsiteY30" fmla="*/ 277178 h 523875"/>
                <a:gd name="connsiteX31" fmla="*/ 119004 w 495058"/>
                <a:gd name="connsiteY31" fmla="*/ 321945 h 523875"/>
                <a:gd name="connsiteX32" fmla="*/ 380814 w 495058"/>
                <a:gd name="connsiteY32" fmla="*/ 321945 h 523875"/>
                <a:gd name="connsiteX33" fmla="*/ 380814 w 495058"/>
                <a:gd name="connsiteY33" fmla="*/ 277178 h 523875"/>
                <a:gd name="connsiteX34" fmla="*/ 119004 w 495058"/>
                <a:gd name="connsiteY34" fmla="*/ 277178 h 523875"/>
                <a:gd name="connsiteX35" fmla="*/ 380814 w 495058"/>
                <a:gd name="connsiteY35" fmla="*/ 398145 h 523875"/>
                <a:gd name="connsiteX36" fmla="*/ 380814 w 495058"/>
                <a:gd name="connsiteY36" fmla="*/ 353378 h 523875"/>
                <a:gd name="connsiteX37" fmla="*/ 119004 w 495058"/>
                <a:gd name="connsiteY37" fmla="*/ 353378 h 523875"/>
                <a:gd name="connsiteX38" fmla="*/ 119004 w 495058"/>
                <a:gd name="connsiteY38" fmla="*/ 398145 h 523875"/>
                <a:gd name="connsiteX39" fmla="*/ 380814 w 495058"/>
                <a:gd name="connsiteY39" fmla="*/ 398145 h 523875"/>
                <a:gd name="connsiteX40" fmla="*/ 357966 w 495058"/>
                <a:gd name="connsiteY40" fmla="*/ 159068 h 523875"/>
                <a:gd name="connsiteX41" fmla="*/ 304651 w 495058"/>
                <a:gd name="connsiteY41" fmla="*/ 115253 h 523875"/>
                <a:gd name="connsiteX42" fmla="*/ 329405 w 495058"/>
                <a:gd name="connsiteY42" fmla="*/ 100012 h 523875"/>
                <a:gd name="connsiteX43" fmla="*/ 214208 w 495058"/>
                <a:gd name="connsiteY43" fmla="*/ 100012 h 523875"/>
                <a:gd name="connsiteX44" fmla="*/ 126621 w 495058"/>
                <a:gd name="connsiteY44" fmla="*/ 170497 h 523875"/>
                <a:gd name="connsiteX45" fmla="*/ 357966 w 495058"/>
                <a:gd name="connsiteY45" fmla="*/ 159068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95058" h="523875">
                  <a:moveTo>
                    <a:pt x="498866" y="100012"/>
                  </a:moveTo>
                  <a:lnTo>
                    <a:pt x="344637" y="100012"/>
                  </a:lnTo>
                  <a:cubicBezTo>
                    <a:pt x="388430" y="133350"/>
                    <a:pt x="442697" y="179070"/>
                    <a:pt x="472210" y="206693"/>
                  </a:cubicBezTo>
                  <a:lnTo>
                    <a:pt x="436984" y="231458"/>
                  </a:lnTo>
                  <a:cubicBezTo>
                    <a:pt x="426512" y="220980"/>
                    <a:pt x="412231" y="206693"/>
                    <a:pt x="395095" y="191453"/>
                  </a:cubicBezTo>
                  <a:cubicBezTo>
                    <a:pt x="105676" y="208597"/>
                    <a:pt x="77115" y="209550"/>
                    <a:pt x="57122" y="217170"/>
                  </a:cubicBezTo>
                  <a:cubicBezTo>
                    <a:pt x="55218" y="207645"/>
                    <a:pt x="47602" y="185737"/>
                    <a:pt x="42842" y="173355"/>
                  </a:cubicBezTo>
                  <a:cubicBezTo>
                    <a:pt x="54266" y="171450"/>
                    <a:pt x="65691" y="165735"/>
                    <a:pt x="80923" y="155258"/>
                  </a:cubicBezTo>
                  <a:cubicBezTo>
                    <a:pt x="91396" y="147637"/>
                    <a:pt x="120909" y="125730"/>
                    <a:pt x="150421" y="99060"/>
                  </a:cubicBezTo>
                  <a:lnTo>
                    <a:pt x="0" y="99060"/>
                  </a:lnTo>
                  <a:lnTo>
                    <a:pt x="0" y="60960"/>
                  </a:lnTo>
                  <a:lnTo>
                    <a:pt x="236105" y="60960"/>
                  </a:lnTo>
                  <a:cubicBezTo>
                    <a:pt x="228488" y="44768"/>
                    <a:pt x="218016" y="26670"/>
                    <a:pt x="209448" y="12382"/>
                  </a:cubicBezTo>
                  <a:lnTo>
                    <a:pt x="251338" y="0"/>
                  </a:lnTo>
                  <a:cubicBezTo>
                    <a:pt x="262762" y="18097"/>
                    <a:pt x="277043" y="41910"/>
                    <a:pt x="286563" y="60960"/>
                  </a:cubicBezTo>
                  <a:lnTo>
                    <a:pt x="498866" y="60960"/>
                  </a:lnTo>
                  <a:lnTo>
                    <a:pt x="498866" y="100012"/>
                  </a:lnTo>
                  <a:close/>
                  <a:moveTo>
                    <a:pt x="422703" y="480060"/>
                  </a:moveTo>
                  <a:cubicBezTo>
                    <a:pt x="422703" y="504825"/>
                    <a:pt x="415088" y="515303"/>
                    <a:pt x="395095" y="521970"/>
                  </a:cubicBezTo>
                  <a:cubicBezTo>
                    <a:pt x="375102" y="527685"/>
                    <a:pt x="339877" y="527685"/>
                    <a:pt x="284659" y="527685"/>
                  </a:cubicBezTo>
                  <a:cubicBezTo>
                    <a:pt x="282755" y="517208"/>
                    <a:pt x="275138" y="502920"/>
                    <a:pt x="269426" y="492443"/>
                  </a:cubicBezTo>
                  <a:cubicBezTo>
                    <a:pt x="311316" y="493395"/>
                    <a:pt x="354157" y="493395"/>
                    <a:pt x="364629" y="493395"/>
                  </a:cubicBezTo>
                  <a:cubicBezTo>
                    <a:pt x="377006" y="492443"/>
                    <a:pt x="379862" y="489585"/>
                    <a:pt x="379862" y="480060"/>
                  </a:cubicBezTo>
                  <a:lnTo>
                    <a:pt x="379862" y="429578"/>
                  </a:lnTo>
                  <a:lnTo>
                    <a:pt x="118053" y="429578"/>
                  </a:lnTo>
                  <a:lnTo>
                    <a:pt x="118053" y="528637"/>
                  </a:lnTo>
                  <a:lnTo>
                    <a:pt x="76163" y="528637"/>
                  </a:lnTo>
                  <a:lnTo>
                    <a:pt x="76163" y="241935"/>
                  </a:lnTo>
                  <a:lnTo>
                    <a:pt x="421751" y="241935"/>
                  </a:lnTo>
                  <a:lnTo>
                    <a:pt x="421751" y="480060"/>
                  </a:lnTo>
                  <a:close/>
                  <a:moveTo>
                    <a:pt x="119004" y="277178"/>
                  </a:moveTo>
                  <a:lnTo>
                    <a:pt x="119004" y="321945"/>
                  </a:lnTo>
                  <a:lnTo>
                    <a:pt x="380814" y="321945"/>
                  </a:lnTo>
                  <a:lnTo>
                    <a:pt x="380814" y="277178"/>
                  </a:lnTo>
                  <a:lnTo>
                    <a:pt x="119004" y="277178"/>
                  </a:lnTo>
                  <a:close/>
                  <a:moveTo>
                    <a:pt x="380814" y="398145"/>
                  </a:moveTo>
                  <a:lnTo>
                    <a:pt x="380814" y="353378"/>
                  </a:lnTo>
                  <a:lnTo>
                    <a:pt x="119004" y="353378"/>
                  </a:lnTo>
                  <a:lnTo>
                    <a:pt x="119004" y="398145"/>
                  </a:lnTo>
                  <a:lnTo>
                    <a:pt x="380814" y="398145"/>
                  </a:lnTo>
                  <a:close/>
                  <a:moveTo>
                    <a:pt x="357966" y="159068"/>
                  </a:moveTo>
                  <a:cubicBezTo>
                    <a:pt x="339877" y="142875"/>
                    <a:pt x="321788" y="128587"/>
                    <a:pt x="304651" y="115253"/>
                  </a:cubicBezTo>
                  <a:lnTo>
                    <a:pt x="329405" y="100012"/>
                  </a:lnTo>
                  <a:lnTo>
                    <a:pt x="214208" y="100012"/>
                  </a:lnTo>
                  <a:cubicBezTo>
                    <a:pt x="186599" y="125730"/>
                    <a:pt x="156134" y="150495"/>
                    <a:pt x="126621" y="170497"/>
                  </a:cubicBezTo>
                  <a:lnTo>
                    <a:pt x="357966" y="159068"/>
                  </a:lnTo>
                  <a:close/>
                </a:path>
              </a:pathLst>
            </a:custGeom>
            <a:solidFill>
              <a:schemeClr val="bg1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形状 485">
              <a:extLst>
                <a:ext uri="{FF2B5EF4-FFF2-40B4-BE49-F238E27FC236}">
                  <a16:creationId xmlns:a16="http://schemas.microsoft.com/office/drawing/2014/main" id="{03E5DE69-2167-A749-B94F-4AD80B283D52}"/>
                </a:ext>
              </a:extLst>
            </p:cNvPr>
            <p:cNvSpPr/>
            <p:nvPr/>
          </p:nvSpPr>
          <p:spPr>
            <a:xfrm>
              <a:off x="13655625" y="11588644"/>
              <a:ext cx="495058" cy="504825"/>
            </a:xfrm>
            <a:custGeom>
              <a:avLst/>
              <a:gdLst>
                <a:gd name="connsiteX0" fmla="*/ 177078 w 495058"/>
                <a:gd name="connsiteY0" fmla="*/ 414338 h 504825"/>
                <a:gd name="connsiteX1" fmla="*/ 39985 w 495058"/>
                <a:gd name="connsiteY1" fmla="*/ 414338 h 504825"/>
                <a:gd name="connsiteX2" fmla="*/ 39985 w 495058"/>
                <a:gd name="connsiteY2" fmla="*/ 459105 h 504825"/>
                <a:gd name="connsiteX3" fmla="*/ 0 w 495058"/>
                <a:gd name="connsiteY3" fmla="*/ 459105 h 504825"/>
                <a:gd name="connsiteX4" fmla="*/ 0 w 495058"/>
                <a:gd name="connsiteY4" fmla="*/ 44768 h 504825"/>
                <a:gd name="connsiteX5" fmla="*/ 177078 w 495058"/>
                <a:gd name="connsiteY5" fmla="*/ 44768 h 504825"/>
                <a:gd name="connsiteX6" fmla="*/ 177078 w 495058"/>
                <a:gd name="connsiteY6" fmla="*/ 414338 h 504825"/>
                <a:gd name="connsiteX7" fmla="*/ 39985 w 495058"/>
                <a:gd name="connsiteY7" fmla="*/ 82868 h 504825"/>
                <a:gd name="connsiteX8" fmla="*/ 39985 w 495058"/>
                <a:gd name="connsiteY8" fmla="*/ 207645 h 504825"/>
                <a:gd name="connsiteX9" fmla="*/ 137093 w 495058"/>
                <a:gd name="connsiteY9" fmla="*/ 207645 h 504825"/>
                <a:gd name="connsiteX10" fmla="*/ 137093 w 495058"/>
                <a:gd name="connsiteY10" fmla="*/ 82868 h 504825"/>
                <a:gd name="connsiteX11" fmla="*/ 39985 w 495058"/>
                <a:gd name="connsiteY11" fmla="*/ 82868 h 504825"/>
                <a:gd name="connsiteX12" fmla="*/ 137093 w 495058"/>
                <a:gd name="connsiteY12" fmla="*/ 375285 h 504825"/>
                <a:gd name="connsiteX13" fmla="*/ 137093 w 495058"/>
                <a:gd name="connsiteY13" fmla="*/ 245745 h 504825"/>
                <a:gd name="connsiteX14" fmla="*/ 39985 w 495058"/>
                <a:gd name="connsiteY14" fmla="*/ 245745 h 504825"/>
                <a:gd name="connsiteX15" fmla="*/ 39985 w 495058"/>
                <a:gd name="connsiteY15" fmla="*/ 375285 h 504825"/>
                <a:gd name="connsiteX16" fmla="*/ 137093 w 495058"/>
                <a:gd name="connsiteY16" fmla="*/ 375285 h 504825"/>
                <a:gd name="connsiteX17" fmla="*/ 498867 w 495058"/>
                <a:gd name="connsiteY17" fmla="*/ 152400 h 504825"/>
                <a:gd name="connsiteX18" fmla="*/ 429368 w 495058"/>
                <a:gd name="connsiteY18" fmla="*/ 152400 h 504825"/>
                <a:gd name="connsiteX19" fmla="*/ 429368 w 495058"/>
                <a:gd name="connsiteY19" fmla="*/ 455295 h 504825"/>
                <a:gd name="connsiteX20" fmla="*/ 400807 w 495058"/>
                <a:gd name="connsiteY20" fmla="*/ 504825 h 504825"/>
                <a:gd name="connsiteX21" fmla="*/ 287514 w 495058"/>
                <a:gd name="connsiteY21" fmla="*/ 512445 h 504825"/>
                <a:gd name="connsiteX22" fmla="*/ 272282 w 495058"/>
                <a:gd name="connsiteY22" fmla="*/ 470535 h 504825"/>
                <a:gd name="connsiteX23" fmla="*/ 371294 w 495058"/>
                <a:gd name="connsiteY23" fmla="*/ 471488 h 504825"/>
                <a:gd name="connsiteX24" fmla="*/ 387478 w 495058"/>
                <a:gd name="connsiteY24" fmla="*/ 456248 h 504825"/>
                <a:gd name="connsiteX25" fmla="*/ 387478 w 495058"/>
                <a:gd name="connsiteY25" fmla="*/ 152400 h 504825"/>
                <a:gd name="connsiteX26" fmla="*/ 202784 w 495058"/>
                <a:gd name="connsiteY26" fmla="*/ 152400 h 504825"/>
                <a:gd name="connsiteX27" fmla="*/ 202784 w 495058"/>
                <a:gd name="connsiteY27" fmla="*/ 110490 h 504825"/>
                <a:gd name="connsiteX28" fmla="*/ 387478 w 495058"/>
                <a:gd name="connsiteY28" fmla="*/ 110490 h 504825"/>
                <a:gd name="connsiteX29" fmla="*/ 387478 w 495058"/>
                <a:gd name="connsiteY29" fmla="*/ 0 h 504825"/>
                <a:gd name="connsiteX30" fmla="*/ 429368 w 495058"/>
                <a:gd name="connsiteY30" fmla="*/ 0 h 504825"/>
                <a:gd name="connsiteX31" fmla="*/ 429368 w 495058"/>
                <a:gd name="connsiteY31" fmla="*/ 110490 h 504825"/>
                <a:gd name="connsiteX32" fmla="*/ 498867 w 495058"/>
                <a:gd name="connsiteY32" fmla="*/ 110490 h 504825"/>
                <a:gd name="connsiteX33" fmla="*/ 498867 w 495058"/>
                <a:gd name="connsiteY33" fmla="*/ 152400 h 504825"/>
                <a:gd name="connsiteX34" fmla="*/ 308460 w 495058"/>
                <a:gd name="connsiteY34" fmla="*/ 356235 h 504825"/>
                <a:gd name="connsiteX35" fmla="*/ 221825 w 495058"/>
                <a:gd name="connsiteY35" fmla="*/ 217170 h 504825"/>
                <a:gd name="connsiteX36" fmla="*/ 257049 w 495058"/>
                <a:gd name="connsiteY36" fmla="*/ 199073 h 504825"/>
                <a:gd name="connsiteX37" fmla="*/ 346541 w 495058"/>
                <a:gd name="connsiteY37" fmla="*/ 335280 h 504825"/>
                <a:gd name="connsiteX38" fmla="*/ 308460 w 495058"/>
                <a:gd name="connsiteY38" fmla="*/ 356235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95058" h="504825">
                  <a:moveTo>
                    <a:pt x="177078" y="414338"/>
                  </a:moveTo>
                  <a:lnTo>
                    <a:pt x="39985" y="414338"/>
                  </a:lnTo>
                  <a:lnTo>
                    <a:pt x="39985" y="459105"/>
                  </a:lnTo>
                  <a:lnTo>
                    <a:pt x="0" y="459105"/>
                  </a:lnTo>
                  <a:lnTo>
                    <a:pt x="0" y="44768"/>
                  </a:lnTo>
                  <a:lnTo>
                    <a:pt x="177078" y="44768"/>
                  </a:lnTo>
                  <a:lnTo>
                    <a:pt x="177078" y="414338"/>
                  </a:lnTo>
                  <a:close/>
                  <a:moveTo>
                    <a:pt x="39985" y="82868"/>
                  </a:moveTo>
                  <a:lnTo>
                    <a:pt x="39985" y="207645"/>
                  </a:lnTo>
                  <a:lnTo>
                    <a:pt x="137093" y="207645"/>
                  </a:lnTo>
                  <a:lnTo>
                    <a:pt x="137093" y="82868"/>
                  </a:lnTo>
                  <a:lnTo>
                    <a:pt x="39985" y="82868"/>
                  </a:lnTo>
                  <a:close/>
                  <a:moveTo>
                    <a:pt x="137093" y="375285"/>
                  </a:moveTo>
                  <a:lnTo>
                    <a:pt x="137093" y="245745"/>
                  </a:lnTo>
                  <a:lnTo>
                    <a:pt x="39985" y="245745"/>
                  </a:lnTo>
                  <a:lnTo>
                    <a:pt x="39985" y="375285"/>
                  </a:lnTo>
                  <a:lnTo>
                    <a:pt x="137093" y="375285"/>
                  </a:lnTo>
                  <a:close/>
                  <a:moveTo>
                    <a:pt x="498867" y="152400"/>
                  </a:moveTo>
                  <a:lnTo>
                    <a:pt x="429368" y="152400"/>
                  </a:lnTo>
                  <a:lnTo>
                    <a:pt x="429368" y="455295"/>
                  </a:lnTo>
                  <a:cubicBezTo>
                    <a:pt x="429368" y="485775"/>
                    <a:pt x="420799" y="499110"/>
                    <a:pt x="400807" y="504825"/>
                  </a:cubicBezTo>
                  <a:cubicBezTo>
                    <a:pt x="380814" y="512445"/>
                    <a:pt x="344636" y="512445"/>
                    <a:pt x="287514" y="512445"/>
                  </a:cubicBezTo>
                  <a:cubicBezTo>
                    <a:pt x="285611" y="501015"/>
                    <a:pt x="278947" y="481965"/>
                    <a:pt x="272282" y="470535"/>
                  </a:cubicBezTo>
                  <a:cubicBezTo>
                    <a:pt x="316075" y="471488"/>
                    <a:pt x="358917" y="471488"/>
                    <a:pt x="371294" y="471488"/>
                  </a:cubicBezTo>
                  <a:cubicBezTo>
                    <a:pt x="382718" y="470535"/>
                    <a:pt x="387478" y="467678"/>
                    <a:pt x="387478" y="456248"/>
                  </a:cubicBezTo>
                  <a:lnTo>
                    <a:pt x="387478" y="152400"/>
                  </a:lnTo>
                  <a:lnTo>
                    <a:pt x="202784" y="152400"/>
                  </a:lnTo>
                  <a:lnTo>
                    <a:pt x="202784" y="110490"/>
                  </a:lnTo>
                  <a:lnTo>
                    <a:pt x="387478" y="110490"/>
                  </a:lnTo>
                  <a:lnTo>
                    <a:pt x="387478" y="0"/>
                  </a:lnTo>
                  <a:lnTo>
                    <a:pt x="429368" y="0"/>
                  </a:lnTo>
                  <a:lnTo>
                    <a:pt x="429368" y="110490"/>
                  </a:lnTo>
                  <a:lnTo>
                    <a:pt x="498867" y="110490"/>
                  </a:lnTo>
                  <a:lnTo>
                    <a:pt x="498867" y="152400"/>
                  </a:lnTo>
                  <a:close/>
                  <a:moveTo>
                    <a:pt x="308460" y="356235"/>
                  </a:moveTo>
                  <a:cubicBezTo>
                    <a:pt x="290371" y="320993"/>
                    <a:pt x="252289" y="260985"/>
                    <a:pt x="221825" y="217170"/>
                  </a:cubicBezTo>
                  <a:lnTo>
                    <a:pt x="257049" y="199073"/>
                  </a:lnTo>
                  <a:cubicBezTo>
                    <a:pt x="287514" y="242888"/>
                    <a:pt x="327500" y="300990"/>
                    <a:pt x="346541" y="335280"/>
                  </a:cubicBezTo>
                  <a:lnTo>
                    <a:pt x="308460" y="356235"/>
                  </a:lnTo>
                  <a:close/>
                </a:path>
              </a:pathLst>
            </a:custGeom>
            <a:solidFill>
              <a:schemeClr val="bg1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形状 486">
              <a:extLst>
                <a:ext uri="{FF2B5EF4-FFF2-40B4-BE49-F238E27FC236}">
                  <a16:creationId xmlns:a16="http://schemas.microsoft.com/office/drawing/2014/main" id="{BF5C5919-6D47-F44C-B002-5CACC774AAE4}"/>
                </a:ext>
              </a:extLst>
            </p:cNvPr>
            <p:cNvSpPr/>
            <p:nvPr/>
          </p:nvSpPr>
          <p:spPr>
            <a:xfrm>
              <a:off x="14249695" y="11591502"/>
              <a:ext cx="533140" cy="514350"/>
            </a:xfrm>
            <a:custGeom>
              <a:avLst/>
              <a:gdLst>
                <a:gd name="connsiteX0" fmla="*/ 204688 w 533139"/>
                <a:gd name="connsiteY0" fmla="*/ 13335 h 514350"/>
                <a:gd name="connsiteX1" fmla="*/ 143757 w 533139"/>
                <a:gd name="connsiteY1" fmla="*/ 128588 h 514350"/>
                <a:gd name="connsiteX2" fmla="*/ 143757 w 533139"/>
                <a:gd name="connsiteY2" fmla="*/ 515303 h 514350"/>
                <a:gd name="connsiteX3" fmla="*/ 100915 w 533139"/>
                <a:gd name="connsiteY3" fmla="*/ 515303 h 514350"/>
                <a:gd name="connsiteX4" fmla="*/ 100915 w 533139"/>
                <a:gd name="connsiteY4" fmla="*/ 189548 h 514350"/>
                <a:gd name="connsiteX5" fmla="*/ 24753 w 533139"/>
                <a:gd name="connsiteY5" fmla="*/ 273367 h 514350"/>
                <a:gd name="connsiteX6" fmla="*/ 0 w 533139"/>
                <a:gd name="connsiteY6" fmla="*/ 232410 h 514350"/>
                <a:gd name="connsiteX7" fmla="*/ 164701 w 533139"/>
                <a:gd name="connsiteY7" fmla="*/ 0 h 514350"/>
                <a:gd name="connsiteX8" fmla="*/ 204688 w 533139"/>
                <a:gd name="connsiteY8" fmla="*/ 13335 h 514350"/>
                <a:gd name="connsiteX9" fmla="*/ 356061 w 533139"/>
                <a:gd name="connsiteY9" fmla="*/ 206692 h 514350"/>
                <a:gd name="connsiteX10" fmla="*/ 474113 w 533139"/>
                <a:gd name="connsiteY10" fmla="*/ 465773 h 514350"/>
                <a:gd name="connsiteX11" fmla="*/ 505530 w 533139"/>
                <a:gd name="connsiteY11" fmla="*/ 367665 h 514350"/>
                <a:gd name="connsiteX12" fmla="*/ 540755 w 533139"/>
                <a:gd name="connsiteY12" fmla="*/ 389573 h 514350"/>
                <a:gd name="connsiteX13" fmla="*/ 476018 w 533139"/>
                <a:gd name="connsiteY13" fmla="*/ 515303 h 514350"/>
                <a:gd name="connsiteX14" fmla="*/ 315123 w 533139"/>
                <a:gd name="connsiteY14" fmla="*/ 211455 h 514350"/>
                <a:gd name="connsiteX15" fmla="*/ 177078 w 533139"/>
                <a:gd name="connsiteY15" fmla="*/ 229552 h 514350"/>
                <a:gd name="connsiteX16" fmla="*/ 171366 w 533139"/>
                <a:gd name="connsiteY16" fmla="*/ 189548 h 514350"/>
                <a:gd name="connsiteX17" fmla="*/ 309411 w 533139"/>
                <a:gd name="connsiteY17" fmla="*/ 172402 h 514350"/>
                <a:gd name="connsiteX18" fmla="*/ 298939 w 533139"/>
                <a:gd name="connsiteY18" fmla="*/ 2857 h 514350"/>
                <a:gd name="connsiteX19" fmla="*/ 340828 w 533139"/>
                <a:gd name="connsiteY19" fmla="*/ 2857 h 514350"/>
                <a:gd name="connsiteX20" fmla="*/ 351301 w 533139"/>
                <a:gd name="connsiteY20" fmla="*/ 166688 h 514350"/>
                <a:gd name="connsiteX21" fmla="*/ 521715 w 533139"/>
                <a:gd name="connsiteY21" fmla="*/ 144780 h 514350"/>
                <a:gd name="connsiteX22" fmla="*/ 527428 w 533139"/>
                <a:gd name="connsiteY22" fmla="*/ 184785 h 514350"/>
                <a:gd name="connsiteX23" fmla="*/ 356061 w 533139"/>
                <a:gd name="connsiteY23" fmla="*/ 206692 h 514350"/>
                <a:gd name="connsiteX24" fmla="*/ 484586 w 533139"/>
                <a:gd name="connsiteY24" fmla="*/ 120967 h 514350"/>
                <a:gd name="connsiteX25" fmla="*/ 392238 w 533139"/>
                <a:gd name="connsiteY25" fmla="*/ 27623 h 514350"/>
                <a:gd name="connsiteX26" fmla="*/ 422704 w 533139"/>
                <a:gd name="connsiteY26" fmla="*/ 6667 h 514350"/>
                <a:gd name="connsiteX27" fmla="*/ 516954 w 533139"/>
                <a:gd name="connsiteY27" fmla="*/ 98107 h 514350"/>
                <a:gd name="connsiteX28" fmla="*/ 484586 w 533139"/>
                <a:gd name="connsiteY28" fmla="*/ 120967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3139" h="514350">
                  <a:moveTo>
                    <a:pt x="204688" y="13335"/>
                  </a:moveTo>
                  <a:cubicBezTo>
                    <a:pt x="188502" y="53340"/>
                    <a:pt x="166606" y="91440"/>
                    <a:pt x="143757" y="128588"/>
                  </a:cubicBezTo>
                  <a:lnTo>
                    <a:pt x="143757" y="515303"/>
                  </a:lnTo>
                  <a:lnTo>
                    <a:pt x="100915" y="515303"/>
                  </a:lnTo>
                  <a:lnTo>
                    <a:pt x="100915" y="189548"/>
                  </a:lnTo>
                  <a:cubicBezTo>
                    <a:pt x="76163" y="221932"/>
                    <a:pt x="50457" y="249555"/>
                    <a:pt x="24753" y="273367"/>
                  </a:cubicBezTo>
                  <a:cubicBezTo>
                    <a:pt x="19993" y="262890"/>
                    <a:pt x="7616" y="241935"/>
                    <a:pt x="0" y="232410"/>
                  </a:cubicBezTo>
                  <a:cubicBezTo>
                    <a:pt x="64738" y="177165"/>
                    <a:pt x="127573" y="90488"/>
                    <a:pt x="164701" y="0"/>
                  </a:cubicBezTo>
                  <a:lnTo>
                    <a:pt x="204688" y="13335"/>
                  </a:lnTo>
                  <a:close/>
                  <a:moveTo>
                    <a:pt x="356061" y="206692"/>
                  </a:moveTo>
                  <a:cubicBezTo>
                    <a:pt x="375102" y="358140"/>
                    <a:pt x="412231" y="460057"/>
                    <a:pt x="474113" y="465773"/>
                  </a:cubicBezTo>
                  <a:cubicBezTo>
                    <a:pt x="490298" y="466725"/>
                    <a:pt x="499818" y="433388"/>
                    <a:pt x="505530" y="367665"/>
                  </a:cubicBezTo>
                  <a:cubicBezTo>
                    <a:pt x="514099" y="375285"/>
                    <a:pt x="532188" y="385763"/>
                    <a:pt x="540755" y="389573"/>
                  </a:cubicBezTo>
                  <a:cubicBezTo>
                    <a:pt x="528380" y="487680"/>
                    <a:pt x="505530" y="517207"/>
                    <a:pt x="476018" y="515303"/>
                  </a:cubicBezTo>
                  <a:cubicBezTo>
                    <a:pt x="382718" y="508635"/>
                    <a:pt x="337021" y="390525"/>
                    <a:pt x="315123" y="211455"/>
                  </a:cubicBezTo>
                  <a:lnTo>
                    <a:pt x="177078" y="229552"/>
                  </a:lnTo>
                  <a:lnTo>
                    <a:pt x="171366" y="189548"/>
                  </a:lnTo>
                  <a:lnTo>
                    <a:pt x="309411" y="172402"/>
                  </a:lnTo>
                  <a:cubicBezTo>
                    <a:pt x="304651" y="119063"/>
                    <a:pt x="300843" y="62865"/>
                    <a:pt x="298939" y="2857"/>
                  </a:cubicBezTo>
                  <a:lnTo>
                    <a:pt x="340828" y="2857"/>
                  </a:lnTo>
                  <a:cubicBezTo>
                    <a:pt x="342733" y="60960"/>
                    <a:pt x="345588" y="116205"/>
                    <a:pt x="351301" y="166688"/>
                  </a:cubicBezTo>
                  <a:lnTo>
                    <a:pt x="521715" y="144780"/>
                  </a:lnTo>
                  <a:lnTo>
                    <a:pt x="527428" y="184785"/>
                  </a:lnTo>
                  <a:lnTo>
                    <a:pt x="356061" y="206692"/>
                  </a:lnTo>
                  <a:close/>
                  <a:moveTo>
                    <a:pt x="484586" y="120967"/>
                  </a:moveTo>
                  <a:cubicBezTo>
                    <a:pt x="466497" y="95250"/>
                    <a:pt x="426511" y="55245"/>
                    <a:pt x="392238" y="27623"/>
                  </a:cubicBezTo>
                  <a:lnTo>
                    <a:pt x="422704" y="6667"/>
                  </a:lnTo>
                  <a:cubicBezTo>
                    <a:pt x="456977" y="33338"/>
                    <a:pt x="497914" y="72390"/>
                    <a:pt x="516954" y="98107"/>
                  </a:cubicBezTo>
                  <a:lnTo>
                    <a:pt x="484586" y="120967"/>
                  </a:lnTo>
                  <a:close/>
                </a:path>
              </a:pathLst>
            </a:custGeom>
            <a:solidFill>
              <a:schemeClr val="bg1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623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7C7D1A3-6CF8-4553-9DFD-B6F8C2E696DC}"/>
              </a:ext>
            </a:extLst>
          </p:cNvPr>
          <p:cNvGrpSpPr/>
          <p:nvPr/>
        </p:nvGrpSpPr>
        <p:grpSpPr>
          <a:xfrm>
            <a:off x="864674" y="1696450"/>
            <a:ext cx="10462652" cy="3944070"/>
            <a:chOff x="1855735" y="3369516"/>
            <a:chExt cx="19886025" cy="749636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077AF0C-69AD-4B04-BA61-7460497AE146}"/>
                </a:ext>
              </a:extLst>
            </p:cNvPr>
            <p:cNvSpPr txBox="1"/>
            <p:nvPr/>
          </p:nvSpPr>
          <p:spPr>
            <a:xfrm>
              <a:off x="2751398" y="10001670"/>
              <a:ext cx="5137474" cy="584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zh-CN" altLang="en-US" sz="140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多角色多场景：小程序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+PC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空间</a:t>
              </a:r>
            </a:p>
          </p:txBody>
        </p:sp>
        <p:sp>
          <p:nvSpPr>
            <p:cNvPr id="4" name="AutoShape 18">
              <a:extLst>
                <a:ext uri="{FF2B5EF4-FFF2-40B4-BE49-F238E27FC236}">
                  <a16:creationId xmlns:a16="http://schemas.microsoft.com/office/drawing/2014/main" id="{47C74333-CE61-4796-A688-866C4D39B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6571" y="5443199"/>
              <a:ext cx="3270274" cy="1199587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75000"/>
              </a:schemeClr>
            </a:solidFill>
            <a:ln w="25400">
              <a:noFill/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12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学校管理者</a:t>
              </a:r>
              <a:endParaRPr lang="en-US" altLang="zh-CN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</p:txBody>
        </p:sp>
        <p:sp>
          <p:nvSpPr>
            <p:cNvPr id="5" name="AutoShape 18">
              <a:extLst>
                <a:ext uri="{FF2B5EF4-FFF2-40B4-BE49-F238E27FC236}">
                  <a16:creationId xmlns:a16="http://schemas.microsoft.com/office/drawing/2014/main" id="{C5ED4F82-40A3-48D5-9B73-6D577EFE9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6571" y="7486382"/>
              <a:ext cx="3270274" cy="1199587"/>
            </a:xfrm>
            <a:prstGeom prst="roundRect">
              <a:avLst>
                <a:gd name="adj" fmla="val 16667"/>
              </a:avLst>
            </a:prstGeom>
            <a:solidFill>
              <a:srgbClr val="10B0DE"/>
            </a:solidFill>
            <a:ln w="25400">
              <a:noFill/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12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教师</a:t>
              </a:r>
              <a:endParaRPr lang="en-US" altLang="zh-CN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</p:txBody>
        </p:sp>
        <p:sp>
          <p:nvSpPr>
            <p:cNvPr id="6" name="AutoShape 18">
              <a:extLst>
                <a:ext uri="{FF2B5EF4-FFF2-40B4-BE49-F238E27FC236}">
                  <a16:creationId xmlns:a16="http://schemas.microsoft.com/office/drawing/2014/main" id="{3BCAC543-9B17-4BC5-B252-E9DBD2C6D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6571" y="9529564"/>
              <a:ext cx="3270274" cy="1199587"/>
            </a:xfrm>
            <a:prstGeom prst="roundRect">
              <a:avLst>
                <a:gd name="adj" fmla="val 16667"/>
              </a:avLst>
            </a:prstGeom>
            <a:solidFill>
              <a:srgbClr val="009999"/>
            </a:solidFill>
            <a:ln w="25400">
              <a:noFill/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12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学生</a:t>
              </a:r>
              <a:r>
                <a:rPr lang="en-US" altLang="zh-CN" sz="12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/</a:t>
              </a:r>
              <a:r>
                <a:rPr lang="zh-CN" altLang="en-US" sz="12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家长</a:t>
              </a:r>
              <a:endParaRPr lang="en-US" altLang="zh-CN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</p:txBody>
        </p:sp>
        <p:sp>
          <p:nvSpPr>
            <p:cNvPr id="7" name="Line 29">
              <a:extLst>
                <a:ext uri="{FF2B5EF4-FFF2-40B4-BE49-F238E27FC236}">
                  <a16:creationId xmlns:a16="http://schemas.microsoft.com/office/drawing/2014/main" id="{7EAD7E6F-9C84-45EE-972E-AF3BBE890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09010" y="10154288"/>
              <a:ext cx="638933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 b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</p:txBody>
        </p:sp>
        <p:sp>
          <p:nvSpPr>
            <p:cNvPr id="8" name="AutoShape 18">
              <a:extLst>
                <a:ext uri="{FF2B5EF4-FFF2-40B4-BE49-F238E27FC236}">
                  <a16:creationId xmlns:a16="http://schemas.microsoft.com/office/drawing/2014/main" id="{EFDF5FA4-FB47-4CF7-AE6F-24DBA2E91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6572" y="3400016"/>
              <a:ext cx="3270274" cy="1199587"/>
            </a:xfrm>
            <a:prstGeom prst="roundRect">
              <a:avLst>
                <a:gd name="adj" fmla="val 16667"/>
              </a:avLst>
            </a:prstGeom>
            <a:solidFill>
              <a:srgbClr val="FF8E55"/>
            </a:solidFill>
            <a:ln w="25400">
              <a:noFill/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12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教育局</a:t>
              </a:r>
              <a:endParaRPr lang="en-US" altLang="zh-CN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</p:txBody>
        </p:sp>
        <p:sp>
          <p:nvSpPr>
            <p:cNvPr id="9" name="Rectangle 22">
              <a:extLst>
                <a:ext uri="{FF2B5EF4-FFF2-40B4-BE49-F238E27FC236}">
                  <a16:creationId xmlns:a16="http://schemas.microsoft.com/office/drawing/2014/main" id="{E07FFDC6-412F-4F81-926A-7F0513199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7943" y="9529564"/>
              <a:ext cx="3893817" cy="1336321"/>
            </a:xfrm>
            <a:prstGeom prst="rect">
              <a:avLst/>
            </a:prstGeom>
            <a:noFill/>
            <a:ln w="2540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</a:extLst>
          </p:spPr>
          <p:txBody>
            <a:bodyPr wrap="none" anchor="ctr"/>
            <a:lstStyle/>
            <a:p>
              <a:pPr marL="101597" algn="l" latinLnBrk="1"/>
              <a:r>
                <a:rPr kumimoji="1" lang="zh-CN" altLang="en-US" sz="110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 </a:t>
              </a:r>
              <a:endParaRPr kumimoji="1" lang="en-US" altLang="ko-KR" sz="11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C8858A9-2B79-4310-A99B-BADBE3049DBF}"/>
                </a:ext>
              </a:extLst>
            </p:cNvPr>
            <p:cNvSpPr txBox="1"/>
            <p:nvPr/>
          </p:nvSpPr>
          <p:spPr>
            <a:xfrm>
              <a:off x="17940107" y="9581991"/>
              <a:ext cx="3093088" cy="1140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 algn="l">
                <a:buFont typeface="Wingdings" pitchFamily="2" charset="2"/>
                <a:buChar char="ü"/>
              </a:pPr>
              <a:r>
                <a:rPr kumimoji="1" lang="zh-CN" altLang="en-US" sz="11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家校互动，互联共育</a:t>
              </a:r>
              <a:endParaRPr kumimoji="1" lang="en-US" altLang="zh-CN" sz="11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  <a:p>
              <a:pPr marL="171450" indent="-171450" algn="l">
                <a:buFont typeface="Wingdings" pitchFamily="2" charset="2"/>
                <a:buChar char="ü"/>
              </a:pPr>
              <a:r>
                <a:rPr kumimoji="1" lang="zh-CN" altLang="en-US" sz="11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学生考勤，安全监管</a:t>
              </a:r>
              <a:endParaRPr kumimoji="1" lang="en-US" altLang="zh-CN" sz="11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  <a:p>
              <a:pPr marL="171450" indent="-171450" algn="l">
                <a:buFont typeface="Wingdings" pitchFamily="2" charset="2"/>
                <a:buChar char="ü"/>
              </a:pPr>
              <a:r>
                <a:rPr kumimoji="1" lang="zh-CN" altLang="en-US" sz="11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在线交费，方便快捷</a:t>
              </a:r>
              <a:endParaRPr kumimoji="1" lang="en-US" altLang="zh-CN" sz="11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</p:txBody>
        </p:sp>
        <p:sp>
          <p:nvSpPr>
            <p:cNvPr id="11" name="Line 29">
              <a:extLst>
                <a:ext uri="{FF2B5EF4-FFF2-40B4-BE49-F238E27FC236}">
                  <a16:creationId xmlns:a16="http://schemas.microsoft.com/office/drawing/2014/main" id="{860F12EC-D8C7-4AAF-B31A-E6567344B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09010" y="8106371"/>
              <a:ext cx="638933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 b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</p:txBody>
        </p:sp>
        <p:sp>
          <p:nvSpPr>
            <p:cNvPr id="12" name="Rectangle 22">
              <a:extLst>
                <a:ext uri="{FF2B5EF4-FFF2-40B4-BE49-F238E27FC236}">
                  <a16:creationId xmlns:a16="http://schemas.microsoft.com/office/drawing/2014/main" id="{07C4EE2A-3F91-490A-8D42-19124A44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7943" y="7481647"/>
              <a:ext cx="3893817" cy="1336321"/>
            </a:xfrm>
            <a:prstGeom prst="rect">
              <a:avLst/>
            </a:prstGeom>
            <a:noFill/>
            <a:ln w="2540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</a:extLst>
          </p:spPr>
          <p:txBody>
            <a:bodyPr wrap="none" anchor="ctr"/>
            <a:lstStyle/>
            <a:p>
              <a:pPr marL="101597" algn="l" latinLnBrk="1"/>
              <a:r>
                <a:rPr kumimoji="1" lang="zh-CN" altLang="en-US" sz="110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 </a:t>
              </a:r>
              <a:endParaRPr kumimoji="1" lang="en-US" altLang="ko-KR" sz="11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72B79FD-16EC-495D-82F3-B3161B39B754}"/>
                </a:ext>
              </a:extLst>
            </p:cNvPr>
            <p:cNvSpPr txBox="1"/>
            <p:nvPr/>
          </p:nvSpPr>
          <p:spPr>
            <a:xfrm>
              <a:off x="17940109" y="7534074"/>
              <a:ext cx="3093088" cy="1140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 algn="l">
                <a:buFont typeface="Wingdings" pitchFamily="2" charset="2"/>
                <a:buChar char="ü"/>
              </a:pPr>
              <a:r>
                <a:rPr kumimoji="1" lang="zh-CN" altLang="en-US" sz="11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导学备课，师训教研</a:t>
              </a:r>
            </a:p>
            <a:p>
              <a:pPr marL="171450" indent="-171450" algn="l">
                <a:buFont typeface="Wingdings" pitchFamily="2" charset="2"/>
                <a:buChar char="ü"/>
              </a:pPr>
              <a:r>
                <a:rPr kumimoji="1" lang="zh-CN" altLang="en-US" sz="11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教务教学、课程规划</a:t>
              </a:r>
            </a:p>
            <a:p>
              <a:pPr marL="171450" indent="-171450" algn="l">
                <a:buFont typeface="Wingdings" pitchFamily="2" charset="2"/>
                <a:buChar char="ü"/>
              </a:pPr>
              <a:r>
                <a:rPr kumimoji="1" lang="zh-CN" altLang="en-US" sz="11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班级管理、学业评价</a:t>
              </a:r>
            </a:p>
          </p:txBody>
        </p:sp>
        <p:sp>
          <p:nvSpPr>
            <p:cNvPr id="14" name="Line 29">
              <a:extLst>
                <a:ext uri="{FF2B5EF4-FFF2-40B4-BE49-F238E27FC236}">
                  <a16:creationId xmlns:a16="http://schemas.microsoft.com/office/drawing/2014/main" id="{6C6D53D6-35F0-47FA-9FCC-9F6EEF9C9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09010" y="6051959"/>
              <a:ext cx="638933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 b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</p:txBody>
        </p:sp>
        <p:sp>
          <p:nvSpPr>
            <p:cNvPr id="15" name="Rectangle 22">
              <a:extLst>
                <a:ext uri="{FF2B5EF4-FFF2-40B4-BE49-F238E27FC236}">
                  <a16:creationId xmlns:a16="http://schemas.microsoft.com/office/drawing/2014/main" id="{CEE8D94D-62BD-4282-87BA-E005A306E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7943" y="5427235"/>
              <a:ext cx="3893817" cy="1336321"/>
            </a:xfrm>
            <a:prstGeom prst="rect">
              <a:avLst/>
            </a:prstGeom>
            <a:noFill/>
            <a:ln w="2540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</a:extLst>
          </p:spPr>
          <p:txBody>
            <a:bodyPr wrap="none" anchor="ctr"/>
            <a:lstStyle/>
            <a:p>
              <a:pPr marL="101597" algn="l" latinLnBrk="1"/>
              <a:r>
                <a:rPr kumimoji="1" lang="zh-CN" altLang="en-US" sz="110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 </a:t>
              </a:r>
              <a:endParaRPr kumimoji="1" lang="en-US" altLang="ko-KR" sz="11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5213726-289B-4BD8-8BC8-8A996F1603CD}"/>
                </a:ext>
              </a:extLst>
            </p:cNvPr>
            <p:cNvSpPr txBox="1"/>
            <p:nvPr/>
          </p:nvSpPr>
          <p:spPr>
            <a:xfrm>
              <a:off x="17940107" y="5479663"/>
              <a:ext cx="3350596" cy="114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kumimoji="1" lang="zh-CN" altLang="en-US" sz="11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校内数据，快速掌握</a:t>
              </a:r>
              <a:endParaRPr kumimoji="1" lang="en-US" altLang="zh-CN" sz="11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kumimoji="1" lang="zh-CN" altLang="en-US" sz="11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行为采集，综合评价</a:t>
              </a:r>
              <a:endParaRPr kumimoji="1" lang="en-US" altLang="zh-CN" sz="11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kumimoji="1" lang="zh-CN" altLang="en-US" sz="11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审批办公，轻松完成</a:t>
              </a:r>
              <a:endParaRPr kumimoji="1" lang="en-US" altLang="zh-CN" sz="11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</p:txBody>
        </p:sp>
        <p:sp>
          <p:nvSpPr>
            <p:cNvPr id="17" name="Line 29">
              <a:extLst>
                <a:ext uri="{FF2B5EF4-FFF2-40B4-BE49-F238E27FC236}">
                  <a16:creationId xmlns:a16="http://schemas.microsoft.com/office/drawing/2014/main" id="{477D5FEE-F559-418A-8A88-18EF4310D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09010" y="3994240"/>
              <a:ext cx="638933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 b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</p:txBody>
        </p:sp>
        <p:sp>
          <p:nvSpPr>
            <p:cNvPr id="18" name="Rectangle 22">
              <a:extLst>
                <a:ext uri="{FF2B5EF4-FFF2-40B4-BE49-F238E27FC236}">
                  <a16:creationId xmlns:a16="http://schemas.microsoft.com/office/drawing/2014/main" id="{3C96A253-59B2-4AFF-ACFE-C4BD35338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7943" y="3369516"/>
              <a:ext cx="3893817" cy="1336321"/>
            </a:xfrm>
            <a:prstGeom prst="rect">
              <a:avLst/>
            </a:prstGeom>
            <a:noFill/>
            <a:ln w="2540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</a:extLst>
          </p:spPr>
          <p:txBody>
            <a:bodyPr wrap="none" anchor="ctr"/>
            <a:lstStyle/>
            <a:p>
              <a:pPr marL="101597" algn="l" latinLnBrk="1"/>
              <a:r>
                <a:rPr kumimoji="1" lang="zh-CN" altLang="en-US" sz="110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 </a:t>
              </a:r>
              <a:endParaRPr kumimoji="1" lang="en-US" altLang="ko-KR" sz="11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1488381-55C1-45C9-A5F9-24AE78F5D69D}"/>
                </a:ext>
              </a:extLst>
            </p:cNvPr>
            <p:cNvSpPr txBox="1"/>
            <p:nvPr/>
          </p:nvSpPr>
          <p:spPr>
            <a:xfrm>
              <a:off x="17940107" y="3421944"/>
              <a:ext cx="3350596" cy="114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kumimoji="1" lang="zh-CN" altLang="en-US" sz="11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局校互联，通知公告</a:t>
              </a:r>
              <a:endParaRPr kumimoji="1" lang="en-US" altLang="zh-CN" sz="11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kumimoji="1" lang="zh-CN" altLang="en-US" sz="11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区域数据，实时监管</a:t>
              </a:r>
              <a:endParaRPr kumimoji="1" lang="en-US" altLang="zh-CN" sz="11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kumimoji="1" lang="zh-CN" altLang="en-US" sz="11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文件流转、资源共享</a:t>
              </a:r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6538D84A-9D39-4A51-9BFD-32756A3D6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5735" y="3421943"/>
              <a:ext cx="10706714" cy="7363968"/>
            </a:xfrm>
            <a:prstGeom prst="rect">
              <a:avLst/>
            </a:prstGeom>
          </p:spPr>
        </p:pic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D7E0793-4184-412A-B725-B03A091D8B7A}"/>
              </a:ext>
            </a:extLst>
          </p:cNvPr>
          <p:cNvSpPr txBox="1">
            <a:spLocks noChangeArrowheads="1"/>
          </p:cNvSpPr>
          <p:nvPr/>
        </p:nvSpPr>
        <p:spPr>
          <a:xfrm>
            <a:off x="471304" y="293320"/>
            <a:ext cx="5215440" cy="2826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>
                <a:solidFill>
                  <a:srgbClr val="0DB1DD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腾讯智慧校园</a:t>
            </a:r>
            <a:r>
              <a:rPr lang="en-US" altLang="zh-CN" sz="1800" dirty="0">
                <a:solidFill>
                  <a:srgbClr val="0DB1DD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——</a:t>
            </a:r>
            <a:r>
              <a:rPr lang="zh-CN" altLang="en-US" sz="1800" dirty="0">
                <a:solidFill>
                  <a:srgbClr val="0DB1DD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用户端多方式触达</a:t>
            </a:r>
          </a:p>
        </p:txBody>
      </p:sp>
      <p:sp>
        <p:nvSpPr>
          <p:cNvPr id="22" name="矩形 8">
            <a:extLst>
              <a:ext uri="{FF2B5EF4-FFF2-40B4-BE49-F238E27FC236}">
                <a16:creationId xmlns:a16="http://schemas.microsoft.com/office/drawing/2014/main" id="{1BA65E40-129A-4D9F-9BC0-6F7624AF370A}"/>
              </a:ext>
            </a:extLst>
          </p:cNvPr>
          <p:cNvSpPr/>
          <p:nvPr/>
        </p:nvSpPr>
        <p:spPr>
          <a:xfrm>
            <a:off x="275514" y="338131"/>
            <a:ext cx="135425" cy="193476"/>
          </a:xfrm>
          <a:prstGeom prst="rect">
            <a:avLst/>
          </a:prstGeom>
          <a:solidFill>
            <a:srgbClr val="05B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1190" noProof="1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</a:endParaRPr>
          </a:p>
        </p:txBody>
      </p:sp>
      <p:sp>
        <p:nvSpPr>
          <p:cNvPr id="23" name="矩形 7">
            <a:extLst>
              <a:ext uri="{FF2B5EF4-FFF2-40B4-BE49-F238E27FC236}">
                <a16:creationId xmlns:a16="http://schemas.microsoft.com/office/drawing/2014/main" id="{73729AE5-0A65-4C35-BC94-6EB6E88EF6D7}"/>
              </a:ext>
            </a:extLst>
          </p:cNvPr>
          <p:cNvSpPr/>
          <p:nvPr/>
        </p:nvSpPr>
        <p:spPr>
          <a:xfrm>
            <a:off x="430623" y="338131"/>
            <a:ext cx="23620" cy="1934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1190" noProof="1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718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3AB5B43-D392-47B6-8437-04C50E6EC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63" y="0"/>
            <a:ext cx="8848410" cy="6218734"/>
          </a:xfrm>
          <a:prstGeom prst="rect">
            <a:avLst/>
          </a:prstGeom>
        </p:spPr>
      </p:pic>
      <p:sp>
        <p:nvSpPr>
          <p:cNvPr id="3" name="TextBox 13">
            <a:extLst>
              <a:ext uri="{FF2B5EF4-FFF2-40B4-BE49-F238E27FC236}">
                <a16:creationId xmlns:a16="http://schemas.microsoft.com/office/drawing/2014/main" id="{5BEE6274-DEA1-4C32-B873-481BDB065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726" y="6369870"/>
            <a:ext cx="9102456" cy="252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Arial" panose="020B0604020202020204" pitchFamily="34" charset="0"/>
              </a:rPr>
              <a:t>公有云上的鉴黄、敏感词、审计、人脸识别、点播直播的能力，属于公有云资源</a:t>
            </a:r>
            <a:endParaRPr lang="zh-CN" altLang="en-US" sz="1200" b="0" dirty="0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18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2">
            <a:extLst>
              <a:ext uri="{FF2B5EF4-FFF2-40B4-BE49-F238E27FC236}">
                <a16:creationId xmlns:a16="http://schemas.microsoft.com/office/drawing/2014/main" id="{63866106-8B7B-485B-8180-2C2754110A95}"/>
              </a:ext>
            </a:extLst>
          </p:cNvPr>
          <p:cNvSpPr txBox="1"/>
          <p:nvPr/>
        </p:nvSpPr>
        <p:spPr>
          <a:xfrm>
            <a:off x="435936" y="691621"/>
            <a:ext cx="10758934" cy="797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针对教育环节的各种角色构建不同的个人空间和机构空间，融资源、服务、数据为一体，实现信息沟通、数据交换并支持各类应用服务的汇聚与调用，实现服务贯通，更高效的支持教育教学活动 。</a:t>
            </a:r>
          </a:p>
        </p:txBody>
      </p:sp>
      <p:sp>
        <p:nvSpPr>
          <p:cNvPr id="3" name="Freeform 7">
            <a:extLst>
              <a:ext uri="{FF2B5EF4-FFF2-40B4-BE49-F238E27FC236}">
                <a16:creationId xmlns:a16="http://schemas.microsoft.com/office/drawing/2014/main" id="{975F807F-3C74-4793-BA95-229B868A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7479" y="1882002"/>
            <a:ext cx="1384224" cy="1221249"/>
          </a:xfrm>
          <a:custGeom>
            <a:avLst/>
            <a:gdLst>
              <a:gd name="T0" fmla="*/ 2684 w 2684"/>
              <a:gd name="T1" fmla="*/ 2365 h 2365"/>
              <a:gd name="T2" fmla="*/ 1342 w 2684"/>
              <a:gd name="T3" fmla="*/ 0 h 2365"/>
              <a:gd name="T4" fmla="*/ 0 w 2684"/>
              <a:gd name="T5" fmla="*/ 2365 h 2365"/>
              <a:gd name="T6" fmla="*/ 2684 w 2684"/>
              <a:gd name="T7" fmla="*/ 2365 h 2365"/>
              <a:gd name="T8" fmla="*/ 0 60000 65536"/>
              <a:gd name="T9" fmla="*/ 0 60000 65536"/>
              <a:gd name="T10" fmla="*/ 0 60000 65536"/>
              <a:gd name="T11" fmla="*/ 0 60000 65536"/>
              <a:gd name="T12" fmla="*/ 0 w 2684"/>
              <a:gd name="T13" fmla="*/ 0 h 2365"/>
              <a:gd name="T14" fmla="*/ 2684 w 2684"/>
              <a:gd name="T15" fmla="*/ 2365 h 23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4" h="2365">
                <a:moveTo>
                  <a:pt x="2684" y="2365"/>
                </a:moveTo>
                <a:lnTo>
                  <a:pt x="1342" y="0"/>
                </a:lnTo>
                <a:lnTo>
                  <a:pt x="0" y="2365"/>
                </a:lnTo>
                <a:lnTo>
                  <a:pt x="2684" y="23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defTabSz="913765"/>
            <a:endParaRPr lang="zh-CN" altLang="zh-CN" sz="1600" b="0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B113F5A3-3DE7-4DA4-8A43-7EEB7497F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5954" y="3103249"/>
            <a:ext cx="1371525" cy="1320728"/>
          </a:xfrm>
          <a:custGeom>
            <a:avLst/>
            <a:gdLst>
              <a:gd name="T0" fmla="*/ 2664 w 2664"/>
              <a:gd name="T1" fmla="*/ 0 h 2553"/>
              <a:gd name="T2" fmla="*/ 0 w 2664"/>
              <a:gd name="T3" fmla="*/ 546 h 2553"/>
              <a:gd name="T4" fmla="*/ 1835 w 2664"/>
              <a:gd name="T5" fmla="*/ 2553 h 2553"/>
              <a:gd name="T6" fmla="*/ 2664 w 2664"/>
              <a:gd name="T7" fmla="*/ 0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2664" y="0"/>
                </a:moveTo>
                <a:lnTo>
                  <a:pt x="0" y="546"/>
                </a:lnTo>
                <a:lnTo>
                  <a:pt x="1835" y="2553"/>
                </a:lnTo>
                <a:lnTo>
                  <a:pt x="2664" y="0"/>
                </a:lnTo>
                <a:close/>
              </a:path>
            </a:pathLst>
          </a:custGeom>
          <a:solidFill>
            <a:srgbClr val="10B0DE"/>
          </a:solidFill>
          <a:ln>
            <a:noFill/>
          </a:ln>
        </p:spPr>
        <p:txBody>
          <a:bodyPr/>
          <a:lstStyle/>
          <a:p>
            <a:pPr defTabSz="913765"/>
            <a:endParaRPr lang="zh-CN" altLang="zh-CN" sz="1600" b="0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44183CA0-CBCA-49FC-B023-DC28E9041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311" y="4423979"/>
            <a:ext cx="1274163" cy="1392691"/>
          </a:xfrm>
          <a:custGeom>
            <a:avLst/>
            <a:gdLst>
              <a:gd name="T0" fmla="*/ 305 w 2476"/>
              <a:gd name="T1" fmla="*/ 0 h 2702"/>
              <a:gd name="T2" fmla="*/ 0 w 2476"/>
              <a:gd name="T3" fmla="*/ 2702 h 2702"/>
              <a:gd name="T4" fmla="*/ 2476 w 2476"/>
              <a:gd name="T5" fmla="*/ 1578 h 2702"/>
              <a:gd name="T6" fmla="*/ 305 w 2476"/>
              <a:gd name="T7" fmla="*/ 0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305" y="0"/>
                </a:moveTo>
                <a:lnTo>
                  <a:pt x="0" y="2702"/>
                </a:lnTo>
                <a:lnTo>
                  <a:pt x="2476" y="1578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defTabSz="913765"/>
            <a:endParaRPr lang="zh-CN" altLang="zh-CN" sz="1600" b="0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73E4B898-4573-4404-954E-AF35B21A6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474" y="4423979"/>
            <a:ext cx="1278397" cy="1392691"/>
          </a:xfrm>
          <a:custGeom>
            <a:avLst/>
            <a:gdLst>
              <a:gd name="T0" fmla="*/ 0 w 2476"/>
              <a:gd name="T1" fmla="*/ 1578 h 2702"/>
              <a:gd name="T2" fmla="*/ 2476 w 2476"/>
              <a:gd name="T3" fmla="*/ 2702 h 2702"/>
              <a:gd name="T4" fmla="*/ 2172 w 2476"/>
              <a:gd name="T5" fmla="*/ 0 h 2702"/>
              <a:gd name="T6" fmla="*/ 0 w 2476"/>
              <a:gd name="T7" fmla="*/ 1578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0" y="1578"/>
                </a:moveTo>
                <a:lnTo>
                  <a:pt x="2476" y="2702"/>
                </a:lnTo>
                <a:lnTo>
                  <a:pt x="2172" y="0"/>
                </a:lnTo>
                <a:lnTo>
                  <a:pt x="0" y="157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defTabSz="913765"/>
            <a:endParaRPr lang="zh-CN" altLang="zh-CN" sz="1600" b="0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E507BE74-8888-455C-9CCB-72988756C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1702" y="3103249"/>
            <a:ext cx="1371525" cy="1320728"/>
          </a:xfrm>
          <a:custGeom>
            <a:avLst/>
            <a:gdLst>
              <a:gd name="T0" fmla="*/ 830 w 2664"/>
              <a:gd name="T1" fmla="*/ 2553 h 2553"/>
              <a:gd name="T2" fmla="*/ 2664 w 2664"/>
              <a:gd name="T3" fmla="*/ 546 h 2553"/>
              <a:gd name="T4" fmla="*/ 0 w 2664"/>
              <a:gd name="T5" fmla="*/ 0 h 2553"/>
              <a:gd name="T6" fmla="*/ 830 w 2664"/>
              <a:gd name="T7" fmla="*/ 2553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830" y="2553"/>
                </a:moveTo>
                <a:lnTo>
                  <a:pt x="2664" y="546"/>
                </a:lnTo>
                <a:lnTo>
                  <a:pt x="0" y="0"/>
                </a:lnTo>
                <a:lnTo>
                  <a:pt x="830" y="25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defTabSz="913765"/>
            <a:endParaRPr lang="zh-CN" altLang="zh-CN" sz="1600" b="0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3C4A67-32EA-4E64-9AF8-9188FD049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715" y="2555640"/>
            <a:ext cx="4762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defTabSz="913765"/>
            <a:r>
              <a:rPr lang="zh-CN" altLang="en-US" sz="1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  <a:sym typeface="Swiss911 UCm BT" pitchFamily="2" charset="0"/>
              </a:rPr>
              <a:t>校园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6296B5-D4E0-4E84-919F-7DB882E2B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9352" y="3463752"/>
            <a:ext cx="4762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defTabSz="913765"/>
            <a:r>
              <a:rPr lang="zh-CN" altLang="en-US" sz="1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  <a:sym typeface="Swiss911 UCm BT" pitchFamily="2" charset="0"/>
              </a:rPr>
              <a:t>校长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296527F-A644-4726-9521-73D2FEDA1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719" y="5025857"/>
            <a:ext cx="4762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defTabSz="913765"/>
            <a:r>
              <a:rPr lang="zh-CN" altLang="en-US" sz="1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  <a:sym typeface="Swiss911 UCm BT" pitchFamily="2" charset="0"/>
              </a:rPr>
              <a:t>教师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375AE1-AFD5-43DF-9A57-FC7971909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364" y="5025857"/>
            <a:ext cx="4762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defTabSz="913765"/>
            <a:r>
              <a:rPr lang="zh-CN" altLang="en-US" sz="1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  <a:sym typeface="Swiss911 UCm BT" pitchFamily="2" charset="0"/>
              </a:rPr>
              <a:t>学生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5E7D19-5EAD-4E1F-8BA7-69D2658AC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199" y="3463753"/>
            <a:ext cx="4762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defTabSz="913765"/>
            <a:r>
              <a:rPr lang="zh-CN" altLang="en-US" sz="1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  <a:sym typeface="Swiss911 UCm BT" pitchFamily="2" charset="0"/>
              </a:rPr>
              <a:t>班级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AB71F87D-D74C-43FA-B6EF-D2C1ADE17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903" y="1887726"/>
            <a:ext cx="2812895" cy="52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Arial" panose="020B0604020202020204" pitchFamily="34" charset="0"/>
              </a:rPr>
              <a:t>校务管理数字化，覆盖入学、选课</a:t>
            </a:r>
          </a:p>
          <a:p>
            <a:pPr algn="just" defTabSz="913765">
              <a:lnSpc>
                <a:spcPct val="150000"/>
              </a:lnSpc>
            </a:pPr>
            <a:r>
              <a:rPr lang="zh-CN" altLang="en-US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Arial" panose="020B0604020202020204" pitchFamily="34" charset="0"/>
              </a:rPr>
              <a:t>生活缴费各场景，云卡身份统一识别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CA18515D-14C4-4501-B425-2414D228A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5041" y="5250032"/>
            <a:ext cx="2946254" cy="80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Arial" panose="020B0604020202020204" pitchFamily="34" charset="0"/>
              </a:rPr>
              <a:t>加强班务数字化管理，改变传统管理模式；</a:t>
            </a:r>
            <a:endParaRPr lang="en-US" altLang="zh-CN" sz="1200" b="0" dirty="0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  <a:cs typeface="Arial" panose="020B0604020202020204" pitchFamily="34" charset="0"/>
            </a:endParaRPr>
          </a:p>
          <a:p>
            <a:pPr algn="just" defTabSz="913765">
              <a:lnSpc>
                <a:spcPct val="150000"/>
              </a:lnSpc>
            </a:pPr>
            <a:r>
              <a:rPr lang="zh-CN" altLang="en-US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Arial" panose="020B0604020202020204" pitchFamily="34" charset="0"/>
              </a:rPr>
              <a:t>共享教学教研资源，提高个性化教学水平，</a:t>
            </a:r>
            <a:endParaRPr lang="en-US" altLang="zh-CN" sz="1200" b="0" dirty="0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  <a:cs typeface="Arial" panose="020B0604020202020204" pitchFamily="34" charset="0"/>
            </a:endParaRPr>
          </a:p>
          <a:p>
            <a:pPr algn="just" defTabSz="913765">
              <a:lnSpc>
                <a:spcPct val="150000"/>
              </a:lnSpc>
            </a:pPr>
            <a:r>
              <a:rPr lang="zh-CN" altLang="en-US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Arial" panose="020B0604020202020204" pitchFamily="34" charset="0"/>
              </a:rPr>
              <a:t>打开专业化发展道路</a:t>
            </a: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7566C466-08DA-446C-98B0-3903C1D7D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413" y="1581590"/>
            <a:ext cx="168265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 defTabSz="913765"/>
            <a:r>
              <a:rPr lang="zh-CN" altLang="en-US" sz="1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校园空间</a:t>
            </a: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29AB5D87-B921-4F07-A52A-54318EAE1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072" y="3073264"/>
            <a:ext cx="16826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 defTabSz="913765"/>
            <a:r>
              <a:rPr lang="zh-CN" altLang="en-US" sz="1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校长空间</a:t>
            </a:r>
          </a:p>
        </p:txBody>
      </p:sp>
      <p:sp>
        <p:nvSpPr>
          <p:cNvPr id="17" name="TextBox 19">
            <a:extLst>
              <a:ext uri="{FF2B5EF4-FFF2-40B4-BE49-F238E27FC236}">
                <a16:creationId xmlns:a16="http://schemas.microsoft.com/office/drawing/2014/main" id="{C20C775A-9C3D-4256-8FC0-130EC1BFF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157" y="4944813"/>
            <a:ext cx="168265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 defTabSz="913765"/>
            <a:r>
              <a:rPr lang="zh-CN" altLang="en-US" sz="1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教师空间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79382286-3C8D-4CC6-B5E2-B9BA94F82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1087" y="3876368"/>
            <a:ext cx="9858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913765"/>
            <a:r>
              <a:rPr lang="zh-CN" altLang="en-US" sz="18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智慧空间</a:t>
            </a:r>
          </a:p>
        </p:txBody>
      </p:sp>
      <p:sp>
        <p:nvSpPr>
          <p:cNvPr id="19" name="矩形 8">
            <a:extLst>
              <a:ext uri="{FF2B5EF4-FFF2-40B4-BE49-F238E27FC236}">
                <a16:creationId xmlns:a16="http://schemas.microsoft.com/office/drawing/2014/main" id="{D1FF800C-D0E7-44D9-B80B-CA76762E33C8}"/>
              </a:ext>
            </a:extLst>
          </p:cNvPr>
          <p:cNvSpPr/>
          <p:nvPr/>
        </p:nvSpPr>
        <p:spPr>
          <a:xfrm>
            <a:off x="276630" y="316838"/>
            <a:ext cx="135974" cy="194260"/>
          </a:xfrm>
          <a:prstGeom prst="rect">
            <a:avLst/>
          </a:prstGeom>
          <a:solidFill>
            <a:srgbClr val="05B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sz="1195" noProof="1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</a:endParaRPr>
          </a:p>
        </p:txBody>
      </p:sp>
      <p:sp>
        <p:nvSpPr>
          <p:cNvPr id="20" name="矩形 7">
            <a:extLst>
              <a:ext uri="{FF2B5EF4-FFF2-40B4-BE49-F238E27FC236}">
                <a16:creationId xmlns:a16="http://schemas.microsoft.com/office/drawing/2014/main" id="{BC4E03EE-FD6D-407E-8499-362C616B95D0}"/>
              </a:ext>
            </a:extLst>
          </p:cNvPr>
          <p:cNvSpPr/>
          <p:nvPr/>
        </p:nvSpPr>
        <p:spPr>
          <a:xfrm>
            <a:off x="432368" y="316838"/>
            <a:ext cx="23716" cy="1942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sz="1195" noProof="1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9BB0B0BA-A18C-41B8-B739-D1B27A66DA1C}"/>
              </a:ext>
            </a:extLst>
          </p:cNvPr>
          <p:cNvSpPr txBox="1">
            <a:spLocks noChangeArrowheads="1"/>
          </p:cNvSpPr>
          <p:nvPr/>
        </p:nvSpPr>
        <p:spPr>
          <a:xfrm>
            <a:off x="503058" y="257682"/>
            <a:ext cx="5236577" cy="28380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793">
                <a:solidFill>
                  <a:srgbClr val="05B1DD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+mj-cs"/>
              </a:defRPr>
            </a:lvl1pPr>
          </a:lstStyle>
          <a:p>
            <a:r>
              <a:rPr lang="zh-CN" altLang="en-US" dirty="0"/>
              <a:t>腾讯智慧校园</a:t>
            </a:r>
            <a:r>
              <a:rPr lang="en-US" altLang="zh-CN" dirty="0"/>
              <a:t>——</a:t>
            </a:r>
            <a:r>
              <a:rPr lang="zh-CN" altLang="en-US" dirty="0"/>
              <a:t>统一入口</a:t>
            </a:r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58E35BE2-7B9A-4F94-93A4-47884FFDE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375" y="2739600"/>
            <a:ext cx="168265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 defTabSz="913765"/>
            <a:r>
              <a:rPr lang="zh-CN" altLang="en-US" sz="1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班级空间</a:t>
            </a: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65EDD7B4-4DFB-4112-B5D4-5413BBD34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365" y="4849347"/>
            <a:ext cx="168265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 defTabSz="913765"/>
            <a:r>
              <a:rPr lang="zh-CN" altLang="en-US" sz="1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学生空间</a:t>
            </a:r>
          </a:p>
        </p:txBody>
      </p:sp>
      <p:sp>
        <p:nvSpPr>
          <p:cNvPr id="24" name="TextBox 13">
            <a:extLst>
              <a:ext uri="{FF2B5EF4-FFF2-40B4-BE49-F238E27FC236}">
                <a16:creationId xmlns:a16="http://schemas.microsoft.com/office/drawing/2014/main" id="{11E745BA-1E88-4543-AD9E-0B86EB64C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600" y="3047956"/>
            <a:ext cx="2812895" cy="80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Arial" panose="020B0604020202020204" pitchFamily="34" charset="0"/>
              </a:rPr>
              <a:t>教学信息实时更新，班级圈学习生活随时分享，提高班级文化认同感，将班级建设成孩子们的第二个家</a:t>
            </a:r>
          </a:p>
        </p:txBody>
      </p:sp>
      <p:sp>
        <p:nvSpPr>
          <p:cNvPr id="25" name="TextBox 13">
            <a:extLst>
              <a:ext uri="{FF2B5EF4-FFF2-40B4-BE49-F238E27FC236}">
                <a16:creationId xmlns:a16="http://schemas.microsoft.com/office/drawing/2014/main" id="{974FDD97-D7DC-4DA3-982C-810C4C263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072" y="3403081"/>
            <a:ext cx="2749539" cy="80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Arial" panose="020B0604020202020204" pitchFamily="34" charset="0"/>
              </a:rPr>
              <a:t>统计分析，实时了解学校教学教研水平；教务数字化，全面统筹学校管理，和传统、低效“跑腿式”管理模式说再见</a:t>
            </a:r>
          </a:p>
        </p:txBody>
      </p:sp>
      <p:sp>
        <p:nvSpPr>
          <p:cNvPr id="26" name="TextBox 13">
            <a:extLst>
              <a:ext uri="{FF2B5EF4-FFF2-40B4-BE49-F238E27FC236}">
                <a16:creationId xmlns:a16="http://schemas.microsoft.com/office/drawing/2014/main" id="{C91A103D-5108-43D1-AE9F-0982B4018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600" y="5148968"/>
            <a:ext cx="3282425" cy="1353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913765">
              <a:lnSpc>
                <a:spcPct val="150000"/>
              </a:lnSpc>
            </a:pPr>
            <a:r>
              <a:rPr lang="zh-CN" altLang="en-US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Arial" panose="020B0604020202020204" pitchFamily="34" charset="0"/>
              </a:rPr>
              <a:t>课程要点、学习规划，帮助学生统筹知识点；</a:t>
            </a:r>
            <a:endParaRPr lang="en-US" altLang="zh-CN" sz="1200" b="0" dirty="0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  <a:cs typeface="Arial" panose="020B0604020202020204" pitchFamily="34" charset="0"/>
            </a:endParaRPr>
          </a:p>
          <a:p>
            <a:pPr algn="r" defTabSz="913765">
              <a:lnSpc>
                <a:spcPct val="150000"/>
              </a:lnSpc>
            </a:pPr>
            <a:r>
              <a:rPr lang="zh-CN" altLang="en-US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Arial" panose="020B0604020202020204" pitchFamily="34" charset="0"/>
              </a:rPr>
              <a:t>作业提醒、定制化测验，辅助学生巩固知识；</a:t>
            </a:r>
            <a:endParaRPr lang="en-US" altLang="zh-CN" sz="1200" b="0" dirty="0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  <a:cs typeface="Arial" panose="020B0604020202020204" pitchFamily="34" charset="0"/>
            </a:endParaRPr>
          </a:p>
          <a:p>
            <a:pPr algn="r" defTabSz="913765">
              <a:lnSpc>
                <a:spcPct val="150000"/>
              </a:lnSpc>
            </a:pPr>
            <a:r>
              <a:rPr lang="zh-CN" altLang="en-US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Arial" panose="020B0604020202020204" pitchFamily="34" charset="0"/>
              </a:rPr>
              <a:t>个性化错题本、学情分析报告，帮助学生高效提高学业水平</a:t>
            </a:r>
          </a:p>
          <a:p>
            <a:pPr algn="r" defTabSz="913765">
              <a:lnSpc>
                <a:spcPct val="150000"/>
              </a:lnSpc>
            </a:pPr>
            <a:endParaRPr lang="zh-CN" altLang="en-US" sz="1200" b="0" dirty="0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96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5793365-A905-4B98-8F4C-80E92CD02DB6}"/>
              </a:ext>
            </a:extLst>
          </p:cNvPr>
          <p:cNvSpPr txBox="1"/>
          <p:nvPr/>
        </p:nvSpPr>
        <p:spPr>
          <a:xfrm>
            <a:off x="503058" y="735013"/>
            <a:ext cx="10721340" cy="797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Lato" charset="0"/>
              </a:rPr>
              <a:t>在微信扫码登录基础上封装一层，同样使用</a:t>
            </a:r>
            <a:r>
              <a:rPr lang="en-US" altLang="zh-CN" sz="1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Lato" charset="0"/>
              </a:rPr>
              <a:t>OAuth2.0</a:t>
            </a:r>
            <a:r>
              <a:rPr lang="zh-CN" altLang="en-US" sz="1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Lato" charset="0"/>
              </a:rPr>
              <a:t>授权机制，扫码登录页面由登录插件提供，第三方应用无需和微信通信，只需要和登录插件交互即可。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31D733-FD63-4842-A1AF-58A1BB215B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0" t="55856" r="35534"/>
          <a:stretch/>
        </p:blipFill>
        <p:spPr>
          <a:xfrm>
            <a:off x="563764" y="1766654"/>
            <a:ext cx="5756595" cy="4503517"/>
          </a:xfrm>
          <a:prstGeom prst="rect">
            <a:avLst/>
          </a:prstGeom>
        </p:spPr>
      </p:pic>
      <p:sp>
        <p:nvSpPr>
          <p:cNvPr id="4" name="矩形 8">
            <a:extLst>
              <a:ext uri="{FF2B5EF4-FFF2-40B4-BE49-F238E27FC236}">
                <a16:creationId xmlns:a16="http://schemas.microsoft.com/office/drawing/2014/main" id="{6BB233C3-EC04-4A2E-8AC3-A4E84C25E924}"/>
              </a:ext>
            </a:extLst>
          </p:cNvPr>
          <p:cNvSpPr/>
          <p:nvPr/>
        </p:nvSpPr>
        <p:spPr>
          <a:xfrm>
            <a:off x="276630" y="316838"/>
            <a:ext cx="135974" cy="194260"/>
          </a:xfrm>
          <a:prstGeom prst="rect">
            <a:avLst/>
          </a:prstGeom>
          <a:solidFill>
            <a:srgbClr val="05B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sz="1195" noProof="1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</a:endParaRPr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2D64F278-B52E-4828-A771-AF65989A9D4A}"/>
              </a:ext>
            </a:extLst>
          </p:cNvPr>
          <p:cNvSpPr/>
          <p:nvPr/>
        </p:nvSpPr>
        <p:spPr>
          <a:xfrm>
            <a:off x="432368" y="316838"/>
            <a:ext cx="23716" cy="1942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sz="1195" noProof="1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8A57E99-F865-4A3D-A333-331742AFB78D}"/>
              </a:ext>
            </a:extLst>
          </p:cNvPr>
          <p:cNvSpPr txBox="1">
            <a:spLocks noChangeArrowheads="1"/>
          </p:cNvSpPr>
          <p:nvPr/>
        </p:nvSpPr>
        <p:spPr>
          <a:xfrm>
            <a:off x="503058" y="257682"/>
            <a:ext cx="6384759" cy="2838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>
                <a:solidFill>
                  <a:srgbClr val="0DB1DD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腾讯智慧校园</a:t>
            </a:r>
            <a:r>
              <a:rPr lang="en-US" altLang="zh-CN" sz="1800" dirty="0">
                <a:solidFill>
                  <a:srgbClr val="0DB1DD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——</a:t>
            </a:r>
            <a:r>
              <a:rPr lang="zh-CN" altLang="en-US" sz="1800" dirty="0">
                <a:solidFill>
                  <a:srgbClr val="0DB1DD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统一认证</a:t>
            </a:r>
          </a:p>
        </p:txBody>
      </p:sp>
      <p:grpSp>
        <p:nvGrpSpPr>
          <p:cNvPr id="7" name="ïSľïďè">
            <a:extLst>
              <a:ext uri="{FF2B5EF4-FFF2-40B4-BE49-F238E27FC236}">
                <a16:creationId xmlns:a16="http://schemas.microsoft.com/office/drawing/2014/main" id="{0DA00B24-55F0-4246-980C-0AA2549F6790}"/>
              </a:ext>
            </a:extLst>
          </p:cNvPr>
          <p:cNvGrpSpPr/>
          <p:nvPr/>
        </p:nvGrpSpPr>
        <p:grpSpPr>
          <a:xfrm>
            <a:off x="7608096" y="1680074"/>
            <a:ext cx="3349614" cy="1360468"/>
            <a:chOff x="9065678" y="2246566"/>
            <a:chExt cx="2617101" cy="1365981"/>
          </a:xfrm>
        </p:grpSpPr>
        <p:sp>
          <p:nvSpPr>
            <p:cNvPr id="8" name="íŝ1iḓê">
              <a:extLst>
                <a:ext uri="{FF2B5EF4-FFF2-40B4-BE49-F238E27FC236}">
                  <a16:creationId xmlns:a16="http://schemas.microsoft.com/office/drawing/2014/main" id="{104C143C-DD62-4327-94A9-2A7AB965A3E1}"/>
                </a:ext>
              </a:extLst>
            </p:cNvPr>
            <p:cNvSpPr txBox="1"/>
            <p:nvPr/>
          </p:nvSpPr>
          <p:spPr>
            <a:xfrm>
              <a:off x="9065678" y="2246566"/>
              <a:ext cx="2453222" cy="49527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071" tIns="45535" rIns="91071" bIns="45535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帐号打通：发号器</a:t>
              </a:r>
              <a:endParaRPr lang="id-ID" sz="1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</p:txBody>
        </p:sp>
        <p:sp>
          <p:nvSpPr>
            <p:cNvPr id="9" name="îṣļiḋê">
              <a:extLst>
                <a:ext uri="{FF2B5EF4-FFF2-40B4-BE49-F238E27FC236}">
                  <a16:creationId xmlns:a16="http://schemas.microsoft.com/office/drawing/2014/main" id="{DF2B8F77-78BE-4C36-8EC6-BEC7DB6EC8EA}"/>
                </a:ext>
              </a:extLst>
            </p:cNvPr>
            <p:cNvSpPr/>
            <p:nvPr/>
          </p:nvSpPr>
          <p:spPr bwMode="auto">
            <a:xfrm>
              <a:off x="9065678" y="2661405"/>
              <a:ext cx="2617101" cy="951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071" tIns="45535" rIns="91071" bIns="45535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zh-CN" altLang="en-US" sz="12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手机号</a:t>
              </a:r>
              <a:endParaRPr lang="en-US" altLang="zh-CN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  <a:p>
              <a:pPr marL="171450" indent="-1714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zh-CN" altLang="en-US" sz="12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学号</a:t>
              </a:r>
              <a:endParaRPr lang="en-US" altLang="zh-CN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  <a:p>
              <a:pPr marL="171450" indent="-1714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zh-CN" altLang="en-US" sz="12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身份证号</a:t>
              </a:r>
              <a:endParaRPr lang="en-US" altLang="zh-CN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</p:txBody>
        </p:sp>
      </p:grpSp>
      <p:grpSp>
        <p:nvGrpSpPr>
          <p:cNvPr id="10" name="î$ḻïḋê">
            <a:extLst>
              <a:ext uri="{FF2B5EF4-FFF2-40B4-BE49-F238E27FC236}">
                <a16:creationId xmlns:a16="http://schemas.microsoft.com/office/drawing/2014/main" id="{12E00672-D4B9-43AB-9184-205E42275E7A}"/>
              </a:ext>
            </a:extLst>
          </p:cNvPr>
          <p:cNvGrpSpPr/>
          <p:nvPr/>
        </p:nvGrpSpPr>
        <p:grpSpPr>
          <a:xfrm>
            <a:off x="7599491" y="3348080"/>
            <a:ext cx="3423035" cy="1203453"/>
            <a:chOff x="9065678" y="2166131"/>
            <a:chExt cx="2506995" cy="1208330"/>
          </a:xfrm>
        </p:grpSpPr>
        <p:sp>
          <p:nvSpPr>
            <p:cNvPr id="11" name="íSḷiḑê">
              <a:extLst>
                <a:ext uri="{FF2B5EF4-FFF2-40B4-BE49-F238E27FC236}">
                  <a16:creationId xmlns:a16="http://schemas.microsoft.com/office/drawing/2014/main" id="{486454A0-018C-4B45-BC02-E79A782CE4FE}"/>
                </a:ext>
              </a:extLst>
            </p:cNvPr>
            <p:cNvSpPr txBox="1"/>
            <p:nvPr/>
          </p:nvSpPr>
          <p:spPr>
            <a:xfrm>
              <a:off x="9065678" y="2166131"/>
              <a:ext cx="2453222" cy="49527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071" tIns="45535" rIns="91071" bIns="45535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/>
              <a:endParaRPr lang="id-ID" sz="1594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</p:txBody>
        </p:sp>
        <p:sp>
          <p:nvSpPr>
            <p:cNvPr id="12" name="íśļiďê">
              <a:extLst>
                <a:ext uri="{FF2B5EF4-FFF2-40B4-BE49-F238E27FC236}">
                  <a16:creationId xmlns:a16="http://schemas.microsoft.com/office/drawing/2014/main" id="{0BAD2D0D-128F-425E-A99B-488ACF3D29F7}"/>
                </a:ext>
              </a:extLst>
            </p:cNvPr>
            <p:cNvSpPr/>
            <p:nvPr/>
          </p:nvSpPr>
          <p:spPr bwMode="auto">
            <a:xfrm>
              <a:off x="9119451" y="2394332"/>
              <a:ext cx="2453222" cy="980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071" tIns="45535" rIns="91071" bIns="45535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zh-CN" altLang="en-US" sz="12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微信</a:t>
              </a:r>
              <a:r>
                <a:rPr lang="en-US" altLang="zh-CN" sz="12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+</a:t>
              </a:r>
              <a:r>
                <a:rPr lang="zh-CN" altLang="en-US" sz="12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手机号</a:t>
              </a:r>
              <a:endParaRPr lang="en-US" altLang="zh-CN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  <a:p>
              <a:pPr marL="171450" indent="-1714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zh-CN" altLang="en-US" sz="12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人脸识别</a:t>
              </a:r>
              <a:endParaRPr lang="en-US" altLang="zh-CN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  <a:p>
              <a:pPr marL="171450" indent="-1714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zh-CN" altLang="en-US" sz="12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帐号密码</a:t>
              </a:r>
              <a:endParaRPr lang="en-US" altLang="zh-CN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</p:txBody>
        </p:sp>
      </p:grpSp>
      <p:grpSp>
        <p:nvGrpSpPr>
          <p:cNvPr id="13" name="îṧľîḋé">
            <a:extLst>
              <a:ext uri="{FF2B5EF4-FFF2-40B4-BE49-F238E27FC236}">
                <a16:creationId xmlns:a16="http://schemas.microsoft.com/office/drawing/2014/main" id="{0A52D770-B133-491B-9667-08E7D25A7BEC}"/>
              </a:ext>
            </a:extLst>
          </p:cNvPr>
          <p:cNvGrpSpPr/>
          <p:nvPr/>
        </p:nvGrpSpPr>
        <p:grpSpPr>
          <a:xfrm>
            <a:off x="7672911" y="4622958"/>
            <a:ext cx="3276194" cy="1754875"/>
            <a:chOff x="9065678" y="2419803"/>
            <a:chExt cx="3019305" cy="1761986"/>
          </a:xfrm>
        </p:grpSpPr>
        <p:sp>
          <p:nvSpPr>
            <p:cNvPr id="14" name="îS1íḓe">
              <a:extLst>
                <a:ext uri="{FF2B5EF4-FFF2-40B4-BE49-F238E27FC236}">
                  <a16:creationId xmlns:a16="http://schemas.microsoft.com/office/drawing/2014/main" id="{BDF0DAB4-6C04-435B-8491-9CD989900F3C}"/>
                </a:ext>
              </a:extLst>
            </p:cNvPr>
            <p:cNvSpPr txBox="1"/>
            <p:nvPr/>
          </p:nvSpPr>
          <p:spPr>
            <a:xfrm>
              <a:off x="9065678" y="2419803"/>
              <a:ext cx="2453222" cy="49527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071" tIns="45535" rIns="91071" bIns="45535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id-ID" sz="160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SSO</a:t>
              </a:r>
              <a:r>
                <a:rPr lang="zh-CN" altLang="id-ID" sz="160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单点</a:t>
              </a:r>
              <a:r>
                <a:rPr lang="zh-CN" altLang="en-US" sz="160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登录</a:t>
              </a:r>
              <a:endParaRPr lang="id-ID" sz="1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</p:txBody>
        </p:sp>
        <p:sp>
          <p:nvSpPr>
            <p:cNvPr id="15" name="ïŝlïḑé">
              <a:extLst>
                <a:ext uri="{FF2B5EF4-FFF2-40B4-BE49-F238E27FC236}">
                  <a16:creationId xmlns:a16="http://schemas.microsoft.com/office/drawing/2014/main" id="{19276E1B-DBC9-49C4-BF4D-E7F05B81884D}"/>
                </a:ext>
              </a:extLst>
            </p:cNvPr>
            <p:cNvSpPr/>
            <p:nvPr/>
          </p:nvSpPr>
          <p:spPr bwMode="auto">
            <a:xfrm>
              <a:off x="9065678" y="2858658"/>
              <a:ext cx="3019305" cy="1323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071" tIns="45535" rIns="91071" bIns="45535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zh-CN" altLang="en-US" sz="12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同域下的单点登录</a:t>
              </a:r>
            </a:p>
            <a:p>
              <a:pPr marL="171450" indent="-1714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zh-CN" altLang="en-US" sz="12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不同域下的单点登录</a:t>
              </a:r>
            </a:p>
            <a:p>
              <a:pPr marL="171450" indent="-1714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zh-CN" altLang="en-US" sz="12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统一入口的单点登录</a:t>
              </a:r>
            </a:p>
            <a:p>
              <a:pPr marL="171450" indent="-1714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zh-CN" altLang="en-US" sz="12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不同入口的单点登录</a:t>
              </a:r>
            </a:p>
          </p:txBody>
        </p:sp>
      </p:grpSp>
      <p:cxnSp>
        <p:nvCxnSpPr>
          <p:cNvPr id="16" name="直接连接符 8">
            <a:extLst>
              <a:ext uri="{FF2B5EF4-FFF2-40B4-BE49-F238E27FC236}">
                <a16:creationId xmlns:a16="http://schemas.microsoft.com/office/drawing/2014/main" id="{C560FD0B-116D-4E6F-9F6E-2220143533B8}"/>
              </a:ext>
            </a:extLst>
          </p:cNvPr>
          <p:cNvCxnSpPr>
            <a:cxnSpLocks/>
          </p:cNvCxnSpPr>
          <p:nvPr/>
        </p:nvCxnSpPr>
        <p:spPr>
          <a:xfrm>
            <a:off x="7672911" y="3102274"/>
            <a:ext cx="3284799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9">
            <a:extLst>
              <a:ext uri="{FF2B5EF4-FFF2-40B4-BE49-F238E27FC236}">
                <a16:creationId xmlns:a16="http://schemas.microsoft.com/office/drawing/2014/main" id="{2DE59B82-9FC3-49C7-ADBD-7DAEFA831CAD}"/>
              </a:ext>
            </a:extLst>
          </p:cNvPr>
          <p:cNvCxnSpPr>
            <a:cxnSpLocks/>
          </p:cNvCxnSpPr>
          <p:nvPr/>
        </p:nvCxnSpPr>
        <p:spPr>
          <a:xfrm>
            <a:off x="7681516" y="4579612"/>
            <a:ext cx="3276194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íŝ1iḓê">
            <a:extLst>
              <a:ext uri="{FF2B5EF4-FFF2-40B4-BE49-F238E27FC236}">
                <a16:creationId xmlns:a16="http://schemas.microsoft.com/office/drawing/2014/main" id="{0CF86136-7DA6-4756-B70E-333939DB5823}"/>
              </a:ext>
            </a:extLst>
          </p:cNvPr>
          <p:cNvSpPr txBox="1"/>
          <p:nvPr/>
        </p:nvSpPr>
        <p:spPr>
          <a:xfrm>
            <a:off x="7599489" y="3111968"/>
            <a:ext cx="2661947" cy="493275"/>
          </a:xfrm>
          <a:prstGeom prst="rect">
            <a:avLst/>
          </a:prstGeom>
          <a:noFill/>
          <a:ln w="3175">
            <a:noFill/>
          </a:ln>
        </p:spPr>
        <p:txBody>
          <a:bodyPr wrap="square" lIns="91071" tIns="45535" rIns="91071" bIns="45535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统一认证授权</a:t>
            </a:r>
            <a:endParaRPr lang="id-ID" sz="1600" dirty="0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</a:endParaRPr>
          </a:p>
        </p:txBody>
      </p:sp>
      <p:pic>
        <p:nvPicPr>
          <p:cNvPr id="19" name="图形 18" descr="握手">
            <a:extLst>
              <a:ext uri="{FF2B5EF4-FFF2-40B4-BE49-F238E27FC236}">
                <a16:creationId xmlns:a16="http://schemas.microsoft.com/office/drawing/2014/main" id="{47B63506-011E-466D-84DA-B738885B6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9489" y="1597599"/>
            <a:ext cx="720000" cy="720000"/>
          </a:xfrm>
          <a:prstGeom prst="rect">
            <a:avLst/>
          </a:prstGeom>
        </p:spPr>
      </p:pic>
      <p:pic>
        <p:nvPicPr>
          <p:cNvPr id="20" name="图形 19" descr="用户网络 ">
            <a:extLst>
              <a:ext uri="{FF2B5EF4-FFF2-40B4-BE49-F238E27FC236}">
                <a16:creationId xmlns:a16="http://schemas.microsoft.com/office/drawing/2014/main" id="{1BBEA474-866C-4EC4-AD60-FC01D9AC0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87817" y="3044531"/>
            <a:ext cx="720000" cy="720000"/>
          </a:xfrm>
          <a:prstGeom prst="rect">
            <a:avLst/>
          </a:prstGeom>
        </p:spPr>
      </p:pic>
      <p:pic>
        <p:nvPicPr>
          <p:cNvPr id="21" name="图形 20" descr="云计算">
            <a:extLst>
              <a:ext uri="{FF2B5EF4-FFF2-40B4-BE49-F238E27FC236}">
                <a16:creationId xmlns:a16="http://schemas.microsoft.com/office/drawing/2014/main" id="{F0642368-EC7E-4C2A-A3E1-A513E6A34A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7817" y="455613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9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8">
            <a:extLst>
              <a:ext uri="{FF2B5EF4-FFF2-40B4-BE49-F238E27FC236}">
                <a16:creationId xmlns:a16="http://schemas.microsoft.com/office/drawing/2014/main" id="{EAADE4FA-526B-4DE8-9ED7-C83B014E8BF4}"/>
              </a:ext>
            </a:extLst>
          </p:cNvPr>
          <p:cNvSpPr/>
          <p:nvPr/>
        </p:nvSpPr>
        <p:spPr>
          <a:xfrm>
            <a:off x="276630" y="316838"/>
            <a:ext cx="135974" cy="194260"/>
          </a:xfrm>
          <a:prstGeom prst="rect">
            <a:avLst/>
          </a:prstGeom>
          <a:solidFill>
            <a:srgbClr val="05B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sz="1195" noProof="1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</a:endParaRPr>
          </a:p>
        </p:txBody>
      </p:sp>
      <p:sp>
        <p:nvSpPr>
          <p:cNvPr id="3" name="矩形 7">
            <a:extLst>
              <a:ext uri="{FF2B5EF4-FFF2-40B4-BE49-F238E27FC236}">
                <a16:creationId xmlns:a16="http://schemas.microsoft.com/office/drawing/2014/main" id="{72FD1C3E-4485-4E28-9B1A-BE3DE1D31F51}"/>
              </a:ext>
            </a:extLst>
          </p:cNvPr>
          <p:cNvSpPr/>
          <p:nvPr/>
        </p:nvSpPr>
        <p:spPr>
          <a:xfrm>
            <a:off x="432368" y="316838"/>
            <a:ext cx="23716" cy="1942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sz="1195" noProof="1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D0BB848-F0CB-4DF7-BDD5-209FCEE1FF09}"/>
              </a:ext>
            </a:extLst>
          </p:cNvPr>
          <p:cNvSpPr txBox="1">
            <a:spLocks noChangeArrowheads="1"/>
          </p:cNvSpPr>
          <p:nvPr/>
        </p:nvSpPr>
        <p:spPr>
          <a:xfrm>
            <a:off x="503058" y="257682"/>
            <a:ext cx="6384759" cy="2838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>
                <a:solidFill>
                  <a:srgbClr val="0DB1DD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腾讯智慧校园</a:t>
            </a:r>
            <a:r>
              <a:rPr lang="en-US" altLang="zh-CN" sz="1800" dirty="0">
                <a:solidFill>
                  <a:srgbClr val="0DB1DD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——</a:t>
            </a:r>
            <a:r>
              <a:rPr lang="zh-CN" altLang="en-US" sz="1800" dirty="0">
                <a:solidFill>
                  <a:srgbClr val="0DB1DD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统一权限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DFBBA2-B89E-4247-9BA0-AFCC5875F302}"/>
              </a:ext>
            </a:extLst>
          </p:cNvPr>
          <p:cNvGrpSpPr/>
          <p:nvPr/>
        </p:nvGrpSpPr>
        <p:grpSpPr>
          <a:xfrm>
            <a:off x="3671364" y="4132550"/>
            <a:ext cx="5134178" cy="2132121"/>
            <a:chOff x="2242780" y="3093121"/>
            <a:chExt cx="7147713" cy="2968302"/>
          </a:xfrm>
        </p:grpSpPr>
        <p:sp>
          <p:nvSpPr>
            <p:cNvPr id="6" name="Ромб 12">
              <a:extLst>
                <a:ext uri="{FF2B5EF4-FFF2-40B4-BE49-F238E27FC236}">
                  <a16:creationId xmlns:a16="http://schemas.microsoft.com/office/drawing/2014/main" id="{D7B20740-4DBC-4A14-A493-4BAD550B6E34}"/>
                </a:ext>
              </a:extLst>
            </p:cNvPr>
            <p:cNvSpPr/>
            <p:nvPr/>
          </p:nvSpPr>
          <p:spPr>
            <a:xfrm>
              <a:off x="2242780" y="4367577"/>
              <a:ext cx="3387693" cy="1693846"/>
            </a:xfrm>
            <a:prstGeom prst="diamond">
              <a:avLst/>
            </a:prstGeom>
            <a:pattFill prst="dkUpDiag">
              <a:fgClr>
                <a:schemeClr val="accent1">
                  <a:lumMod val="50000"/>
                </a:schemeClr>
              </a:fgClr>
              <a:bgClr>
                <a:schemeClr val="accent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0237" tIns="60119" rIns="120237" bIns="60119" numCol="1" spcCol="0" rtlCol="0" fromWordArt="0" anchor="ctr" anchorCtr="0" forceAA="0" compatLnSpc="1">
              <a:noAutofit/>
            </a:bodyPr>
            <a:lstStyle/>
            <a:p>
              <a:pPr algn="ctr"/>
              <a:endParaRPr lang="ru-RU" sz="2367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</p:txBody>
        </p:sp>
        <p:sp>
          <p:nvSpPr>
            <p:cNvPr id="7" name="Ромб 13">
              <a:extLst>
                <a:ext uri="{FF2B5EF4-FFF2-40B4-BE49-F238E27FC236}">
                  <a16:creationId xmlns:a16="http://schemas.microsoft.com/office/drawing/2014/main" id="{36ACDD58-9B6B-474A-8E5F-10E21364ADFC}"/>
                </a:ext>
              </a:extLst>
            </p:cNvPr>
            <p:cNvSpPr/>
            <p:nvPr/>
          </p:nvSpPr>
          <p:spPr>
            <a:xfrm>
              <a:off x="2242780" y="4178206"/>
              <a:ext cx="3387693" cy="1693846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0237" tIns="60119" rIns="120237" bIns="60119" numCol="1" spcCol="0" rtlCol="0" fromWordArt="0" anchor="ctr" anchorCtr="0" forceAA="0" compatLnSpc="1">
              <a:noAutofit/>
            </a:bodyPr>
            <a:lstStyle/>
            <a:p>
              <a:pPr lvl="0"/>
              <a:r>
                <a:rPr lang="zh-CN" altLang="en-US" sz="160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功能权限</a:t>
              </a:r>
              <a:endParaRPr lang="en-US" altLang="zh-CN" sz="1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  <a:p>
              <a:pPr lvl="0"/>
              <a:endParaRPr lang="en-US" altLang="zh-CN" sz="1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</p:txBody>
        </p:sp>
        <p:sp>
          <p:nvSpPr>
            <p:cNvPr id="8" name="Ромб 14">
              <a:extLst>
                <a:ext uri="{FF2B5EF4-FFF2-40B4-BE49-F238E27FC236}">
                  <a16:creationId xmlns:a16="http://schemas.microsoft.com/office/drawing/2014/main" id="{1151F205-4227-45DB-A1EA-3D5367D668A0}"/>
                </a:ext>
              </a:extLst>
            </p:cNvPr>
            <p:cNvSpPr/>
            <p:nvPr/>
          </p:nvSpPr>
          <p:spPr>
            <a:xfrm>
              <a:off x="4118153" y="3282493"/>
              <a:ext cx="3387693" cy="1693846"/>
            </a:xfrm>
            <a:prstGeom prst="diamond">
              <a:avLst/>
            </a:prstGeom>
            <a:pattFill prst="dkUpDiag">
              <a:fgClr>
                <a:schemeClr val="accent4"/>
              </a:fgClr>
              <a:bgClr>
                <a:schemeClr val="tx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0237" tIns="60119" rIns="120237" bIns="60119" numCol="1" spcCol="0" rtlCol="0" fromWordArt="0" anchor="ctr" anchorCtr="0" forceAA="0" compatLnSpc="1">
              <a:noAutofit/>
            </a:bodyPr>
            <a:lstStyle/>
            <a:p>
              <a:pPr algn="ctr"/>
              <a:endParaRPr lang="ru-RU" sz="2367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</p:txBody>
        </p:sp>
        <p:sp>
          <p:nvSpPr>
            <p:cNvPr id="9" name="Ромб 15">
              <a:extLst>
                <a:ext uri="{FF2B5EF4-FFF2-40B4-BE49-F238E27FC236}">
                  <a16:creationId xmlns:a16="http://schemas.microsoft.com/office/drawing/2014/main" id="{D4975465-9B54-431B-A593-48BF1B28BA10}"/>
                </a:ext>
              </a:extLst>
            </p:cNvPr>
            <p:cNvSpPr/>
            <p:nvPr/>
          </p:nvSpPr>
          <p:spPr>
            <a:xfrm>
              <a:off x="4118153" y="3093121"/>
              <a:ext cx="3387693" cy="1693846"/>
            </a:xfrm>
            <a:prstGeom prst="diamond">
              <a:avLst/>
            </a:prstGeom>
            <a:solidFill>
              <a:srgbClr val="FF8E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0237" tIns="60119" rIns="120237" bIns="60119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ru-RU" sz="160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学校</a:t>
              </a:r>
              <a:r>
                <a:rPr lang="zh-CN" altLang="en-US" sz="160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用户</a:t>
              </a:r>
              <a:endParaRPr lang="en-US" altLang="zh-CN" sz="1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  <a:p>
              <a:pPr algn="ctr"/>
              <a:endParaRPr lang="en-US" altLang="zh-CN" sz="1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</p:txBody>
        </p:sp>
        <p:sp>
          <p:nvSpPr>
            <p:cNvPr id="10" name="Ромб 16">
              <a:extLst>
                <a:ext uri="{FF2B5EF4-FFF2-40B4-BE49-F238E27FC236}">
                  <a16:creationId xmlns:a16="http://schemas.microsoft.com/office/drawing/2014/main" id="{5D27CD4E-17E0-4ADB-8A98-EEA8F6C9E869}"/>
                </a:ext>
              </a:extLst>
            </p:cNvPr>
            <p:cNvSpPr/>
            <p:nvPr/>
          </p:nvSpPr>
          <p:spPr>
            <a:xfrm>
              <a:off x="6002800" y="4367577"/>
              <a:ext cx="3387693" cy="1693846"/>
            </a:xfrm>
            <a:prstGeom prst="diamond">
              <a:avLst/>
            </a:prstGeom>
            <a:pattFill prst="dkUpDiag">
              <a:fgClr>
                <a:schemeClr val="accent5"/>
              </a:fgClr>
              <a:bgClr>
                <a:schemeClr val="tx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0237" tIns="60119" rIns="120237" bIns="60119" numCol="1" spcCol="0" rtlCol="0" fromWordArt="0" anchor="ctr" anchorCtr="0" forceAA="0" compatLnSpc="1">
              <a:noAutofit/>
            </a:bodyPr>
            <a:lstStyle/>
            <a:p>
              <a:pPr algn="ctr"/>
              <a:endParaRPr lang="ru-RU" sz="2367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</p:txBody>
        </p:sp>
        <p:sp>
          <p:nvSpPr>
            <p:cNvPr id="11" name="Ромб 17">
              <a:extLst>
                <a:ext uri="{FF2B5EF4-FFF2-40B4-BE49-F238E27FC236}">
                  <a16:creationId xmlns:a16="http://schemas.microsoft.com/office/drawing/2014/main" id="{5DC31DEC-B2FB-44D0-A6B8-E09249964A54}"/>
                </a:ext>
              </a:extLst>
            </p:cNvPr>
            <p:cNvSpPr/>
            <p:nvPr/>
          </p:nvSpPr>
          <p:spPr>
            <a:xfrm>
              <a:off x="6002800" y="4178206"/>
              <a:ext cx="3387693" cy="1693846"/>
            </a:xfrm>
            <a:prstGeom prst="diamond">
              <a:avLst/>
            </a:prstGeom>
            <a:solidFill>
              <a:srgbClr val="10B0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0237" tIns="60119" rIns="120237" bIns="60119" numCol="1" spcCol="0" rtlCol="0" fromWordArt="0" anchor="ctr" anchorCtr="0" forceAA="0" compatLnSpc="1">
              <a:noAutofit/>
            </a:bodyPr>
            <a:lstStyle/>
            <a:p>
              <a:pPr lvl="0"/>
              <a:r>
                <a:rPr lang="zh-CN" altLang="en-US" sz="160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数据权限</a:t>
              </a:r>
            </a:p>
            <a:p>
              <a:pPr lvl="0"/>
              <a:endParaRPr lang="en-US" altLang="zh-CN" sz="1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BE204D16-8F11-4A12-B3E6-9E4A6F3039C0}"/>
              </a:ext>
            </a:extLst>
          </p:cNvPr>
          <p:cNvSpPr txBox="1"/>
          <p:nvPr/>
        </p:nvSpPr>
        <p:spPr>
          <a:xfrm>
            <a:off x="401882" y="866791"/>
            <a:ext cx="3062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5</a:t>
            </a:r>
            <a:r>
              <a:rPr kumimoji="1" lang="zh-CN" altLang="en-US" sz="1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种管理角色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0AA456-B71B-40B5-91A7-1A45EE1E93CB}"/>
              </a:ext>
            </a:extLst>
          </p:cNvPr>
          <p:cNvSpPr txBox="1"/>
          <p:nvPr/>
        </p:nvSpPr>
        <p:spPr>
          <a:xfrm>
            <a:off x="5099538" y="764234"/>
            <a:ext cx="4731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10</a:t>
            </a:r>
            <a:r>
              <a:rPr kumimoji="1" lang="zh-CN" altLang="en-US" sz="1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种普通角色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0F33D64E-01A6-4295-BDEE-90EF5456BBEA}"/>
              </a:ext>
            </a:extLst>
          </p:cNvPr>
          <p:cNvSpPr/>
          <p:nvPr/>
        </p:nvSpPr>
        <p:spPr>
          <a:xfrm rot="16200000">
            <a:off x="6021640" y="-1078225"/>
            <a:ext cx="410400" cy="9773445"/>
          </a:xfrm>
          <a:prstGeom prst="leftBrace">
            <a:avLst/>
          </a:prstGeom>
          <a:ln w="28575">
            <a:solidFill>
              <a:srgbClr val="FFB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6278FF-C8E8-4A07-87F2-2B3ED1FCB5B0}"/>
              </a:ext>
            </a:extLst>
          </p:cNvPr>
          <p:cNvSpPr txBox="1"/>
          <p:nvPr/>
        </p:nvSpPr>
        <p:spPr>
          <a:xfrm>
            <a:off x="1490012" y="5680056"/>
            <a:ext cx="2550514" cy="1169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配置管理员可管理的功能模块</a:t>
            </a:r>
            <a:endParaRPr kumimoji="1" lang="en-US" altLang="zh-CN" sz="1200" b="0" dirty="0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配置普通用户在小程序端各个应用的可用范围</a:t>
            </a:r>
            <a:endParaRPr kumimoji="1" lang="en-US" altLang="zh-CN" sz="1200" b="0" dirty="0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</a:endParaRPr>
          </a:p>
          <a:p>
            <a:pPr algn="l">
              <a:lnSpc>
                <a:spcPct val="150000"/>
              </a:lnSpc>
            </a:pPr>
            <a:endParaRPr kumimoji="1" lang="en-US" altLang="zh-CN" sz="1200" b="0" dirty="0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7CC3268-2C2C-429E-ABBC-00DA61AF012D}"/>
              </a:ext>
            </a:extLst>
          </p:cNvPr>
          <p:cNvSpPr txBox="1"/>
          <p:nvPr/>
        </p:nvSpPr>
        <p:spPr>
          <a:xfrm>
            <a:off x="8524241" y="5656329"/>
            <a:ext cx="2358338" cy="892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配置管理者可管理的人群</a:t>
            </a:r>
            <a:endParaRPr kumimoji="1" lang="en-US" altLang="zh-CN" sz="1200" b="0" dirty="0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配置消息发送人群</a:t>
            </a:r>
            <a:endParaRPr kumimoji="1" lang="en-US" altLang="zh-CN" sz="1200" b="0" dirty="0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配置用户在通讯录的可见人群</a:t>
            </a:r>
            <a:endParaRPr kumimoji="1" lang="en-US" altLang="zh-CN" sz="1200" b="0" dirty="0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CB3AA8C-B558-41B9-900F-1F99DC47746E}"/>
              </a:ext>
            </a:extLst>
          </p:cNvPr>
          <p:cNvSpPr txBox="1"/>
          <p:nvPr/>
        </p:nvSpPr>
        <p:spPr>
          <a:xfrm>
            <a:off x="4241286" y="5554275"/>
            <a:ext cx="131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灵活配置各个角色可管理和使用的权限</a:t>
            </a:r>
            <a:endParaRPr lang="ru-RU" altLang="zh-CN" sz="900" b="0" dirty="0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DD827F7-1567-455D-938C-91B3768D1DFE}"/>
              </a:ext>
            </a:extLst>
          </p:cNvPr>
          <p:cNvSpPr txBox="1"/>
          <p:nvPr/>
        </p:nvSpPr>
        <p:spPr>
          <a:xfrm>
            <a:off x="5581805" y="4768248"/>
            <a:ext cx="131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5</a:t>
            </a:r>
            <a:r>
              <a:rPr lang="zh-CN" altLang="en-US" sz="9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种管理角色</a:t>
            </a:r>
            <a:r>
              <a:rPr lang="en-US" altLang="zh-CN" sz="9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+10</a:t>
            </a:r>
            <a:r>
              <a:rPr lang="zh-CN" altLang="en-US" sz="9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种基础角色</a:t>
            </a:r>
            <a:endParaRPr lang="ru-RU" altLang="zh-CN" sz="900" dirty="0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D7186D-B406-4742-8798-617448382C88}"/>
              </a:ext>
            </a:extLst>
          </p:cNvPr>
          <p:cNvSpPr txBox="1"/>
          <p:nvPr/>
        </p:nvSpPr>
        <p:spPr>
          <a:xfrm>
            <a:off x="6942520" y="5584677"/>
            <a:ext cx="131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9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灵活配置各个角色的可见的数据范围</a:t>
            </a:r>
            <a:endParaRPr lang="ru-RU" altLang="zh-CN" sz="900" dirty="0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47CF0EC-DB40-45B5-BE00-6EF1FD2CA5F9}"/>
              </a:ext>
            </a:extLst>
          </p:cNvPr>
          <p:cNvSpPr/>
          <p:nvPr/>
        </p:nvSpPr>
        <p:spPr>
          <a:xfrm>
            <a:off x="854117" y="867581"/>
            <a:ext cx="972000" cy="254692"/>
          </a:xfrm>
          <a:prstGeom prst="rect">
            <a:avLst/>
          </a:prstGeom>
          <a:solidFill>
            <a:srgbClr val="10B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创建者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566AAA9-0240-42F8-8079-45E9579B260F}"/>
              </a:ext>
            </a:extLst>
          </p:cNvPr>
          <p:cNvSpPr/>
          <p:nvPr/>
        </p:nvSpPr>
        <p:spPr>
          <a:xfrm>
            <a:off x="854117" y="1421843"/>
            <a:ext cx="972000" cy="254692"/>
          </a:xfrm>
          <a:prstGeom prst="rect">
            <a:avLst/>
          </a:prstGeom>
          <a:solidFill>
            <a:srgbClr val="10B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超管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AC710EE-4086-482B-9AED-5427A1619215}"/>
              </a:ext>
            </a:extLst>
          </p:cNvPr>
          <p:cNvSpPr/>
          <p:nvPr/>
        </p:nvSpPr>
        <p:spPr>
          <a:xfrm>
            <a:off x="854117" y="2074079"/>
            <a:ext cx="972000" cy="254692"/>
          </a:xfrm>
          <a:prstGeom prst="rect">
            <a:avLst/>
          </a:prstGeom>
          <a:solidFill>
            <a:srgbClr val="10B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应用管理员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35A6E5E-C106-44EE-BBAF-9A7F13FF6BCF}"/>
              </a:ext>
            </a:extLst>
          </p:cNvPr>
          <p:cNvSpPr/>
          <p:nvPr/>
        </p:nvSpPr>
        <p:spPr>
          <a:xfrm>
            <a:off x="854117" y="2610793"/>
            <a:ext cx="972000" cy="254692"/>
          </a:xfrm>
          <a:prstGeom prst="rect">
            <a:avLst/>
          </a:prstGeom>
          <a:solidFill>
            <a:srgbClr val="10B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部门管理员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83577BB-1D3B-48AB-A9A4-F883825F8A74}"/>
              </a:ext>
            </a:extLst>
          </p:cNvPr>
          <p:cNvSpPr/>
          <p:nvPr/>
        </p:nvSpPr>
        <p:spPr>
          <a:xfrm>
            <a:off x="854117" y="3125735"/>
            <a:ext cx="972000" cy="254692"/>
          </a:xfrm>
          <a:prstGeom prst="rect">
            <a:avLst/>
          </a:prstGeom>
          <a:solidFill>
            <a:srgbClr val="10B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分校区管理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61F36C4-7478-4811-A2CE-7129E25AA152}"/>
              </a:ext>
            </a:extLst>
          </p:cNvPr>
          <p:cNvSpPr txBox="1"/>
          <p:nvPr/>
        </p:nvSpPr>
        <p:spPr>
          <a:xfrm>
            <a:off x="1826117" y="869484"/>
            <a:ext cx="2683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学校初始创建的管理员</a:t>
            </a:r>
            <a:r>
              <a:rPr kumimoji="1" lang="en-US" altLang="zh-CN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,</a:t>
            </a:r>
            <a:r>
              <a:rPr kumimoji="1" lang="zh-CN" altLang="en-US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拥有最高权限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0D55F54-428F-491F-91E7-FA0FEAD876AB}"/>
              </a:ext>
            </a:extLst>
          </p:cNvPr>
          <p:cNvSpPr txBox="1"/>
          <p:nvPr/>
        </p:nvSpPr>
        <p:spPr>
          <a:xfrm>
            <a:off x="1808555" y="1362166"/>
            <a:ext cx="283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管理学校组织架构成员、权限等基础功能；管理小程序及应用功能；查看校内全部数据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FEBF45F-9833-4A04-BA22-E0B56CB89273}"/>
              </a:ext>
            </a:extLst>
          </p:cNvPr>
          <p:cNvSpPr/>
          <p:nvPr/>
        </p:nvSpPr>
        <p:spPr>
          <a:xfrm>
            <a:off x="5615894" y="852781"/>
            <a:ext cx="972000" cy="254692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校长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4B345D-EDF8-4F25-B81E-C831C3D7E7B3}"/>
              </a:ext>
            </a:extLst>
          </p:cNvPr>
          <p:cNvSpPr/>
          <p:nvPr/>
        </p:nvSpPr>
        <p:spPr>
          <a:xfrm>
            <a:off x="5615894" y="1309072"/>
            <a:ext cx="972000" cy="254692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班主任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671EFB8-A6C2-4419-98ED-630F16342077}"/>
              </a:ext>
            </a:extLst>
          </p:cNvPr>
          <p:cNvSpPr/>
          <p:nvPr/>
        </p:nvSpPr>
        <p:spPr>
          <a:xfrm>
            <a:off x="5615894" y="1961305"/>
            <a:ext cx="972000" cy="254692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任课教师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C58615E-68BD-402B-8D2A-1A95EAE300CB}"/>
              </a:ext>
            </a:extLst>
          </p:cNvPr>
          <p:cNvSpPr/>
          <p:nvPr/>
        </p:nvSpPr>
        <p:spPr>
          <a:xfrm>
            <a:off x="5615894" y="2650424"/>
            <a:ext cx="972000" cy="254692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教职工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5C4AEF2-A2F3-4244-9434-A1CCABFFF40F}"/>
              </a:ext>
            </a:extLst>
          </p:cNvPr>
          <p:cNvSpPr/>
          <p:nvPr/>
        </p:nvSpPr>
        <p:spPr>
          <a:xfrm>
            <a:off x="5615894" y="3165360"/>
            <a:ext cx="972000" cy="254692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跨校区教师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869603D-8EB8-4CD5-B450-8E767254AF0E}"/>
              </a:ext>
            </a:extLst>
          </p:cNvPr>
          <p:cNvSpPr/>
          <p:nvPr/>
        </p:nvSpPr>
        <p:spPr>
          <a:xfrm>
            <a:off x="8631237" y="852781"/>
            <a:ext cx="828000" cy="254692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学生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5ADC260-77A5-4750-AD0A-8E8775CA1860}"/>
              </a:ext>
            </a:extLst>
          </p:cNvPr>
          <p:cNvSpPr/>
          <p:nvPr/>
        </p:nvSpPr>
        <p:spPr>
          <a:xfrm>
            <a:off x="8631237" y="1343317"/>
            <a:ext cx="828000" cy="254692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家长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1BCBEB8-C05A-4CFB-95D0-2CD50E9DAF37}"/>
              </a:ext>
            </a:extLst>
          </p:cNvPr>
          <p:cNvSpPr/>
          <p:nvPr/>
        </p:nvSpPr>
        <p:spPr>
          <a:xfrm>
            <a:off x="8628753" y="1886447"/>
            <a:ext cx="828000" cy="254692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临时成员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1564D38-78E7-4F27-8D39-B89670C9C0FD}"/>
              </a:ext>
            </a:extLst>
          </p:cNvPr>
          <p:cNvSpPr/>
          <p:nvPr/>
        </p:nvSpPr>
        <p:spPr>
          <a:xfrm>
            <a:off x="8631237" y="2474862"/>
            <a:ext cx="828000" cy="254692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退休教师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85819BF-0FC1-4292-9283-7DF6D6B3F838}"/>
              </a:ext>
            </a:extLst>
          </p:cNvPr>
          <p:cNvSpPr/>
          <p:nvPr/>
        </p:nvSpPr>
        <p:spPr>
          <a:xfrm>
            <a:off x="8631237" y="3002077"/>
            <a:ext cx="828000" cy="254692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校友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AB9EE83-AA10-4CA3-871A-443DDBAD1CCC}"/>
              </a:ext>
            </a:extLst>
          </p:cNvPr>
          <p:cNvSpPr txBox="1"/>
          <p:nvPr/>
        </p:nvSpPr>
        <p:spPr>
          <a:xfrm>
            <a:off x="6587894" y="768592"/>
            <a:ext cx="2043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校长可登录管理平台，查看全校数据，实时监管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9611538-9C86-4C03-B450-9FA227C0E579}"/>
              </a:ext>
            </a:extLst>
          </p:cNvPr>
          <p:cNvSpPr txBox="1"/>
          <p:nvPr/>
        </p:nvSpPr>
        <p:spPr>
          <a:xfrm>
            <a:off x="6587893" y="1245539"/>
            <a:ext cx="2043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管理班级学生，完成日常教学管理、家校互动、师训教研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86A459F-A0E3-49B0-B7DD-16E37395FFCA}"/>
              </a:ext>
            </a:extLst>
          </p:cNvPr>
          <p:cNvSpPr txBox="1"/>
          <p:nvPr/>
        </p:nvSpPr>
        <p:spPr>
          <a:xfrm>
            <a:off x="6587893" y="1909567"/>
            <a:ext cx="2043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查看教学班级，完成教学服务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5287199-81BA-42EA-8A59-54AF1E88E634}"/>
              </a:ext>
            </a:extLst>
          </p:cNvPr>
          <p:cNvSpPr txBox="1"/>
          <p:nvPr/>
        </p:nvSpPr>
        <p:spPr>
          <a:xfrm>
            <a:off x="6587893" y="2574358"/>
            <a:ext cx="2043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同时使用教师空间和小程序，完成日常办公及沟通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623F809-EF8E-40D2-B69C-B435B2E70479}"/>
              </a:ext>
            </a:extLst>
          </p:cNvPr>
          <p:cNvSpPr txBox="1"/>
          <p:nvPr/>
        </p:nvSpPr>
        <p:spPr>
          <a:xfrm>
            <a:off x="6587893" y="3106991"/>
            <a:ext cx="2043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可以跨越多校区管理并查看教学班信息，完成教学服务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326136B-E875-4941-8925-69EF77003149}"/>
              </a:ext>
            </a:extLst>
          </p:cNvPr>
          <p:cNvSpPr txBox="1"/>
          <p:nvPr/>
        </p:nvSpPr>
        <p:spPr>
          <a:xfrm>
            <a:off x="9461722" y="768592"/>
            <a:ext cx="2430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可同时使用学生空间和小程序，完成校园学习、生活及互动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75D6E48-90D8-4D75-80B2-C38CE1C84FA1}"/>
              </a:ext>
            </a:extLst>
          </p:cNvPr>
          <p:cNvSpPr txBox="1"/>
          <p:nvPr/>
        </p:nvSpPr>
        <p:spPr>
          <a:xfrm>
            <a:off x="9459237" y="1280679"/>
            <a:ext cx="2310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可同时使用家长空间和小程序，完成家校共育、互动沟通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FBDD1DC-798C-4E75-850E-C35C9E79160E}"/>
              </a:ext>
            </a:extLst>
          </p:cNvPr>
          <p:cNvSpPr txBox="1"/>
          <p:nvPr/>
        </p:nvSpPr>
        <p:spPr>
          <a:xfrm>
            <a:off x="9459237" y="1834709"/>
            <a:ext cx="2228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仅可使用小程序，使用功能权限中配置的可见应用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CE5FB42-C034-431F-9639-827B05B80BCE}"/>
              </a:ext>
            </a:extLst>
          </p:cNvPr>
          <p:cNvSpPr txBox="1"/>
          <p:nvPr/>
        </p:nvSpPr>
        <p:spPr>
          <a:xfrm>
            <a:off x="9461721" y="2354494"/>
            <a:ext cx="2043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仅可使用小程序，使用功能权限中配置的可见应用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FE6607E-0B13-4F45-95F1-5880DDB82330}"/>
              </a:ext>
            </a:extLst>
          </p:cNvPr>
          <p:cNvSpPr txBox="1"/>
          <p:nvPr/>
        </p:nvSpPr>
        <p:spPr>
          <a:xfrm>
            <a:off x="9456753" y="2921324"/>
            <a:ext cx="2043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仅可使用小程序，使用功能权限中配置的可见应用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26930D1-10E9-465F-8158-A7CC71D7570C}"/>
              </a:ext>
            </a:extLst>
          </p:cNvPr>
          <p:cNvSpPr txBox="1"/>
          <p:nvPr/>
        </p:nvSpPr>
        <p:spPr>
          <a:xfrm>
            <a:off x="1808555" y="2058096"/>
            <a:ext cx="2835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仅可管理授权的应用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255B670-5192-42EA-8603-874425147BD8}"/>
              </a:ext>
            </a:extLst>
          </p:cNvPr>
          <p:cNvSpPr txBox="1"/>
          <p:nvPr/>
        </p:nvSpPr>
        <p:spPr>
          <a:xfrm>
            <a:off x="1808555" y="2601623"/>
            <a:ext cx="2835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仅可管理授权的组织架构及成员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B10AFCE-DAB2-4223-99DA-3A9205AEBB20}"/>
              </a:ext>
            </a:extLst>
          </p:cNvPr>
          <p:cNvSpPr txBox="1"/>
          <p:nvPr/>
        </p:nvSpPr>
        <p:spPr>
          <a:xfrm>
            <a:off x="1808555" y="3071226"/>
            <a:ext cx="2835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管理并查看其他校区的组织架构及成员和应用功能</a:t>
            </a:r>
          </a:p>
        </p:txBody>
      </p:sp>
    </p:spTree>
    <p:extLst>
      <p:ext uri="{BB962C8B-B14F-4D97-AF65-F5344CB8AC3E}">
        <p14:creationId xmlns:p14="http://schemas.microsoft.com/office/powerpoint/2010/main" val="339769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í$ľîďê">
            <a:extLst>
              <a:ext uri="{FF2B5EF4-FFF2-40B4-BE49-F238E27FC236}">
                <a16:creationId xmlns:a16="http://schemas.microsoft.com/office/drawing/2014/main" id="{F6771E9E-890B-4D0C-8841-AC76E03403A5}"/>
              </a:ext>
            </a:extLst>
          </p:cNvPr>
          <p:cNvGrpSpPr/>
          <p:nvPr/>
        </p:nvGrpSpPr>
        <p:grpSpPr>
          <a:xfrm>
            <a:off x="6858632" y="1721333"/>
            <a:ext cx="570683" cy="570683"/>
            <a:chOff x="6093194" y="1819319"/>
            <a:chExt cx="572996" cy="572996"/>
          </a:xfrm>
        </p:grpSpPr>
        <p:sp>
          <p:nvSpPr>
            <p:cNvPr id="10" name="íṣḻïďê">
              <a:extLst>
                <a:ext uri="{FF2B5EF4-FFF2-40B4-BE49-F238E27FC236}">
                  <a16:creationId xmlns:a16="http://schemas.microsoft.com/office/drawing/2014/main" id="{DB2FC8EF-0C9A-4A83-BD35-134216F0A43D}"/>
                </a:ext>
              </a:extLst>
            </p:cNvPr>
            <p:cNvSpPr/>
            <p:nvPr/>
          </p:nvSpPr>
          <p:spPr>
            <a:xfrm>
              <a:off x="6093194" y="1819319"/>
              <a:ext cx="572996" cy="572996"/>
            </a:xfrm>
            <a:prstGeom prst="ellipse">
              <a:avLst/>
            </a:prstGeom>
            <a:solidFill>
              <a:schemeClr val="bg1"/>
            </a:solidFill>
            <a:ln w="12700" cap="rnd">
              <a:solidFill>
                <a:srgbClr val="02DFD9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071" tIns="45535" rIns="91071" bIns="45535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0697"/>
              <a:endParaRPr lang="zh-CN" altLang="en-US" sz="1992" i="1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</p:txBody>
        </p:sp>
        <p:sp>
          <p:nvSpPr>
            <p:cNvPr id="11" name="îśḷídè">
              <a:extLst>
                <a:ext uri="{FF2B5EF4-FFF2-40B4-BE49-F238E27FC236}">
                  <a16:creationId xmlns:a16="http://schemas.microsoft.com/office/drawing/2014/main" id="{7DD24EEC-5D54-452D-BFF4-BC1642AF6143}"/>
                </a:ext>
              </a:extLst>
            </p:cNvPr>
            <p:cNvSpPr/>
            <p:nvPr/>
          </p:nvSpPr>
          <p:spPr>
            <a:xfrm>
              <a:off x="6228223" y="1962243"/>
              <a:ext cx="302936" cy="287147"/>
            </a:xfrm>
            <a:custGeom>
              <a:avLst/>
              <a:gdLst>
                <a:gd name="connsiteX0" fmla="*/ 302148 w 608979"/>
                <a:gd name="connsiteY0" fmla="*/ 325871 h 577240"/>
                <a:gd name="connsiteX1" fmla="*/ 322335 w 608979"/>
                <a:gd name="connsiteY1" fmla="*/ 346028 h 577240"/>
                <a:gd name="connsiteX2" fmla="*/ 322335 w 608979"/>
                <a:gd name="connsiteY2" fmla="*/ 485197 h 577240"/>
                <a:gd name="connsiteX3" fmla="*/ 358379 w 608979"/>
                <a:gd name="connsiteY3" fmla="*/ 485197 h 577240"/>
                <a:gd name="connsiteX4" fmla="*/ 374971 w 608979"/>
                <a:gd name="connsiteY4" fmla="*/ 496334 h 577240"/>
                <a:gd name="connsiteX5" fmla="*/ 371100 w 608979"/>
                <a:gd name="connsiteY5" fmla="*/ 515848 h 577240"/>
                <a:gd name="connsiteX6" fmla="*/ 314777 w 608979"/>
                <a:gd name="connsiteY6" fmla="*/ 571994 h 577240"/>
                <a:gd name="connsiteX7" fmla="*/ 289334 w 608979"/>
                <a:gd name="connsiteY7" fmla="*/ 571994 h 577240"/>
                <a:gd name="connsiteX8" fmla="*/ 233103 w 608979"/>
                <a:gd name="connsiteY8" fmla="*/ 515848 h 577240"/>
                <a:gd name="connsiteX9" fmla="*/ 229232 w 608979"/>
                <a:gd name="connsiteY9" fmla="*/ 496334 h 577240"/>
                <a:gd name="connsiteX10" fmla="*/ 245824 w 608979"/>
                <a:gd name="connsiteY10" fmla="*/ 485197 h 577240"/>
                <a:gd name="connsiteX11" fmla="*/ 281867 w 608979"/>
                <a:gd name="connsiteY11" fmla="*/ 485197 h 577240"/>
                <a:gd name="connsiteX12" fmla="*/ 281867 w 608979"/>
                <a:gd name="connsiteY12" fmla="*/ 346028 h 577240"/>
                <a:gd name="connsiteX13" fmla="*/ 302148 w 608979"/>
                <a:gd name="connsiteY13" fmla="*/ 325871 h 577240"/>
                <a:gd name="connsiteX14" fmla="*/ 463650 w 608979"/>
                <a:gd name="connsiteY14" fmla="*/ 325800 h 577240"/>
                <a:gd name="connsiteX15" fmla="*/ 483838 w 608979"/>
                <a:gd name="connsiteY15" fmla="*/ 345963 h 577240"/>
                <a:gd name="connsiteX16" fmla="*/ 483838 w 608979"/>
                <a:gd name="connsiteY16" fmla="*/ 485171 h 577240"/>
                <a:gd name="connsiteX17" fmla="*/ 519881 w 608979"/>
                <a:gd name="connsiteY17" fmla="*/ 485171 h 577240"/>
                <a:gd name="connsiteX18" fmla="*/ 536566 w 608979"/>
                <a:gd name="connsiteY18" fmla="*/ 496311 h 577240"/>
                <a:gd name="connsiteX19" fmla="*/ 532602 w 608979"/>
                <a:gd name="connsiteY19" fmla="*/ 515830 h 577240"/>
                <a:gd name="connsiteX20" fmla="*/ 476371 w 608979"/>
                <a:gd name="connsiteY20" fmla="*/ 571992 h 577240"/>
                <a:gd name="connsiteX21" fmla="*/ 450928 w 608979"/>
                <a:gd name="connsiteY21" fmla="*/ 571992 h 577240"/>
                <a:gd name="connsiteX22" fmla="*/ 394697 w 608979"/>
                <a:gd name="connsiteY22" fmla="*/ 515830 h 577240"/>
                <a:gd name="connsiteX23" fmla="*/ 390734 w 608979"/>
                <a:gd name="connsiteY23" fmla="*/ 496311 h 577240"/>
                <a:gd name="connsiteX24" fmla="*/ 407419 w 608979"/>
                <a:gd name="connsiteY24" fmla="*/ 485171 h 577240"/>
                <a:gd name="connsiteX25" fmla="*/ 443462 w 608979"/>
                <a:gd name="connsiteY25" fmla="*/ 485171 h 577240"/>
                <a:gd name="connsiteX26" fmla="*/ 443462 w 608979"/>
                <a:gd name="connsiteY26" fmla="*/ 345963 h 577240"/>
                <a:gd name="connsiteX27" fmla="*/ 463650 w 608979"/>
                <a:gd name="connsiteY27" fmla="*/ 325800 h 577240"/>
                <a:gd name="connsiteX28" fmla="*/ 140601 w 608979"/>
                <a:gd name="connsiteY28" fmla="*/ 325800 h 577240"/>
                <a:gd name="connsiteX29" fmla="*/ 160789 w 608979"/>
                <a:gd name="connsiteY29" fmla="*/ 345963 h 577240"/>
                <a:gd name="connsiteX30" fmla="*/ 160789 w 608979"/>
                <a:gd name="connsiteY30" fmla="*/ 485171 h 577240"/>
                <a:gd name="connsiteX31" fmla="*/ 196832 w 608979"/>
                <a:gd name="connsiteY31" fmla="*/ 485171 h 577240"/>
                <a:gd name="connsiteX32" fmla="*/ 213517 w 608979"/>
                <a:gd name="connsiteY32" fmla="*/ 496311 h 577240"/>
                <a:gd name="connsiteX33" fmla="*/ 209554 w 608979"/>
                <a:gd name="connsiteY33" fmla="*/ 515830 h 577240"/>
                <a:gd name="connsiteX34" fmla="*/ 153323 w 608979"/>
                <a:gd name="connsiteY34" fmla="*/ 571992 h 577240"/>
                <a:gd name="connsiteX35" fmla="*/ 127880 w 608979"/>
                <a:gd name="connsiteY35" fmla="*/ 571992 h 577240"/>
                <a:gd name="connsiteX36" fmla="*/ 71649 w 608979"/>
                <a:gd name="connsiteY36" fmla="*/ 515830 h 577240"/>
                <a:gd name="connsiteX37" fmla="*/ 67685 w 608979"/>
                <a:gd name="connsiteY37" fmla="*/ 496311 h 577240"/>
                <a:gd name="connsiteX38" fmla="*/ 84278 w 608979"/>
                <a:gd name="connsiteY38" fmla="*/ 485171 h 577240"/>
                <a:gd name="connsiteX39" fmla="*/ 120413 w 608979"/>
                <a:gd name="connsiteY39" fmla="*/ 485171 h 577240"/>
                <a:gd name="connsiteX40" fmla="*/ 120413 w 608979"/>
                <a:gd name="connsiteY40" fmla="*/ 345963 h 577240"/>
                <a:gd name="connsiteX41" fmla="*/ 140601 w 608979"/>
                <a:gd name="connsiteY41" fmla="*/ 325800 h 577240"/>
                <a:gd name="connsiteX42" fmla="*/ 284762 w 608979"/>
                <a:gd name="connsiteY42" fmla="*/ 0 h 577240"/>
                <a:gd name="connsiteX43" fmla="*/ 465723 w 608979"/>
                <a:gd name="connsiteY43" fmla="*/ 149763 h 577240"/>
                <a:gd name="connsiteX44" fmla="*/ 469041 w 608979"/>
                <a:gd name="connsiteY44" fmla="*/ 149579 h 577240"/>
                <a:gd name="connsiteX45" fmla="*/ 608979 w 608979"/>
                <a:gd name="connsiteY45" fmla="*/ 289308 h 577240"/>
                <a:gd name="connsiteX46" fmla="*/ 514212 w 608979"/>
                <a:gd name="connsiteY46" fmla="*/ 421398 h 577240"/>
                <a:gd name="connsiteX47" fmla="*/ 514212 w 608979"/>
                <a:gd name="connsiteY47" fmla="*/ 346010 h 577240"/>
                <a:gd name="connsiteX48" fmla="*/ 463694 w 608979"/>
                <a:gd name="connsiteY48" fmla="*/ 295568 h 577240"/>
                <a:gd name="connsiteX49" fmla="*/ 413177 w 608979"/>
                <a:gd name="connsiteY49" fmla="*/ 346010 h 577240"/>
                <a:gd name="connsiteX50" fmla="*/ 413177 w 608979"/>
                <a:gd name="connsiteY50" fmla="*/ 429038 h 577240"/>
                <a:gd name="connsiteX51" fmla="*/ 352703 w 608979"/>
                <a:gd name="connsiteY51" fmla="*/ 429038 h 577240"/>
                <a:gd name="connsiteX52" fmla="*/ 352703 w 608979"/>
                <a:gd name="connsiteY52" fmla="*/ 346010 h 577240"/>
                <a:gd name="connsiteX53" fmla="*/ 302185 w 608979"/>
                <a:gd name="connsiteY53" fmla="*/ 295568 h 577240"/>
                <a:gd name="connsiteX54" fmla="*/ 251667 w 608979"/>
                <a:gd name="connsiteY54" fmla="*/ 346010 h 577240"/>
                <a:gd name="connsiteX55" fmla="*/ 251667 w 608979"/>
                <a:gd name="connsiteY55" fmla="*/ 429038 h 577240"/>
                <a:gd name="connsiteX56" fmla="*/ 191101 w 608979"/>
                <a:gd name="connsiteY56" fmla="*/ 429038 h 577240"/>
                <a:gd name="connsiteX57" fmla="*/ 191101 w 608979"/>
                <a:gd name="connsiteY57" fmla="*/ 346010 h 577240"/>
                <a:gd name="connsiteX58" fmla="*/ 140583 w 608979"/>
                <a:gd name="connsiteY58" fmla="*/ 295568 h 577240"/>
                <a:gd name="connsiteX59" fmla="*/ 90065 w 608979"/>
                <a:gd name="connsiteY59" fmla="*/ 346010 h 577240"/>
                <a:gd name="connsiteX60" fmla="*/ 90065 w 608979"/>
                <a:gd name="connsiteY60" fmla="*/ 428578 h 577240"/>
                <a:gd name="connsiteX61" fmla="*/ 0 w 608979"/>
                <a:gd name="connsiteY61" fmla="*/ 328705 h 577240"/>
                <a:gd name="connsiteX62" fmla="*/ 100482 w 608979"/>
                <a:gd name="connsiteY62" fmla="*/ 228280 h 577240"/>
                <a:gd name="connsiteX63" fmla="*/ 106290 w 608979"/>
                <a:gd name="connsiteY63" fmla="*/ 228925 h 577240"/>
                <a:gd name="connsiteX64" fmla="*/ 100482 w 608979"/>
                <a:gd name="connsiteY64" fmla="*/ 184005 h 577240"/>
                <a:gd name="connsiteX65" fmla="*/ 284762 w 608979"/>
                <a:gd name="connsiteY65" fmla="*/ 0 h 57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8979" h="577240">
                  <a:moveTo>
                    <a:pt x="302148" y="325871"/>
                  </a:moveTo>
                  <a:cubicBezTo>
                    <a:pt x="313302" y="325871"/>
                    <a:pt x="322335" y="334891"/>
                    <a:pt x="322335" y="346028"/>
                  </a:cubicBezTo>
                  <a:lnTo>
                    <a:pt x="322335" y="485197"/>
                  </a:lnTo>
                  <a:lnTo>
                    <a:pt x="358379" y="485197"/>
                  </a:lnTo>
                  <a:cubicBezTo>
                    <a:pt x="365661" y="485197"/>
                    <a:pt x="372206" y="489615"/>
                    <a:pt x="374971" y="496334"/>
                  </a:cubicBezTo>
                  <a:cubicBezTo>
                    <a:pt x="377737" y="502962"/>
                    <a:pt x="376262" y="510693"/>
                    <a:pt x="371100" y="515848"/>
                  </a:cubicBezTo>
                  <a:lnTo>
                    <a:pt x="314777" y="571994"/>
                  </a:lnTo>
                  <a:cubicBezTo>
                    <a:pt x="307771" y="578989"/>
                    <a:pt x="296340" y="578989"/>
                    <a:pt x="289334" y="571994"/>
                  </a:cubicBezTo>
                  <a:lnTo>
                    <a:pt x="233103" y="515848"/>
                  </a:lnTo>
                  <a:cubicBezTo>
                    <a:pt x="227941" y="510693"/>
                    <a:pt x="226374" y="502962"/>
                    <a:pt x="229232" y="496334"/>
                  </a:cubicBezTo>
                  <a:cubicBezTo>
                    <a:pt x="231997" y="489523"/>
                    <a:pt x="238542" y="485197"/>
                    <a:pt x="245824" y="485197"/>
                  </a:cubicBezTo>
                  <a:lnTo>
                    <a:pt x="281867" y="485197"/>
                  </a:lnTo>
                  <a:lnTo>
                    <a:pt x="281867" y="346028"/>
                  </a:lnTo>
                  <a:cubicBezTo>
                    <a:pt x="281867" y="334891"/>
                    <a:pt x="290994" y="325871"/>
                    <a:pt x="302148" y="325871"/>
                  </a:cubicBezTo>
                  <a:close/>
                  <a:moveTo>
                    <a:pt x="463650" y="325800"/>
                  </a:moveTo>
                  <a:cubicBezTo>
                    <a:pt x="474804" y="325800"/>
                    <a:pt x="483838" y="334823"/>
                    <a:pt x="483838" y="345963"/>
                  </a:cubicBezTo>
                  <a:lnTo>
                    <a:pt x="483838" y="485171"/>
                  </a:lnTo>
                  <a:lnTo>
                    <a:pt x="519881" y="485171"/>
                  </a:lnTo>
                  <a:cubicBezTo>
                    <a:pt x="527255" y="485171"/>
                    <a:pt x="533800" y="489590"/>
                    <a:pt x="536566" y="496311"/>
                  </a:cubicBezTo>
                  <a:cubicBezTo>
                    <a:pt x="539331" y="502940"/>
                    <a:pt x="537764" y="510674"/>
                    <a:pt x="532602" y="515830"/>
                  </a:cubicBezTo>
                  <a:lnTo>
                    <a:pt x="476371" y="571992"/>
                  </a:lnTo>
                  <a:cubicBezTo>
                    <a:pt x="469365" y="578989"/>
                    <a:pt x="457934" y="578989"/>
                    <a:pt x="450928" y="571992"/>
                  </a:cubicBezTo>
                  <a:lnTo>
                    <a:pt x="394697" y="515830"/>
                  </a:lnTo>
                  <a:cubicBezTo>
                    <a:pt x="389443" y="510674"/>
                    <a:pt x="387968" y="502940"/>
                    <a:pt x="390734" y="496311"/>
                  </a:cubicBezTo>
                  <a:cubicBezTo>
                    <a:pt x="393591" y="489498"/>
                    <a:pt x="400136" y="485171"/>
                    <a:pt x="407419" y="485171"/>
                  </a:cubicBezTo>
                  <a:lnTo>
                    <a:pt x="443462" y="485171"/>
                  </a:lnTo>
                  <a:lnTo>
                    <a:pt x="443462" y="345963"/>
                  </a:lnTo>
                  <a:cubicBezTo>
                    <a:pt x="443462" y="334823"/>
                    <a:pt x="452496" y="325800"/>
                    <a:pt x="463650" y="325800"/>
                  </a:cubicBezTo>
                  <a:close/>
                  <a:moveTo>
                    <a:pt x="140601" y="325800"/>
                  </a:moveTo>
                  <a:cubicBezTo>
                    <a:pt x="151755" y="325800"/>
                    <a:pt x="160789" y="334823"/>
                    <a:pt x="160789" y="345963"/>
                  </a:cubicBezTo>
                  <a:lnTo>
                    <a:pt x="160789" y="485171"/>
                  </a:lnTo>
                  <a:lnTo>
                    <a:pt x="196832" y="485171"/>
                  </a:lnTo>
                  <a:cubicBezTo>
                    <a:pt x="204115" y="485171"/>
                    <a:pt x="210660" y="489590"/>
                    <a:pt x="213517" y="496311"/>
                  </a:cubicBezTo>
                  <a:cubicBezTo>
                    <a:pt x="216283" y="502940"/>
                    <a:pt x="214716" y="510674"/>
                    <a:pt x="209554" y="515830"/>
                  </a:cubicBezTo>
                  <a:lnTo>
                    <a:pt x="153323" y="571992"/>
                  </a:lnTo>
                  <a:cubicBezTo>
                    <a:pt x="146317" y="578989"/>
                    <a:pt x="134886" y="578989"/>
                    <a:pt x="127880" y="571992"/>
                  </a:cubicBezTo>
                  <a:lnTo>
                    <a:pt x="71649" y="515830"/>
                  </a:lnTo>
                  <a:cubicBezTo>
                    <a:pt x="66395" y="510674"/>
                    <a:pt x="64920" y="502940"/>
                    <a:pt x="67685" y="496311"/>
                  </a:cubicBezTo>
                  <a:cubicBezTo>
                    <a:pt x="70451" y="489498"/>
                    <a:pt x="76996" y="485171"/>
                    <a:pt x="84278" y="485171"/>
                  </a:cubicBezTo>
                  <a:lnTo>
                    <a:pt x="120413" y="485171"/>
                  </a:lnTo>
                  <a:lnTo>
                    <a:pt x="120413" y="345963"/>
                  </a:lnTo>
                  <a:cubicBezTo>
                    <a:pt x="120413" y="334823"/>
                    <a:pt x="129447" y="325800"/>
                    <a:pt x="140601" y="325800"/>
                  </a:cubicBezTo>
                  <a:close/>
                  <a:moveTo>
                    <a:pt x="284762" y="0"/>
                  </a:moveTo>
                  <a:cubicBezTo>
                    <a:pt x="374827" y="0"/>
                    <a:pt x="449590" y="64526"/>
                    <a:pt x="465723" y="149763"/>
                  </a:cubicBezTo>
                  <a:cubicBezTo>
                    <a:pt x="466829" y="149763"/>
                    <a:pt x="467935" y="149579"/>
                    <a:pt x="469041" y="149579"/>
                  </a:cubicBezTo>
                  <a:cubicBezTo>
                    <a:pt x="546293" y="149579"/>
                    <a:pt x="608979" y="212172"/>
                    <a:pt x="608979" y="289308"/>
                  </a:cubicBezTo>
                  <a:cubicBezTo>
                    <a:pt x="608979" y="350705"/>
                    <a:pt x="569247" y="402620"/>
                    <a:pt x="514212" y="421398"/>
                  </a:cubicBezTo>
                  <a:lnTo>
                    <a:pt x="514212" y="346010"/>
                  </a:lnTo>
                  <a:cubicBezTo>
                    <a:pt x="514212" y="318120"/>
                    <a:pt x="491627" y="295568"/>
                    <a:pt x="463694" y="295568"/>
                  </a:cubicBezTo>
                  <a:cubicBezTo>
                    <a:pt x="435854" y="295568"/>
                    <a:pt x="413177" y="318120"/>
                    <a:pt x="413177" y="346010"/>
                  </a:cubicBezTo>
                  <a:lnTo>
                    <a:pt x="413177" y="429038"/>
                  </a:lnTo>
                  <a:lnTo>
                    <a:pt x="352703" y="429038"/>
                  </a:lnTo>
                  <a:lnTo>
                    <a:pt x="352703" y="346010"/>
                  </a:lnTo>
                  <a:cubicBezTo>
                    <a:pt x="352703" y="318120"/>
                    <a:pt x="330025" y="295568"/>
                    <a:pt x="302185" y="295568"/>
                  </a:cubicBezTo>
                  <a:cubicBezTo>
                    <a:pt x="274252" y="295568"/>
                    <a:pt x="251667" y="318120"/>
                    <a:pt x="251667" y="346010"/>
                  </a:cubicBezTo>
                  <a:lnTo>
                    <a:pt x="251667" y="429038"/>
                  </a:lnTo>
                  <a:lnTo>
                    <a:pt x="191101" y="429038"/>
                  </a:lnTo>
                  <a:lnTo>
                    <a:pt x="191101" y="346010"/>
                  </a:lnTo>
                  <a:cubicBezTo>
                    <a:pt x="191101" y="318120"/>
                    <a:pt x="168515" y="295568"/>
                    <a:pt x="140583" y="295568"/>
                  </a:cubicBezTo>
                  <a:cubicBezTo>
                    <a:pt x="112743" y="295568"/>
                    <a:pt x="90065" y="318120"/>
                    <a:pt x="90065" y="346010"/>
                  </a:cubicBezTo>
                  <a:lnTo>
                    <a:pt x="90065" y="428578"/>
                  </a:lnTo>
                  <a:cubicBezTo>
                    <a:pt x="38994" y="423883"/>
                    <a:pt x="0" y="380989"/>
                    <a:pt x="0" y="328705"/>
                  </a:cubicBezTo>
                  <a:cubicBezTo>
                    <a:pt x="0" y="273200"/>
                    <a:pt x="44987" y="228280"/>
                    <a:pt x="100482" y="228280"/>
                  </a:cubicBezTo>
                  <a:cubicBezTo>
                    <a:pt x="102418" y="228280"/>
                    <a:pt x="104354" y="228740"/>
                    <a:pt x="106290" y="228925"/>
                  </a:cubicBezTo>
                  <a:cubicBezTo>
                    <a:pt x="102603" y="214473"/>
                    <a:pt x="100482" y="199561"/>
                    <a:pt x="100482" y="184005"/>
                  </a:cubicBezTo>
                  <a:cubicBezTo>
                    <a:pt x="100482" y="82383"/>
                    <a:pt x="182989" y="0"/>
                    <a:pt x="284762" y="0"/>
                  </a:cubicBezTo>
                  <a:close/>
                </a:path>
              </a:pathLst>
            </a:custGeom>
            <a:solidFill>
              <a:srgbClr val="02DFD9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071" tIns="45535" rIns="91071" bIns="45535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0697"/>
              <a:endParaRPr lang="zh-CN" altLang="en-US" sz="1992" i="1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</p:txBody>
        </p:sp>
      </p:grpSp>
      <p:grpSp>
        <p:nvGrpSpPr>
          <p:cNvPr id="12" name="ïSľïďè">
            <a:extLst>
              <a:ext uri="{FF2B5EF4-FFF2-40B4-BE49-F238E27FC236}">
                <a16:creationId xmlns:a16="http://schemas.microsoft.com/office/drawing/2014/main" id="{A0FEB0DF-B5F5-4D68-8293-2773FBE833C0}"/>
              </a:ext>
            </a:extLst>
          </p:cNvPr>
          <p:cNvGrpSpPr/>
          <p:nvPr/>
        </p:nvGrpSpPr>
        <p:grpSpPr>
          <a:xfrm>
            <a:off x="7621158" y="1687547"/>
            <a:ext cx="3349614" cy="1083100"/>
            <a:chOff x="9065678" y="2246566"/>
            <a:chExt cx="2617101" cy="1087489"/>
          </a:xfrm>
        </p:grpSpPr>
        <p:sp>
          <p:nvSpPr>
            <p:cNvPr id="13" name="íŝ1iḓê">
              <a:extLst>
                <a:ext uri="{FF2B5EF4-FFF2-40B4-BE49-F238E27FC236}">
                  <a16:creationId xmlns:a16="http://schemas.microsoft.com/office/drawing/2014/main" id="{E399E182-BDDA-4AAC-B187-32E08F5A009B}"/>
                </a:ext>
              </a:extLst>
            </p:cNvPr>
            <p:cNvSpPr txBox="1"/>
            <p:nvPr/>
          </p:nvSpPr>
          <p:spPr>
            <a:xfrm>
              <a:off x="9065678" y="2246566"/>
              <a:ext cx="2453222" cy="49527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071" tIns="45535" rIns="91071" bIns="45535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多维数据分析</a:t>
              </a:r>
              <a:endParaRPr lang="id-ID" sz="1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</p:txBody>
        </p:sp>
        <p:sp>
          <p:nvSpPr>
            <p:cNvPr id="14" name="îṣļiḋê">
              <a:extLst>
                <a:ext uri="{FF2B5EF4-FFF2-40B4-BE49-F238E27FC236}">
                  <a16:creationId xmlns:a16="http://schemas.microsoft.com/office/drawing/2014/main" id="{E69B44B3-0694-4884-8F13-AD60CCACA413}"/>
                </a:ext>
              </a:extLst>
            </p:cNvPr>
            <p:cNvSpPr/>
            <p:nvPr/>
          </p:nvSpPr>
          <p:spPr bwMode="auto">
            <a:xfrm>
              <a:off x="9065678" y="2661406"/>
              <a:ext cx="2617101" cy="672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071" tIns="45535" rIns="91071" bIns="45535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2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针对老师、家长、学校领导、上级单位等多角色进行多维度数据分析，实现</a:t>
              </a:r>
              <a:r>
                <a:rPr lang="en-US" altLang="zh-CN" sz="12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PC</a:t>
              </a:r>
              <a:r>
                <a:rPr lang="zh-CN" altLang="en-US" sz="12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端、移动端（小程序）多终端查看，实时掌握学校数据</a:t>
              </a:r>
              <a:endParaRPr lang="en-US" altLang="zh-CN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</p:txBody>
        </p:sp>
      </p:grpSp>
      <p:grpSp>
        <p:nvGrpSpPr>
          <p:cNvPr id="15" name="íṧḻîḑè">
            <a:extLst>
              <a:ext uri="{FF2B5EF4-FFF2-40B4-BE49-F238E27FC236}">
                <a16:creationId xmlns:a16="http://schemas.microsoft.com/office/drawing/2014/main" id="{91BCDA88-961D-4A50-90A2-004A43F53E6C}"/>
              </a:ext>
            </a:extLst>
          </p:cNvPr>
          <p:cNvGrpSpPr/>
          <p:nvPr/>
        </p:nvGrpSpPr>
        <p:grpSpPr>
          <a:xfrm>
            <a:off x="6858632" y="3272156"/>
            <a:ext cx="570683" cy="570683"/>
            <a:chOff x="6093191" y="1819317"/>
            <a:chExt cx="572996" cy="572996"/>
          </a:xfrm>
        </p:grpSpPr>
        <p:sp>
          <p:nvSpPr>
            <p:cNvPr id="16" name="îŝlîḋè">
              <a:extLst>
                <a:ext uri="{FF2B5EF4-FFF2-40B4-BE49-F238E27FC236}">
                  <a16:creationId xmlns:a16="http://schemas.microsoft.com/office/drawing/2014/main" id="{EF4398E4-2C6F-41B2-9490-3A39009F7545}"/>
                </a:ext>
              </a:extLst>
            </p:cNvPr>
            <p:cNvSpPr/>
            <p:nvPr/>
          </p:nvSpPr>
          <p:spPr>
            <a:xfrm>
              <a:off x="6093191" y="1819317"/>
              <a:ext cx="572996" cy="572996"/>
            </a:xfrm>
            <a:prstGeom prst="ellipse">
              <a:avLst/>
            </a:prstGeom>
            <a:solidFill>
              <a:schemeClr val="bg1"/>
            </a:solidFill>
            <a:ln w="12700" cap="rnd">
              <a:solidFill>
                <a:srgbClr val="FFB600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071" tIns="45535" rIns="91071" bIns="45535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0697"/>
              <a:endParaRPr lang="zh-CN" altLang="en-US" sz="1992" i="1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</p:txBody>
        </p:sp>
        <p:sp>
          <p:nvSpPr>
            <p:cNvPr id="17" name="ïşľîḑè">
              <a:extLst>
                <a:ext uri="{FF2B5EF4-FFF2-40B4-BE49-F238E27FC236}">
                  <a16:creationId xmlns:a16="http://schemas.microsoft.com/office/drawing/2014/main" id="{7610161C-80E9-4A58-ACE7-DF15C64330BB}"/>
                </a:ext>
              </a:extLst>
            </p:cNvPr>
            <p:cNvSpPr/>
            <p:nvPr/>
          </p:nvSpPr>
          <p:spPr>
            <a:xfrm>
              <a:off x="6228223" y="1962246"/>
              <a:ext cx="302936" cy="287140"/>
            </a:xfrm>
            <a:custGeom>
              <a:avLst/>
              <a:gdLst>
                <a:gd name="connsiteX0" fmla="*/ 0 w 607639"/>
                <a:gd name="connsiteY0" fmla="*/ 428120 h 575955"/>
                <a:gd name="connsiteX1" fmla="*/ 184310 w 607639"/>
                <a:gd name="connsiteY1" fmla="*/ 483558 h 575955"/>
                <a:gd name="connsiteX2" fmla="*/ 229075 w 607639"/>
                <a:gd name="connsiteY2" fmla="*/ 480982 h 575955"/>
                <a:gd name="connsiteX3" fmla="*/ 230677 w 607639"/>
                <a:gd name="connsiteY3" fmla="*/ 483825 h 575955"/>
                <a:gd name="connsiteX4" fmla="*/ 253817 w 607639"/>
                <a:gd name="connsiteY4" fmla="*/ 523804 h 575955"/>
                <a:gd name="connsiteX5" fmla="*/ 293865 w 607639"/>
                <a:gd name="connsiteY5" fmla="*/ 500705 h 575955"/>
                <a:gd name="connsiteX6" fmla="*/ 300806 w 607639"/>
                <a:gd name="connsiteY6" fmla="*/ 496707 h 575955"/>
                <a:gd name="connsiteX7" fmla="*/ 346194 w 607639"/>
                <a:gd name="connsiteY7" fmla="*/ 524959 h 575955"/>
                <a:gd name="connsiteX8" fmla="*/ 319495 w 607639"/>
                <a:gd name="connsiteY8" fmla="*/ 544327 h 575955"/>
                <a:gd name="connsiteX9" fmla="*/ 184310 w 607639"/>
                <a:gd name="connsiteY9" fmla="*/ 575955 h 575955"/>
                <a:gd name="connsiteX10" fmla="*/ 49125 w 607639"/>
                <a:gd name="connsiteY10" fmla="*/ 544327 h 575955"/>
                <a:gd name="connsiteX11" fmla="*/ 0 w 607639"/>
                <a:gd name="connsiteY11" fmla="*/ 480715 h 575955"/>
                <a:gd name="connsiteX12" fmla="*/ 0 w 607639"/>
                <a:gd name="connsiteY12" fmla="*/ 293905 h 575955"/>
                <a:gd name="connsiteX13" fmla="*/ 184321 w 607639"/>
                <a:gd name="connsiteY13" fmla="*/ 349369 h 575955"/>
                <a:gd name="connsiteX14" fmla="*/ 228644 w 607639"/>
                <a:gd name="connsiteY14" fmla="*/ 346880 h 575955"/>
                <a:gd name="connsiteX15" fmla="*/ 231314 w 607639"/>
                <a:gd name="connsiteY15" fmla="*/ 376746 h 575955"/>
                <a:gd name="connsiteX16" fmla="*/ 224461 w 607639"/>
                <a:gd name="connsiteY16" fmla="*/ 380657 h 575955"/>
                <a:gd name="connsiteX17" fmla="*/ 184410 w 607639"/>
                <a:gd name="connsiteY17" fmla="*/ 403767 h 575955"/>
                <a:gd name="connsiteX18" fmla="*/ 203545 w 607639"/>
                <a:gd name="connsiteY18" fmla="*/ 436832 h 575955"/>
                <a:gd name="connsiteX19" fmla="*/ 184321 w 607639"/>
                <a:gd name="connsiteY19" fmla="*/ 437365 h 575955"/>
                <a:gd name="connsiteX20" fmla="*/ 49128 w 607639"/>
                <a:gd name="connsiteY20" fmla="*/ 405722 h 575955"/>
                <a:gd name="connsiteX21" fmla="*/ 0 w 607639"/>
                <a:gd name="connsiteY21" fmla="*/ 342081 h 575955"/>
                <a:gd name="connsiteX22" fmla="*/ 0 w 607639"/>
                <a:gd name="connsiteY22" fmla="*/ 332748 h 575955"/>
                <a:gd name="connsiteX23" fmla="*/ 427582 w 607639"/>
                <a:gd name="connsiteY23" fmla="*/ 281547 h 575955"/>
                <a:gd name="connsiteX24" fmla="*/ 365457 w 607639"/>
                <a:gd name="connsiteY24" fmla="*/ 343583 h 575955"/>
                <a:gd name="connsiteX25" fmla="*/ 427582 w 607639"/>
                <a:gd name="connsiteY25" fmla="*/ 405619 h 575955"/>
                <a:gd name="connsiteX26" fmla="*/ 489797 w 607639"/>
                <a:gd name="connsiteY26" fmla="*/ 343583 h 575955"/>
                <a:gd name="connsiteX27" fmla="*/ 427582 w 607639"/>
                <a:gd name="connsiteY27" fmla="*/ 281547 h 575955"/>
                <a:gd name="connsiteX28" fmla="*/ 0 w 607639"/>
                <a:gd name="connsiteY28" fmla="*/ 157925 h 575955"/>
                <a:gd name="connsiteX29" fmla="*/ 184343 w 607639"/>
                <a:gd name="connsiteY29" fmla="*/ 216495 h 575955"/>
                <a:gd name="connsiteX30" fmla="*/ 224398 w 607639"/>
                <a:gd name="connsiteY30" fmla="*/ 214362 h 575955"/>
                <a:gd name="connsiteX31" fmla="*/ 207575 w 607639"/>
                <a:gd name="connsiteY31" fmla="*/ 243424 h 575955"/>
                <a:gd name="connsiteX32" fmla="*/ 184432 w 607639"/>
                <a:gd name="connsiteY32" fmla="*/ 283418 h 575955"/>
                <a:gd name="connsiteX33" fmla="*/ 216120 w 607639"/>
                <a:gd name="connsiteY33" fmla="*/ 301727 h 575955"/>
                <a:gd name="connsiteX34" fmla="*/ 184343 w 607639"/>
                <a:gd name="connsiteY34" fmla="*/ 303149 h 575955"/>
                <a:gd name="connsiteX35" fmla="*/ 49134 w 607639"/>
                <a:gd name="connsiteY35" fmla="*/ 271598 h 575955"/>
                <a:gd name="connsiteX36" fmla="*/ 0 w 607639"/>
                <a:gd name="connsiteY36" fmla="*/ 207962 h 575955"/>
                <a:gd name="connsiteX37" fmla="*/ 0 w 607639"/>
                <a:gd name="connsiteY37" fmla="*/ 194098 h 575955"/>
                <a:gd name="connsiteX38" fmla="*/ 404530 w 607639"/>
                <a:gd name="connsiteY38" fmla="*/ 149387 h 575955"/>
                <a:gd name="connsiteX39" fmla="*/ 450724 w 607639"/>
                <a:gd name="connsiteY39" fmla="*/ 149387 h 575955"/>
                <a:gd name="connsiteX40" fmla="*/ 450724 w 607639"/>
                <a:gd name="connsiteY40" fmla="*/ 192759 h 575955"/>
                <a:gd name="connsiteX41" fmla="*/ 546760 w 607639"/>
                <a:gd name="connsiteY41" fmla="*/ 248218 h 575955"/>
                <a:gd name="connsiteX42" fmla="*/ 584498 w 607639"/>
                <a:gd name="connsiteY42" fmla="*/ 226443 h 575955"/>
                <a:gd name="connsiteX43" fmla="*/ 607639 w 607639"/>
                <a:gd name="connsiteY43" fmla="*/ 266527 h 575955"/>
                <a:gd name="connsiteX44" fmla="*/ 569990 w 607639"/>
                <a:gd name="connsiteY44" fmla="*/ 288213 h 575955"/>
                <a:gd name="connsiteX45" fmla="*/ 580404 w 607639"/>
                <a:gd name="connsiteY45" fmla="*/ 343583 h 575955"/>
                <a:gd name="connsiteX46" fmla="*/ 569990 w 607639"/>
                <a:gd name="connsiteY46" fmla="*/ 398953 h 575955"/>
                <a:gd name="connsiteX47" fmla="*/ 607639 w 607639"/>
                <a:gd name="connsiteY47" fmla="*/ 420639 h 575955"/>
                <a:gd name="connsiteX48" fmla="*/ 584498 w 607639"/>
                <a:gd name="connsiteY48" fmla="*/ 460723 h 575955"/>
                <a:gd name="connsiteX49" fmla="*/ 546760 w 607639"/>
                <a:gd name="connsiteY49" fmla="*/ 438948 h 575955"/>
                <a:gd name="connsiteX50" fmla="*/ 450724 w 607639"/>
                <a:gd name="connsiteY50" fmla="*/ 494407 h 575955"/>
                <a:gd name="connsiteX51" fmla="*/ 450724 w 607639"/>
                <a:gd name="connsiteY51" fmla="*/ 537779 h 575955"/>
                <a:gd name="connsiteX52" fmla="*/ 404530 w 607639"/>
                <a:gd name="connsiteY52" fmla="*/ 537779 h 575955"/>
                <a:gd name="connsiteX53" fmla="*/ 404530 w 607639"/>
                <a:gd name="connsiteY53" fmla="*/ 494407 h 575955"/>
                <a:gd name="connsiteX54" fmla="*/ 308494 w 607639"/>
                <a:gd name="connsiteY54" fmla="*/ 438948 h 575955"/>
                <a:gd name="connsiteX55" fmla="*/ 270756 w 607639"/>
                <a:gd name="connsiteY55" fmla="*/ 460723 h 575955"/>
                <a:gd name="connsiteX56" fmla="*/ 247614 w 607639"/>
                <a:gd name="connsiteY56" fmla="*/ 420639 h 575955"/>
                <a:gd name="connsiteX57" fmla="*/ 285263 w 607639"/>
                <a:gd name="connsiteY57" fmla="*/ 398953 h 575955"/>
                <a:gd name="connsiteX58" fmla="*/ 274850 w 607639"/>
                <a:gd name="connsiteY58" fmla="*/ 343583 h 575955"/>
                <a:gd name="connsiteX59" fmla="*/ 285263 w 607639"/>
                <a:gd name="connsiteY59" fmla="*/ 288213 h 575955"/>
                <a:gd name="connsiteX60" fmla="*/ 247614 w 607639"/>
                <a:gd name="connsiteY60" fmla="*/ 266527 h 575955"/>
                <a:gd name="connsiteX61" fmla="*/ 270756 w 607639"/>
                <a:gd name="connsiteY61" fmla="*/ 226443 h 575955"/>
                <a:gd name="connsiteX62" fmla="*/ 308494 w 607639"/>
                <a:gd name="connsiteY62" fmla="*/ 248218 h 575955"/>
                <a:gd name="connsiteX63" fmla="*/ 404530 w 607639"/>
                <a:gd name="connsiteY63" fmla="*/ 192759 h 575955"/>
                <a:gd name="connsiteX64" fmla="*/ 184352 w 607639"/>
                <a:gd name="connsiteY64" fmla="*/ 0 h 575955"/>
                <a:gd name="connsiteX65" fmla="*/ 312515 w 607639"/>
                <a:gd name="connsiteY65" fmla="*/ 28883 h 575955"/>
                <a:gd name="connsiteX66" fmla="*/ 358261 w 607639"/>
                <a:gd name="connsiteY66" fmla="*/ 85137 h 575955"/>
                <a:gd name="connsiteX67" fmla="*/ 312515 w 607639"/>
                <a:gd name="connsiteY67" fmla="*/ 141391 h 575955"/>
                <a:gd name="connsiteX68" fmla="*/ 184352 w 607639"/>
                <a:gd name="connsiteY68" fmla="*/ 170274 h 575955"/>
                <a:gd name="connsiteX69" fmla="*/ 56101 w 607639"/>
                <a:gd name="connsiteY69" fmla="*/ 141391 h 575955"/>
                <a:gd name="connsiteX70" fmla="*/ 10444 w 607639"/>
                <a:gd name="connsiteY70" fmla="*/ 85137 h 575955"/>
                <a:gd name="connsiteX71" fmla="*/ 56101 w 607639"/>
                <a:gd name="connsiteY71" fmla="*/ 28883 h 575955"/>
                <a:gd name="connsiteX72" fmla="*/ 184352 w 607639"/>
                <a:gd name="connsiteY72" fmla="*/ 0 h 57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607639" h="575955">
                  <a:moveTo>
                    <a:pt x="0" y="428120"/>
                  </a:moveTo>
                  <a:cubicBezTo>
                    <a:pt x="41739" y="461969"/>
                    <a:pt x="108130" y="483558"/>
                    <a:pt x="184310" y="483558"/>
                  </a:cubicBezTo>
                  <a:cubicBezTo>
                    <a:pt x="199618" y="483558"/>
                    <a:pt x="214569" y="482670"/>
                    <a:pt x="229075" y="480982"/>
                  </a:cubicBezTo>
                  <a:lnTo>
                    <a:pt x="230677" y="483825"/>
                  </a:lnTo>
                  <a:lnTo>
                    <a:pt x="253817" y="523804"/>
                  </a:lnTo>
                  <a:lnTo>
                    <a:pt x="293865" y="500705"/>
                  </a:lnTo>
                  <a:lnTo>
                    <a:pt x="300806" y="496707"/>
                  </a:lnTo>
                  <a:cubicBezTo>
                    <a:pt x="314601" y="508168"/>
                    <a:pt x="329908" y="517674"/>
                    <a:pt x="346194" y="524959"/>
                  </a:cubicBezTo>
                  <a:cubicBezTo>
                    <a:pt x="339431" y="531356"/>
                    <a:pt x="330709" y="537841"/>
                    <a:pt x="319495" y="544327"/>
                  </a:cubicBezTo>
                  <a:cubicBezTo>
                    <a:pt x="283719" y="564672"/>
                    <a:pt x="235750" y="575955"/>
                    <a:pt x="184310" y="575955"/>
                  </a:cubicBezTo>
                  <a:cubicBezTo>
                    <a:pt x="132871" y="575955"/>
                    <a:pt x="84813" y="564672"/>
                    <a:pt x="49125" y="544327"/>
                  </a:cubicBezTo>
                  <a:cubicBezTo>
                    <a:pt x="6407" y="519984"/>
                    <a:pt x="0" y="494042"/>
                    <a:pt x="0" y="480715"/>
                  </a:cubicBezTo>
                  <a:close/>
                  <a:moveTo>
                    <a:pt x="0" y="293905"/>
                  </a:moveTo>
                  <a:cubicBezTo>
                    <a:pt x="41741" y="327859"/>
                    <a:pt x="108136" y="349369"/>
                    <a:pt x="184321" y="349369"/>
                  </a:cubicBezTo>
                  <a:cubicBezTo>
                    <a:pt x="199451" y="349369"/>
                    <a:pt x="214315" y="348480"/>
                    <a:pt x="228644" y="346880"/>
                  </a:cubicBezTo>
                  <a:cubicBezTo>
                    <a:pt x="228822" y="356924"/>
                    <a:pt x="229623" y="366879"/>
                    <a:pt x="231314" y="376746"/>
                  </a:cubicBezTo>
                  <a:lnTo>
                    <a:pt x="224461" y="380657"/>
                  </a:lnTo>
                  <a:lnTo>
                    <a:pt x="184410" y="403767"/>
                  </a:lnTo>
                  <a:lnTo>
                    <a:pt x="203545" y="436832"/>
                  </a:lnTo>
                  <a:cubicBezTo>
                    <a:pt x="197137" y="437187"/>
                    <a:pt x="190729" y="437365"/>
                    <a:pt x="184321" y="437365"/>
                  </a:cubicBezTo>
                  <a:cubicBezTo>
                    <a:pt x="132878" y="437365"/>
                    <a:pt x="84818" y="426166"/>
                    <a:pt x="49128" y="405722"/>
                  </a:cubicBezTo>
                  <a:cubicBezTo>
                    <a:pt x="6408" y="381368"/>
                    <a:pt x="0" y="355413"/>
                    <a:pt x="0" y="342081"/>
                  </a:cubicBezTo>
                  <a:lnTo>
                    <a:pt x="0" y="332748"/>
                  </a:lnTo>
                  <a:close/>
                  <a:moveTo>
                    <a:pt x="427582" y="281547"/>
                  </a:moveTo>
                  <a:cubicBezTo>
                    <a:pt x="393315" y="281547"/>
                    <a:pt x="365457" y="309365"/>
                    <a:pt x="365457" y="343583"/>
                  </a:cubicBezTo>
                  <a:cubicBezTo>
                    <a:pt x="365457" y="377801"/>
                    <a:pt x="393315" y="405619"/>
                    <a:pt x="427582" y="405619"/>
                  </a:cubicBezTo>
                  <a:cubicBezTo>
                    <a:pt x="461938" y="405619"/>
                    <a:pt x="489797" y="377801"/>
                    <a:pt x="489797" y="343583"/>
                  </a:cubicBezTo>
                  <a:cubicBezTo>
                    <a:pt x="489797" y="309365"/>
                    <a:pt x="461938" y="281547"/>
                    <a:pt x="427582" y="281547"/>
                  </a:cubicBezTo>
                  <a:close/>
                  <a:moveTo>
                    <a:pt x="0" y="157925"/>
                  </a:moveTo>
                  <a:cubicBezTo>
                    <a:pt x="38987" y="193476"/>
                    <a:pt x="106279" y="216495"/>
                    <a:pt x="184343" y="216495"/>
                  </a:cubicBezTo>
                  <a:cubicBezTo>
                    <a:pt x="198050" y="216495"/>
                    <a:pt x="211402" y="215695"/>
                    <a:pt x="224398" y="214362"/>
                  </a:cubicBezTo>
                  <a:lnTo>
                    <a:pt x="207575" y="243424"/>
                  </a:lnTo>
                  <a:lnTo>
                    <a:pt x="184432" y="283418"/>
                  </a:lnTo>
                  <a:lnTo>
                    <a:pt x="216120" y="301727"/>
                  </a:lnTo>
                  <a:cubicBezTo>
                    <a:pt x="205705" y="302616"/>
                    <a:pt x="195113" y="303149"/>
                    <a:pt x="184343" y="303149"/>
                  </a:cubicBezTo>
                  <a:cubicBezTo>
                    <a:pt x="132894" y="303149"/>
                    <a:pt x="84828" y="291951"/>
                    <a:pt x="49134" y="271598"/>
                  </a:cubicBezTo>
                  <a:cubicBezTo>
                    <a:pt x="6409" y="247157"/>
                    <a:pt x="0" y="221205"/>
                    <a:pt x="0" y="207962"/>
                  </a:cubicBezTo>
                  <a:lnTo>
                    <a:pt x="0" y="194098"/>
                  </a:lnTo>
                  <a:close/>
                  <a:moveTo>
                    <a:pt x="404530" y="149387"/>
                  </a:moveTo>
                  <a:lnTo>
                    <a:pt x="450724" y="149387"/>
                  </a:lnTo>
                  <a:lnTo>
                    <a:pt x="450724" y="192759"/>
                  </a:lnTo>
                  <a:cubicBezTo>
                    <a:pt x="489441" y="198625"/>
                    <a:pt x="523352" y="219066"/>
                    <a:pt x="546760" y="248218"/>
                  </a:cubicBezTo>
                  <a:lnTo>
                    <a:pt x="584498" y="226443"/>
                  </a:lnTo>
                  <a:lnTo>
                    <a:pt x="607639" y="266527"/>
                  </a:lnTo>
                  <a:lnTo>
                    <a:pt x="569990" y="288213"/>
                  </a:lnTo>
                  <a:cubicBezTo>
                    <a:pt x="576755" y="305366"/>
                    <a:pt x="580404" y="324030"/>
                    <a:pt x="580404" y="343583"/>
                  </a:cubicBezTo>
                  <a:cubicBezTo>
                    <a:pt x="580404" y="363136"/>
                    <a:pt x="576666" y="381800"/>
                    <a:pt x="569990" y="398953"/>
                  </a:cubicBezTo>
                  <a:lnTo>
                    <a:pt x="607639" y="420639"/>
                  </a:lnTo>
                  <a:lnTo>
                    <a:pt x="584498" y="460723"/>
                  </a:lnTo>
                  <a:lnTo>
                    <a:pt x="546760" y="438948"/>
                  </a:lnTo>
                  <a:cubicBezTo>
                    <a:pt x="523352" y="468100"/>
                    <a:pt x="489441" y="488541"/>
                    <a:pt x="450724" y="494407"/>
                  </a:cubicBezTo>
                  <a:lnTo>
                    <a:pt x="450724" y="537779"/>
                  </a:lnTo>
                  <a:lnTo>
                    <a:pt x="404530" y="537779"/>
                  </a:lnTo>
                  <a:lnTo>
                    <a:pt x="404530" y="494407"/>
                  </a:lnTo>
                  <a:cubicBezTo>
                    <a:pt x="365813" y="488541"/>
                    <a:pt x="331902" y="468100"/>
                    <a:pt x="308494" y="438948"/>
                  </a:cubicBezTo>
                  <a:lnTo>
                    <a:pt x="270756" y="460723"/>
                  </a:lnTo>
                  <a:lnTo>
                    <a:pt x="247614" y="420639"/>
                  </a:lnTo>
                  <a:lnTo>
                    <a:pt x="285263" y="398953"/>
                  </a:lnTo>
                  <a:cubicBezTo>
                    <a:pt x="278499" y="381800"/>
                    <a:pt x="274850" y="363136"/>
                    <a:pt x="274850" y="343583"/>
                  </a:cubicBezTo>
                  <a:cubicBezTo>
                    <a:pt x="274850" y="324030"/>
                    <a:pt x="278499" y="305366"/>
                    <a:pt x="285263" y="288213"/>
                  </a:cubicBezTo>
                  <a:lnTo>
                    <a:pt x="247614" y="266527"/>
                  </a:lnTo>
                  <a:lnTo>
                    <a:pt x="270756" y="226443"/>
                  </a:lnTo>
                  <a:lnTo>
                    <a:pt x="308494" y="248218"/>
                  </a:lnTo>
                  <a:cubicBezTo>
                    <a:pt x="331902" y="219066"/>
                    <a:pt x="365813" y="198625"/>
                    <a:pt x="404530" y="192759"/>
                  </a:cubicBezTo>
                  <a:close/>
                  <a:moveTo>
                    <a:pt x="184352" y="0"/>
                  </a:moveTo>
                  <a:cubicBezTo>
                    <a:pt x="233125" y="0"/>
                    <a:pt x="278605" y="10220"/>
                    <a:pt x="312515" y="28883"/>
                  </a:cubicBezTo>
                  <a:cubicBezTo>
                    <a:pt x="341529" y="44790"/>
                    <a:pt x="358261" y="65319"/>
                    <a:pt x="358261" y="85137"/>
                  </a:cubicBezTo>
                  <a:cubicBezTo>
                    <a:pt x="358261" y="104955"/>
                    <a:pt x="341529" y="125395"/>
                    <a:pt x="312515" y="141391"/>
                  </a:cubicBezTo>
                  <a:cubicBezTo>
                    <a:pt x="278605" y="159965"/>
                    <a:pt x="233125" y="170274"/>
                    <a:pt x="184352" y="170274"/>
                  </a:cubicBezTo>
                  <a:cubicBezTo>
                    <a:pt x="135491" y="170274"/>
                    <a:pt x="90011" y="159965"/>
                    <a:pt x="56101" y="141391"/>
                  </a:cubicBezTo>
                  <a:cubicBezTo>
                    <a:pt x="27087" y="125484"/>
                    <a:pt x="10444" y="104955"/>
                    <a:pt x="10444" y="85137"/>
                  </a:cubicBezTo>
                  <a:cubicBezTo>
                    <a:pt x="10444" y="65319"/>
                    <a:pt x="27087" y="44790"/>
                    <a:pt x="56101" y="28883"/>
                  </a:cubicBezTo>
                  <a:cubicBezTo>
                    <a:pt x="90011" y="10220"/>
                    <a:pt x="135491" y="0"/>
                    <a:pt x="184352" y="0"/>
                  </a:cubicBezTo>
                  <a:close/>
                </a:path>
              </a:pathLst>
            </a:custGeom>
            <a:solidFill>
              <a:srgbClr val="FFB600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071" tIns="45535" rIns="91071" bIns="45535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0697"/>
              <a:endParaRPr lang="zh-CN" altLang="en-US" sz="1992" i="1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</p:txBody>
        </p:sp>
      </p:grpSp>
      <p:grpSp>
        <p:nvGrpSpPr>
          <p:cNvPr id="18" name="î$ḻïḋê">
            <a:extLst>
              <a:ext uri="{FF2B5EF4-FFF2-40B4-BE49-F238E27FC236}">
                <a16:creationId xmlns:a16="http://schemas.microsoft.com/office/drawing/2014/main" id="{70E27290-B0A0-49EE-824D-F4641ED2820F}"/>
              </a:ext>
            </a:extLst>
          </p:cNvPr>
          <p:cNvGrpSpPr/>
          <p:nvPr/>
        </p:nvGrpSpPr>
        <p:grpSpPr>
          <a:xfrm>
            <a:off x="7612551" y="3131948"/>
            <a:ext cx="3349615" cy="1184849"/>
            <a:chOff x="9065677" y="2166131"/>
            <a:chExt cx="2453223" cy="1189651"/>
          </a:xfrm>
        </p:grpSpPr>
        <p:sp>
          <p:nvSpPr>
            <p:cNvPr id="19" name="íSḷiḑê">
              <a:extLst>
                <a:ext uri="{FF2B5EF4-FFF2-40B4-BE49-F238E27FC236}">
                  <a16:creationId xmlns:a16="http://schemas.microsoft.com/office/drawing/2014/main" id="{3FBC0067-3635-41E3-8691-256FFA869D21}"/>
                </a:ext>
              </a:extLst>
            </p:cNvPr>
            <p:cNvSpPr txBox="1"/>
            <p:nvPr/>
          </p:nvSpPr>
          <p:spPr>
            <a:xfrm>
              <a:off x="9065678" y="2166131"/>
              <a:ext cx="2453222" cy="49527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071" tIns="45535" rIns="91071" bIns="45535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/>
              <a:endParaRPr lang="id-ID" sz="1594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</p:txBody>
        </p:sp>
        <p:sp>
          <p:nvSpPr>
            <p:cNvPr id="20" name="íśļiďê">
              <a:extLst>
                <a:ext uri="{FF2B5EF4-FFF2-40B4-BE49-F238E27FC236}">
                  <a16:creationId xmlns:a16="http://schemas.microsoft.com/office/drawing/2014/main" id="{0B8706CB-822D-4A68-8048-B52AA2EE79FC}"/>
                </a:ext>
              </a:extLst>
            </p:cNvPr>
            <p:cNvSpPr/>
            <p:nvPr/>
          </p:nvSpPr>
          <p:spPr bwMode="auto">
            <a:xfrm>
              <a:off x="9065677" y="2683133"/>
              <a:ext cx="2453222" cy="672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071" tIns="45535" rIns="91071" bIns="45535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2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实时数据展示，可支持学生报到、学生选课、学生班级圈、学生考勤、学生选课报名多场景数据实时展示</a:t>
              </a:r>
              <a:endParaRPr lang="en-US" altLang="zh-CN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</p:txBody>
        </p:sp>
      </p:grpSp>
      <p:grpSp>
        <p:nvGrpSpPr>
          <p:cNvPr id="21" name="iśḻîḍè">
            <a:extLst>
              <a:ext uri="{FF2B5EF4-FFF2-40B4-BE49-F238E27FC236}">
                <a16:creationId xmlns:a16="http://schemas.microsoft.com/office/drawing/2014/main" id="{6075C1BD-29CF-4FFA-9C7A-9F92E351A648}"/>
              </a:ext>
            </a:extLst>
          </p:cNvPr>
          <p:cNvGrpSpPr/>
          <p:nvPr/>
        </p:nvGrpSpPr>
        <p:grpSpPr>
          <a:xfrm>
            <a:off x="6887817" y="4844202"/>
            <a:ext cx="570683" cy="570683"/>
            <a:chOff x="6093194" y="1819319"/>
            <a:chExt cx="572996" cy="572996"/>
          </a:xfrm>
        </p:grpSpPr>
        <p:sp>
          <p:nvSpPr>
            <p:cNvPr id="22" name="iṣḻïḓé">
              <a:extLst>
                <a:ext uri="{FF2B5EF4-FFF2-40B4-BE49-F238E27FC236}">
                  <a16:creationId xmlns:a16="http://schemas.microsoft.com/office/drawing/2014/main" id="{773D4129-834B-41B5-9E68-8DAADEBC8EAA}"/>
                </a:ext>
              </a:extLst>
            </p:cNvPr>
            <p:cNvSpPr/>
            <p:nvPr/>
          </p:nvSpPr>
          <p:spPr>
            <a:xfrm>
              <a:off x="6093194" y="1819319"/>
              <a:ext cx="572996" cy="572996"/>
            </a:xfrm>
            <a:prstGeom prst="ellipse">
              <a:avLst/>
            </a:prstGeom>
            <a:solidFill>
              <a:schemeClr val="bg1"/>
            </a:solidFill>
            <a:ln w="12700" cap="rnd">
              <a:solidFill>
                <a:srgbClr val="FF8F54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071" tIns="45535" rIns="91071" bIns="45535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0697"/>
              <a:endParaRPr lang="zh-CN" altLang="en-US" sz="1992" i="1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</p:txBody>
        </p:sp>
        <p:sp>
          <p:nvSpPr>
            <p:cNvPr id="23" name="iśľiḋè">
              <a:extLst>
                <a:ext uri="{FF2B5EF4-FFF2-40B4-BE49-F238E27FC236}">
                  <a16:creationId xmlns:a16="http://schemas.microsoft.com/office/drawing/2014/main" id="{4F8777CE-8F77-4805-9F94-C0FA01CD1CAF}"/>
                </a:ext>
              </a:extLst>
            </p:cNvPr>
            <p:cNvSpPr/>
            <p:nvPr/>
          </p:nvSpPr>
          <p:spPr>
            <a:xfrm>
              <a:off x="6256259" y="1954348"/>
              <a:ext cx="246863" cy="302936"/>
            </a:xfrm>
            <a:custGeom>
              <a:avLst/>
              <a:gdLst>
                <a:gd name="T0" fmla="*/ 437 w 725"/>
                <a:gd name="T1" fmla="*/ 362 h 891"/>
                <a:gd name="T2" fmla="*/ 363 w 725"/>
                <a:gd name="T3" fmla="*/ 287 h 891"/>
                <a:gd name="T4" fmla="*/ 288 w 725"/>
                <a:gd name="T5" fmla="*/ 362 h 891"/>
                <a:gd name="T6" fmla="*/ 317 w 725"/>
                <a:gd name="T7" fmla="*/ 421 h 891"/>
                <a:gd name="T8" fmla="*/ 207 w 725"/>
                <a:gd name="T9" fmla="*/ 891 h 891"/>
                <a:gd name="T10" fmla="*/ 519 w 725"/>
                <a:gd name="T11" fmla="*/ 891 h 891"/>
                <a:gd name="T12" fmla="*/ 408 w 725"/>
                <a:gd name="T13" fmla="*/ 421 h 891"/>
                <a:gd name="T14" fmla="*/ 437 w 725"/>
                <a:gd name="T15" fmla="*/ 362 h 891"/>
                <a:gd name="T16" fmla="*/ 408 w 725"/>
                <a:gd name="T17" fmla="*/ 692 h 891"/>
                <a:gd name="T18" fmla="*/ 333 w 725"/>
                <a:gd name="T19" fmla="*/ 692 h 891"/>
                <a:gd name="T20" fmla="*/ 394 w 725"/>
                <a:gd name="T21" fmla="*/ 631 h 891"/>
                <a:gd name="T22" fmla="*/ 408 w 725"/>
                <a:gd name="T23" fmla="*/ 692 h 891"/>
                <a:gd name="T24" fmla="*/ 363 w 725"/>
                <a:gd name="T25" fmla="*/ 499 h 891"/>
                <a:gd name="T26" fmla="*/ 382 w 725"/>
                <a:gd name="T27" fmla="*/ 580 h 891"/>
                <a:gd name="T28" fmla="*/ 343 w 725"/>
                <a:gd name="T29" fmla="*/ 580 h 891"/>
                <a:gd name="T30" fmla="*/ 363 w 725"/>
                <a:gd name="T31" fmla="*/ 499 h 891"/>
                <a:gd name="T32" fmla="*/ 336 w 725"/>
                <a:gd name="T33" fmla="*/ 612 h 891"/>
                <a:gd name="T34" fmla="*/ 370 w 725"/>
                <a:gd name="T35" fmla="*/ 612 h 891"/>
                <a:gd name="T36" fmla="*/ 325 w 725"/>
                <a:gd name="T37" fmla="*/ 658 h 891"/>
                <a:gd name="T38" fmla="*/ 336 w 725"/>
                <a:gd name="T39" fmla="*/ 612 h 891"/>
                <a:gd name="T40" fmla="*/ 285 w 725"/>
                <a:gd name="T41" fmla="*/ 829 h 891"/>
                <a:gd name="T42" fmla="*/ 310 w 725"/>
                <a:gd name="T43" fmla="*/ 723 h 891"/>
                <a:gd name="T44" fmla="*/ 392 w 725"/>
                <a:gd name="T45" fmla="*/ 723 h 891"/>
                <a:gd name="T46" fmla="*/ 289 w 725"/>
                <a:gd name="T47" fmla="*/ 829 h 891"/>
                <a:gd name="T48" fmla="*/ 285 w 725"/>
                <a:gd name="T49" fmla="*/ 829 h 891"/>
                <a:gd name="T50" fmla="*/ 419 w 725"/>
                <a:gd name="T51" fmla="*/ 738 h 891"/>
                <a:gd name="T52" fmla="*/ 440 w 725"/>
                <a:gd name="T53" fmla="*/ 829 h 891"/>
                <a:gd name="T54" fmla="*/ 331 w 725"/>
                <a:gd name="T55" fmla="*/ 829 h 891"/>
                <a:gd name="T56" fmla="*/ 419 w 725"/>
                <a:gd name="T57" fmla="*/ 738 h 891"/>
                <a:gd name="T58" fmla="*/ 725 w 725"/>
                <a:gd name="T59" fmla="*/ 362 h 891"/>
                <a:gd name="T60" fmla="*/ 619 w 725"/>
                <a:gd name="T61" fmla="*/ 618 h 891"/>
                <a:gd name="T62" fmla="*/ 597 w 725"/>
                <a:gd name="T63" fmla="*/ 628 h 891"/>
                <a:gd name="T64" fmla="*/ 575 w 725"/>
                <a:gd name="T65" fmla="*/ 618 h 891"/>
                <a:gd name="T66" fmla="*/ 575 w 725"/>
                <a:gd name="T67" fmla="*/ 574 h 891"/>
                <a:gd name="T68" fmla="*/ 663 w 725"/>
                <a:gd name="T69" fmla="*/ 362 h 891"/>
                <a:gd name="T70" fmla="*/ 363 w 725"/>
                <a:gd name="T71" fmla="*/ 62 h 891"/>
                <a:gd name="T72" fmla="*/ 63 w 725"/>
                <a:gd name="T73" fmla="*/ 362 h 891"/>
                <a:gd name="T74" fmla="*/ 150 w 725"/>
                <a:gd name="T75" fmla="*/ 574 h 891"/>
                <a:gd name="T76" fmla="*/ 150 w 725"/>
                <a:gd name="T77" fmla="*/ 618 h 891"/>
                <a:gd name="T78" fmla="*/ 106 w 725"/>
                <a:gd name="T79" fmla="*/ 618 h 891"/>
                <a:gd name="T80" fmla="*/ 0 w 725"/>
                <a:gd name="T81" fmla="*/ 362 h 891"/>
                <a:gd name="T82" fmla="*/ 363 w 725"/>
                <a:gd name="T83" fmla="*/ 0 h 891"/>
                <a:gd name="T84" fmla="*/ 725 w 725"/>
                <a:gd name="T85" fmla="*/ 362 h 891"/>
                <a:gd name="T86" fmla="*/ 469 w 725"/>
                <a:gd name="T87" fmla="*/ 469 h 891"/>
                <a:gd name="T88" fmla="*/ 513 w 725"/>
                <a:gd name="T89" fmla="*/ 362 h 891"/>
                <a:gd name="T90" fmla="*/ 363 w 725"/>
                <a:gd name="T91" fmla="*/ 212 h 891"/>
                <a:gd name="T92" fmla="*/ 212 w 725"/>
                <a:gd name="T93" fmla="*/ 362 h 891"/>
                <a:gd name="T94" fmla="*/ 256 w 725"/>
                <a:gd name="T95" fmla="*/ 469 h 891"/>
                <a:gd name="T96" fmla="*/ 256 w 725"/>
                <a:gd name="T97" fmla="*/ 513 h 891"/>
                <a:gd name="T98" fmla="*/ 212 w 725"/>
                <a:gd name="T99" fmla="*/ 513 h 891"/>
                <a:gd name="T100" fmla="*/ 150 w 725"/>
                <a:gd name="T101" fmla="*/ 362 h 891"/>
                <a:gd name="T102" fmla="*/ 363 w 725"/>
                <a:gd name="T103" fmla="*/ 150 h 891"/>
                <a:gd name="T104" fmla="*/ 575 w 725"/>
                <a:gd name="T105" fmla="*/ 362 h 891"/>
                <a:gd name="T106" fmla="*/ 513 w 725"/>
                <a:gd name="T107" fmla="*/ 513 h 891"/>
                <a:gd name="T108" fmla="*/ 491 w 725"/>
                <a:gd name="T109" fmla="*/ 522 h 891"/>
                <a:gd name="T110" fmla="*/ 469 w 725"/>
                <a:gd name="T111" fmla="*/ 513 h 891"/>
                <a:gd name="T112" fmla="*/ 469 w 725"/>
                <a:gd name="T113" fmla="*/ 469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25" h="891">
                  <a:moveTo>
                    <a:pt x="437" y="362"/>
                  </a:moveTo>
                  <a:cubicBezTo>
                    <a:pt x="437" y="321"/>
                    <a:pt x="404" y="287"/>
                    <a:pt x="363" y="287"/>
                  </a:cubicBezTo>
                  <a:cubicBezTo>
                    <a:pt x="321" y="287"/>
                    <a:pt x="288" y="321"/>
                    <a:pt x="288" y="362"/>
                  </a:cubicBezTo>
                  <a:cubicBezTo>
                    <a:pt x="288" y="386"/>
                    <a:pt x="299" y="407"/>
                    <a:pt x="317" y="421"/>
                  </a:cubicBezTo>
                  <a:lnTo>
                    <a:pt x="207" y="891"/>
                  </a:lnTo>
                  <a:lnTo>
                    <a:pt x="519" y="891"/>
                  </a:lnTo>
                  <a:lnTo>
                    <a:pt x="408" y="421"/>
                  </a:lnTo>
                  <a:cubicBezTo>
                    <a:pt x="426" y="407"/>
                    <a:pt x="437" y="386"/>
                    <a:pt x="437" y="362"/>
                  </a:cubicBezTo>
                  <a:close/>
                  <a:moveTo>
                    <a:pt x="408" y="692"/>
                  </a:moveTo>
                  <a:lnTo>
                    <a:pt x="333" y="692"/>
                  </a:lnTo>
                  <a:lnTo>
                    <a:pt x="394" y="631"/>
                  </a:lnTo>
                  <a:lnTo>
                    <a:pt x="408" y="692"/>
                  </a:lnTo>
                  <a:close/>
                  <a:moveTo>
                    <a:pt x="363" y="499"/>
                  </a:moveTo>
                  <a:lnTo>
                    <a:pt x="382" y="580"/>
                  </a:lnTo>
                  <a:lnTo>
                    <a:pt x="343" y="580"/>
                  </a:lnTo>
                  <a:lnTo>
                    <a:pt x="363" y="499"/>
                  </a:lnTo>
                  <a:close/>
                  <a:moveTo>
                    <a:pt x="336" y="612"/>
                  </a:moveTo>
                  <a:lnTo>
                    <a:pt x="370" y="612"/>
                  </a:lnTo>
                  <a:lnTo>
                    <a:pt x="325" y="658"/>
                  </a:lnTo>
                  <a:lnTo>
                    <a:pt x="336" y="612"/>
                  </a:lnTo>
                  <a:close/>
                  <a:moveTo>
                    <a:pt x="285" y="829"/>
                  </a:moveTo>
                  <a:lnTo>
                    <a:pt x="310" y="723"/>
                  </a:lnTo>
                  <a:lnTo>
                    <a:pt x="392" y="723"/>
                  </a:lnTo>
                  <a:lnTo>
                    <a:pt x="289" y="829"/>
                  </a:lnTo>
                  <a:lnTo>
                    <a:pt x="285" y="829"/>
                  </a:lnTo>
                  <a:close/>
                  <a:moveTo>
                    <a:pt x="419" y="738"/>
                  </a:moveTo>
                  <a:lnTo>
                    <a:pt x="440" y="829"/>
                  </a:lnTo>
                  <a:lnTo>
                    <a:pt x="331" y="829"/>
                  </a:lnTo>
                  <a:lnTo>
                    <a:pt x="419" y="738"/>
                  </a:lnTo>
                  <a:close/>
                  <a:moveTo>
                    <a:pt x="725" y="362"/>
                  </a:moveTo>
                  <a:cubicBezTo>
                    <a:pt x="725" y="459"/>
                    <a:pt x="687" y="550"/>
                    <a:pt x="619" y="618"/>
                  </a:cubicBezTo>
                  <a:cubicBezTo>
                    <a:pt x="613" y="625"/>
                    <a:pt x="605" y="628"/>
                    <a:pt x="597" y="628"/>
                  </a:cubicBezTo>
                  <a:cubicBezTo>
                    <a:pt x="589" y="628"/>
                    <a:pt x="581" y="625"/>
                    <a:pt x="575" y="618"/>
                  </a:cubicBezTo>
                  <a:cubicBezTo>
                    <a:pt x="563" y="606"/>
                    <a:pt x="563" y="587"/>
                    <a:pt x="575" y="574"/>
                  </a:cubicBezTo>
                  <a:cubicBezTo>
                    <a:pt x="631" y="518"/>
                    <a:pt x="663" y="442"/>
                    <a:pt x="663" y="362"/>
                  </a:cubicBezTo>
                  <a:cubicBezTo>
                    <a:pt x="663" y="197"/>
                    <a:pt x="528" y="62"/>
                    <a:pt x="363" y="62"/>
                  </a:cubicBezTo>
                  <a:cubicBezTo>
                    <a:pt x="197" y="62"/>
                    <a:pt x="63" y="197"/>
                    <a:pt x="63" y="362"/>
                  </a:cubicBezTo>
                  <a:cubicBezTo>
                    <a:pt x="63" y="442"/>
                    <a:pt x="94" y="518"/>
                    <a:pt x="150" y="574"/>
                  </a:cubicBezTo>
                  <a:cubicBezTo>
                    <a:pt x="163" y="587"/>
                    <a:pt x="163" y="606"/>
                    <a:pt x="150" y="618"/>
                  </a:cubicBezTo>
                  <a:cubicBezTo>
                    <a:pt x="138" y="631"/>
                    <a:pt x="119" y="631"/>
                    <a:pt x="106" y="618"/>
                  </a:cubicBezTo>
                  <a:cubicBezTo>
                    <a:pt x="38" y="550"/>
                    <a:pt x="0" y="459"/>
                    <a:pt x="0" y="362"/>
                  </a:cubicBezTo>
                  <a:cubicBezTo>
                    <a:pt x="0" y="163"/>
                    <a:pt x="163" y="0"/>
                    <a:pt x="363" y="0"/>
                  </a:cubicBezTo>
                  <a:cubicBezTo>
                    <a:pt x="562" y="0"/>
                    <a:pt x="725" y="162"/>
                    <a:pt x="725" y="362"/>
                  </a:cubicBezTo>
                  <a:close/>
                  <a:moveTo>
                    <a:pt x="469" y="469"/>
                  </a:moveTo>
                  <a:cubicBezTo>
                    <a:pt x="497" y="440"/>
                    <a:pt x="513" y="402"/>
                    <a:pt x="513" y="362"/>
                  </a:cubicBezTo>
                  <a:cubicBezTo>
                    <a:pt x="513" y="279"/>
                    <a:pt x="446" y="212"/>
                    <a:pt x="363" y="212"/>
                  </a:cubicBezTo>
                  <a:cubicBezTo>
                    <a:pt x="280" y="212"/>
                    <a:pt x="212" y="279"/>
                    <a:pt x="212" y="362"/>
                  </a:cubicBezTo>
                  <a:cubicBezTo>
                    <a:pt x="212" y="402"/>
                    <a:pt x="228" y="440"/>
                    <a:pt x="256" y="469"/>
                  </a:cubicBezTo>
                  <a:cubicBezTo>
                    <a:pt x="268" y="481"/>
                    <a:pt x="268" y="500"/>
                    <a:pt x="256" y="513"/>
                  </a:cubicBezTo>
                  <a:cubicBezTo>
                    <a:pt x="244" y="525"/>
                    <a:pt x="224" y="525"/>
                    <a:pt x="212" y="513"/>
                  </a:cubicBezTo>
                  <a:cubicBezTo>
                    <a:pt x="172" y="473"/>
                    <a:pt x="150" y="419"/>
                    <a:pt x="150" y="362"/>
                  </a:cubicBezTo>
                  <a:cubicBezTo>
                    <a:pt x="150" y="245"/>
                    <a:pt x="245" y="150"/>
                    <a:pt x="363" y="150"/>
                  </a:cubicBezTo>
                  <a:cubicBezTo>
                    <a:pt x="480" y="150"/>
                    <a:pt x="575" y="245"/>
                    <a:pt x="575" y="362"/>
                  </a:cubicBezTo>
                  <a:cubicBezTo>
                    <a:pt x="575" y="419"/>
                    <a:pt x="553" y="473"/>
                    <a:pt x="513" y="513"/>
                  </a:cubicBezTo>
                  <a:cubicBezTo>
                    <a:pt x="507" y="519"/>
                    <a:pt x="499" y="522"/>
                    <a:pt x="491" y="522"/>
                  </a:cubicBezTo>
                  <a:cubicBezTo>
                    <a:pt x="483" y="522"/>
                    <a:pt x="475" y="519"/>
                    <a:pt x="469" y="513"/>
                  </a:cubicBezTo>
                  <a:cubicBezTo>
                    <a:pt x="457" y="500"/>
                    <a:pt x="457" y="481"/>
                    <a:pt x="469" y="469"/>
                  </a:cubicBezTo>
                  <a:close/>
                </a:path>
              </a:pathLst>
            </a:custGeom>
            <a:solidFill>
              <a:srgbClr val="FF8F54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071" tIns="45535" rIns="91071" bIns="45535" numCol="1" spcCol="0" rtlCol="0" fromWordArt="0" anchor="ctr" anchorCtr="0" forceAA="0" compatLnSpc="1">
              <a:prstTxWarp prst="textNoShape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0697"/>
              <a:endParaRPr lang="zh-CN" altLang="en-US" sz="1992" i="1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</p:txBody>
        </p:sp>
      </p:grpSp>
      <p:grpSp>
        <p:nvGrpSpPr>
          <p:cNvPr id="24" name="îṧľîḋé">
            <a:extLst>
              <a:ext uri="{FF2B5EF4-FFF2-40B4-BE49-F238E27FC236}">
                <a16:creationId xmlns:a16="http://schemas.microsoft.com/office/drawing/2014/main" id="{64E5F820-67B4-45D5-B254-AD03C3E7DE81}"/>
              </a:ext>
            </a:extLst>
          </p:cNvPr>
          <p:cNvGrpSpPr/>
          <p:nvPr/>
        </p:nvGrpSpPr>
        <p:grpSpPr>
          <a:xfrm>
            <a:off x="7621160" y="4812454"/>
            <a:ext cx="3276194" cy="1107019"/>
            <a:chOff x="9065678" y="2419803"/>
            <a:chExt cx="3019305" cy="1111505"/>
          </a:xfrm>
        </p:grpSpPr>
        <p:sp>
          <p:nvSpPr>
            <p:cNvPr id="25" name="îS1íḓe">
              <a:extLst>
                <a:ext uri="{FF2B5EF4-FFF2-40B4-BE49-F238E27FC236}">
                  <a16:creationId xmlns:a16="http://schemas.microsoft.com/office/drawing/2014/main" id="{25D96718-7FF8-4A92-91A0-1D0059B7948D}"/>
                </a:ext>
              </a:extLst>
            </p:cNvPr>
            <p:cNvSpPr txBox="1"/>
            <p:nvPr/>
          </p:nvSpPr>
          <p:spPr>
            <a:xfrm>
              <a:off x="9065678" y="2419803"/>
              <a:ext cx="2453222" cy="49527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071" tIns="45535" rIns="91071" bIns="45535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个性化报告</a:t>
              </a:r>
              <a:endParaRPr lang="id-ID" sz="1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</p:txBody>
        </p:sp>
        <p:sp>
          <p:nvSpPr>
            <p:cNvPr id="26" name="ïŝlïḑé">
              <a:extLst>
                <a:ext uri="{FF2B5EF4-FFF2-40B4-BE49-F238E27FC236}">
                  <a16:creationId xmlns:a16="http://schemas.microsoft.com/office/drawing/2014/main" id="{9476118F-CDC2-4A4C-A143-C77B3C11DD7C}"/>
                </a:ext>
              </a:extLst>
            </p:cNvPr>
            <p:cNvSpPr/>
            <p:nvPr/>
          </p:nvSpPr>
          <p:spPr bwMode="auto">
            <a:xfrm>
              <a:off x="9065678" y="2858659"/>
              <a:ext cx="3019305" cy="672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071" tIns="45535" rIns="91071" bIns="45535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2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针对学生、班级、年级、学校等多维度，生成个性化报告，支持月报、季度报告、年度报告等</a:t>
              </a:r>
              <a:endParaRPr lang="en-US" altLang="zh-CN" sz="12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</p:txBody>
        </p:sp>
      </p:grpSp>
      <p:cxnSp>
        <p:nvCxnSpPr>
          <p:cNvPr id="27" name="直接连接符 8">
            <a:extLst>
              <a:ext uri="{FF2B5EF4-FFF2-40B4-BE49-F238E27FC236}">
                <a16:creationId xmlns:a16="http://schemas.microsoft.com/office/drawing/2014/main" id="{FBE32BF2-C787-478A-938C-CBC758A8ACBD}"/>
              </a:ext>
            </a:extLst>
          </p:cNvPr>
          <p:cNvCxnSpPr>
            <a:cxnSpLocks/>
          </p:cNvCxnSpPr>
          <p:nvPr/>
        </p:nvCxnSpPr>
        <p:spPr>
          <a:xfrm>
            <a:off x="7685973" y="3130692"/>
            <a:ext cx="3284799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9">
            <a:extLst>
              <a:ext uri="{FF2B5EF4-FFF2-40B4-BE49-F238E27FC236}">
                <a16:creationId xmlns:a16="http://schemas.microsoft.com/office/drawing/2014/main" id="{B159A829-5D65-4B6E-93F9-1B82EA887A24}"/>
              </a:ext>
            </a:extLst>
          </p:cNvPr>
          <p:cNvCxnSpPr>
            <a:cxnSpLocks/>
          </p:cNvCxnSpPr>
          <p:nvPr/>
        </p:nvCxnSpPr>
        <p:spPr>
          <a:xfrm>
            <a:off x="7694578" y="4674507"/>
            <a:ext cx="3276194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7914E8D9-AC6A-4E5F-BC12-8F7FA5153DD2}"/>
              </a:ext>
            </a:extLst>
          </p:cNvPr>
          <p:cNvSpPr txBox="1"/>
          <p:nvPr/>
        </p:nvSpPr>
        <p:spPr>
          <a:xfrm>
            <a:off x="503058" y="786191"/>
            <a:ext cx="9807771" cy="797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 b="1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  <a:cs typeface="Lato" charset="0"/>
              </a:defRPr>
            </a:lvl1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利用的大数据分析技术、新增多维护数据可视化分析，多终端、多场景、多角色数据查看，学校动态随时掌握，利用大数据技术辅助学校管理</a:t>
            </a:r>
            <a:endParaRPr lang="en-US" altLang="zh-CN" dirty="0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</a:endParaRPr>
          </a:p>
        </p:txBody>
      </p:sp>
      <p:sp>
        <p:nvSpPr>
          <p:cNvPr id="30" name="íŝ1iḓê">
            <a:extLst>
              <a:ext uri="{FF2B5EF4-FFF2-40B4-BE49-F238E27FC236}">
                <a16:creationId xmlns:a16="http://schemas.microsoft.com/office/drawing/2014/main" id="{CA8F4A26-7351-4B5A-958A-D11F699C0BE3}"/>
              </a:ext>
            </a:extLst>
          </p:cNvPr>
          <p:cNvSpPr txBox="1"/>
          <p:nvPr/>
        </p:nvSpPr>
        <p:spPr>
          <a:xfrm>
            <a:off x="7612552" y="3212450"/>
            <a:ext cx="2661947" cy="493275"/>
          </a:xfrm>
          <a:prstGeom prst="rect">
            <a:avLst/>
          </a:prstGeom>
          <a:noFill/>
          <a:ln w="3175">
            <a:noFill/>
          </a:ln>
        </p:spPr>
        <p:txBody>
          <a:bodyPr wrap="square" lIns="91071" tIns="45535" rIns="91071" bIns="45535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多场景数据可视化</a:t>
            </a:r>
            <a:endParaRPr lang="id-ID" sz="1600" dirty="0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</a:endParaRPr>
          </a:p>
        </p:txBody>
      </p:sp>
      <p:sp>
        <p:nvSpPr>
          <p:cNvPr id="31" name="矩形 8">
            <a:extLst>
              <a:ext uri="{FF2B5EF4-FFF2-40B4-BE49-F238E27FC236}">
                <a16:creationId xmlns:a16="http://schemas.microsoft.com/office/drawing/2014/main" id="{9A1DAF4D-B1AD-4BA4-BCA1-1127E1C0A51D}"/>
              </a:ext>
            </a:extLst>
          </p:cNvPr>
          <p:cNvSpPr/>
          <p:nvPr/>
        </p:nvSpPr>
        <p:spPr>
          <a:xfrm>
            <a:off x="276630" y="316838"/>
            <a:ext cx="135974" cy="194260"/>
          </a:xfrm>
          <a:prstGeom prst="rect">
            <a:avLst/>
          </a:prstGeom>
          <a:solidFill>
            <a:srgbClr val="05B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sz="1195" noProof="1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</a:endParaRPr>
          </a:p>
        </p:txBody>
      </p:sp>
      <p:sp>
        <p:nvSpPr>
          <p:cNvPr id="32" name="矩形 7">
            <a:extLst>
              <a:ext uri="{FF2B5EF4-FFF2-40B4-BE49-F238E27FC236}">
                <a16:creationId xmlns:a16="http://schemas.microsoft.com/office/drawing/2014/main" id="{631A4351-2630-4DFE-A139-AA65304EF692}"/>
              </a:ext>
            </a:extLst>
          </p:cNvPr>
          <p:cNvSpPr/>
          <p:nvPr/>
        </p:nvSpPr>
        <p:spPr>
          <a:xfrm>
            <a:off x="432368" y="316838"/>
            <a:ext cx="23716" cy="1942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sz="1195" noProof="1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</a:endParaRPr>
          </a:p>
        </p:txBody>
      </p:sp>
      <p:sp>
        <p:nvSpPr>
          <p:cNvPr id="33" name="标题 1">
            <a:extLst>
              <a:ext uri="{FF2B5EF4-FFF2-40B4-BE49-F238E27FC236}">
                <a16:creationId xmlns:a16="http://schemas.microsoft.com/office/drawing/2014/main" id="{45997448-00BF-4F72-ABAF-57658E073027}"/>
              </a:ext>
            </a:extLst>
          </p:cNvPr>
          <p:cNvSpPr txBox="1">
            <a:spLocks noChangeArrowheads="1"/>
          </p:cNvSpPr>
          <p:nvPr/>
        </p:nvSpPr>
        <p:spPr>
          <a:xfrm>
            <a:off x="503058" y="257682"/>
            <a:ext cx="6384759" cy="2838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>
                <a:solidFill>
                  <a:srgbClr val="0DB1DD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腾讯智慧校园</a:t>
            </a:r>
            <a:r>
              <a:rPr lang="en-US" altLang="zh-CN" sz="1800" dirty="0">
                <a:solidFill>
                  <a:srgbClr val="0DB1DD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——</a:t>
            </a:r>
            <a:r>
              <a:rPr lang="zh-CN" altLang="en-US" sz="1800" dirty="0">
                <a:solidFill>
                  <a:srgbClr val="0DB1DD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统一数据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B7686E5B-10F7-4A5A-BB9A-E82EFDD2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07" y="2055026"/>
            <a:ext cx="4376133" cy="2230642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7F6E0852-3FF9-4AA0-B2A9-CFFEEE34F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642" y="2236057"/>
            <a:ext cx="3285461" cy="940353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DAC7F179-8149-44B9-8384-370BCC92C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672" y="3341412"/>
            <a:ext cx="4450305" cy="2230642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5E9643D-0B7C-4844-9BAE-0A240FDE89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511" y="3437731"/>
            <a:ext cx="3378838" cy="191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17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1EC50CD1-962E-4F0A-9B61-A4AA93363BE0}"/>
              </a:ext>
            </a:extLst>
          </p:cNvPr>
          <p:cNvSpPr txBox="1">
            <a:spLocks noChangeArrowheads="1"/>
          </p:cNvSpPr>
          <p:nvPr/>
        </p:nvSpPr>
        <p:spPr>
          <a:xfrm>
            <a:off x="473213" y="271845"/>
            <a:ext cx="5236577" cy="2838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1800" dirty="0">
                <a:solidFill>
                  <a:srgbClr val="0DB1DD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腾讯智慧校园</a:t>
            </a:r>
            <a:r>
              <a:rPr lang="en-US" altLang="zh-CN" sz="1800" dirty="0">
                <a:solidFill>
                  <a:srgbClr val="0DB1DD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——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DB1DD"/>
                </a:solidFill>
                <a:effectLst/>
                <a:uLnTx/>
                <a:uFillTx/>
                <a:latin typeface="TTTGB Medium" panose="020C06030202040F0204" pitchFamily="34" charset="-122"/>
                <a:ea typeface="TTTGB Medium" panose="020C06030202040F0204" pitchFamily="34" charset="-122"/>
              </a:rPr>
              <a:t>开放平台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E48AFF-0F1F-496D-80AA-5457B5C540C8}"/>
              </a:ext>
            </a:extLst>
          </p:cNvPr>
          <p:cNvSpPr txBox="1"/>
          <p:nvPr/>
        </p:nvSpPr>
        <p:spPr>
          <a:xfrm>
            <a:off x="473213" y="730731"/>
            <a:ext cx="10721340" cy="797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开放平台通过</a:t>
            </a:r>
            <a:r>
              <a:rPr lang="en-US" altLang="zh-CN" sz="1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API</a:t>
            </a:r>
            <a:r>
              <a:rPr lang="zh-CN" altLang="en-US" sz="1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SDK</a:t>
            </a:r>
            <a:r>
              <a:rPr lang="zh-CN" altLang="en-US" sz="1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H5</a:t>
            </a:r>
            <a:r>
              <a:rPr lang="zh-CN" altLang="en-US" sz="1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等方式向开发者提供数据同步、软硬件链接、登录插件，帮助合作伙伴和客户快速构建自己的应用，满足定制化需求</a:t>
            </a:r>
          </a:p>
        </p:txBody>
      </p:sp>
      <p:sp>
        <p:nvSpPr>
          <p:cNvPr id="12" name="矩形 8">
            <a:extLst>
              <a:ext uri="{FF2B5EF4-FFF2-40B4-BE49-F238E27FC236}">
                <a16:creationId xmlns:a16="http://schemas.microsoft.com/office/drawing/2014/main" id="{111B8663-9B32-4396-B2F8-C36D3A57004E}"/>
              </a:ext>
            </a:extLst>
          </p:cNvPr>
          <p:cNvSpPr/>
          <p:nvPr/>
        </p:nvSpPr>
        <p:spPr>
          <a:xfrm>
            <a:off x="276630" y="316838"/>
            <a:ext cx="135974" cy="194260"/>
          </a:xfrm>
          <a:prstGeom prst="rect">
            <a:avLst/>
          </a:prstGeom>
          <a:solidFill>
            <a:srgbClr val="05B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195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TTGB Medium" panose="020C06030202040F0204" pitchFamily="34" charset="-122"/>
              <a:ea typeface="TTTGB Medium" panose="020C06030202040F0204" pitchFamily="34" charset="-122"/>
            </a:endParaRPr>
          </a:p>
        </p:txBody>
      </p:sp>
      <p:sp>
        <p:nvSpPr>
          <p:cNvPr id="13" name="矩形 7">
            <a:extLst>
              <a:ext uri="{FF2B5EF4-FFF2-40B4-BE49-F238E27FC236}">
                <a16:creationId xmlns:a16="http://schemas.microsoft.com/office/drawing/2014/main" id="{AF1F4A17-B108-483A-9B8C-D82E93683C98}"/>
              </a:ext>
            </a:extLst>
          </p:cNvPr>
          <p:cNvSpPr/>
          <p:nvPr/>
        </p:nvSpPr>
        <p:spPr>
          <a:xfrm>
            <a:off x="432368" y="316838"/>
            <a:ext cx="23716" cy="1942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195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TTGB Medium" panose="020C06030202040F0204" pitchFamily="34" charset="-122"/>
              <a:ea typeface="TTTGB Medium" panose="020C06030202040F0204" pitchFamily="34" charset="-122"/>
            </a:endParaRPr>
          </a:p>
        </p:txBody>
      </p:sp>
      <p:pic>
        <p:nvPicPr>
          <p:cNvPr id="40" name="Picture 4" descr="https://static.campus.qq.com/sc/img/open/sp-desc-2.png">
            <a:extLst>
              <a:ext uri="{FF2B5EF4-FFF2-40B4-BE49-F238E27FC236}">
                <a16:creationId xmlns:a16="http://schemas.microsoft.com/office/drawing/2014/main" id="{2F007F5D-E23A-42DF-9834-5A73CDDA1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954" y="2986917"/>
            <a:ext cx="1445181" cy="132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https://static.campus.qq.com/sc/img/open/sp-desc-1.png">
            <a:extLst>
              <a:ext uri="{FF2B5EF4-FFF2-40B4-BE49-F238E27FC236}">
                <a16:creationId xmlns:a16="http://schemas.microsoft.com/office/drawing/2014/main" id="{41E31AD7-D27B-421A-9289-74A904279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79" y="1871083"/>
            <a:ext cx="1335412" cy="141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https://static.campus.qq.com/sc/img/open/sp-desc-3.png">
            <a:extLst>
              <a:ext uri="{FF2B5EF4-FFF2-40B4-BE49-F238E27FC236}">
                <a16:creationId xmlns:a16="http://schemas.microsoft.com/office/drawing/2014/main" id="{B8BC6A7F-619C-447A-8B33-2683C4E0B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39" y="4187314"/>
            <a:ext cx="1657892" cy="131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https://static.campus.qq.com/sc/img/open/sp-desc-4.png">
            <a:extLst>
              <a:ext uri="{FF2B5EF4-FFF2-40B4-BE49-F238E27FC236}">
                <a16:creationId xmlns:a16="http://schemas.microsoft.com/office/drawing/2014/main" id="{1FDAEC0E-E889-406D-AA1F-8C5EAF9FC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598" y="5082034"/>
            <a:ext cx="1657892" cy="138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85C6F295-81E5-4441-9C1E-42F0A42C066B}"/>
              </a:ext>
            </a:extLst>
          </p:cNvPr>
          <p:cNvCxnSpPr>
            <a:cxnSpLocks/>
            <a:stCxn id="41" idx="3"/>
            <a:endCxn id="40" idx="0"/>
          </p:cNvCxnSpPr>
          <p:nvPr/>
        </p:nvCxnSpPr>
        <p:spPr>
          <a:xfrm>
            <a:off x="1890191" y="2579594"/>
            <a:ext cx="1061354" cy="407323"/>
          </a:xfrm>
          <a:prstGeom prst="curvedConnector2">
            <a:avLst/>
          </a:prstGeom>
          <a:ln w="28575">
            <a:solidFill>
              <a:srgbClr val="00B5E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66317816-27EC-4069-906B-1F082977E7E5}"/>
              </a:ext>
            </a:extLst>
          </p:cNvPr>
          <p:cNvCxnSpPr>
            <a:cxnSpLocks/>
            <a:stCxn id="40" idx="1"/>
            <a:endCxn id="42" idx="0"/>
          </p:cNvCxnSpPr>
          <p:nvPr/>
        </p:nvCxnSpPr>
        <p:spPr>
          <a:xfrm rot="10800000" flipV="1">
            <a:off x="1222486" y="3650732"/>
            <a:ext cx="1006469" cy="536581"/>
          </a:xfrm>
          <a:prstGeom prst="curvedConnector2">
            <a:avLst/>
          </a:prstGeom>
          <a:ln w="28575">
            <a:solidFill>
              <a:srgbClr val="00B5E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EADFE589-2746-428F-A092-C84C3D5F7BE2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>
            <a:off x="2051431" y="4844012"/>
            <a:ext cx="900113" cy="238022"/>
          </a:xfrm>
          <a:prstGeom prst="curvedConnector2">
            <a:avLst/>
          </a:prstGeom>
          <a:ln w="28575">
            <a:solidFill>
              <a:srgbClr val="00B5E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图片 88">
            <a:extLst>
              <a:ext uri="{FF2B5EF4-FFF2-40B4-BE49-F238E27FC236}">
                <a16:creationId xmlns:a16="http://schemas.microsoft.com/office/drawing/2014/main" id="{FA02B535-0AE7-4C72-93D1-EC2E3B7BEF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9253" y="2143226"/>
            <a:ext cx="7346076" cy="3238023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6438CD43-35BB-469A-97D5-996CED0817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1647" y="2661808"/>
            <a:ext cx="2053682" cy="333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929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F07403E3-28D8-43AE-A77E-0D4D8B960860}"/>
              </a:ext>
            </a:extLst>
          </p:cNvPr>
          <p:cNvGrpSpPr/>
          <p:nvPr/>
        </p:nvGrpSpPr>
        <p:grpSpPr>
          <a:xfrm>
            <a:off x="1641027" y="1709294"/>
            <a:ext cx="8909945" cy="3439411"/>
            <a:chOff x="2456871" y="2985800"/>
            <a:chExt cx="19081884" cy="7365976"/>
          </a:xfrm>
        </p:grpSpPr>
        <p:sp>
          <p:nvSpPr>
            <p:cNvPr id="3" name="矩形 17">
              <a:extLst>
                <a:ext uri="{FF2B5EF4-FFF2-40B4-BE49-F238E27FC236}">
                  <a16:creationId xmlns:a16="http://schemas.microsoft.com/office/drawing/2014/main" id="{4C835F00-DB33-4369-B6C9-90216AA4C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871" y="8450723"/>
              <a:ext cx="5515176" cy="190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square" lIns="91423" tIns="45712" rIns="91423" bIns="45712">
              <a:spAutoFit/>
            </a:bodyPr>
            <a:lstStyle/>
            <a:p>
              <a:pPr marL="285759" indent="-285759" algn="l" defTabSz="1218835">
                <a:lnSpc>
                  <a:spcPct val="120000"/>
                </a:lnSpc>
                <a:buFont typeface="Wingdings" pitchFamily="2" charset="2"/>
                <a:buChar char="l"/>
                <a:defRPr/>
              </a:pPr>
              <a:r>
                <a:rPr lang="zh-CN" altLang="en-US" sz="11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  <a:sym typeface="方正兰亭黑_GBK" pitchFamily="2" charset="-122"/>
                </a:rPr>
                <a:t>为</a:t>
              </a:r>
              <a:r>
                <a:rPr lang="zh-CN" altLang="en-US" sz="11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  <a:cs typeface="+mn-ea"/>
                  <a:sym typeface="方正兰亭黑_GBK" pitchFamily="2" charset="-122"/>
                </a:rPr>
                <a:t>应用提供统一的云基础能力服务</a:t>
              </a:r>
              <a:r>
                <a:rPr lang="zh-CN" altLang="en-US" sz="11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；</a:t>
              </a:r>
              <a:endParaRPr lang="en-US" altLang="zh-CN" sz="11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  <a:p>
              <a:pPr marL="285759" indent="-285759" algn="l" defTabSz="1218835">
                <a:lnSpc>
                  <a:spcPct val="120000"/>
                </a:lnSpc>
                <a:buFont typeface="Wingdings" pitchFamily="2" charset="2"/>
                <a:buChar char="l"/>
                <a:defRPr/>
              </a:pPr>
              <a:r>
                <a:rPr lang="zh-CN" altLang="en-US" sz="11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  <a:cs typeface="+mn-ea"/>
                  <a:sym typeface="方正兰亭黑_GBK" pitchFamily="2" charset="-122"/>
                </a:rPr>
                <a:t>为用户提供统一用户管理、统一角色权限、统一身份认证、统一应用入口、统一开放接口。</a:t>
              </a:r>
              <a:endParaRPr lang="zh-CN" altLang="en-US" sz="1100" b="0" kern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+mn-ea"/>
                <a:sym typeface="方正兰亭黑_GBK" pitchFamily="2" charset="-122"/>
              </a:endParaRPr>
            </a:p>
          </p:txBody>
        </p:sp>
        <p:sp>
          <p:nvSpPr>
            <p:cNvPr id="4" name="矩形 62">
              <a:extLst>
                <a:ext uri="{FF2B5EF4-FFF2-40B4-BE49-F238E27FC236}">
                  <a16:creationId xmlns:a16="http://schemas.microsoft.com/office/drawing/2014/main" id="{FF9306D2-A88B-4E3B-A36E-AE1BCC8C1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0768" y="4834740"/>
              <a:ext cx="3009508" cy="1252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91423" tIns="45712" rIns="91423" bIns="45712">
              <a:spAutoFit/>
            </a:bodyPr>
            <a:lstStyle/>
            <a:p>
              <a:pPr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  <a:cs typeface="+mn-ea"/>
                </a:rPr>
                <a:t>统一智慧教育云数据中心</a:t>
              </a:r>
              <a:endParaRPr lang="zh-CN" altLang="en-US" sz="1600" kern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+mn-ea"/>
              </a:endParaRPr>
            </a:p>
          </p:txBody>
        </p:sp>
        <p:sp>
          <p:nvSpPr>
            <p:cNvPr id="5" name="矩形 17">
              <a:extLst>
                <a:ext uri="{FF2B5EF4-FFF2-40B4-BE49-F238E27FC236}">
                  <a16:creationId xmlns:a16="http://schemas.microsoft.com/office/drawing/2014/main" id="{45509745-D8C9-4A4D-990D-C6413AB4A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2359" y="8436785"/>
              <a:ext cx="4244658" cy="190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square" lIns="91423" tIns="45712" rIns="91423" bIns="45712">
              <a:spAutoFit/>
            </a:bodyPr>
            <a:lstStyle/>
            <a:p>
              <a:pPr marL="285759" indent="-285759" algn="l" defTabSz="1218835">
                <a:lnSpc>
                  <a:spcPct val="120000"/>
                </a:lnSpc>
                <a:buFont typeface="Wingdings" pitchFamily="2" charset="2"/>
                <a:buChar char="l"/>
                <a:defRPr/>
              </a:pPr>
              <a:r>
                <a:rPr lang="zh-CN" altLang="en-US" sz="11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引入一批成熟先进的应用；</a:t>
              </a:r>
              <a:endParaRPr lang="en-US" altLang="zh-CN" sz="11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endParaRPr>
            </a:p>
            <a:p>
              <a:pPr marL="285759" indent="-285759" algn="l" defTabSz="1218835">
                <a:lnSpc>
                  <a:spcPct val="120000"/>
                </a:lnSpc>
                <a:buFont typeface="Wingdings" pitchFamily="2" charset="2"/>
                <a:buChar char="l"/>
                <a:defRPr/>
              </a:pPr>
              <a:r>
                <a:rPr lang="zh-CN" altLang="en-US" sz="11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搭建一批共性常规应用；</a:t>
              </a:r>
            </a:p>
            <a:p>
              <a:pPr marL="285759" indent="-285759" algn="l" defTabSz="1218835">
                <a:lnSpc>
                  <a:spcPct val="120000"/>
                </a:lnSpc>
                <a:buFont typeface="Wingdings" pitchFamily="2" charset="2"/>
                <a:buChar char="l"/>
                <a:defRPr/>
              </a:pPr>
              <a:r>
                <a:rPr lang="zh-CN" altLang="en-US" sz="11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</a:rPr>
                <a:t>定制承载一批管理应用。</a:t>
              </a:r>
              <a:endParaRPr lang="zh-CN" altLang="en-US" sz="1100" b="0" kern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+mn-ea"/>
              </a:endParaRPr>
            </a:p>
          </p:txBody>
        </p:sp>
        <p:sp>
          <p:nvSpPr>
            <p:cNvPr id="6" name="矩形 17">
              <a:extLst>
                <a:ext uri="{FF2B5EF4-FFF2-40B4-BE49-F238E27FC236}">
                  <a16:creationId xmlns:a16="http://schemas.microsoft.com/office/drawing/2014/main" id="{FB4567D8-6EF1-4A49-A5DB-3CF83CF05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4097" y="8427617"/>
              <a:ext cx="4244658" cy="190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square" lIns="91423" tIns="45712" rIns="91423" bIns="45712">
              <a:spAutoFit/>
            </a:bodyPr>
            <a:lstStyle/>
            <a:p>
              <a:pPr marL="285759" indent="-285759" algn="l" defTabSz="1218835">
                <a:lnSpc>
                  <a:spcPct val="120000"/>
                </a:lnSpc>
                <a:buFont typeface="Wingdings" pitchFamily="2" charset="2"/>
                <a:buChar char="l"/>
                <a:defRPr/>
              </a:pPr>
              <a:r>
                <a:rPr lang="zh-CN" altLang="en-US" sz="11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  <a:cs typeface="+mn-ea"/>
                </a:rPr>
                <a:t>大数据基础框架平台</a:t>
              </a:r>
              <a:endParaRPr lang="en-US" altLang="zh-CN" sz="11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+mn-ea"/>
              </a:endParaRPr>
            </a:p>
            <a:p>
              <a:pPr marL="285759" indent="-285759" algn="l" defTabSz="1218835">
                <a:lnSpc>
                  <a:spcPct val="120000"/>
                </a:lnSpc>
                <a:buFont typeface="Wingdings" pitchFamily="2" charset="2"/>
                <a:buChar char="l"/>
                <a:defRPr/>
              </a:pPr>
              <a:r>
                <a:rPr lang="zh-CN" altLang="en-US" sz="11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  <a:cs typeface="+mn-ea"/>
                </a:rPr>
                <a:t>大数据存储与治理平台</a:t>
              </a:r>
              <a:endParaRPr lang="en-US" altLang="zh-CN" sz="1100" b="0" kern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+mn-ea"/>
              </a:endParaRPr>
            </a:p>
            <a:p>
              <a:pPr marL="285759" indent="-285759" algn="l" defTabSz="1218835">
                <a:lnSpc>
                  <a:spcPct val="120000"/>
                </a:lnSpc>
                <a:buFont typeface="Wingdings" pitchFamily="2" charset="2"/>
                <a:buChar char="l"/>
                <a:defRPr/>
              </a:pPr>
              <a:r>
                <a:rPr lang="zh-CN" altLang="en-US" sz="11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  <a:cs typeface="+mn-ea"/>
                </a:rPr>
                <a:t>大数据计算与认知平台</a:t>
              </a:r>
              <a:endParaRPr lang="en-US" altLang="zh-CN" sz="1100" b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+mn-ea"/>
              </a:endParaRPr>
            </a:p>
            <a:p>
              <a:pPr marL="285759" indent="-285759" algn="l" defTabSz="1218835">
                <a:lnSpc>
                  <a:spcPct val="120000"/>
                </a:lnSpc>
                <a:buFont typeface="Wingdings" pitchFamily="2" charset="2"/>
                <a:buChar char="l"/>
                <a:defRPr/>
              </a:pPr>
              <a:r>
                <a:rPr lang="zh-CN" altLang="en-US" sz="1100" b="0" dirty="0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  <a:cs typeface="+mn-ea"/>
                </a:rPr>
                <a:t>大数据分析与应用平台</a:t>
              </a:r>
              <a:endParaRPr lang="zh-CN" altLang="en-US" sz="1100" b="0" kern="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+mn-ea"/>
              </a:endParaRPr>
            </a:p>
          </p:txBody>
        </p:sp>
        <p:grpSp>
          <p:nvGrpSpPr>
            <p:cNvPr id="7" name="组合 40">
              <a:extLst>
                <a:ext uri="{FF2B5EF4-FFF2-40B4-BE49-F238E27FC236}">
                  <a16:creationId xmlns:a16="http://schemas.microsoft.com/office/drawing/2014/main" id="{E8CC6FFC-F289-4565-8A10-A8D4D79CCDD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515330" y="3118332"/>
              <a:ext cx="4826640" cy="4807268"/>
              <a:chOff x="0" y="0"/>
              <a:chExt cx="2882188" cy="2872143"/>
            </a:xfrm>
          </p:grpSpPr>
          <p:sp>
            <p:nvSpPr>
              <p:cNvPr id="8" name="新月形 41">
                <a:extLst>
                  <a:ext uri="{FF2B5EF4-FFF2-40B4-BE49-F238E27FC236}">
                    <a16:creationId xmlns:a16="http://schemas.microsoft.com/office/drawing/2014/main" id="{3094DABD-80AB-405B-AC5C-775474062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751297">
                <a:off x="0" y="201607"/>
                <a:ext cx="1331655" cy="2663312"/>
              </a:xfrm>
              <a:prstGeom prst="moon">
                <a:avLst>
                  <a:gd name="adj" fmla="val 15190"/>
                </a:avLst>
              </a:prstGeom>
              <a:solidFill>
                <a:schemeClr val="tx2"/>
              </a:solidFill>
              <a:ln w="12700" cap="flat" cmpd="sng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zh-CN" sz="1000" b="1" i="1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  <a:cs typeface="+mn-ea"/>
                  <a:sym typeface="宋体" pitchFamily="2" charset="-122"/>
                </a:endParaRPr>
              </a:p>
            </p:txBody>
          </p:sp>
          <p:sp>
            <p:nvSpPr>
              <p:cNvPr id="9" name="新月形 42">
                <a:extLst>
                  <a:ext uri="{FF2B5EF4-FFF2-40B4-BE49-F238E27FC236}">
                    <a16:creationId xmlns:a16="http://schemas.microsoft.com/office/drawing/2014/main" id="{DAC979CF-2372-4A1D-BA01-BD428E00A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4551297">
                <a:off x="681991" y="-665827"/>
                <a:ext cx="1331655" cy="2663310"/>
              </a:xfrm>
              <a:prstGeom prst="moon">
                <a:avLst>
                  <a:gd name="adj" fmla="val 15190"/>
                </a:avLst>
              </a:prstGeom>
              <a:solidFill>
                <a:schemeClr val="tx2">
                  <a:lumMod val="75000"/>
                </a:schemeClr>
              </a:solidFill>
              <a:ln w="12700" cap="flat" cmpd="sng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zh-CN" sz="1000" b="1" i="1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  <a:cs typeface="+mn-ea"/>
                  <a:sym typeface="宋体" pitchFamily="2" charset="-122"/>
                </a:endParaRPr>
              </a:p>
            </p:txBody>
          </p:sp>
          <p:sp>
            <p:nvSpPr>
              <p:cNvPr id="10" name="新月形 43">
                <a:extLst>
                  <a:ext uri="{FF2B5EF4-FFF2-40B4-BE49-F238E27FC236}">
                    <a16:creationId xmlns:a16="http://schemas.microsoft.com/office/drawing/2014/main" id="{8A2B0576-A8FB-43EB-9DB2-BED633478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9951297">
                <a:off x="1550533" y="16873"/>
                <a:ext cx="1331655" cy="2663311"/>
              </a:xfrm>
              <a:prstGeom prst="moon">
                <a:avLst>
                  <a:gd name="adj" fmla="val 15190"/>
                </a:avLst>
              </a:prstGeom>
              <a:solidFill>
                <a:schemeClr val="tx2"/>
              </a:solidFill>
              <a:ln w="12700" cap="flat" cmpd="sng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zh-CN" sz="1000" b="1" i="1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  <a:cs typeface="+mn-ea"/>
                  <a:sym typeface="宋体" pitchFamily="2" charset="-122"/>
                </a:endParaRPr>
              </a:p>
            </p:txBody>
          </p:sp>
          <p:sp>
            <p:nvSpPr>
              <p:cNvPr id="11" name="新月形 44">
                <a:extLst>
                  <a:ext uri="{FF2B5EF4-FFF2-40B4-BE49-F238E27FC236}">
                    <a16:creationId xmlns:a16="http://schemas.microsoft.com/office/drawing/2014/main" id="{506AFD05-0EA4-4481-A7FA-C579C8FBC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351297">
                <a:off x="879962" y="874661"/>
                <a:ext cx="1331655" cy="2663310"/>
              </a:xfrm>
              <a:prstGeom prst="moon">
                <a:avLst>
                  <a:gd name="adj" fmla="val 15190"/>
                </a:avLst>
              </a:prstGeom>
              <a:solidFill>
                <a:schemeClr val="tx2">
                  <a:lumMod val="75000"/>
                </a:schemeClr>
              </a:solidFill>
              <a:ln w="12700" cap="flat" cmpd="sng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zh-CN" sz="1000" b="1" i="1">
                  <a:solidFill>
                    <a:schemeClr val="bg1"/>
                  </a:solidFill>
                  <a:latin typeface="TTTGB Medium" panose="020C06030202040F0204" pitchFamily="34" charset="-122"/>
                  <a:ea typeface="TTTGB Medium" panose="020C06030202040F0204" pitchFamily="34" charset="-122"/>
                  <a:cs typeface="+mn-ea"/>
                  <a:sym typeface="宋体" pitchFamily="2" charset="-122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E6AAA65-BA9B-4E60-8450-C4C25F056AA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663760" y="2990190"/>
              <a:ext cx="4826640" cy="4807268"/>
              <a:chOff x="9663760" y="4322598"/>
              <a:chExt cx="4826640" cy="4807268"/>
            </a:xfrm>
          </p:grpSpPr>
          <p:sp>
            <p:nvSpPr>
              <p:cNvPr id="13" name="矩形 59">
                <a:extLst>
                  <a:ext uri="{FF2B5EF4-FFF2-40B4-BE49-F238E27FC236}">
                    <a16:creationId xmlns:a16="http://schemas.microsoft.com/office/drawing/2014/main" id="{7CDBCD6D-E0B3-4A4F-A57A-A2D6FB951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7303" y="6167146"/>
                <a:ext cx="3009508" cy="1252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lIns="91423" tIns="45712" rIns="91423" bIns="45712">
                <a:spAutoFit/>
              </a:bodyPr>
              <a:lstStyle/>
              <a:p>
                <a:pPr>
                  <a:defRPr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TTTGB Medium" panose="020C06030202040F0204" pitchFamily="34" charset="-122"/>
                    <a:ea typeface="TTTGB Medium" panose="020C06030202040F0204" pitchFamily="34" charset="-122"/>
                    <a:cs typeface="+mn-ea"/>
                  </a:rPr>
                  <a:t>统一智慧教育云应用中心</a:t>
                </a:r>
              </a:p>
            </p:txBody>
          </p:sp>
          <p:grpSp>
            <p:nvGrpSpPr>
              <p:cNvPr id="14" name="组合 50">
                <a:extLst>
                  <a:ext uri="{FF2B5EF4-FFF2-40B4-BE49-F238E27FC236}">
                    <a16:creationId xmlns:a16="http://schemas.microsoft.com/office/drawing/2014/main" id="{E338BB44-B005-4EF4-97A3-3DE29CB720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663760" y="4322598"/>
                <a:ext cx="4826640" cy="4807268"/>
                <a:chOff x="0" y="0"/>
                <a:chExt cx="2882188" cy="2872143"/>
              </a:xfrm>
            </p:grpSpPr>
            <p:sp>
              <p:nvSpPr>
                <p:cNvPr id="15" name="新月形 51">
                  <a:extLst>
                    <a:ext uri="{FF2B5EF4-FFF2-40B4-BE49-F238E27FC236}">
                      <a16:creationId xmlns:a16="http://schemas.microsoft.com/office/drawing/2014/main" id="{A6069E8D-4F41-4C92-A543-C0AFFE249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0751297">
                  <a:off x="0" y="201607"/>
                  <a:ext cx="1331655" cy="2663312"/>
                </a:xfrm>
                <a:prstGeom prst="moon">
                  <a:avLst>
                    <a:gd name="adj" fmla="val 15190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FFFFFF"/>
                  </a:solidFill>
                  <a:bevel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zh-CN" altLang="zh-CN" sz="1000" b="1" i="1">
                    <a:solidFill>
                      <a:schemeClr val="bg1"/>
                    </a:solidFill>
                    <a:latin typeface="TTTGB Medium" panose="020C06030202040F0204" pitchFamily="34" charset="-122"/>
                    <a:ea typeface="TTTGB Medium" panose="020C06030202040F0204" pitchFamily="34" charset="-122"/>
                    <a:cs typeface="+mn-ea"/>
                    <a:sym typeface="宋体" pitchFamily="2" charset="-122"/>
                  </a:endParaRPr>
                </a:p>
              </p:txBody>
            </p:sp>
            <p:sp>
              <p:nvSpPr>
                <p:cNvPr id="16" name="新月形 52">
                  <a:extLst>
                    <a:ext uri="{FF2B5EF4-FFF2-40B4-BE49-F238E27FC236}">
                      <a16:creationId xmlns:a16="http://schemas.microsoft.com/office/drawing/2014/main" id="{97E377C9-1157-4252-8B8C-CFFDCF5A3C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4551297">
                  <a:off x="681991" y="-665827"/>
                  <a:ext cx="1331655" cy="2663310"/>
                </a:xfrm>
                <a:prstGeom prst="moon">
                  <a:avLst>
                    <a:gd name="adj" fmla="val 15190"/>
                  </a:avLst>
                </a:prstGeom>
                <a:solidFill>
                  <a:schemeClr val="accent1">
                    <a:lumMod val="75000"/>
                  </a:schemeClr>
                </a:solidFill>
                <a:ln w="12700" cap="flat" cmpd="sng">
                  <a:solidFill>
                    <a:srgbClr val="FFFFFF"/>
                  </a:solidFill>
                  <a:bevel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zh-CN" altLang="zh-CN" sz="1000" b="1" i="1">
                    <a:solidFill>
                      <a:schemeClr val="bg1"/>
                    </a:solidFill>
                    <a:latin typeface="TTTGB Medium" panose="020C06030202040F0204" pitchFamily="34" charset="-122"/>
                    <a:ea typeface="TTTGB Medium" panose="020C06030202040F0204" pitchFamily="34" charset="-122"/>
                    <a:cs typeface="+mn-ea"/>
                    <a:sym typeface="宋体" pitchFamily="2" charset="-122"/>
                  </a:endParaRPr>
                </a:p>
              </p:txBody>
            </p:sp>
            <p:sp>
              <p:nvSpPr>
                <p:cNvPr id="17" name="新月形 53">
                  <a:extLst>
                    <a:ext uri="{FF2B5EF4-FFF2-40B4-BE49-F238E27FC236}">
                      <a16:creationId xmlns:a16="http://schemas.microsoft.com/office/drawing/2014/main" id="{EEF68DEE-F714-4A7D-A824-FEBC2762A6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9951297">
                  <a:off x="1550533" y="16873"/>
                  <a:ext cx="1331655" cy="2663311"/>
                </a:xfrm>
                <a:prstGeom prst="moon">
                  <a:avLst>
                    <a:gd name="adj" fmla="val 15190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FFFFFF"/>
                  </a:solidFill>
                  <a:bevel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zh-CN" altLang="zh-CN" sz="1000" b="1" i="1">
                    <a:solidFill>
                      <a:schemeClr val="bg1"/>
                    </a:solidFill>
                    <a:latin typeface="TTTGB Medium" panose="020C06030202040F0204" pitchFamily="34" charset="-122"/>
                    <a:ea typeface="TTTGB Medium" panose="020C06030202040F0204" pitchFamily="34" charset="-122"/>
                    <a:cs typeface="+mn-ea"/>
                    <a:sym typeface="宋体" pitchFamily="2" charset="-122"/>
                  </a:endParaRPr>
                </a:p>
              </p:txBody>
            </p:sp>
            <p:sp>
              <p:nvSpPr>
                <p:cNvPr id="18" name="新月形 54">
                  <a:extLst>
                    <a:ext uri="{FF2B5EF4-FFF2-40B4-BE49-F238E27FC236}">
                      <a16:creationId xmlns:a16="http://schemas.microsoft.com/office/drawing/2014/main" id="{D7FC5F5E-441D-4C75-A395-FB1CB6AB83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5351297">
                  <a:off x="879962" y="874661"/>
                  <a:ext cx="1331655" cy="2663310"/>
                </a:xfrm>
                <a:prstGeom prst="moon">
                  <a:avLst>
                    <a:gd name="adj" fmla="val 15190"/>
                  </a:avLst>
                </a:prstGeom>
                <a:solidFill>
                  <a:schemeClr val="accent1">
                    <a:lumMod val="75000"/>
                  </a:schemeClr>
                </a:solidFill>
                <a:ln w="12700" cap="flat" cmpd="sng">
                  <a:solidFill>
                    <a:srgbClr val="FFFFFF"/>
                  </a:solidFill>
                  <a:bevel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zh-CN" altLang="zh-CN" sz="1000" b="1" i="1">
                    <a:solidFill>
                      <a:schemeClr val="bg1"/>
                    </a:solidFill>
                    <a:latin typeface="TTTGB Medium" panose="020C06030202040F0204" pitchFamily="34" charset="-122"/>
                    <a:ea typeface="TTTGB Medium" panose="020C06030202040F0204" pitchFamily="34" charset="-122"/>
                    <a:cs typeface="+mn-ea"/>
                    <a:sym typeface="宋体" pitchFamily="2" charset="-122"/>
                  </a:endParaRPr>
                </a:p>
              </p:txBody>
            </p:sp>
          </p:grp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DBBB8E8-9B50-41CA-BDD4-23644576A6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34530" y="2985800"/>
              <a:ext cx="4826640" cy="4807268"/>
              <a:chOff x="9663760" y="4322598"/>
              <a:chExt cx="4826640" cy="4807268"/>
            </a:xfrm>
          </p:grpSpPr>
          <p:sp>
            <p:nvSpPr>
              <p:cNvPr id="20" name="矩形 59">
                <a:extLst>
                  <a:ext uri="{FF2B5EF4-FFF2-40B4-BE49-F238E27FC236}">
                    <a16:creationId xmlns:a16="http://schemas.microsoft.com/office/drawing/2014/main" id="{9DCC889F-CD38-4D93-81AF-4B4E9E5C7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6841" y="6171537"/>
                <a:ext cx="3009508" cy="1252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lIns="91423" tIns="45712" rIns="91423" bIns="45712">
                <a:spAutoFit/>
              </a:bodyPr>
              <a:lstStyle/>
              <a:p>
                <a:pPr defTabSz="1218835">
                  <a:defRPr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TTTGB Medium" panose="020C06030202040F0204" pitchFamily="34" charset="-122"/>
                    <a:ea typeface="TTTGB Medium" panose="020C06030202040F0204" pitchFamily="34" charset="-122"/>
                    <a:cs typeface="+mn-ea"/>
                  </a:rPr>
                  <a:t>统一智慧教育云基础平台</a:t>
                </a:r>
              </a:p>
            </p:txBody>
          </p: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2813A10A-9D16-4B66-A000-B37633E323B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663760" y="4322598"/>
                <a:ext cx="4826640" cy="4807268"/>
                <a:chOff x="0" y="0"/>
                <a:chExt cx="2882188" cy="2872143"/>
              </a:xfrm>
            </p:grpSpPr>
            <p:sp>
              <p:nvSpPr>
                <p:cNvPr id="22" name="新月形 21">
                  <a:extLst>
                    <a:ext uri="{FF2B5EF4-FFF2-40B4-BE49-F238E27FC236}">
                      <a16:creationId xmlns:a16="http://schemas.microsoft.com/office/drawing/2014/main" id="{29866EE1-6248-434A-99E8-C89E2ECB3E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0751297">
                  <a:off x="0" y="201607"/>
                  <a:ext cx="1331655" cy="2663312"/>
                </a:xfrm>
                <a:prstGeom prst="moon">
                  <a:avLst>
                    <a:gd name="adj" fmla="val 15190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FFFFFF"/>
                  </a:solidFill>
                  <a:bevel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zh-CN" altLang="zh-CN" sz="1000" b="1" i="1">
                    <a:solidFill>
                      <a:schemeClr val="bg1"/>
                    </a:solidFill>
                    <a:latin typeface="TTTGB Medium" panose="020C06030202040F0204" pitchFamily="34" charset="-122"/>
                    <a:ea typeface="TTTGB Medium" panose="020C06030202040F0204" pitchFamily="34" charset="-122"/>
                    <a:cs typeface="+mn-ea"/>
                    <a:sym typeface="宋体" pitchFamily="2" charset="-122"/>
                  </a:endParaRPr>
                </a:p>
              </p:txBody>
            </p:sp>
            <p:sp>
              <p:nvSpPr>
                <p:cNvPr id="23" name="新月形 22">
                  <a:extLst>
                    <a:ext uri="{FF2B5EF4-FFF2-40B4-BE49-F238E27FC236}">
                      <a16:creationId xmlns:a16="http://schemas.microsoft.com/office/drawing/2014/main" id="{DA3159F2-F506-43DB-9BAB-4F64F9C5CD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4551297">
                  <a:off x="681991" y="-665827"/>
                  <a:ext cx="1331655" cy="2663310"/>
                </a:xfrm>
                <a:prstGeom prst="moon">
                  <a:avLst>
                    <a:gd name="adj" fmla="val 15190"/>
                  </a:avLst>
                </a:prstGeom>
                <a:solidFill>
                  <a:schemeClr val="accent1">
                    <a:lumMod val="75000"/>
                  </a:schemeClr>
                </a:solidFill>
                <a:ln w="12700" cap="flat" cmpd="sng">
                  <a:solidFill>
                    <a:srgbClr val="FFFFFF"/>
                  </a:solidFill>
                  <a:bevel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zh-CN" altLang="zh-CN" sz="1000" b="1" i="1">
                    <a:solidFill>
                      <a:schemeClr val="bg1"/>
                    </a:solidFill>
                    <a:latin typeface="TTTGB Medium" panose="020C06030202040F0204" pitchFamily="34" charset="-122"/>
                    <a:ea typeface="TTTGB Medium" panose="020C06030202040F0204" pitchFamily="34" charset="-122"/>
                    <a:cs typeface="+mn-ea"/>
                    <a:sym typeface="宋体" pitchFamily="2" charset="-122"/>
                  </a:endParaRPr>
                </a:p>
              </p:txBody>
            </p:sp>
            <p:sp>
              <p:nvSpPr>
                <p:cNvPr id="24" name="新月形 23">
                  <a:extLst>
                    <a:ext uri="{FF2B5EF4-FFF2-40B4-BE49-F238E27FC236}">
                      <a16:creationId xmlns:a16="http://schemas.microsoft.com/office/drawing/2014/main" id="{76EEAC02-8D7A-46BE-9C82-303B13F34D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9951297">
                  <a:off x="1550533" y="16873"/>
                  <a:ext cx="1331655" cy="2663311"/>
                </a:xfrm>
                <a:prstGeom prst="moon">
                  <a:avLst>
                    <a:gd name="adj" fmla="val 15190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FFFFFF"/>
                  </a:solidFill>
                  <a:bevel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zh-CN" altLang="zh-CN" sz="1000" b="1" i="1">
                    <a:solidFill>
                      <a:schemeClr val="bg1"/>
                    </a:solidFill>
                    <a:latin typeface="TTTGB Medium" panose="020C06030202040F0204" pitchFamily="34" charset="-122"/>
                    <a:ea typeface="TTTGB Medium" panose="020C06030202040F0204" pitchFamily="34" charset="-122"/>
                    <a:cs typeface="+mn-ea"/>
                    <a:sym typeface="宋体" pitchFamily="2" charset="-122"/>
                  </a:endParaRPr>
                </a:p>
              </p:txBody>
            </p:sp>
            <p:sp>
              <p:nvSpPr>
                <p:cNvPr id="25" name="新月形 24">
                  <a:extLst>
                    <a:ext uri="{FF2B5EF4-FFF2-40B4-BE49-F238E27FC236}">
                      <a16:creationId xmlns:a16="http://schemas.microsoft.com/office/drawing/2014/main" id="{41B8730E-437E-4D86-8CB2-7B6AA11B64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5351297">
                  <a:off x="879962" y="874661"/>
                  <a:ext cx="1331655" cy="2663310"/>
                </a:xfrm>
                <a:prstGeom prst="moon">
                  <a:avLst>
                    <a:gd name="adj" fmla="val 15190"/>
                  </a:avLst>
                </a:prstGeom>
                <a:solidFill>
                  <a:schemeClr val="accent1">
                    <a:lumMod val="75000"/>
                  </a:schemeClr>
                </a:solidFill>
                <a:ln w="12700" cap="flat" cmpd="sng">
                  <a:solidFill>
                    <a:srgbClr val="FFFFFF"/>
                  </a:solidFill>
                  <a:bevel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zh-CN" altLang="zh-CN" sz="1000" b="1" i="1">
                    <a:solidFill>
                      <a:schemeClr val="bg1"/>
                    </a:solidFill>
                    <a:latin typeface="TTTGB Medium" panose="020C06030202040F0204" pitchFamily="34" charset="-122"/>
                    <a:ea typeface="TTTGB Medium" panose="020C06030202040F0204" pitchFamily="34" charset="-122"/>
                    <a:cs typeface="+mn-ea"/>
                    <a:sym typeface="宋体" pitchFamily="2" charset="-122"/>
                  </a:endParaRPr>
                </a:p>
              </p:txBody>
            </p:sp>
          </p:grpSp>
        </p:grpSp>
      </p:grpSp>
      <p:sp>
        <p:nvSpPr>
          <p:cNvPr id="27" name="标题 1">
            <a:extLst>
              <a:ext uri="{FF2B5EF4-FFF2-40B4-BE49-F238E27FC236}">
                <a16:creationId xmlns:a16="http://schemas.microsoft.com/office/drawing/2014/main" id="{B4F67C76-D729-4A1D-9884-DAA5F48901E0}"/>
              </a:ext>
            </a:extLst>
          </p:cNvPr>
          <p:cNvSpPr txBox="1">
            <a:spLocks noChangeArrowheads="1"/>
          </p:cNvSpPr>
          <p:nvPr/>
        </p:nvSpPr>
        <p:spPr>
          <a:xfrm>
            <a:off x="471304" y="293320"/>
            <a:ext cx="5215440" cy="2826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>
                <a:solidFill>
                  <a:srgbClr val="0DB1DD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项目建设内容</a:t>
            </a:r>
          </a:p>
        </p:txBody>
      </p:sp>
      <p:sp>
        <p:nvSpPr>
          <p:cNvPr id="28" name="矩形 8">
            <a:extLst>
              <a:ext uri="{FF2B5EF4-FFF2-40B4-BE49-F238E27FC236}">
                <a16:creationId xmlns:a16="http://schemas.microsoft.com/office/drawing/2014/main" id="{522D9385-55C9-479F-9A13-D579DB4E7A18}"/>
              </a:ext>
            </a:extLst>
          </p:cNvPr>
          <p:cNvSpPr/>
          <p:nvPr/>
        </p:nvSpPr>
        <p:spPr>
          <a:xfrm>
            <a:off x="275514" y="338131"/>
            <a:ext cx="135425" cy="193476"/>
          </a:xfrm>
          <a:prstGeom prst="rect">
            <a:avLst/>
          </a:prstGeom>
          <a:solidFill>
            <a:srgbClr val="05B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1190" noProof="1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</a:endParaRPr>
          </a:p>
        </p:txBody>
      </p:sp>
      <p:sp>
        <p:nvSpPr>
          <p:cNvPr id="29" name="矩形 7">
            <a:extLst>
              <a:ext uri="{FF2B5EF4-FFF2-40B4-BE49-F238E27FC236}">
                <a16:creationId xmlns:a16="http://schemas.microsoft.com/office/drawing/2014/main" id="{8DB79A10-C524-488C-9D69-EC306BD9230C}"/>
              </a:ext>
            </a:extLst>
          </p:cNvPr>
          <p:cNvSpPr/>
          <p:nvPr/>
        </p:nvSpPr>
        <p:spPr>
          <a:xfrm>
            <a:off x="430623" y="338131"/>
            <a:ext cx="23620" cy="1934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1190" noProof="1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195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4807</TotalTime>
  <Words>2052</Words>
  <Application>Microsoft Office PowerPoint</Application>
  <PresentationFormat>宽屏</PresentationFormat>
  <Paragraphs>164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Lato</vt:lpstr>
      <vt:lpstr>Swiss911 UCm BT</vt:lpstr>
      <vt:lpstr>TTTGB Medium</vt:lpstr>
      <vt:lpstr>等线</vt:lpstr>
      <vt:lpstr>等线 Light</vt:lpstr>
      <vt:lpstr>方正兰亭黑_GBK</vt:lpstr>
      <vt:lpstr>宋体</vt:lpstr>
      <vt:lpstr>Arial</vt:lpstr>
      <vt:lpstr>Wingdings</vt:lpstr>
      <vt:lpstr>Office 主题​​</vt:lpstr>
      <vt:lpstr>腾讯智慧校园产品介绍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Tencent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moninfu(付金懋)</dc:creator>
  <cp:lastModifiedBy>boscoyliu(刘勇)</cp:lastModifiedBy>
  <cp:revision>458</cp:revision>
  <dcterms:created xsi:type="dcterms:W3CDTF">2018-10-25T06:33:10Z</dcterms:created>
  <dcterms:modified xsi:type="dcterms:W3CDTF">2020-01-09T11:36:01Z</dcterms:modified>
</cp:coreProperties>
</file>