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2"/>
    <p:sldId id="282" r:id="rId3"/>
    <p:sldId id="394" r:id="rId4"/>
    <p:sldId id="395" r:id="rId5"/>
    <p:sldId id="290" r:id="rId6"/>
    <p:sldId id="322" r:id="rId7"/>
    <p:sldId id="283" r:id="rId8"/>
    <p:sldId id="323" r:id="rId9"/>
    <p:sldId id="324" r:id="rId10"/>
    <p:sldId id="325" r:id="rId11"/>
    <p:sldId id="326" r:id="rId12"/>
    <p:sldId id="284" r:id="rId13"/>
    <p:sldId id="278" r:id="rId14"/>
    <p:sldId id="385" r:id="rId15"/>
    <p:sldId id="287" r:id="rId16"/>
    <p:sldId id="308" r:id="rId17"/>
    <p:sldId id="310" r:id="rId18"/>
    <p:sldId id="330" r:id="rId19"/>
    <p:sldId id="311" r:id="rId20"/>
    <p:sldId id="375" r:id="rId21"/>
    <p:sldId id="376" r:id="rId22"/>
    <p:sldId id="312" r:id="rId23"/>
    <p:sldId id="288" r:id="rId24"/>
    <p:sldId id="313" r:id="rId25"/>
    <p:sldId id="349" r:id="rId26"/>
    <p:sldId id="314" r:id="rId27"/>
    <p:sldId id="316" r:id="rId28"/>
    <p:sldId id="363" r:id="rId29"/>
    <p:sldId id="317" r:id="rId30"/>
    <p:sldId id="318" r:id="rId31"/>
    <p:sldId id="373" r:id="rId32"/>
    <p:sldId id="374" r:id="rId33"/>
    <p:sldId id="315" r:id="rId34"/>
    <p:sldId id="319" r:id="rId35"/>
    <p:sldId id="320" r:id="rId36"/>
    <p:sldId id="321" r:id="rId37"/>
    <p:sldId id="378" r:id="rId38"/>
    <p:sldId id="381" r:id="rId39"/>
    <p:sldId id="383" r:id="rId40"/>
    <p:sldId id="384" r:id="rId41"/>
    <p:sldId id="379" r:id="rId42"/>
    <p:sldId id="386" r:id="rId43"/>
    <p:sldId id="387" r:id="rId44"/>
    <p:sldId id="389" r:id="rId45"/>
    <p:sldId id="388" r:id="rId46"/>
    <p:sldId id="380" r:id="rId47"/>
    <p:sldId id="390" r:id="rId48"/>
    <p:sldId id="393" r:id="rId49"/>
    <p:sldId id="391" r:id="rId50"/>
    <p:sldId id="392" r:id="rId51"/>
    <p:sldId id="291" r:id="rId52"/>
    <p:sldId id="271" r:id="rId53"/>
    <p:sldId id="276" r:id="rId54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9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881" autoAdjust="0"/>
  </p:normalViewPr>
  <p:slideViewPr>
    <p:cSldViewPr>
      <p:cViewPr varScale="1">
        <p:scale>
          <a:sx n="114" d="100"/>
          <a:sy n="114" d="100"/>
        </p:scale>
        <p:origin x="246" y="96"/>
      </p:cViewPr>
      <p:guideLst>
        <p:guide orient="horz" pos="2142"/>
        <p:guide pos="3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2"/>
    </p:cViewPr>
  </p:sorterViewPr>
  <p:notesViewPr>
    <p:cSldViewPr showGuides="1">
      <p:cViewPr varScale="1">
        <p:scale>
          <a:sx n="58" d="100"/>
          <a:sy n="58" d="100"/>
        </p:scale>
        <p:origin x="3254" y="72"/>
      </p:cViewPr>
      <p:guideLst>
        <p:guide orient="horz" pos="3099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281"/>
            <a:ext cx="2945659" cy="498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281"/>
            <a:ext cx="2945659" cy="498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19502" y="786854"/>
            <a:ext cx="5758671" cy="3240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9502" y="4337951"/>
            <a:ext cx="5758671" cy="4910824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zh-CN" altLang="en-US" dirty="0"/>
              <a:t>第一级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>
          <a:xfrm>
            <a:off x="3850443" y="9644864"/>
            <a:ext cx="2945659" cy="281774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115E481A-832A-48B0-9B5F-CC2DDFB376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lnSpc>
        <a:spcPct val="150000"/>
      </a:lnSpc>
      <a:buFont typeface="Wingdings" panose="05000000000000000000" pitchFamily="2" charset="2"/>
      <a:buChar char="p"/>
      <a:defRPr sz="1000" kern="1200">
        <a:solidFill>
          <a:schemeClr val="tx1"/>
        </a:solidFill>
        <a:latin typeface="+mj-ea"/>
        <a:ea typeface="+mj-ea"/>
        <a:cs typeface="+mn-cs"/>
      </a:defRPr>
    </a:lvl1pPr>
    <a:lvl2pPr marL="355600" indent="-173355" algn="l" defTabSz="914400" rtl="0" eaLnBrk="1" latinLnBrk="0" hangingPunct="1">
      <a:lnSpc>
        <a:spcPct val="150000"/>
      </a:lnSpc>
      <a:buFont typeface="Wingdings" panose="05000000000000000000" pitchFamily="2" charset="2"/>
      <a:buChar char="n"/>
      <a:defRPr sz="1000" kern="1200">
        <a:solidFill>
          <a:schemeClr val="tx1"/>
        </a:solidFill>
        <a:latin typeface="+mj-ea"/>
        <a:ea typeface="+mj-ea"/>
        <a:cs typeface="+mn-cs"/>
      </a:defRPr>
    </a:lvl2pPr>
    <a:lvl3pPr marL="539750" indent="-171450" algn="l" defTabSz="914400" rtl="0" eaLnBrk="1" latinLnBrk="0" hangingPunct="1">
      <a:lnSpc>
        <a:spcPct val="150000"/>
      </a:lnSpc>
      <a:buFont typeface="Arial" panose="020B0604020202090204" pitchFamily="34" charset="0"/>
      <a:buChar char="•"/>
      <a:defRPr sz="10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98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42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96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53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 descr="E:\5月\五月PPT\腾讯云相关课程模板(待确认版)\腾讯云课程.jpg腾讯云课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72" y="-3175"/>
            <a:ext cx="12226925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415481" y="2576032"/>
            <a:ext cx="9361040" cy="741362"/>
          </a:xfr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zh-CN" altLang="en-US" sz="4800" b="1" kern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6" name="页脚占位符 4"/>
          <p:cNvSpPr txBox="1"/>
          <p:nvPr userDrawn="1"/>
        </p:nvSpPr>
        <p:spPr>
          <a:xfrm>
            <a:off x="3559810" y="6502400"/>
            <a:ext cx="5220335" cy="36703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版权归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 2019 Tencent,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Inc.或其附属公司所有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保留所有权利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分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1268760"/>
            <a:ext cx="10658399" cy="5040560"/>
          </a:xfrm>
        </p:spPr>
        <p:txBody>
          <a:bodyPr/>
          <a:lstStyle>
            <a:lvl1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36295" indent="-355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文本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1268760"/>
            <a:ext cx="10658399" cy="5040559"/>
          </a:xfr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36295" indent="-355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Clr>
                <a:schemeClr val="accent1"/>
              </a:buClr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 descr="E:\5月\五月PPT\腾讯云相关课程模板(待确认版)\腾讯云课程.jpg腾讯云课程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-14288"/>
            <a:ext cx="12226925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5080337" y="2603500"/>
            <a:ext cx="203132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7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6" name="页脚占位符 4"/>
          <p:cNvSpPr txBox="1"/>
          <p:nvPr userDrawn="1"/>
        </p:nvSpPr>
        <p:spPr>
          <a:xfrm>
            <a:off x="3559810" y="6502400"/>
            <a:ext cx="5257800" cy="36703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版权归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 2019 Tencent,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Inc.或其附属公司所有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保留所有权利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7" name="图片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3538"/>
            <a:ext cx="105156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40963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4038"/>
            <a:ext cx="105156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>
                <a:sym typeface="Calibri" panose="020F0502020204030204" pitchFamily="34" charset="0"/>
              </a:rPr>
              <a:t>编辑母版文本样式</a:t>
            </a: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dirty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dirty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dirty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667"/>
            <a:ext cx="27432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algn="r">
              <a:defRPr sz="1200" noProof="1">
                <a:solidFill>
                  <a:srgbClr val="898989"/>
                </a:solidFill>
                <a:latin typeface="Arial" panose="020B0604020202090204" pitchFamily="34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DA55B55-97DF-44AB-8B95-259E484DB600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4" y="1944335"/>
            <a:ext cx="4298019" cy="409351"/>
          </a:xfrm>
          <a:prstGeom prst="rect">
            <a:avLst/>
          </a:prstGeom>
        </p:spPr>
      </p:pic>
      <p:sp>
        <p:nvSpPr>
          <p:cNvPr id="8" name="页脚占位符 4"/>
          <p:cNvSpPr txBox="1"/>
          <p:nvPr userDrawn="1"/>
        </p:nvSpPr>
        <p:spPr>
          <a:xfrm>
            <a:off x="3559810" y="6502400"/>
            <a:ext cx="5172075" cy="36703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版权归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 2019 Tencent,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Inc.或其附属公司所有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保留所有权利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dt="0"/>
  <p:txStyles>
    <p:titleStyle>
      <a:lvl1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charset="-122"/>
          <a:sym typeface="Calibri Light" panose="020F0302020204030204" pitchFamily="34" charset="0"/>
        </a:defRPr>
      </a:lvl2pPr>
      <a:lvl3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charset="-122"/>
          <a:sym typeface="Calibri Light" panose="020F0302020204030204" pitchFamily="34" charset="0"/>
        </a:defRPr>
      </a:lvl3pPr>
      <a:lvl4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charset="-122"/>
          <a:sym typeface="Calibri Light" panose="020F0302020204030204" pitchFamily="34" charset="0"/>
        </a:defRPr>
      </a:lvl4pPr>
      <a:lvl5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charset="-122"/>
          <a:sym typeface="Calibri Light" panose="020F0302020204030204" pitchFamily="34" charset="0"/>
        </a:defRPr>
      </a:lvl5pPr>
      <a:lvl6pPr marL="15240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charset="-122"/>
          <a:sym typeface="Calibri Light" panose="020F0302020204030204" pitchFamily="34" charset="0"/>
        </a:defRPr>
      </a:lvl6pPr>
      <a:lvl7pPr marL="21336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charset="-122"/>
          <a:sym typeface="Calibri Light" panose="020F0302020204030204" pitchFamily="34" charset="0"/>
        </a:defRPr>
      </a:lvl7pPr>
      <a:lvl8pPr marL="27432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charset="-122"/>
          <a:sym typeface="Calibri Light" panose="020F0302020204030204" pitchFamily="34" charset="0"/>
        </a:defRPr>
      </a:lvl8pPr>
      <a:lvl9pPr marL="33528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charset="-122"/>
          <a:sym typeface="Calibri Light" panose="020F0302020204030204" pitchFamily="34" charset="0"/>
        </a:defRPr>
      </a:lvl9pPr>
    </p:titleStyle>
    <p:bodyStyle>
      <a:lvl1pPr marL="227330" indent="-227330" algn="l" defTabSz="912495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lvl="1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lvl="2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lvl="3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lvl="4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352800" lvl="5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9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228600" lvl="1" indent="-1143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9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457200" lvl="2" indent="-2286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9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685800" lvl="3" indent="-3429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9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914400" lvl="4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9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3048000" lvl="5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9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3657600" lvl="6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9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7pPr>
      <a:lvl8pPr marL="4267200" lvl="7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9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4876800" lvl="8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9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share.weiyun.com/5KXwMf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dc.lexiangla.com/docs?category_id=7a86dd26ec9611e9ad880a58ac13064b" TargetMode="External"/><Relationship Id="rId5" Type="http://schemas.openxmlformats.org/officeDocument/2006/relationships/hyperlink" Target="https://gdc.lexiangla.com/docs/a32e49bef95a11e987080a58ac130b6e?company_from=gdc" TargetMode="External"/><Relationship Id="rId4" Type="http://schemas.openxmlformats.org/officeDocument/2006/relationships/hyperlink" Target="http://redcs.oa.com/product/menu/views/supplie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youtu.qq.com/#/open/application/private-clou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27.0.0.1:60011/youtu/ocrapi/invoiceocr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60011/youtu/ocrapi/invoiceocr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腾讯优图OCR服务部署介绍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</a:t>
            </a:r>
            <a:r>
              <a:rPr lang="en-US" dirty="0">
                <a:sym typeface="+mn-ea"/>
              </a:rPr>
              <a:t>.3</a:t>
            </a:r>
            <a:r>
              <a:rPr dirty="0">
                <a:sym typeface="+mn-ea"/>
              </a:rPr>
              <a:t>, </a:t>
            </a:r>
            <a:r>
              <a:rPr lang="zh-CN" dirty="0">
                <a:sym typeface="+mn-ea"/>
              </a:rPr>
              <a:t>环境要求</a:t>
            </a:r>
            <a:r>
              <a:rPr lang="en-US" dirty="0">
                <a:sym typeface="+mn-ea"/>
              </a:rPr>
              <a:t>·操作系统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建议使用CentOS 7.5以上，或者RHEL 7.5以上</a:t>
            </a:r>
          </a:p>
          <a:p>
            <a:r>
              <a:rPr lang="zh-CN" altLang="en-US" dirty="0">
                <a:sym typeface="+mn-ea"/>
              </a:rPr>
              <a:t>推荐系统链接：</a:t>
            </a:r>
          </a:p>
          <a:p>
            <a:pPr lvl="2"/>
            <a:r>
              <a:rPr lang="zh-CN" altLang="en-US" dirty="0">
                <a:sym typeface="+mn-ea"/>
              </a:rPr>
              <a:t>https://mirrors.cloud.tencent.com/centos/7.6.1810/isos/x86_64/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</a:t>
            </a:r>
            <a:r>
              <a:rPr lang="en-US" dirty="0">
                <a:sym typeface="+mn-ea"/>
              </a:rPr>
              <a:t>.4</a:t>
            </a:r>
            <a:r>
              <a:rPr dirty="0">
                <a:sym typeface="+mn-ea"/>
              </a:rPr>
              <a:t>, </a:t>
            </a:r>
            <a:r>
              <a:rPr lang="zh-CN" dirty="0">
                <a:sym typeface="+mn-ea"/>
              </a:rPr>
              <a:t>环境要求</a:t>
            </a:r>
            <a:r>
              <a:rPr lang="en-US" dirty="0">
                <a:sym typeface="+mn-ea"/>
              </a:rPr>
              <a:t>·</a:t>
            </a:r>
            <a:r>
              <a:rPr lang="zh-CN" altLang="en-US" dirty="0">
                <a:sym typeface="+mn-ea"/>
              </a:rPr>
              <a:t>硬盘空间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硬盘需求 300g 以上。</a:t>
            </a:r>
          </a:p>
          <a:p>
            <a:r>
              <a:rPr lang="zh-CN" altLang="en-US" dirty="0">
                <a:sym typeface="+mn-ea"/>
              </a:rPr>
              <a:t>推荐以下分区方式:</a:t>
            </a:r>
          </a:p>
          <a:p>
            <a:pPr lvl="2"/>
            <a:r>
              <a:rPr lang="zh-CN" altLang="en-US" dirty="0">
                <a:sym typeface="+mn-ea"/>
              </a:rPr>
              <a:t>/ 根目录至少 20g，</a:t>
            </a:r>
          </a:p>
          <a:p>
            <a:pPr lvl="2"/>
            <a:r>
              <a:rPr lang="zh-CN" altLang="en-US" dirty="0">
                <a:sym typeface="+mn-ea"/>
              </a:rPr>
              <a:t>/usr/local 目录至少 20g，</a:t>
            </a:r>
          </a:p>
          <a:p>
            <a:pPr lvl="2"/>
            <a:r>
              <a:rPr dirty="0">
                <a:sym typeface="+mn-ea"/>
              </a:rPr>
              <a:t>/data 目录至少 50g；尽量让 /data 目录位于最大的磁盘分区。</a:t>
            </a:r>
          </a:p>
          <a:p>
            <a:pPr lvl="1"/>
            <a:r>
              <a:rPr lang="zh-CN" dirty="0">
                <a:sym typeface="+mn-ea"/>
              </a:rPr>
              <a:t>查看</a:t>
            </a:r>
            <a:r>
              <a:rPr dirty="0">
                <a:sym typeface="+mn-ea"/>
              </a:rPr>
              <a:t>磁盘</a:t>
            </a:r>
            <a:r>
              <a:rPr lang="zh-CN" dirty="0">
                <a:sym typeface="+mn-ea"/>
              </a:rPr>
              <a:t>空间</a:t>
            </a:r>
            <a:r>
              <a:rPr dirty="0">
                <a:sym typeface="+mn-ea"/>
              </a:rPr>
              <a:t>命令：  df -h</a:t>
            </a:r>
          </a:p>
          <a:p>
            <a:pPr lvl="1"/>
            <a:r>
              <a:rPr dirty="0">
                <a:sym typeface="+mn-ea"/>
              </a:rPr>
              <a:t>课外习题：</a:t>
            </a:r>
          </a:p>
          <a:p>
            <a:pPr lvl="2"/>
            <a:r>
              <a:rPr dirty="0">
                <a:sym typeface="+mn-ea"/>
              </a:rPr>
              <a:t>磁盘挂载命令 mount </a:t>
            </a:r>
            <a:r>
              <a:rPr lang="zh-CN" dirty="0">
                <a:sym typeface="+mn-ea"/>
              </a:rPr>
              <a:t>的用法，</a:t>
            </a:r>
            <a:r>
              <a:rPr lang="en-US" altLang="zh-CN" dirty="0">
                <a:sym typeface="+mn-ea"/>
              </a:rPr>
              <a:t>--bind</a:t>
            </a:r>
            <a:r>
              <a:rPr lang="zh-CN" altLang="en-US" dirty="0">
                <a:sym typeface="+mn-ea"/>
              </a:rPr>
              <a:t>参数的用法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磁盘挂载配置 /etc/fstab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获取安装包</a:t>
            </a: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安装过程</a:t>
            </a: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90303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 </a:t>
            </a:r>
            <a:r>
              <a:rPr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安装OCR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识别</a:t>
            </a:r>
            <a:r>
              <a:rPr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</a:t>
            </a:r>
            <a:endParaRPr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2.1 </a:t>
            </a:r>
            <a:r>
              <a:rPr lang="zh-CN" altLang="en-US" dirty="0">
                <a:sym typeface="+mn-ea"/>
              </a:rPr>
              <a:t>获取安装包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产品安装包下载地址：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</a:t>
            </a:r>
            <a:r>
              <a:rPr lang="en-US" altLang="zh-CN" sz="1800" dirty="0">
                <a:hlinkClick r:id="rId4"/>
              </a:rPr>
              <a:t>http://redcs.oa.com/product/menu/views/supplies/</a:t>
            </a:r>
            <a:r>
              <a:rPr lang="zh-CN" altLang="en-US" sz="1800" dirty="0"/>
              <a:t>，产品管理</a:t>
            </a:r>
            <a:r>
              <a:rPr lang="en-US" altLang="zh-CN" sz="1800" dirty="0">
                <a:sym typeface="+mn-ea"/>
              </a:rPr>
              <a:t>-&gt;</a:t>
            </a:r>
            <a:r>
              <a:rPr lang="zh-CN" altLang="en-US" sz="1800" dirty="0">
                <a:sym typeface="+mn-ea"/>
              </a:rPr>
              <a:t>产品物料</a:t>
            </a:r>
            <a:r>
              <a:rPr lang="en-US" altLang="zh-CN" sz="1800" dirty="0">
                <a:sym typeface="+mn-ea"/>
              </a:rPr>
              <a:t>-&gt;</a:t>
            </a:r>
            <a:r>
              <a:rPr lang="zh-CN" altLang="en-US" sz="1800" dirty="0">
                <a:sym typeface="+mn-ea"/>
              </a:rPr>
              <a:t>物料包</a:t>
            </a:r>
            <a:r>
              <a:rPr lang="en-US" altLang="zh-CN" sz="1800" dirty="0">
                <a:sym typeface="+mn-ea"/>
              </a:rPr>
              <a:t>-&gt;OCR</a:t>
            </a:r>
          </a:p>
          <a:p>
            <a:r>
              <a:rPr lang="zh-CN" altLang="en-US" dirty="0">
                <a:sym typeface="+mn-ea"/>
              </a:rPr>
              <a:t>产品测试工具下载地址：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>
                <a:hlinkClick r:id="rId5"/>
              </a:rPr>
              <a:t>https://gdc.lexiangla.com/docs/a32e49bef95a11e987080a58ac130b6e?company_from=gdc</a:t>
            </a:r>
            <a:r>
              <a:rPr lang="zh-CN" altLang="en-US" sz="1800" dirty="0"/>
              <a:t>，</a:t>
            </a:r>
            <a:endParaRPr lang="en-US" altLang="zh-CN" sz="18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产品培训文档下载地址：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>
                <a:hlinkClick r:id="rId6"/>
              </a:rPr>
              <a:t>https://gdc.lexiangla.com/docs?category_id=7a86dd26ec9611e9ad880a58ac13064b</a:t>
            </a:r>
            <a:r>
              <a:rPr lang="zh-CN" altLang="en-US" sz="1800" dirty="0"/>
              <a:t>，</a:t>
            </a:r>
            <a:endParaRPr lang="en-US" altLang="zh-CN" sz="1800" dirty="0">
              <a:sym typeface="+mn-ea"/>
            </a:endParaRPr>
          </a:p>
          <a:p>
            <a:r>
              <a:rPr lang="en-US" altLang="zh-CN" dirty="0">
                <a:sym typeface="+mn-ea"/>
              </a:rPr>
              <a:t>License</a:t>
            </a:r>
            <a:r>
              <a:rPr lang="zh-CN" altLang="en-US" dirty="0">
                <a:sym typeface="+mn-ea"/>
              </a:rPr>
              <a:t>工具下载地址：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>
                <a:hlinkClick r:id="rId7"/>
              </a:rPr>
              <a:t>https://share.weiyun.com/5KXwMfg</a:t>
            </a:r>
            <a:r>
              <a:rPr lang="zh-CN" altLang="en-US" sz="1800" dirty="0"/>
              <a:t>，</a:t>
            </a:r>
            <a:r>
              <a:rPr lang="en-US" altLang="zh-CN" sz="1800" dirty="0"/>
              <a:t> </a:t>
            </a:r>
            <a:r>
              <a:rPr lang="zh-CN" altLang="en-US" sz="1800" dirty="0"/>
              <a:t>密码：</a:t>
            </a:r>
            <a:r>
              <a:rPr lang="en-US" altLang="zh-CN" sz="1800" dirty="0" err="1"/>
              <a:t>dxibzz</a:t>
            </a:r>
            <a:endParaRPr lang="en-US" altLang="zh-CN" sz="18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产品接口文档地址：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</a:t>
            </a:r>
            <a:r>
              <a:rPr lang="en-US" altLang="zh-CN" sz="1800" dirty="0">
                <a:hlinkClick r:id="rId4"/>
              </a:rPr>
              <a:t>http://redcs.oa.com/product/menu/views/supplies/</a:t>
            </a:r>
            <a:r>
              <a:rPr lang="zh-CN" altLang="en-US" sz="1800" dirty="0"/>
              <a:t>，产品管理</a:t>
            </a:r>
            <a:r>
              <a:rPr lang="en-US" altLang="zh-CN" sz="1800" dirty="0">
                <a:sym typeface="+mn-ea"/>
              </a:rPr>
              <a:t>-&gt;</a:t>
            </a:r>
            <a:r>
              <a:rPr lang="zh-CN" altLang="en-US" sz="1800" dirty="0">
                <a:sym typeface="+mn-ea"/>
              </a:rPr>
              <a:t>产品物料</a:t>
            </a:r>
            <a:r>
              <a:rPr lang="en-US" altLang="zh-CN" sz="1800" dirty="0">
                <a:sym typeface="+mn-ea"/>
              </a:rPr>
              <a:t>-&gt;</a:t>
            </a:r>
            <a:r>
              <a:rPr lang="zh-CN" altLang="en-US" sz="1800" dirty="0">
                <a:sym typeface="+mn-ea"/>
              </a:rPr>
              <a:t>物料包</a:t>
            </a:r>
            <a:r>
              <a:rPr lang="en-US" altLang="zh-CN" sz="1800" dirty="0">
                <a:sym typeface="+mn-ea"/>
              </a:rPr>
              <a:t>-&gt;OCR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CF1"/>
                </a:solidFill>
                <a:cs typeface="+mn-ea"/>
                <a:sym typeface="+mn-lt"/>
              </a:rPr>
              <a:t>2</a:t>
            </a:r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.2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安装过程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730"/>
            <a:ext cx="10636885" cy="5040630"/>
          </a:xfrm>
        </p:spPr>
        <p:txBody>
          <a:bodyPr/>
          <a:lstStyle/>
          <a:p>
            <a:r>
              <a:rPr lang="zh-CN" altLang="en-US" dirty="0"/>
              <a:t>如果是</a:t>
            </a:r>
            <a:r>
              <a:rPr lang="en-US" altLang="zh-CN" dirty="0"/>
              <a:t>CPU</a:t>
            </a:r>
            <a:r>
              <a:rPr lang="zh-CN" altLang="en-US" dirty="0"/>
              <a:t>的服务器，首先需要安装</a:t>
            </a:r>
            <a:r>
              <a:rPr lang="en-US" altLang="zh-CN" dirty="0"/>
              <a:t>OCR</a:t>
            </a:r>
            <a:r>
              <a:rPr lang="zh-CN" altLang="en-US" dirty="0"/>
              <a:t>服务的环境依赖包：</a:t>
            </a:r>
            <a:r>
              <a:rPr lang="en-US" altLang="zh-CN" dirty="0"/>
              <a:t>youtu_ocr_common_runtime_cuda9_private-1.0.3-install.tar.gz</a:t>
            </a:r>
          </a:p>
          <a:p>
            <a:r>
              <a:rPr lang="zh-CN" altLang="en-US" dirty="0"/>
              <a:t>复制安装包到目标服务器上</a:t>
            </a:r>
          </a:p>
          <a:p>
            <a:pPr lvl="1"/>
            <a:r>
              <a:rPr lang="en-US" altLang="zh-CN" dirty="0" err="1"/>
              <a:t>scp，rz，U盘</a:t>
            </a:r>
            <a:endParaRPr lang="en-US" altLang="zh-CN" dirty="0"/>
          </a:p>
          <a:p>
            <a:pPr lvl="0"/>
            <a:r>
              <a:rPr lang="en-US" altLang="zh-CN" dirty="0" err="1"/>
              <a:t>解压</a:t>
            </a:r>
            <a:endParaRPr lang="en-US" altLang="zh-CN" dirty="0"/>
          </a:p>
          <a:p>
            <a:pPr lvl="1"/>
            <a:r>
              <a:rPr lang="en-US" altLang="zh-CN" dirty="0"/>
              <a:t>tar -</a:t>
            </a:r>
            <a:r>
              <a:rPr lang="en-US" altLang="zh-CN" dirty="0" err="1"/>
              <a:t>xzvf</a:t>
            </a:r>
            <a:r>
              <a:rPr lang="en-US" altLang="zh-CN" dirty="0"/>
              <a:t> youtu_ocr_common_runtime_cuda9_private-1.0.3-install.tar.gz</a:t>
            </a:r>
          </a:p>
          <a:p>
            <a:pPr lvl="0"/>
            <a:r>
              <a:rPr lang="en-US" altLang="zh-CN" dirty="0" err="1"/>
              <a:t>安装</a:t>
            </a:r>
            <a:endParaRPr lang="en-US" altLang="zh-CN" dirty="0"/>
          </a:p>
          <a:p>
            <a:pPr lvl="1"/>
            <a:r>
              <a:rPr lang="en-US" altLang="zh-CN" dirty="0"/>
              <a:t>cd youtu_ocr_common_runtime_cuda9_private-1.0.3-install</a:t>
            </a:r>
          </a:p>
          <a:p>
            <a:pPr lvl="1"/>
            <a:r>
              <a:rPr lang="en-US" altLang="zh-CN" dirty="0"/>
              <a:t>bash install.sh</a:t>
            </a:r>
            <a:r>
              <a:rPr lang="zh-CN" altLang="en-US" dirty="0"/>
              <a:t>，输出</a:t>
            </a:r>
            <a:r>
              <a:rPr lang="en-US" altLang="zh-CN" dirty="0" err="1"/>
              <a:t>succes</a:t>
            </a:r>
            <a:r>
              <a:rPr lang="zh-CN" altLang="en-US" dirty="0"/>
              <a:t>即安装成功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138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CF1"/>
                </a:solidFill>
                <a:cs typeface="+mn-ea"/>
                <a:sym typeface="+mn-lt"/>
              </a:rPr>
              <a:t>2</a:t>
            </a:r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.2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安装过程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730"/>
            <a:ext cx="10636885" cy="5040630"/>
          </a:xfrm>
        </p:spPr>
        <p:txBody>
          <a:bodyPr/>
          <a:lstStyle/>
          <a:p>
            <a:r>
              <a:rPr lang="zh-CN" altLang="en-US" dirty="0"/>
              <a:t>复制安装包到目标服务器上</a:t>
            </a:r>
          </a:p>
          <a:p>
            <a:pPr lvl="1"/>
            <a:r>
              <a:rPr lang="en-US" altLang="zh-CN" dirty="0"/>
              <a:t>scp，rz，U盘</a:t>
            </a:r>
          </a:p>
          <a:p>
            <a:pPr lvl="0"/>
            <a:r>
              <a:rPr lang="en-US" altLang="zh-CN" dirty="0"/>
              <a:t>解压</a:t>
            </a:r>
            <a:endParaRPr lang="en-US" altLang="zh-CN" sz="2400" dirty="0"/>
          </a:p>
          <a:p>
            <a:pPr lvl="1"/>
            <a:r>
              <a:rPr lang="en-US" altLang="zh-CN" dirty="0"/>
              <a:t>tar -xzvf youtu_private_creditcardocr-1.6.0.2-install.tar.gz</a:t>
            </a:r>
          </a:p>
          <a:p>
            <a:pPr lvl="0"/>
            <a:r>
              <a:rPr lang="en-US" altLang="zh-CN" dirty="0"/>
              <a:t>安装</a:t>
            </a:r>
            <a:endParaRPr lang="en-US" altLang="zh-CN" sz="2400" dirty="0"/>
          </a:p>
          <a:p>
            <a:pPr lvl="1"/>
            <a:r>
              <a:rPr lang="en-US" altLang="zh-CN" dirty="0"/>
              <a:t>cd youtu_private_creditcardocr-1.6.0.2-install</a:t>
            </a:r>
            <a:endParaRPr lang="en-US" altLang="zh-CN" sz="2000" dirty="0"/>
          </a:p>
          <a:p>
            <a:pPr lvl="1"/>
            <a:r>
              <a:rPr lang="en-US" altLang="zh-CN" dirty="0"/>
              <a:t>bash install.sh</a:t>
            </a:r>
          </a:p>
          <a:p>
            <a:pPr lvl="2"/>
            <a:r>
              <a:rPr lang="en-US" altLang="zh-CN" dirty="0"/>
              <a:t>关键输出，记住这个路径，后面要用：</a:t>
            </a:r>
          </a:p>
          <a:p>
            <a:pPr lvl="2"/>
            <a:r>
              <a:rPr lang="en-US" altLang="zh-CN" dirty="0"/>
              <a:t>Create link /root/services/youtu_private_creditcardocr success</a:t>
            </a:r>
          </a:p>
          <a:p>
            <a:pPr lvl="2"/>
            <a:r>
              <a:rPr lang="en-US" altLang="zh-CN" dirty="0"/>
              <a:t>md5sum build successful!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4799856" y="2125979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4799856" y="2125979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220846" y="2156976"/>
            <a:ext cx="429133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目标服务器上生成</a:t>
            </a:r>
            <a:r>
              <a:rPr 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设备信息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</a:t>
            </a:r>
          </a:p>
        </p:txBody>
      </p:sp>
      <p:sp>
        <p:nvSpPr>
          <p:cNvPr id="31" name="直接连接符 30"/>
          <p:cNvSpPr/>
          <p:nvPr/>
        </p:nvSpPr>
        <p:spPr>
          <a:xfrm>
            <a:off x="5159896" y="290077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220846" y="3799086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在外网机器</a:t>
            </a:r>
            <a:r>
              <a:rPr 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生成授权文件</a:t>
            </a:r>
          </a:p>
        </p:txBody>
      </p:sp>
      <p:sp>
        <p:nvSpPr>
          <p:cNvPr id="33" name="直接连接符 32"/>
          <p:cNvSpPr/>
          <p:nvPr/>
        </p:nvSpPr>
        <p:spPr>
          <a:xfrm>
            <a:off x="5159896" y="4543098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4865376" y="1412776"/>
            <a:ext cx="490303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第三章 服务授权</a:t>
            </a:r>
            <a:endParaRPr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4800288" y="1412776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任意多边形: 形状 31"/>
          <p:cNvSpPr/>
          <p:nvPr/>
        </p:nvSpPr>
        <p:spPr>
          <a:xfrm>
            <a:off x="5220846" y="4594741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在目标服务器上使用授权文件</a:t>
            </a:r>
          </a:p>
        </p:txBody>
      </p:sp>
      <p:sp>
        <p:nvSpPr>
          <p:cNvPr id="4" name="直接连接符 3"/>
          <p:cNvSpPr/>
          <p:nvPr/>
        </p:nvSpPr>
        <p:spPr>
          <a:xfrm>
            <a:off x="5159896" y="5338753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任意多边形: 形状 31"/>
          <p:cNvSpPr/>
          <p:nvPr/>
        </p:nvSpPr>
        <p:spPr>
          <a:xfrm>
            <a:off x="5220846" y="5384046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</a:t>
            </a:r>
          </a:p>
        </p:txBody>
      </p:sp>
      <p:sp>
        <p:nvSpPr>
          <p:cNvPr id="12" name="任意多边形: 形状 29"/>
          <p:cNvSpPr/>
          <p:nvPr/>
        </p:nvSpPr>
        <p:spPr>
          <a:xfrm>
            <a:off x="5220846" y="2954536"/>
            <a:ext cx="429133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在外网机器绑定设备</a:t>
            </a:r>
          </a:p>
        </p:txBody>
      </p:sp>
      <p:sp>
        <p:nvSpPr>
          <p:cNvPr id="13" name="直接连接符 12"/>
          <p:cNvSpPr/>
          <p:nvPr/>
        </p:nvSpPr>
        <p:spPr>
          <a:xfrm>
            <a:off x="5159896" y="369833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第三章 服务授权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00880" y="1645285"/>
            <a:ext cx="7063740" cy="4286885"/>
          </a:xfrm>
          <a:prstGeom prst="rect">
            <a:avLst/>
          </a:prstGeom>
        </p:spPr>
      </p:pic>
      <p:sp>
        <p:nvSpPr>
          <p:cNvPr id="8" name="内容占位符 4"/>
          <p:cNvSpPr>
            <a:spLocks noGrp="1"/>
          </p:cNvSpPr>
          <p:nvPr/>
        </p:nvSpPr>
        <p:spPr>
          <a:xfrm>
            <a:off x="909955" y="1268730"/>
            <a:ext cx="7519670" cy="23247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lvl="0"/>
            <a:r>
              <a:rPr lang="zh-CN" altLang="en-US" dirty="0"/>
              <a:t>多数客户选择私有化部署，目标服务器在客户自有机房中，与外网隔离。给服务授权带来不便。</a:t>
            </a:r>
          </a:p>
          <a:p>
            <a:pPr lvl="0"/>
            <a:r>
              <a:rPr lang="zh-CN" altLang="en-US" dirty="0"/>
              <a:t>解决方案是提取目标服务器设备信息，在外网绑定设备信息生成</a:t>
            </a:r>
            <a:r>
              <a:rPr lang="en-US" altLang="zh-CN" dirty="0"/>
              <a:t>license</a:t>
            </a:r>
            <a:r>
              <a:rPr lang="zh-CN" altLang="en-US" dirty="0"/>
              <a:t>文件，再传给服务器鉴权。</a:t>
            </a:r>
          </a:p>
          <a:p>
            <a:pPr lvl="0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CF1"/>
                </a:solidFill>
                <a:cs typeface="+mn-ea"/>
                <a:sym typeface="+mn-lt"/>
              </a:rPr>
              <a:t>3.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1 目标服务器上生成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设备信息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文件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9956" y="1268760"/>
            <a:ext cx="10658399" cy="5040560"/>
          </a:xfrm>
        </p:spPr>
        <p:txBody>
          <a:bodyPr/>
          <a:lstStyle/>
          <a:p>
            <a:r>
              <a:rPr lang="zh-CN" altLang="en-US" dirty="0"/>
              <a:t>复制 youtu_license_tool_1</a:t>
            </a:r>
            <a:r>
              <a:rPr lang="en-US" altLang="zh-CN" dirty="0"/>
              <a:t>40</a:t>
            </a:r>
            <a:r>
              <a:rPr lang="zh-CN" altLang="en-US" dirty="0"/>
              <a:t> 到目标服务器上，可以用 </a:t>
            </a:r>
            <a:r>
              <a:rPr lang="en-US" altLang="zh-CN" dirty="0"/>
              <a:t>scp, rz, U</a:t>
            </a:r>
            <a:r>
              <a:rPr lang="zh-CN" altLang="en-US" dirty="0"/>
              <a:t>盘</a:t>
            </a:r>
          </a:p>
          <a:p>
            <a:pPr lvl="0"/>
            <a:r>
              <a:rPr lang="zh-CN" altLang="en-US" dirty="0"/>
              <a:t>生成序列号：</a:t>
            </a:r>
            <a:r>
              <a:rPr lang="en-US" altLang="zh-CN" dirty="0"/>
              <a:t>			</a:t>
            </a:r>
            <a:r>
              <a:rPr lang="zh-CN" altLang="en-US" dirty="0"/>
              <a:t>./youtu_license_tool</a:t>
            </a:r>
            <a:r>
              <a:rPr lang="en-US" altLang="zh-CN" dirty="0"/>
              <a:t>_140</a:t>
            </a:r>
            <a:r>
              <a:rPr lang="zh-CN" altLang="en-US" dirty="0"/>
              <a:t> serial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生成机器信息文件：</a:t>
            </a:r>
            <a:r>
              <a:rPr lang="en-US" altLang="zh-CN" dirty="0"/>
              <a:t>		</a:t>
            </a:r>
            <a:r>
              <a:rPr lang="zh-CN" altLang="en-US" dirty="0"/>
              <a:t>./youtu_license_tool info</a:t>
            </a:r>
          </a:p>
          <a:p>
            <a:pPr lvl="2"/>
            <a:r>
              <a:rPr lang="zh-CN" altLang="en-US" dirty="0"/>
              <a:t>输出如下</a:t>
            </a:r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当前文件夹下的文件 </a:t>
            </a:r>
            <a:r>
              <a:rPr lang="pt-BR" altLang="zh-CN" dirty="0"/>
              <a:t>./youtu_license_info_1.3.5.bin</a:t>
            </a:r>
            <a:r>
              <a:rPr lang="zh-CN" altLang="en-US" dirty="0"/>
              <a:t>是申请授权所需的机器信息文件，用于生成授权文件。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B1E9A0-A469-4DDC-A4A0-C978809A8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2387927"/>
            <a:ext cx="10658399" cy="686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8B0D3D-3866-4012-A7F1-E4084613D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3933056"/>
            <a:ext cx="10200565" cy="10577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CF1"/>
                </a:solidFill>
                <a:cs typeface="+mn-ea"/>
                <a:sym typeface="+mn-lt"/>
              </a:rPr>
              <a:t>3.2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 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在外网机器绑定设备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730"/>
            <a:ext cx="10474960" cy="504063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，登录腾讯优图·AI开放平台 -&gt; 业务申请 -&gt; 私有云授权</a:t>
            </a:r>
          </a:p>
          <a:p>
            <a:pPr lvl="1"/>
            <a:r>
              <a:rPr lang="zh-CN" altLang="en-US" dirty="0">
                <a:hlinkClick r:id="rId3"/>
              </a:rPr>
              <a:t>https://open.youtu.qq.com/#/open/application/private-cloud</a:t>
            </a:r>
            <a:endParaRPr lang="en-US" altLang="zh-CN" dirty="0"/>
          </a:p>
          <a:p>
            <a:pPr marL="480695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3470D3-C1EC-4D2A-97C9-24A7BCAAE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2420887"/>
            <a:ext cx="7848872" cy="4012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通过本课程的学习，您将可以</a:t>
            </a:r>
          </a:p>
          <a:p>
            <a:pPr lvl="1"/>
            <a:r>
              <a:rPr lang="zh-CN" altLang="en-US" dirty="0"/>
              <a:t>了解腾讯优图</a:t>
            </a:r>
            <a:r>
              <a:rPr lang="en-US" altLang="zh-CN" dirty="0"/>
              <a:t>OCR</a:t>
            </a:r>
            <a:r>
              <a:rPr lang="zh-CN" altLang="en-US" dirty="0"/>
              <a:t>类服务的部署过程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了解腾讯优图</a:t>
            </a:r>
            <a:r>
              <a:rPr lang="en-US" altLang="zh-CN" dirty="0">
                <a:sym typeface="+mn-ea"/>
              </a:rPr>
              <a:t>OCR</a:t>
            </a:r>
            <a:r>
              <a:rPr lang="zh-CN" altLang="en-US" dirty="0">
                <a:sym typeface="+mn-ea"/>
              </a:rPr>
              <a:t>类服务的错误排查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4727F-8E59-42BD-A634-C3885370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</a:t>
            </a:r>
            <a:r>
              <a:rPr lang="zh-CN" altLang="en-US" dirty="0"/>
              <a:t>，按项目需求申请私有云授权：</a:t>
            </a:r>
          </a:p>
          <a:p>
            <a:pPr lvl="1"/>
            <a:r>
              <a:rPr lang="zh-CN" altLang="en-US" dirty="0"/>
              <a:t>申请私有云授权-&gt;OCR类服务-&gt;[通用印刷体文字识别, 身份证识别，行驶证驾驶证识别，银行卡识别，营业执照识别，通用手写体文字识别，护照识别]</a:t>
            </a: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CD089AA-3EAC-4760-8DC3-EEED720C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/>
          <a:p>
            <a:r>
              <a:rPr lang="en-US" dirty="0">
                <a:solidFill>
                  <a:srgbClr val="01ACF1"/>
                </a:solidFill>
                <a:cs typeface="+mn-ea"/>
                <a:sym typeface="+mn-lt"/>
              </a:rPr>
              <a:t>3.2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 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在外网机器绑定设备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47164D-EB35-4A91-A3FC-00F9F2D1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780928"/>
            <a:ext cx="8064896" cy="37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5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A8CD5-CD40-4151-BB75-C2D0631C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3</a:t>
            </a:r>
            <a:r>
              <a:rPr lang="zh-CN" altLang="en-US" dirty="0"/>
              <a:t>，申请审核通过之后，绑定设备：</a:t>
            </a:r>
          </a:p>
          <a:p>
            <a:pPr lvl="1"/>
            <a:r>
              <a:rPr lang="zh-CN" altLang="en-US" dirty="0"/>
              <a:t>登录腾讯优图·AI开放平台 -&gt; 业务申请 -&gt; 私有云授权 -&gt; 手动绑定，添加服务器</a:t>
            </a:r>
            <a:r>
              <a:rPr lang="en-US" altLang="zh-CN" dirty="0"/>
              <a:t>info</a:t>
            </a:r>
            <a:r>
              <a:rPr lang="zh-CN" altLang="en-US" dirty="0"/>
              <a:t>文件。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5D4FC63-BB57-45DA-B04B-23B125C9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/>
          <a:p>
            <a:r>
              <a:rPr lang="en-US" dirty="0">
                <a:solidFill>
                  <a:srgbClr val="01ACF1"/>
                </a:solidFill>
                <a:cs typeface="+mn-ea"/>
                <a:sym typeface="+mn-lt"/>
              </a:rPr>
              <a:t>3.2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 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在外网机器绑定设备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7B08A-BE0B-464C-B100-96C91474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27" y="3005800"/>
            <a:ext cx="4774073" cy="3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3.3 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在外网机器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生成授权文件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730"/>
            <a:ext cx="10474960" cy="5040630"/>
          </a:xfrm>
        </p:spPr>
        <p:txBody>
          <a:bodyPr/>
          <a:lstStyle/>
          <a:p>
            <a:r>
              <a:rPr lang="zh-CN" altLang="en-US" dirty="0"/>
              <a:t>在外网机器上生成授权文件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点击下载文件，下载授权文件</a:t>
            </a:r>
            <a:r>
              <a:rPr lang="en-US" altLang="zh-CN" dirty="0" err="1"/>
              <a:t>license.lic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4C8626-EAD0-4A6C-B289-D68BC78F4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71" y="2492896"/>
            <a:ext cx="10028571" cy="23428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t>在目标服务器上使用授权文件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591310"/>
            <a:ext cx="10658475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# 目标服务器上license文件存放路径</a:t>
            </a:r>
          </a:p>
          <a:p>
            <a:r>
              <a:rPr lang="zh-CN" altLang="en-US" dirty="0"/>
              <a:t>mkdir -p /data/youtu/license/ocr/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92D050"/>
                </a:solidFill>
              </a:rPr>
              <a:t># 将</a:t>
            </a:r>
            <a:r>
              <a:rPr lang="en-US" altLang="zh-CN" dirty="0">
                <a:solidFill>
                  <a:srgbClr val="92D050"/>
                </a:solidFill>
              </a:rPr>
              <a:t>3.</a:t>
            </a:r>
            <a:r>
              <a:rPr lang="zh-CN" altLang="en-US" dirty="0">
                <a:solidFill>
                  <a:srgbClr val="92D050"/>
                </a:solidFill>
              </a:rPr>
              <a:t>2步最终授权文件 license.lic 复制到目标服务器上</a:t>
            </a:r>
            <a:endParaRPr lang="zh-CN" altLang="en-US" dirty="0"/>
          </a:p>
          <a:p>
            <a:r>
              <a:rPr lang="zh-CN" altLang="en-US" dirty="0"/>
              <a:t>cp </a:t>
            </a:r>
            <a:r>
              <a:rPr lang="en-US" altLang="zh-CN" dirty="0" err="1"/>
              <a:t>license.lic</a:t>
            </a:r>
            <a:r>
              <a:rPr lang="en-US" altLang="zh-CN" dirty="0"/>
              <a:t> </a:t>
            </a:r>
            <a:r>
              <a:rPr lang="zh-CN" altLang="en-US" dirty="0"/>
              <a:t>/data/youtu/license/ocr/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92D050"/>
                </a:solidFill>
              </a:rPr>
              <a:t># 删除旧的 license </a:t>
            </a:r>
            <a:endParaRPr lang="zh-CN" altLang="en-US" dirty="0"/>
          </a:p>
          <a:p>
            <a:r>
              <a:rPr lang="zh-CN" altLang="en-US" dirty="0"/>
              <a:t>rm /data/youtu/license/ocr/license</a:t>
            </a:r>
          </a:p>
          <a:p>
            <a:r>
              <a:rPr lang="zh-CN" altLang="en-US" dirty="0"/>
              <a:t>rm /data/youtu/license/ocr/ocr_license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92D050"/>
                </a:solidFill>
              </a:rPr>
              <a:t># 创建软链指向新的</a:t>
            </a:r>
            <a:endParaRPr lang="zh-CN" altLang="en-US" dirty="0"/>
          </a:p>
          <a:p>
            <a:r>
              <a:rPr lang="zh-CN" altLang="en-US" dirty="0"/>
              <a:t>ln -s </a:t>
            </a:r>
            <a:r>
              <a:rPr lang="en-US" altLang="zh-CN" dirty="0" err="1"/>
              <a:t>license.lic</a:t>
            </a:r>
            <a:r>
              <a:rPr lang="en-US" altLang="zh-CN" dirty="0"/>
              <a:t> </a:t>
            </a:r>
            <a:r>
              <a:rPr lang="zh-CN" altLang="en-US" dirty="0"/>
              <a:t>/data/youtu/license/ocr/license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# 重启服务</a:t>
            </a:r>
            <a:endParaRPr lang="zh-CN" altLang="en-US" dirty="0"/>
          </a:p>
          <a:p>
            <a:r>
              <a:rPr lang="zh-CN" altLang="en-US" dirty="0"/>
              <a:t>cd /root/services/youtu_private_creditcardocr</a:t>
            </a:r>
          </a:p>
          <a:p>
            <a:r>
              <a:rPr lang="zh-CN" altLang="en-US" dirty="0"/>
              <a:t>./admin/restart.sh all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3.5 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测试</a:t>
            </a:r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·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进程运行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730"/>
            <a:ext cx="10474960" cy="5040630"/>
          </a:xfrm>
        </p:spPr>
        <p:txBody>
          <a:bodyPr/>
          <a:lstStyle/>
          <a:p>
            <a:r>
              <a:rPr lang="zh-CN" altLang="en-US" dirty="0"/>
              <a:t>检查服务是否运行</a:t>
            </a:r>
          </a:p>
          <a:p>
            <a:pPr lvl="1"/>
            <a:r>
              <a:rPr lang="zh-CN" altLang="en-US" dirty="0"/>
              <a:t>ps -aux | grep ocr</a:t>
            </a:r>
          </a:p>
          <a:p>
            <a:pPr lvl="2"/>
            <a:r>
              <a:rPr lang="zh-CN" altLang="en-US" dirty="0"/>
              <a:t>输出如下，进程存在即正常运行：</a:t>
            </a:r>
          </a:p>
          <a:p>
            <a:pPr marL="480695" lvl="1" indent="0">
              <a:buNone/>
            </a:pPr>
            <a:r>
              <a:rPr lang="zh-CN" altLang="en-US" dirty="0"/>
              <a:t>root      6187  5.2  1.0 264108 173972 pts/0   S    22:35   0:00 nginx: master process ./sbin/ccocr_server -p /usr/local/services/youtu_private_creditcardocr-1.6.0</a:t>
            </a:r>
          </a:p>
          <a:p>
            <a:pPr marL="480695" lvl="1" indent="0">
              <a:buNone/>
            </a:pPr>
            <a:r>
              <a:rPr lang="zh-CN" altLang="en-US" dirty="0"/>
              <a:t>root      6189  103 10.6 2061196 1726252 pts/0 Sl   22:35   0:11 nginx: worker process ./sbin/ccocr_server -p /usr/local/services/youtu_private_creditcardocr-1.6.0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3.5 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测试</a:t>
            </a:r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·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接口请求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730"/>
            <a:ext cx="10474960" cy="5040630"/>
          </a:xfrm>
        </p:spPr>
        <p:txBody>
          <a:bodyPr/>
          <a:lstStyle/>
          <a:p>
            <a:r>
              <a:rPr lang="zh-CN" altLang="en-US" dirty="0"/>
              <a:t>测试物料包传到服务器上，解压并执行以下相应的测试（测试详情可参考第六章）</a:t>
            </a:r>
          </a:p>
          <a:p>
            <a:pPr marL="914400" lvl="2" indent="0">
              <a:buNone/>
            </a:pPr>
            <a:r>
              <a:rPr lang="zh-CN" altLang="en-US" dirty="0"/>
              <a:t># 银行卡OCR接口测试</a:t>
            </a:r>
          </a:p>
          <a:p>
            <a:pPr marL="914400" lvl="2" indent="0">
              <a:buNone/>
            </a:pPr>
            <a:r>
              <a:rPr lang="zh-CN" altLang="en-US" dirty="0"/>
              <a:t>bash ocr.test.sh 172.16.1.120 59088 creditcardocr ./1.cridit.postal.jpg</a:t>
            </a:r>
          </a:p>
          <a:p>
            <a:pPr lvl="2">
              <a:buFont typeface="Wingdings" panose="05000000000000000000" charset="0"/>
              <a:buChar char=""/>
            </a:pPr>
            <a:r>
              <a:rPr lang="zh-CN" altLang="en-US" dirty="0"/>
              <a:t>其中</a:t>
            </a:r>
            <a:r>
              <a:rPr lang="zh-CN" altLang="en-US" dirty="0">
                <a:sym typeface="+mn-ea"/>
              </a:rPr>
              <a:t>ocr.test.sh是测试脚本；后面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个参数分别是服务</a:t>
            </a:r>
            <a:r>
              <a:rPr lang="en-US" altLang="zh-CN" dirty="0">
                <a:sym typeface="+mn-ea"/>
              </a:rPr>
              <a:t>IP</a:t>
            </a:r>
            <a:r>
              <a:rPr lang="zh-CN" altLang="en-US" dirty="0">
                <a:sym typeface="+mn-ea"/>
              </a:rPr>
              <a:t>，端口，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名称，测试图片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更多测试命令见</a:t>
            </a:r>
            <a:r>
              <a:rPr lang="en-US" altLang="zh-CN" dirty="0"/>
              <a:t>OCR</a:t>
            </a:r>
            <a:r>
              <a:rPr lang="zh-CN" altLang="en-US" dirty="0"/>
              <a:t>交付手册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6870" y="2733040"/>
            <a:ext cx="429133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</a:t>
            </a:r>
            <a:r>
              <a:rPr 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服务保活与清理日志</a:t>
            </a: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6870" y="3514090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心跳接口</a:t>
            </a: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90303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 运维支持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/>
          <p:cNvSpPr/>
          <p:nvPr/>
        </p:nvSpPr>
        <p:spPr>
          <a:xfrm>
            <a:off x="5437505" y="4347845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 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修改服务资源限制</a:t>
            </a:r>
          </a:p>
        </p:txBody>
      </p:sp>
      <p:sp>
        <p:nvSpPr>
          <p:cNvPr id="7" name="直接连接符 6"/>
          <p:cNvSpPr/>
          <p:nvPr/>
        </p:nvSpPr>
        <p:spPr>
          <a:xfrm>
            <a:off x="5376555" y="509185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: 形状 31"/>
          <p:cNvSpPr/>
          <p:nvPr/>
        </p:nvSpPr>
        <p:spPr>
          <a:xfrm>
            <a:off x="5436870" y="5104130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 </a:t>
            </a:r>
            <a:r>
              <a:rPr 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停止服务</a:t>
            </a:r>
          </a:p>
        </p:txBody>
      </p:sp>
      <p:sp>
        <p:nvSpPr>
          <p:cNvPr id="9" name="直接连接符 8"/>
          <p:cNvSpPr/>
          <p:nvPr/>
        </p:nvSpPr>
        <p:spPr>
          <a:xfrm>
            <a:off x="5375920" y="584814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31"/>
          <p:cNvSpPr/>
          <p:nvPr/>
        </p:nvSpPr>
        <p:spPr>
          <a:xfrm>
            <a:off x="5437505" y="5937885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 </a:t>
            </a:r>
            <a:r>
              <a:rPr 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日志存储与磁盘空间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CF1"/>
                </a:solidFill>
                <a:cs typeface="+mn-ea"/>
                <a:sym typeface="+mn-lt"/>
              </a:rPr>
              <a:t>4.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1 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服务保活与清理日志</a:t>
            </a:r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·crontab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9956" y="1268760"/>
            <a:ext cx="10658399" cy="5040560"/>
          </a:xfrm>
        </p:spPr>
        <p:txBody>
          <a:bodyPr/>
          <a:lstStyle/>
          <a:p>
            <a:r>
              <a:rPr dirty="0"/>
              <a:t>OCR服务利用crontab定期任务保活服务进程以及清理日志。</a:t>
            </a:r>
          </a:p>
          <a:p>
            <a:r>
              <a:rPr lang="en-US" altLang="zh-CN" dirty="0"/>
              <a:t>用crontab命令查看:</a:t>
            </a:r>
          </a:p>
          <a:p>
            <a:pPr marL="480695" lvl="1" indent="0">
              <a:buNone/>
            </a:pPr>
            <a:r>
              <a:rPr lang="en-US" altLang="zh-CN" dirty="0"/>
              <a:t>crontab -l</a:t>
            </a:r>
            <a:endParaRPr lang="zh-CN" dirty="0"/>
          </a:p>
          <a:p>
            <a:pPr lvl="0"/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05" y="3149600"/>
            <a:ext cx="87757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CF1"/>
                </a:solidFill>
                <a:cs typeface="+mn-ea"/>
                <a:sym typeface="+mn-lt"/>
              </a:rPr>
              <a:t>4.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1 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服务保活与清理日志</a:t>
            </a:r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·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问题排查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9956" y="1268760"/>
            <a:ext cx="10658399" cy="5040560"/>
          </a:xfrm>
        </p:spPr>
        <p:txBody>
          <a:bodyPr/>
          <a:lstStyle/>
          <a:p>
            <a:pPr lvl="0">
              <a:buFont typeface="Wingdings" panose="05000000000000000000" charset="0"/>
              <a:buChar char=""/>
            </a:pPr>
            <a:r>
              <a:rPr lang="zh-CN" dirty="0"/>
              <a:t>如果在 crontab 没有找到服务相关的命令，可以用以下全路径命令重启服务，服务会自动添加 crontab 命令 </a:t>
            </a:r>
          </a:p>
          <a:p>
            <a:pPr marL="914400" lvl="2" indent="0">
              <a:buNone/>
            </a:pPr>
            <a:r>
              <a:rPr lang="zh-CN" dirty="0"/>
              <a:t>/usr/local/services/youtu_private_creditcardocr-1.6.0/admin/restart.sh all</a:t>
            </a:r>
          </a:p>
          <a:p>
            <a:pPr lvl="0"/>
            <a:r>
              <a:rPr lang="zh-CN" dirty="0"/>
              <a:t>重启完服务之后再查看 crontab：</a:t>
            </a:r>
          </a:p>
          <a:p>
            <a:pPr marL="480695" lvl="1" indent="0">
              <a:buNone/>
            </a:pPr>
            <a:r>
              <a:rPr lang="zh-CN" dirty="0"/>
              <a:t>crontab -l</a:t>
            </a:r>
          </a:p>
          <a:p>
            <a:pPr lvl="0"/>
            <a:r>
              <a:rPr lang="zh-CN" dirty="0"/>
              <a:t># 如果依然没有，请联系开发同学解决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4.2 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心跳接口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9956" y="1268760"/>
            <a:ext cx="10658399" cy="5040560"/>
          </a:xfrm>
        </p:spPr>
        <p:txBody>
          <a:bodyPr/>
          <a:lstStyle/>
          <a:p>
            <a:r>
              <a:rPr lang="zh-CN" dirty="0"/>
              <a:t>有些</a:t>
            </a:r>
            <a:r>
              <a:rPr dirty="0"/>
              <a:t>用户需要一个心跳接口监测服务健康状态</a:t>
            </a:r>
          </a:p>
          <a:p>
            <a:r>
              <a:rPr dirty="0"/>
              <a:t>查看服务文档，如果服务没有提供心跳接口，可以</a:t>
            </a:r>
            <a:r>
              <a:rPr lang="zh-CN" dirty="0"/>
              <a:t>修改服务配置文件</a:t>
            </a:r>
            <a:r>
              <a:rPr dirty="0"/>
              <a:t>手工添加</a:t>
            </a:r>
            <a:r>
              <a:rPr lang="zh-CN" dirty="0"/>
              <a:t>一个简单的心跳接口</a:t>
            </a:r>
          </a:p>
          <a:p>
            <a:r>
              <a:rPr lang="zh-CN" dirty="0"/>
              <a:t>具体见代码</a:t>
            </a:r>
          </a:p>
          <a:p>
            <a:r>
              <a:rPr lang="zh-CN" dirty="0"/>
              <a:t>测试心跳接口：</a:t>
            </a:r>
          </a:p>
          <a:p>
            <a:pPr lvl="2"/>
            <a:r>
              <a:rPr lang="zh-CN" dirty="0"/>
              <a:t>curl -v </a:t>
            </a:r>
            <a:r>
              <a:rPr lang="en-US" altLang="zh-CN" dirty="0"/>
              <a:t>${IP}</a:t>
            </a:r>
            <a:r>
              <a:rPr lang="zh-CN" dirty="0"/>
              <a:t>:${SVR_PORT}/youtu/ocrapi/heartbea</a:t>
            </a:r>
            <a:r>
              <a:rPr lang="en-US" altLang="zh-CN" dirty="0"/>
              <a:t>t</a:t>
            </a:r>
            <a:endParaRPr lang="zh-CN" dirty="0"/>
          </a:p>
          <a:p>
            <a:pPr lvl="2"/>
            <a:r>
              <a:rPr lang="zh-CN" dirty="0"/>
              <a:t>其中 </a:t>
            </a:r>
            <a:r>
              <a:rPr lang="en-US" altLang="zh-CN" dirty="0"/>
              <a:t>${IP}</a:t>
            </a:r>
            <a:r>
              <a:rPr lang="zh-CN" altLang="en-US" dirty="0"/>
              <a:t>换成服务器</a:t>
            </a:r>
            <a:r>
              <a:rPr lang="en-US" altLang="zh-CN" dirty="0"/>
              <a:t>IP</a:t>
            </a:r>
            <a:endParaRPr lang="zh-CN" dirty="0"/>
          </a:p>
          <a:p>
            <a:pPr lvl="2"/>
            <a:r>
              <a:rPr lang="zh-CN" dirty="0"/>
              <a:t>其中 </a:t>
            </a:r>
            <a:r>
              <a:rPr lang="zh-CN" dirty="0">
                <a:sym typeface="+mn-ea"/>
              </a:rPr>
              <a:t>${SVR_PORT} 换成每个服务的监听端口，见服务列表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4DE00-3108-4924-8068-842E1118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交付整体流程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5F7A5-8B80-4357-B27B-4FC9209E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1, </a:t>
            </a:r>
            <a:r>
              <a:rPr lang="zh-CN" altLang="en-US" sz="1800" dirty="0"/>
              <a:t>确认交付优图服务列表和数量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2, </a:t>
            </a:r>
            <a:r>
              <a:rPr lang="zh-CN" altLang="en-US" sz="1800" dirty="0"/>
              <a:t>申请优图服务授权，跟进审批；因审批时间长，所以提前申请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3, </a:t>
            </a:r>
            <a:r>
              <a:rPr lang="zh-CN" altLang="en-US" sz="1800" dirty="0"/>
              <a:t>与客户沟通硬件配置、系统环境；必须提前确定，以免部署时不能正常运行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4, </a:t>
            </a:r>
            <a:r>
              <a:rPr lang="zh-CN" altLang="en-US" sz="1800" dirty="0"/>
              <a:t>根据需求列表下载优图服务安装包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5, </a:t>
            </a:r>
            <a:r>
              <a:rPr lang="zh-CN" altLang="en-US" sz="1800" dirty="0"/>
              <a:t>规划不同的服务安装在不同的服务器上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6, </a:t>
            </a:r>
            <a:r>
              <a:rPr lang="zh-CN" altLang="en-US" sz="1800" dirty="0"/>
              <a:t>部署运行库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7, </a:t>
            </a:r>
            <a:r>
              <a:rPr lang="zh-CN" altLang="en-US" sz="1800" dirty="0"/>
              <a:t>部署服务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8, </a:t>
            </a:r>
            <a:r>
              <a:rPr lang="zh-CN" altLang="en-US" sz="1800" dirty="0"/>
              <a:t>部署授权</a:t>
            </a:r>
            <a:r>
              <a:rPr lang="en-US" altLang="zh-CN" sz="1800" dirty="0"/>
              <a:t>license</a:t>
            </a:r>
            <a:r>
              <a:rPr lang="zh-CN" altLang="en-US" sz="1800" dirty="0"/>
              <a:t>文件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9, </a:t>
            </a:r>
            <a:r>
              <a:rPr lang="zh-CN" altLang="en-US" sz="1800" dirty="0"/>
              <a:t>接口测试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10, </a:t>
            </a:r>
            <a:r>
              <a:rPr lang="zh-CN" altLang="en-US" sz="1800" dirty="0"/>
              <a:t>交付接口文档、运维文档、部署框架图</a:t>
            </a:r>
          </a:p>
        </p:txBody>
      </p:sp>
    </p:spTree>
    <p:extLst>
      <p:ext uri="{BB962C8B-B14F-4D97-AF65-F5344CB8AC3E}">
        <p14:creationId xmlns:p14="http://schemas.microsoft.com/office/powerpoint/2010/main" val="2842901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4.3 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修改服务资源限制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9956" y="1268760"/>
            <a:ext cx="10658399" cy="5040560"/>
          </a:xfrm>
        </p:spPr>
        <p:txBody>
          <a:bodyPr/>
          <a:lstStyle/>
          <a:p>
            <a:r>
              <a:rPr lang="zh-CN" dirty="0"/>
              <a:t>默认情况下</a:t>
            </a:r>
            <a:r>
              <a:rPr lang="en-US" altLang="zh-CN" dirty="0"/>
              <a:t>OCR</a:t>
            </a:r>
            <a:r>
              <a:rPr lang="zh-CN" altLang="en-US" dirty="0"/>
              <a:t>服务会按服务器资源启用多线程，尽可能多的使用所有硬件资源以处理更多并发。</a:t>
            </a:r>
          </a:p>
          <a:p>
            <a:r>
              <a:rPr lang="zh-CN" dirty="0"/>
              <a:t>如果需要限制服务使用的硬件资源，以供其它程序运行，可以修改服务配置限制服务使用的</a:t>
            </a:r>
            <a:r>
              <a:rPr lang="en-US" altLang="zh-CN" dirty="0"/>
              <a:t>CPU</a:t>
            </a:r>
            <a:r>
              <a:rPr lang="zh-CN" altLang="en-US" dirty="0"/>
              <a:t>和内存数量</a:t>
            </a:r>
            <a:r>
              <a:rPr lang="zh-CN" dirty="0"/>
              <a:t>。</a:t>
            </a:r>
          </a:p>
          <a:p>
            <a:r>
              <a:rPr dirty="0"/>
              <a:t>可以修改 admin/restart.sh，增加以下环境变量：</a:t>
            </a:r>
          </a:p>
          <a:p>
            <a:pPr lvl="2"/>
            <a:r>
              <a:rPr dirty="0"/>
              <a:t># 限制线程数</a:t>
            </a:r>
          </a:p>
          <a:p>
            <a:pPr lvl="2"/>
            <a:r>
              <a:rPr dirty="0"/>
              <a:t>export STKECPU=4</a:t>
            </a:r>
          </a:p>
          <a:p>
            <a:pPr lvl="2"/>
            <a:r>
              <a:rPr dirty="0"/>
              <a:t># 限制内存</a:t>
            </a:r>
            <a:r>
              <a:rPr lang="zh-CN" dirty="0"/>
              <a:t>，单位</a:t>
            </a:r>
            <a:r>
              <a:rPr lang="en-US" altLang="zh-CN" dirty="0"/>
              <a:t>GB</a:t>
            </a:r>
            <a:endParaRPr dirty="0"/>
          </a:p>
          <a:p>
            <a:pPr lvl="2"/>
            <a:r>
              <a:rPr dirty="0"/>
              <a:t>export STKEMEM=16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4.4 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停止服务</a:t>
            </a:r>
            <a:endParaRPr dirty="0">
              <a:solidFill>
                <a:srgbClr val="01ACF1"/>
              </a:solidFill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9956" y="1268760"/>
            <a:ext cx="10658399" cy="5040560"/>
          </a:xfrm>
        </p:spPr>
        <p:txBody>
          <a:bodyPr/>
          <a:lstStyle/>
          <a:p>
            <a:r>
              <a:rPr dirty="0"/>
              <a:t>更新服务时需要停止旧服务再启动新服务。</a:t>
            </a:r>
          </a:p>
          <a:p>
            <a:r>
              <a:rPr dirty="0"/>
              <a:t>停止服务的命令：</a:t>
            </a:r>
          </a:p>
          <a:p>
            <a:pPr lvl="2"/>
            <a:r>
              <a:rPr dirty="0"/>
              <a:t>/root/services/youtu_private_driverlicenseocr/admin/stop.sh all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4.5 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日志存储与磁盘空间</a:t>
            </a:r>
            <a:endParaRPr dirty="0">
              <a:solidFill>
                <a:srgbClr val="01ACF1"/>
              </a:solidFill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9956" y="1268760"/>
            <a:ext cx="10658399" cy="5040560"/>
          </a:xfrm>
        </p:spPr>
        <p:txBody>
          <a:bodyPr/>
          <a:lstStyle/>
          <a:p>
            <a:r>
              <a:rPr dirty="0"/>
              <a:t>日志存储路径：</a:t>
            </a:r>
          </a:p>
          <a:p>
            <a:pPr lvl="2"/>
            <a:r>
              <a:rPr dirty="0"/>
              <a:t>/data/log/youtu_private_${SERVICE_NAME}-${VERSION}</a:t>
            </a:r>
          </a:p>
          <a:p>
            <a:pPr lvl="2"/>
            <a:r>
              <a:rPr dirty="0"/>
              <a:t>/data/log/youtu_private_driverlicenseocr-1.6.1</a:t>
            </a:r>
          </a:p>
          <a:p>
            <a:endParaRPr dirty="0"/>
          </a:p>
          <a:p>
            <a:r>
              <a:rPr dirty="0"/>
              <a:t>crontab保证了OCR服务每15分钟清理日志，避免写满磁盘。</a:t>
            </a:r>
          </a:p>
          <a:p>
            <a:r>
              <a:rPr dirty="0"/>
              <a:t>更多的磁盘空间可以保存更多的日志，便于客户定位问题，</a:t>
            </a:r>
            <a:r>
              <a:rPr lang="zh-CN" dirty="0"/>
              <a:t>所以</a:t>
            </a:r>
            <a:r>
              <a:rPr dirty="0"/>
              <a:t>尽量让 /data 目录位于最大的磁盘分区。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6870" y="2733040"/>
            <a:ext cx="429133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</a:t>
            </a:r>
            <a:r>
              <a:rPr 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定位服务启动问题</a:t>
            </a: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6870" y="3514090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请求服务无响应，或者返回错误码</a:t>
            </a: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90303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第五章 错误排查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任意多边形: 形状 31"/>
          <p:cNvSpPr/>
          <p:nvPr/>
        </p:nvSpPr>
        <p:spPr>
          <a:xfrm>
            <a:off x="5436870" y="4309745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签权错误</a:t>
            </a:r>
          </a:p>
        </p:txBody>
      </p:sp>
      <p:sp>
        <p:nvSpPr>
          <p:cNvPr id="4" name="直接连接符 3"/>
          <p:cNvSpPr/>
          <p:nvPr/>
        </p:nvSpPr>
        <p:spPr>
          <a:xfrm>
            <a:off x="5375920" y="505375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CF1"/>
                </a:solidFill>
                <a:cs typeface="+mn-ea"/>
                <a:sym typeface="+mn-lt"/>
              </a:rPr>
              <a:t>5.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1 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定位服务启动问题</a:t>
            </a:r>
            <a:endParaRPr b="0" dirty="0">
              <a:solidFill>
                <a:srgbClr val="01ACF1"/>
              </a:solidFill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9956" y="1268760"/>
            <a:ext cx="10658399" cy="5040560"/>
          </a:xfrm>
        </p:spPr>
        <p:txBody>
          <a:bodyPr/>
          <a:lstStyle/>
          <a:p>
            <a:r>
              <a:rPr dirty="0"/>
              <a:t>1.进入服务安装目录，执行 tail -f log/*</a:t>
            </a:r>
          </a:p>
          <a:p>
            <a:pPr marL="914400" lvl="2" indent="0">
              <a:buNone/>
            </a:pPr>
            <a:r>
              <a:rPr dirty="0"/>
              <a:t>cd /usr/local/services/youtu_private_xxxocr-1.0</a:t>
            </a:r>
          </a:p>
          <a:p>
            <a:pPr marL="914400" lvl="2" indent="0">
              <a:buNone/>
            </a:pPr>
            <a:r>
              <a:rPr dirty="0"/>
              <a:t>tail -f log/*</a:t>
            </a:r>
          </a:p>
          <a:p>
            <a:r>
              <a:rPr lang="en-US" dirty="0"/>
              <a:t>2. 然后在服务安装目录，执行 sbin/***_server -p `pwd` 【注意：该符号不是单引号，是键盘ESC键下面的那个键】</a:t>
            </a:r>
          </a:p>
          <a:p>
            <a:pPr marL="914400" lvl="2" indent="0">
              <a:buNone/>
            </a:pPr>
            <a:r>
              <a:rPr lang="en-US" dirty="0"/>
              <a:t>cd /usr/local/services/youtu_private_xxxocr-1.0</a:t>
            </a:r>
          </a:p>
          <a:p>
            <a:pPr marL="914400" lvl="2" indent="0">
              <a:buNone/>
            </a:pPr>
            <a:r>
              <a:rPr dirty="0"/>
              <a:t>sbin/***_server -p `pwd`</a:t>
            </a:r>
          </a:p>
          <a:p>
            <a:pPr lvl="0"/>
            <a:r>
              <a:rPr dirty="0"/>
              <a:t>然后查看第1步和第2步中的屏幕输出，根据输出定位问题</a:t>
            </a:r>
          </a:p>
          <a:p>
            <a:pPr lvl="0"/>
            <a:r>
              <a:rPr dirty="0"/>
              <a:t>如果还是没法解决问题，则将上述屏幕输出截屏或复制给优图相关接口人协助定位问题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5.2 </a:t>
            </a:r>
            <a:r>
              <a:rPr dirty="0">
                <a:solidFill>
                  <a:srgbClr val="01ACF1"/>
                </a:solidFill>
                <a:cs typeface="+mn-ea"/>
                <a:sym typeface="+mn-lt"/>
              </a:rPr>
              <a:t>请求服务无响应，或者返回错误码</a:t>
            </a:r>
            <a:endParaRPr b="0" dirty="0">
              <a:solidFill>
                <a:srgbClr val="01ACF1"/>
              </a:solidFill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9956" y="1268760"/>
            <a:ext cx="10658399" cy="5040560"/>
          </a:xfrm>
        </p:spPr>
        <p:txBody>
          <a:bodyPr/>
          <a:lstStyle/>
          <a:p>
            <a:r>
              <a:rPr dirty="0"/>
              <a:t>1.查看客户端http请求包体、URL、端口是否正确填写</a:t>
            </a:r>
          </a:p>
          <a:p>
            <a:r>
              <a:rPr dirty="0"/>
              <a:t>2.如果都已正确填写，则进入服务安装目录，执行 tail -f log/*</a:t>
            </a:r>
          </a:p>
          <a:p>
            <a:r>
              <a:rPr dirty="0"/>
              <a:t>3.用客户端请求服务</a:t>
            </a:r>
          </a:p>
          <a:p>
            <a:r>
              <a:rPr dirty="0"/>
              <a:t>4.查看第2步中的屏幕日志输出，根据输出定位问题</a:t>
            </a:r>
          </a:p>
          <a:p>
            <a:r>
              <a:rPr dirty="0"/>
              <a:t>5.如果还是没法解决问题，则将上述屏幕输出保存，同时提供请求包体的内容以及OCR服务的返回值给到优图相关接口人协助定位问题。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5.3 </a:t>
            </a:r>
            <a:r>
              <a:rPr lang="zh-CN" dirty="0">
                <a:solidFill>
                  <a:srgbClr val="01ACF1"/>
                </a:solidFill>
                <a:cs typeface="+mn-ea"/>
                <a:sym typeface="+mn-lt"/>
              </a:rPr>
              <a:t>签权错误</a:t>
            </a:r>
            <a:endParaRPr b="0" dirty="0">
              <a:solidFill>
                <a:srgbClr val="01ACF1"/>
              </a:solidFill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9956" y="909985"/>
            <a:ext cx="10658399" cy="5040560"/>
          </a:xfrm>
        </p:spPr>
        <p:txBody>
          <a:bodyPr/>
          <a:lstStyle/>
          <a:p>
            <a:r>
              <a:rPr dirty="0"/>
              <a:t>请根据错误返回值以及错误提示解决问题：</a:t>
            </a:r>
          </a:p>
          <a:p>
            <a:endParaRPr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145415" y="1651635"/>
          <a:ext cx="1190117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3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错误代码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可能原因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处理建议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证书无法解析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 检查ocrconf/online.conf文件中license路径是否配置正确，以及文件是否存在；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r>
                        <a:rPr lang="en-US" altLang="zh-CN"/>
                        <a:t>, </a:t>
                      </a:r>
                      <a:r>
                        <a:rPr lang="zh-CN" altLang="en-US"/>
                        <a:t>授权文件可能被破坏，删除授权文件重新激活。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设备信息不匹配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您的设备可能有硬件/驱动程序更改， 导致授权失败，请向优图重新申请授权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授权过期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请向优图续期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本地文件不存在，尝试请求网络授权失败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检查ocrconf/online.conf文件中license路径是否配置正确，已经文件是否存在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-10002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License无效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请向优图重新申请授权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-10004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无效的服务名称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该服务名未在license中定义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-10005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未授权的服务名称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该服务未经过授权，请联系优图重新申请授权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6870" y="2733040"/>
            <a:ext cx="429133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测试工具</a:t>
            </a:r>
            <a:endParaRPr lang="zh-CN" sz="20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6870" y="3514090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</a:t>
            </a: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测试方法</a:t>
            </a:r>
            <a:endParaRPr sz="20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90303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第六章 腾讯优图效果测试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任意多边形: 形状 31"/>
          <p:cNvSpPr/>
          <p:nvPr/>
        </p:nvSpPr>
        <p:spPr>
          <a:xfrm>
            <a:off x="5436870" y="4309745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 </a:t>
            </a:r>
            <a:r>
              <a:rPr lang="zh-CN" alt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测试结果说明</a:t>
            </a:r>
            <a:endParaRPr lang="zh-CN" sz="20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直接连接符 3"/>
          <p:cNvSpPr/>
          <p:nvPr/>
        </p:nvSpPr>
        <p:spPr>
          <a:xfrm>
            <a:off x="5375920" y="505375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35235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AFA5-4CF3-4262-B27E-2EDDF358E679}"/>
              </a:ext>
            </a:extLst>
          </p:cNvPr>
          <p:cNvSpPr txBox="1">
            <a:spLocks/>
          </p:cNvSpPr>
          <p:nvPr/>
        </p:nvSpPr>
        <p:spPr>
          <a:xfrm>
            <a:off x="838201" y="229215"/>
            <a:ext cx="9821113" cy="907731"/>
          </a:xfrm>
          <a:prstGeom prst="rect">
            <a:avLst/>
          </a:prstGeom>
        </p:spPr>
        <p:txBody>
          <a:bodyPr/>
          <a:lstStyle>
            <a:lvl1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2pPr>
            <a:lvl3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3pPr>
            <a:lvl4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4pPr>
            <a:lvl5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5pPr>
            <a:lvl6pPr marL="15240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6pPr>
            <a:lvl7pPr marL="21336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7pPr>
            <a:lvl8pPr marL="27432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8pPr>
            <a:lvl9pPr marL="33528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6.1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测试工具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1CBD6-3F7B-418A-89B9-459257A63CE7}"/>
              </a:ext>
            </a:extLst>
          </p:cNvPr>
          <p:cNvSpPr txBox="1">
            <a:spLocks/>
          </p:cNvSpPr>
          <p:nvPr/>
        </p:nvSpPr>
        <p:spPr>
          <a:xfrm>
            <a:off x="623392" y="908720"/>
            <a:ext cx="10658399" cy="5040560"/>
          </a:xfrm>
          <a:prstGeom prst="rect">
            <a:avLst/>
          </a:prstGeom>
        </p:spPr>
        <p:txBody>
          <a:bodyPr/>
          <a:lstStyle>
            <a:lvl1pPr marL="227330" indent="-227330" algn="l" defTabSz="912495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lvl="1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lvl="2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效果测试主要是对对应的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服务测试其输出结果。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服务基于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框架，提供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http+json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的接口调用方式。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等方式进行接口调用。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脚本为例（脚本使用发票识别举例说明）：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9D93F4-8190-4446-8BA2-3551B087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9" y="3174524"/>
            <a:ext cx="10374742" cy="33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9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AFA5-4CF3-4262-B27E-2EDDF358E679}"/>
              </a:ext>
            </a:extLst>
          </p:cNvPr>
          <p:cNvSpPr txBox="1">
            <a:spLocks/>
          </p:cNvSpPr>
          <p:nvPr/>
        </p:nvSpPr>
        <p:spPr>
          <a:xfrm>
            <a:off x="838201" y="229215"/>
            <a:ext cx="9821113" cy="907731"/>
          </a:xfrm>
          <a:prstGeom prst="rect">
            <a:avLst/>
          </a:prstGeom>
        </p:spPr>
        <p:txBody>
          <a:bodyPr/>
          <a:lstStyle>
            <a:lvl1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2pPr>
            <a:lvl3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3pPr>
            <a:lvl4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4pPr>
            <a:lvl5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5pPr>
            <a:lvl6pPr marL="15240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6pPr>
            <a:lvl7pPr marL="21336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7pPr>
            <a:lvl8pPr marL="27432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8pPr>
            <a:lvl9pPr marL="33528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6.2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测试方法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1CBD6-3F7B-418A-89B9-459257A63CE7}"/>
              </a:ext>
            </a:extLst>
          </p:cNvPr>
          <p:cNvSpPr txBox="1">
            <a:spLocks/>
          </p:cNvSpPr>
          <p:nvPr/>
        </p:nvSpPr>
        <p:spPr>
          <a:xfrm>
            <a:off x="623392" y="908720"/>
            <a:ext cx="10658399" cy="5040560"/>
          </a:xfrm>
          <a:prstGeom prst="rect">
            <a:avLst/>
          </a:prstGeom>
        </p:spPr>
        <p:txBody>
          <a:bodyPr/>
          <a:lstStyle>
            <a:lvl1pPr marL="227330" indent="-227330" algn="l" defTabSz="912495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lvl="1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lvl="2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脚本编写完成后，执行测试接口调用：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F11690-2C3A-421D-880C-27D521EF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84784"/>
            <a:ext cx="1178463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1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4DE00-3108-4924-8068-842E1118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交付整体流程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5F7A5-8B80-4357-B27B-4FC9209E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入场条件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400" dirty="0"/>
              <a:t>确认客户提供的服务器硬件符合要求（参见章节</a:t>
            </a:r>
            <a:r>
              <a:rPr lang="en-US" altLang="zh-CN" sz="1400" dirty="0"/>
              <a:t>1.2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服务器已通电通网，完成操作系统安装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已在优图开放平台完成</a:t>
            </a:r>
            <a:r>
              <a:rPr lang="en-US" altLang="zh-CN" sz="1400" dirty="0"/>
              <a:t>license</a:t>
            </a:r>
            <a:r>
              <a:rPr lang="zh-CN" altLang="en-US" sz="1400" dirty="0"/>
              <a:t>申请并审批通过（</a:t>
            </a:r>
            <a:r>
              <a:rPr lang="en-US" altLang="zh-CN" sz="1400" dirty="0"/>
              <a:t>PM</a:t>
            </a:r>
            <a:r>
              <a:rPr lang="zh-CN" altLang="en-US" sz="1400" dirty="0"/>
              <a:t>跟进）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服务安装包、测试工具、</a:t>
            </a:r>
            <a:r>
              <a:rPr lang="en-US" altLang="zh-CN" sz="1400" dirty="0"/>
              <a:t>license</a:t>
            </a:r>
            <a:r>
              <a:rPr lang="zh-CN" altLang="en-US" sz="1400" dirty="0"/>
              <a:t>工具（参见章节</a:t>
            </a:r>
            <a:r>
              <a:rPr lang="en-US" altLang="zh-CN" sz="1400" dirty="0"/>
              <a:t>2.1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800" dirty="0"/>
              <a:t>交付关键点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400" dirty="0"/>
              <a:t>完成服务安装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完成</a:t>
            </a:r>
            <a:r>
              <a:rPr lang="en-US" altLang="zh-CN" sz="1400" dirty="0"/>
              <a:t>license</a:t>
            </a:r>
            <a:r>
              <a:rPr lang="zh-CN" altLang="en-US" sz="1400" dirty="0"/>
              <a:t>授权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服务正常启动，功能验证正常</a:t>
            </a:r>
            <a:endParaRPr lang="en-US" altLang="zh-CN" sz="1800" dirty="0"/>
          </a:p>
          <a:p>
            <a:r>
              <a:rPr lang="zh-CN" altLang="en-US" sz="1800" dirty="0"/>
              <a:t>离场条件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400" dirty="0"/>
              <a:t>完成</a:t>
            </a:r>
            <a:r>
              <a:rPr lang="en-US" altLang="zh-CN" sz="1400" dirty="0"/>
              <a:t>《</a:t>
            </a:r>
            <a:r>
              <a:rPr lang="zh-CN" altLang="en-US" sz="1400" dirty="0"/>
              <a:t>优图</a:t>
            </a:r>
            <a:r>
              <a:rPr lang="en-US" altLang="zh-CN" sz="1400" dirty="0"/>
              <a:t>OCR</a:t>
            </a:r>
            <a:r>
              <a:rPr lang="zh-CN" altLang="en-US" sz="1400" dirty="0"/>
              <a:t>私有化服务验收报告</a:t>
            </a:r>
            <a:r>
              <a:rPr lang="en-US" altLang="zh-CN" sz="1400" dirty="0"/>
              <a:t>V1.0》</a:t>
            </a:r>
            <a:r>
              <a:rPr lang="zh-CN" altLang="en-US" sz="1400" dirty="0"/>
              <a:t>并提交客户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4436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AFA5-4CF3-4262-B27E-2EDDF358E679}"/>
              </a:ext>
            </a:extLst>
          </p:cNvPr>
          <p:cNvSpPr txBox="1">
            <a:spLocks/>
          </p:cNvSpPr>
          <p:nvPr/>
        </p:nvSpPr>
        <p:spPr>
          <a:xfrm>
            <a:off x="838201" y="229215"/>
            <a:ext cx="9821113" cy="907731"/>
          </a:xfrm>
          <a:prstGeom prst="rect">
            <a:avLst/>
          </a:prstGeom>
        </p:spPr>
        <p:txBody>
          <a:bodyPr/>
          <a:lstStyle>
            <a:lvl1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2pPr>
            <a:lvl3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3pPr>
            <a:lvl4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4pPr>
            <a:lvl5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5pPr>
            <a:lvl6pPr marL="15240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6pPr>
            <a:lvl7pPr marL="21336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7pPr>
            <a:lvl8pPr marL="27432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8pPr>
            <a:lvl9pPr marL="33528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6.3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测试结果说明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1CBD6-3F7B-418A-89B9-459257A63CE7}"/>
              </a:ext>
            </a:extLst>
          </p:cNvPr>
          <p:cNvSpPr txBox="1">
            <a:spLocks/>
          </p:cNvSpPr>
          <p:nvPr/>
        </p:nvSpPr>
        <p:spPr>
          <a:xfrm>
            <a:off x="623392" y="908720"/>
            <a:ext cx="10658399" cy="5040560"/>
          </a:xfrm>
          <a:prstGeom prst="rect">
            <a:avLst/>
          </a:prstGeom>
        </p:spPr>
        <p:txBody>
          <a:bodyPr/>
          <a:lstStyle>
            <a:lvl1pPr marL="227330" indent="-227330" algn="l" defTabSz="912495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lvl="1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lvl="2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errorcode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：错误码，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表示成功，其他错误请查看错误码表；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errormsg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：错误信息，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表示成功，其他错误信息请查看错误码表对应的错误信息；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：成功识别的所有文字结果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728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6870" y="2733040"/>
            <a:ext cx="429133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测试工具</a:t>
            </a:r>
            <a:endParaRPr lang="zh-CN" sz="20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6870" y="3514090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</a:t>
            </a: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测试方法</a:t>
            </a:r>
            <a:endParaRPr sz="20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90303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第七章 腾讯优图性能测试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任意多边形: 形状 31"/>
          <p:cNvSpPr/>
          <p:nvPr/>
        </p:nvSpPr>
        <p:spPr>
          <a:xfrm>
            <a:off x="5436870" y="4309745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 </a:t>
            </a:r>
            <a:r>
              <a:rPr lang="zh-CN" alt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测试结果说明</a:t>
            </a:r>
            <a:endParaRPr lang="zh-CN" sz="20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直接连接符 3"/>
          <p:cNvSpPr/>
          <p:nvPr/>
        </p:nvSpPr>
        <p:spPr>
          <a:xfrm>
            <a:off x="5375920" y="505375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664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AFA5-4CF3-4262-B27E-2EDDF358E679}"/>
              </a:ext>
            </a:extLst>
          </p:cNvPr>
          <p:cNvSpPr txBox="1">
            <a:spLocks/>
          </p:cNvSpPr>
          <p:nvPr/>
        </p:nvSpPr>
        <p:spPr>
          <a:xfrm>
            <a:off x="838201" y="229215"/>
            <a:ext cx="9821113" cy="907731"/>
          </a:xfrm>
          <a:prstGeom prst="rect">
            <a:avLst/>
          </a:prstGeom>
        </p:spPr>
        <p:txBody>
          <a:bodyPr/>
          <a:lstStyle>
            <a:lvl1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2pPr>
            <a:lvl3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3pPr>
            <a:lvl4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4pPr>
            <a:lvl5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5pPr>
            <a:lvl6pPr marL="15240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6pPr>
            <a:lvl7pPr marL="21336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7pPr>
            <a:lvl8pPr marL="27432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8pPr>
            <a:lvl9pPr marL="33528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7.1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测试工具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1CBD6-3F7B-418A-89B9-459257A63CE7}"/>
              </a:ext>
            </a:extLst>
          </p:cNvPr>
          <p:cNvSpPr txBox="1">
            <a:spLocks/>
          </p:cNvSpPr>
          <p:nvPr/>
        </p:nvSpPr>
        <p:spPr>
          <a:xfrm>
            <a:off x="623392" y="908720"/>
            <a:ext cx="10658399" cy="5040560"/>
          </a:xfrm>
          <a:prstGeom prst="rect">
            <a:avLst/>
          </a:prstGeom>
        </p:spPr>
        <p:txBody>
          <a:bodyPr/>
          <a:lstStyle>
            <a:lvl1pPr marL="227330" indent="-227330" algn="l" defTabSz="912495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lvl="1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lvl="2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性能测试是通过自动化的测试工具模拟多种正常、峰值以及异常负载条件来对系统的各项性能指标进行测试。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</a:t>
            </a:r>
            <a:r>
              <a:rPr lang="en-US" altLang="zh-CN" dirty="0"/>
              <a:t>OCR</a:t>
            </a:r>
            <a:r>
              <a:rPr lang="zh-CN" altLang="en-US" dirty="0"/>
              <a:t>服务的性能测试主要实现为压力测试，通过多并发持续请求，测试</a:t>
            </a:r>
            <a:r>
              <a:rPr lang="en-US" altLang="zh-CN" dirty="0"/>
              <a:t>OCR</a:t>
            </a:r>
            <a:r>
              <a:rPr lang="zh-CN" altLang="en-US" dirty="0"/>
              <a:t>服务的稳定性、可靠性等。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常见的压力测试工具有：</a:t>
            </a:r>
            <a:r>
              <a:rPr lang="en-US" altLang="zh-CN" dirty="0"/>
              <a:t>ab</a:t>
            </a:r>
            <a:r>
              <a:rPr lang="zh-CN" altLang="en-US" dirty="0"/>
              <a:t>、</a:t>
            </a:r>
            <a:r>
              <a:rPr lang="en-US" altLang="zh-CN" dirty="0" err="1"/>
              <a:t>wrk</a:t>
            </a:r>
            <a:r>
              <a:rPr lang="zh-CN" altLang="en-US" dirty="0"/>
              <a:t>、</a:t>
            </a:r>
            <a:r>
              <a:rPr lang="en-US" altLang="zh-CN" dirty="0" err="1"/>
              <a:t>Jmeter</a:t>
            </a:r>
            <a:r>
              <a:rPr lang="zh-CN" altLang="en-US" dirty="0"/>
              <a:t>、</a:t>
            </a:r>
            <a:r>
              <a:rPr lang="en-US" altLang="zh-CN" dirty="0" err="1"/>
              <a:t>Loadrunner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本次培训介绍使用</a:t>
            </a:r>
            <a:r>
              <a:rPr lang="en-US" altLang="zh-CN" dirty="0"/>
              <a:t>ab</a:t>
            </a:r>
            <a:r>
              <a:rPr lang="zh-CN" altLang="en-US" dirty="0"/>
              <a:t>和</a:t>
            </a:r>
            <a:r>
              <a:rPr lang="en-US" altLang="zh-CN" dirty="0" err="1"/>
              <a:t>wrk</a:t>
            </a:r>
            <a:r>
              <a:rPr lang="zh-CN" altLang="en-US" dirty="0"/>
              <a:t>工具对</a:t>
            </a:r>
            <a:r>
              <a:rPr lang="en-US" altLang="zh-CN" dirty="0"/>
              <a:t>OCR</a:t>
            </a:r>
            <a:r>
              <a:rPr lang="zh-CN" altLang="en-US" dirty="0"/>
              <a:t>发票服务（</a:t>
            </a:r>
            <a:r>
              <a:rPr lang="en-US" altLang="zh-CN" dirty="0" err="1"/>
              <a:t>invoiceocr</a:t>
            </a:r>
            <a:r>
              <a:rPr lang="zh-CN" altLang="en-US" dirty="0"/>
              <a:t>）进行压力测试。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4378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AFA5-4CF3-4262-B27E-2EDDF358E679}"/>
              </a:ext>
            </a:extLst>
          </p:cNvPr>
          <p:cNvSpPr txBox="1">
            <a:spLocks/>
          </p:cNvSpPr>
          <p:nvPr/>
        </p:nvSpPr>
        <p:spPr>
          <a:xfrm>
            <a:off x="839416" y="260648"/>
            <a:ext cx="9821113" cy="907731"/>
          </a:xfrm>
          <a:prstGeom prst="rect">
            <a:avLst/>
          </a:prstGeom>
        </p:spPr>
        <p:txBody>
          <a:bodyPr/>
          <a:lstStyle>
            <a:lvl1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2pPr>
            <a:lvl3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3pPr>
            <a:lvl4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4pPr>
            <a:lvl5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5pPr>
            <a:lvl6pPr marL="15240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6pPr>
            <a:lvl7pPr marL="21336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7pPr>
            <a:lvl8pPr marL="27432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8pPr>
            <a:lvl9pPr marL="33528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7.2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测试方法</a:t>
            </a:r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-ab</a:t>
            </a:r>
            <a:endParaRPr lang="zh-CN" altLang="en-US" dirty="0">
              <a:solidFill>
                <a:srgbClr val="01ACF1"/>
              </a:solidFill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1CBD6-3F7B-418A-89B9-459257A63CE7}"/>
              </a:ext>
            </a:extLst>
          </p:cNvPr>
          <p:cNvSpPr txBox="1">
            <a:spLocks/>
          </p:cNvSpPr>
          <p:nvPr/>
        </p:nvSpPr>
        <p:spPr>
          <a:xfrm>
            <a:off x="623392" y="908720"/>
            <a:ext cx="10658399" cy="5040560"/>
          </a:xfrm>
          <a:prstGeom prst="rect">
            <a:avLst/>
          </a:prstGeom>
        </p:spPr>
        <p:txBody>
          <a:bodyPr/>
          <a:lstStyle>
            <a:lvl1pPr marL="227330" indent="-227330" algn="l" defTabSz="912495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lvl="1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lvl="2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命令依赖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httpd-tools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需要提前安装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httpd-tools;</a:t>
            </a: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httpd-tools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安装方法：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yum install –y httpd-tools;</a:t>
            </a: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执行以下命令：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ab -t 60 -c 16 -s 15 -p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invoice.json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http://127.0.0.1:60011/youtu/ocrapi/invoiceocr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执行结果如图所示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A84E6-7E0E-46DE-998E-8B586EE3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5" y="116632"/>
            <a:ext cx="6240016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AFA5-4CF3-4262-B27E-2EDDF358E679}"/>
              </a:ext>
            </a:extLst>
          </p:cNvPr>
          <p:cNvSpPr txBox="1">
            <a:spLocks/>
          </p:cNvSpPr>
          <p:nvPr/>
        </p:nvSpPr>
        <p:spPr>
          <a:xfrm>
            <a:off x="839416" y="260648"/>
            <a:ext cx="9821113" cy="907731"/>
          </a:xfrm>
          <a:prstGeom prst="rect">
            <a:avLst/>
          </a:prstGeom>
        </p:spPr>
        <p:txBody>
          <a:bodyPr/>
          <a:lstStyle>
            <a:lvl1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2pPr>
            <a:lvl3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3pPr>
            <a:lvl4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4pPr>
            <a:lvl5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5pPr>
            <a:lvl6pPr marL="15240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6pPr>
            <a:lvl7pPr marL="21336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7pPr>
            <a:lvl8pPr marL="27432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8pPr>
            <a:lvl9pPr marL="33528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7.2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测试方法</a:t>
            </a:r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-</a:t>
            </a:r>
            <a:r>
              <a:rPr lang="en-US" altLang="zh-CN" dirty="0" err="1">
                <a:solidFill>
                  <a:srgbClr val="01ACF1"/>
                </a:solidFill>
                <a:cs typeface="+mn-ea"/>
                <a:sym typeface="+mn-lt"/>
              </a:rPr>
              <a:t>wrk</a:t>
            </a:r>
            <a:endParaRPr lang="zh-CN" altLang="en-US" dirty="0">
              <a:solidFill>
                <a:srgbClr val="01ACF1"/>
              </a:solidFill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1CBD6-3F7B-418A-89B9-459257A63CE7}"/>
              </a:ext>
            </a:extLst>
          </p:cNvPr>
          <p:cNvSpPr txBox="1">
            <a:spLocks/>
          </p:cNvSpPr>
          <p:nvPr/>
        </p:nvSpPr>
        <p:spPr>
          <a:xfrm>
            <a:off x="623392" y="908720"/>
            <a:ext cx="10658399" cy="5040560"/>
          </a:xfrm>
          <a:prstGeom prst="rect">
            <a:avLst/>
          </a:prstGeom>
        </p:spPr>
        <p:txBody>
          <a:bodyPr/>
          <a:lstStyle>
            <a:lvl1pPr marL="227330" indent="-227330" algn="l" defTabSz="912495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lvl="1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lvl="2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安装方法可自行网上搜索；本次培训不重点说明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安装完成后执行以下命令：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wrk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-c16 -d1m -t16 --timeout=15s --latency -s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invoiceocr.lua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http://127.0.0.1:60011/youtu/ocrapi/invoiceocr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执行结果如图所示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68E33B-EF50-4B2E-B836-4D520CB1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00" y="2996951"/>
            <a:ext cx="11161848" cy="33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26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AFA5-4CF3-4262-B27E-2EDDF358E679}"/>
              </a:ext>
            </a:extLst>
          </p:cNvPr>
          <p:cNvSpPr txBox="1">
            <a:spLocks/>
          </p:cNvSpPr>
          <p:nvPr/>
        </p:nvSpPr>
        <p:spPr>
          <a:xfrm>
            <a:off x="838201" y="229215"/>
            <a:ext cx="9821113" cy="907731"/>
          </a:xfrm>
          <a:prstGeom prst="rect">
            <a:avLst/>
          </a:prstGeom>
        </p:spPr>
        <p:txBody>
          <a:bodyPr/>
          <a:lstStyle>
            <a:lvl1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2pPr>
            <a:lvl3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3pPr>
            <a:lvl4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4pPr>
            <a:lvl5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5pPr>
            <a:lvl6pPr marL="15240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6pPr>
            <a:lvl7pPr marL="21336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7pPr>
            <a:lvl8pPr marL="27432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8pPr>
            <a:lvl9pPr marL="33528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7.3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测试结果说明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1CBD6-3F7B-418A-89B9-459257A63CE7}"/>
              </a:ext>
            </a:extLst>
          </p:cNvPr>
          <p:cNvSpPr txBox="1">
            <a:spLocks/>
          </p:cNvSpPr>
          <p:nvPr/>
        </p:nvSpPr>
        <p:spPr>
          <a:xfrm>
            <a:off x="623392" y="908720"/>
            <a:ext cx="10658399" cy="5040560"/>
          </a:xfrm>
          <a:prstGeom prst="rect">
            <a:avLst/>
          </a:prstGeom>
        </p:spPr>
        <p:txBody>
          <a:bodyPr/>
          <a:lstStyle>
            <a:lvl1pPr marL="227330" indent="-227330" algn="l" defTabSz="912495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lvl="1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lvl="2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本次性能测试中，服务器配置为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。模拟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并发，持续压测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分钟，超时时间为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，压测的接口为增值税发票识别（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invoiceocr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压力测试结果中，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分钟共完成了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次请求响应，没有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Failed requests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，成功率为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per second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0.24/sec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，平均每秒完成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个请求；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压力测试结果中，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分钟共完成了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次请求响应，没有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Failed requests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，成功率为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per second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0.27/sec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，平均每秒完成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个请求；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912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6870" y="2733040"/>
            <a:ext cx="429133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docker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部署说明</a:t>
            </a:r>
            <a:r>
              <a:rPr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zh-CN" sz="20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6870" y="3514090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zh-CN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</a:t>
            </a: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服务安装方法</a:t>
            </a:r>
            <a:endParaRPr sz="20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90303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第八章 腾讯优图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部署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任意多边形: 形状 31"/>
          <p:cNvSpPr/>
          <p:nvPr/>
        </p:nvSpPr>
        <p:spPr>
          <a:xfrm>
            <a:off x="5436870" y="4309745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zh-CN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 docker</a:t>
            </a:r>
            <a:r>
              <a:rPr lang="zh-CN" alt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镜像生成方法</a:t>
            </a:r>
            <a:endParaRPr lang="zh-CN" sz="20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直接连接符 3"/>
          <p:cNvSpPr/>
          <p:nvPr/>
        </p:nvSpPr>
        <p:spPr>
          <a:xfrm>
            <a:off x="5375920" y="505375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: 形状 31">
            <a:extLst>
              <a:ext uri="{FF2B5EF4-FFF2-40B4-BE49-F238E27FC236}">
                <a16:creationId xmlns:a16="http://schemas.microsoft.com/office/drawing/2014/main" id="{46885960-7295-43D1-A934-1965F740BE3C}"/>
              </a:ext>
            </a:extLst>
          </p:cNvPr>
          <p:cNvSpPr/>
          <p:nvPr/>
        </p:nvSpPr>
        <p:spPr>
          <a:xfrm>
            <a:off x="5436870" y="5105400"/>
            <a:ext cx="4546600" cy="74422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</a:t>
            </a:r>
            <a:r>
              <a:rPr lang="en-US" altLang="zh-CN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docker</a:t>
            </a:r>
            <a:r>
              <a:rPr lang="zh-CN" alt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镜像使用方法</a:t>
            </a:r>
            <a:endParaRPr lang="zh-CN" sz="20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7508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AFA5-4CF3-4262-B27E-2EDDF358E679}"/>
              </a:ext>
            </a:extLst>
          </p:cNvPr>
          <p:cNvSpPr txBox="1">
            <a:spLocks/>
          </p:cNvSpPr>
          <p:nvPr/>
        </p:nvSpPr>
        <p:spPr>
          <a:xfrm>
            <a:off x="838201" y="229215"/>
            <a:ext cx="9821113" cy="907731"/>
          </a:xfrm>
          <a:prstGeom prst="rect">
            <a:avLst/>
          </a:prstGeom>
        </p:spPr>
        <p:txBody>
          <a:bodyPr/>
          <a:lstStyle>
            <a:lvl1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2pPr>
            <a:lvl3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3pPr>
            <a:lvl4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4pPr>
            <a:lvl5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5pPr>
            <a:lvl6pPr marL="15240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6pPr>
            <a:lvl7pPr marL="21336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7pPr>
            <a:lvl8pPr marL="27432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8pPr>
            <a:lvl9pPr marL="33528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8.1 </a:t>
            </a:r>
            <a:r>
              <a:rPr lang="en-US" altLang="zh-CN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部署说明 </a:t>
            </a:r>
            <a:endParaRPr lang="zh-CN" altLang="en-US" dirty="0">
              <a:solidFill>
                <a:srgbClr val="01ACF1"/>
              </a:solidFill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1CBD6-3F7B-418A-89B9-459257A63CE7}"/>
              </a:ext>
            </a:extLst>
          </p:cNvPr>
          <p:cNvSpPr txBox="1">
            <a:spLocks/>
          </p:cNvSpPr>
          <p:nvPr/>
        </p:nvSpPr>
        <p:spPr>
          <a:xfrm>
            <a:off x="623392" y="908720"/>
            <a:ext cx="10658399" cy="5040560"/>
          </a:xfrm>
          <a:prstGeom prst="rect">
            <a:avLst/>
          </a:prstGeom>
        </p:spPr>
        <p:txBody>
          <a:bodyPr/>
          <a:lstStyle>
            <a:lvl1pPr marL="227330" indent="-227330" algn="l" defTabSz="912495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lvl="1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lvl="2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背景说明：部分客户拥有自己的容器化平台，使用</a:t>
            </a:r>
            <a:r>
              <a:rPr lang="en-US" altLang="zh-CN" dirty="0"/>
              <a:t>OCR</a:t>
            </a:r>
            <a:r>
              <a:rPr lang="zh-CN" altLang="en-US" dirty="0"/>
              <a:t>服务的时候会要求提供</a:t>
            </a:r>
            <a:r>
              <a:rPr lang="en-US" altLang="zh-CN" dirty="0"/>
              <a:t>docker</a:t>
            </a:r>
            <a:r>
              <a:rPr lang="zh-CN" altLang="en-US" dirty="0"/>
              <a:t>镜像进行部署。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对于已有</a:t>
            </a:r>
            <a:r>
              <a:rPr lang="en-US" altLang="zh-CN" dirty="0"/>
              <a:t>docker</a:t>
            </a:r>
            <a:r>
              <a:rPr lang="zh-CN" altLang="en-US" dirty="0"/>
              <a:t>镜像的</a:t>
            </a:r>
            <a:r>
              <a:rPr lang="en-US" altLang="zh-CN" dirty="0"/>
              <a:t>OCR</a:t>
            </a:r>
            <a:r>
              <a:rPr lang="zh-CN" altLang="en-US" dirty="0"/>
              <a:t>服务，直接提供已有镜像即可；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若客户所需服务无</a:t>
            </a:r>
            <a:r>
              <a:rPr lang="en-US" altLang="zh-CN" dirty="0"/>
              <a:t>docker</a:t>
            </a:r>
            <a:r>
              <a:rPr lang="zh-CN" altLang="en-US" dirty="0"/>
              <a:t>镜像，需要自己创建镜像提供给客户；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9227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AFA5-4CF3-4262-B27E-2EDDF358E679}"/>
              </a:ext>
            </a:extLst>
          </p:cNvPr>
          <p:cNvSpPr txBox="1">
            <a:spLocks/>
          </p:cNvSpPr>
          <p:nvPr/>
        </p:nvSpPr>
        <p:spPr>
          <a:xfrm>
            <a:off x="838201" y="229215"/>
            <a:ext cx="9821113" cy="907731"/>
          </a:xfrm>
          <a:prstGeom prst="rect">
            <a:avLst/>
          </a:prstGeom>
        </p:spPr>
        <p:txBody>
          <a:bodyPr/>
          <a:lstStyle>
            <a:lvl1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2pPr>
            <a:lvl3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3pPr>
            <a:lvl4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4pPr>
            <a:lvl5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5pPr>
            <a:lvl6pPr marL="15240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6pPr>
            <a:lvl7pPr marL="21336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7pPr>
            <a:lvl8pPr marL="27432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8pPr>
            <a:lvl9pPr marL="33528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8.2 </a:t>
            </a:r>
            <a:r>
              <a:rPr lang="en-US" altLang="zh-CN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</a:t>
            </a:r>
            <a:r>
              <a:rPr lang="en-US" altLang="zh-CN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OCR</a:t>
            </a:r>
            <a:r>
              <a:rPr lang="zh-CN" altLang="en-US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服务安装方法</a:t>
            </a:r>
            <a:endParaRPr lang="zh-CN" altLang="en-US" dirty="0">
              <a:solidFill>
                <a:srgbClr val="01ACF1"/>
              </a:solidFill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1CBD6-3F7B-418A-89B9-459257A63CE7}"/>
              </a:ext>
            </a:extLst>
          </p:cNvPr>
          <p:cNvSpPr txBox="1">
            <a:spLocks/>
          </p:cNvSpPr>
          <p:nvPr/>
        </p:nvSpPr>
        <p:spPr>
          <a:xfrm>
            <a:off x="119336" y="702248"/>
            <a:ext cx="11665296" cy="5175024"/>
          </a:xfrm>
          <a:prstGeom prst="rect">
            <a:avLst/>
          </a:prstGeom>
        </p:spPr>
        <p:txBody>
          <a:bodyPr/>
          <a:lstStyle>
            <a:lvl1pPr marL="227330" indent="-227330" algn="l" defTabSz="912495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lvl="1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lvl="2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1. </a:t>
            </a:r>
            <a:r>
              <a:rPr lang="zh-CN" altLang="en-US" dirty="0"/>
              <a:t>安装</a:t>
            </a:r>
            <a:r>
              <a:rPr lang="en-US" altLang="zh-CN" dirty="0"/>
              <a:t>docker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centos7.6.1810:ocr.base</a:t>
            </a:r>
            <a:r>
              <a:rPr lang="zh-CN" altLang="en-US" dirty="0"/>
              <a:t>作为基础镜像启动容器：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zh-CN" sz="2000" dirty="0"/>
              <a:t>docker run -it --net=host --privileged --name </a:t>
            </a:r>
            <a:r>
              <a:rPr lang="en-US" altLang="zh-CN" sz="2000" dirty="0" err="1"/>
              <a:t>youtu_ocr</a:t>
            </a:r>
            <a:r>
              <a:rPr lang="en-US" altLang="zh-CN" sz="2000" dirty="0"/>
              <a:t> -v /root/work:/workspace -v /data/</a:t>
            </a:r>
            <a:r>
              <a:rPr lang="en-US" altLang="zh-CN" sz="2000" dirty="0" err="1"/>
              <a:t>youtu</a:t>
            </a:r>
            <a:r>
              <a:rPr lang="en-US" altLang="zh-CN" sz="2000" dirty="0"/>
              <a:t>/license:/data/</a:t>
            </a:r>
            <a:r>
              <a:rPr lang="en-US" altLang="zh-CN" sz="2000" dirty="0" err="1"/>
              <a:t>youtu</a:t>
            </a:r>
            <a:r>
              <a:rPr lang="en-US" altLang="zh-CN" sz="2000" dirty="0"/>
              <a:t>/license centos7.6.1810:ocr.base bash</a:t>
            </a: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3. </a:t>
            </a:r>
            <a:r>
              <a:rPr lang="zh-CN" altLang="en-US" dirty="0"/>
              <a:t>进容器安装服务：</a:t>
            </a:r>
            <a:r>
              <a:rPr lang="en-US" altLang="zh-CN" dirty="0"/>
              <a:t> </a:t>
            </a:r>
            <a:r>
              <a:rPr lang="en-US" altLang="zh-CN" sz="2000" dirty="0"/>
              <a:t>docker exec -it </a:t>
            </a:r>
            <a:r>
              <a:rPr lang="en-US" altLang="zh-CN" sz="2000" dirty="0" err="1"/>
              <a:t>youtu_ocr</a:t>
            </a:r>
            <a:r>
              <a:rPr lang="en-US" altLang="zh-CN" sz="2000" dirty="0"/>
              <a:t> bash</a:t>
            </a: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4. </a:t>
            </a:r>
            <a:r>
              <a:rPr lang="zh-CN" altLang="en-US" dirty="0"/>
              <a:t>安装服务部署与常规安装步骤一致；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5. </a:t>
            </a:r>
            <a:r>
              <a:rPr lang="zh-CN" altLang="en-US" dirty="0"/>
              <a:t>在容器中增加 </a:t>
            </a:r>
            <a:r>
              <a:rPr lang="en-US" altLang="zh-CN" dirty="0"/>
              <a:t>/root/entrypoint.sh</a:t>
            </a:r>
            <a:r>
              <a:rPr lang="zh-CN" altLang="en-US" dirty="0"/>
              <a:t>；并修改</a:t>
            </a:r>
            <a:r>
              <a:rPr lang="en-US" altLang="zh-CN" dirty="0"/>
              <a:t>SERVICE_NAME</a:t>
            </a:r>
            <a:r>
              <a:rPr lang="zh-CN" altLang="en-US" dirty="0"/>
              <a:t>和</a:t>
            </a:r>
            <a:r>
              <a:rPr lang="en-US" altLang="zh-CN" dirty="0"/>
              <a:t>SERVICE_VER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6. </a:t>
            </a:r>
            <a:r>
              <a:rPr lang="zh-CN" altLang="en-US" dirty="0"/>
              <a:t>修改 </a:t>
            </a:r>
            <a:r>
              <a:rPr lang="en-US" altLang="zh-CN" dirty="0"/>
              <a:t>/root/entrypoint.sh</a:t>
            </a:r>
            <a:r>
              <a:rPr lang="zh-CN" altLang="en-US" dirty="0"/>
              <a:t>，增加动态库搜索路径：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zh-CN" sz="2000" dirty="0"/>
              <a:t>export LD_LIBRARY_PATH=${LD_LIBRARY_PATH}:/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/local/services/youtu_ocr_common_runtime_cuda9_private-1.0/shared:/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/local/services/runtime</a:t>
            </a: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7. </a:t>
            </a:r>
            <a:r>
              <a:rPr lang="zh-CN" altLang="en-US" dirty="0"/>
              <a:t>完成之后，重启服务</a:t>
            </a:r>
            <a:r>
              <a:rPr lang="en-US" altLang="zh-CN" dirty="0"/>
              <a:t>/root/services/youtu_private_invoiceocr/restart.sh all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2968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AFA5-4CF3-4262-B27E-2EDDF358E679}"/>
              </a:ext>
            </a:extLst>
          </p:cNvPr>
          <p:cNvSpPr txBox="1">
            <a:spLocks/>
          </p:cNvSpPr>
          <p:nvPr/>
        </p:nvSpPr>
        <p:spPr>
          <a:xfrm>
            <a:off x="838201" y="229215"/>
            <a:ext cx="9821113" cy="907731"/>
          </a:xfrm>
          <a:prstGeom prst="rect">
            <a:avLst/>
          </a:prstGeom>
        </p:spPr>
        <p:txBody>
          <a:bodyPr/>
          <a:lstStyle>
            <a:lvl1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2pPr>
            <a:lvl3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3pPr>
            <a:lvl4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4pPr>
            <a:lvl5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5pPr>
            <a:lvl6pPr marL="15240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6pPr>
            <a:lvl7pPr marL="21336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7pPr>
            <a:lvl8pPr marL="27432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8pPr>
            <a:lvl9pPr marL="33528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8.3 </a:t>
            </a:r>
            <a:r>
              <a:rPr lang="en-US" altLang="zh-CN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镜像生成方法</a:t>
            </a:r>
            <a:endParaRPr lang="zh-CN" altLang="en-US" dirty="0">
              <a:solidFill>
                <a:srgbClr val="01ACF1"/>
              </a:solidFill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1CBD6-3F7B-418A-89B9-459257A63CE7}"/>
              </a:ext>
            </a:extLst>
          </p:cNvPr>
          <p:cNvSpPr txBox="1">
            <a:spLocks/>
          </p:cNvSpPr>
          <p:nvPr/>
        </p:nvSpPr>
        <p:spPr>
          <a:xfrm>
            <a:off x="0" y="908720"/>
            <a:ext cx="12072664" cy="5040560"/>
          </a:xfrm>
          <a:prstGeom prst="rect">
            <a:avLst/>
          </a:prstGeom>
        </p:spPr>
        <p:txBody>
          <a:bodyPr/>
          <a:lstStyle>
            <a:lvl1pPr marL="227330" indent="-227330" algn="l" defTabSz="912495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lvl="1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lvl="2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然后执行以下命令保存并导出镜像即可；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提交镜像到</a:t>
            </a:r>
            <a:r>
              <a:rPr lang="en-US" altLang="zh-CN" dirty="0"/>
              <a:t>docker image</a:t>
            </a:r>
            <a:r>
              <a:rPr lang="zh-CN" altLang="en-US" dirty="0"/>
              <a:t>中：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docker commit --message=“installed  youtu_private_invoiceocr:1.7.5.10 ”</a:t>
            </a:r>
            <a:r>
              <a:rPr lang="en-US" altLang="zh-CN" sz="2000" dirty="0" err="1"/>
              <a:t>youtu_ocr</a:t>
            </a:r>
            <a:r>
              <a:rPr lang="en-US" altLang="zh-CN" sz="2000" dirty="0"/>
              <a:t> ccr.ccs.tencentyun.com/</a:t>
            </a:r>
            <a:r>
              <a:rPr lang="en-US" altLang="zh-CN" sz="2000" dirty="0" err="1"/>
              <a:t>timatrix</a:t>
            </a:r>
            <a:r>
              <a:rPr lang="en-US" altLang="zh-CN" sz="2000" dirty="0"/>
              <a:t>-test/youtu_private_invoiceocr:1.7.5.10</a:t>
            </a: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导出镜像到本地：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docker save ccr.ccs.tencentyun.com/</a:t>
            </a:r>
            <a:r>
              <a:rPr lang="en-US" altLang="zh-CN" sz="2000" dirty="0" err="1"/>
              <a:t>timatrix</a:t>
            </a:r>
            <a:r>
              <a:rPr lang="en-US" altLang="zh-CN" sz="2000" dirty="0"/>
              <a:t>-test/youtu_private_invoiceocr:1.7.5.10 &gt;  youtu_private_invoiceocr.1.7.5.10.tar</a:t>
            </a: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压缩：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tar -</a:t>
            </a:r>
            <a:r>
              <a:rPr lang="en-US" altLang="zh-CN" sz="2000" dirty="0" err="1"/>
              <a:t>czvf</a:t>
            </a:r>
            <a:r>
              <a:rPr lang="en-US" altLang="zh-CN" sz="2000" dirty="0"/>
              <a:t>  youtu_private_invoiceocr.1.7.5.10.tgz  youtu_private_invoiceocr.1.7.5.10.tar</a:t>
            </a:r>
          </a:p>
        </p:txBody>
      </p:sp>
    </p:spTree>
    <p:extLst>
      <p:ext uri="{BB962C8B-B14F-4D97-AF65-F5344CB8AC3E}">
        <p14:creationId xmlns:p14="http://schemas.microsoft.com/office/powerpoint/2010/main" val="350697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881600" y="950833"/>
            <a:ext cx="4910138" cy="461943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OCR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识别服务介绍</a:t>
            </a:r>
          </a:p>
        </p:txBody>
      </p:sp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4816800" y="950833"/>
            <a:ext cx="65087" cy="46194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MH_Entry_2"/>
          <p:cNvSpPr/>
          <p:nvPr>
            <p:custDataLst>
              <p:tags r:id="rId3"/>
            </p:custDataLst>
          </p:nvPr>
        </p:nvSpPr>
        <p:spPr>
          <a:xfrm>
            <a:off x="4881600" y="1552575"/>
            <a:ext cx="4910138" cy="46080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 安装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OCR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识别服务</a:t>
            </a:r>
          </a:p>
        </p:txBody>
      </p:sp>
      <p:sp>
        <p:nvSpPr>
          <p:cNvPr id="7" name="MH_Others_2"/>
          <p:cNvSpPr/>
          <p:nvPr>
            <p:custDataLst>
              <p:tags r:id="rId4"/>
            </p:custDataLst>
          </p:nvPr>
        </p:nvSpPr>
        <p:spPr>
          <a:xfrm>
            <a:off x="4816800" y="1552574"/>
            <a:ext cx="65087" cy="460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MH_Entry_3"/>
          <p:cNvSpPr/>
          <p:nvPr>
            <p:custDataLst>
              <p:tags r:id="rId5"/>
            </p:custDataLst>
          </p:nvPr>
        </p:nvSpPr>
        <p:spPr>
          <a:xfrm>
            <a:off x="4881600" y="2152551"/>
            <a:ext cx="4910138" cy="46080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第三章 服务授权</a:t>
            </a:r>
          </a:p>
        </p:txBody>
      </p:sp>
      <p:sp>
        <p:nvSpPr>
          <p:cNvPr id="9" name="MH_Others_3"/>
          <p:cNvSpPr/>
          <p:nvPr>
            <p:custDataLst>
              <p:tags r:id="rId6"/>
            </p:custDataLst>
          </p:nvPr>
        </p:nvSpPr>
        <p:spPr>
          <a:xfrm>
            <a:off x="4816800" y="2152551"/>
            <a:ext cx="68262" cy="460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MH_Entry_4"/>
          <p:cNvSpPr/>
          <p:nvPr>
            <p:custDataLst>
              <p:tags r:id="rId7"/>
            </p:custDataLst>
          </p:nvPr>
        </p:nvSpPr>
        <p:spPr>
          <a:xfrm>
            <a:off x="4881600" y="2756630"/>
            <a:ext cx="4910138" cy="46080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/>
          <a:lstStyle/>
          <a:p>
            <a:pPr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 运维支持</a:t>
            </a:r>
          </a:p>
        </p:txBody>
      </p:sp>
      <p:sp>
        <p:nvSpPr>
          <p:cNvPr id="11" name="MH_Others_4"/>
          <p:cNvSpPr/>
          <p:nvPr>
            <p:custDataLst>
              <p:tags r:id="rId8"/>
            </p:custDataLst>
          </p:nvPr>
        </p:nvSpPr>
        <p:spPr>
          <a:xfrm>
            <a:off x="4816800" y="2756630"/>
            <a:ext cx="68262" cy="460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MH_Others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06634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</a:t>
            </a:r>
            <a:endParaRPr lang="en-US" altLang="zh-CN" sz="6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13" name="MH_Others_4"/>
          <p:cNvSpPr txBox="1"/>
          <p:nvPr>
            <p:custDataLst>
              <p:tags r:id="rId10"/>
            </p:custDataLst>
          </p:nvPr>
        </p:nvSpPr>
        <p:spPr>
          <a:xfrm rot="5400000">
            <a:off x="488152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cs typeface="+mn-ea"/>
              <a:sym typeface="+mn-lt"/>
            </a:endParaRPr>
          </a:p>
        </p:txBody>
      </p:sp>
      <p:sp>
        <p:nvSpPr>
          <p:cNvPr id="2" name="MH_Entry_4"/>
          <p:cNvSpPr/>
          <p:nvPr>
            <p:custDataLst>
              <p:tags r:id="rId11"/>
            </p:custDataLst>
          </p:nvPr>
        </p:nvSpPr>
        <p:spPr>
          <a:xfrm>
            <a:off x="4881600" y="3360849"/>
            <a:ext cx="4910138" cy="46080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/>
          <a:lstStyle/>
          <a:p>
            <a:pPr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第五章 错误排查</a:t>
            </a:r>
          </a:p>
        </p:txBody>
      </p:sp>
      <p:sp>
        <p:nvSpPr>
          <p:cNvPr id="3" name="MH_Others_4"/>
          <p:cNvSpPr/>
          <p:nvPr>
            <p:custDataLst>
              <p:tags r:id="rId12"/>
            </p:custDataLst>
          </p:nvPr>
        </p:nvSpPr>
        <p:spPr>
          <a:xfrm>
            <a:off x="4816800" y="3360849"/>
            <a:ext cx="68262" cy="460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MH_Entry_1">
            <a:extLst>
              <a:ext uri="{FF2B5EF4-FFF2-40B4-BE49-F238E27FC236}">
                <a16:creationId xmlns:a16="http://schemas.microsoft.com/office/drawing/2014/main" id="{3F171F20-C1CD-4779-B1D7-4B8AE7426C7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881600" y="3961447"/>
            <a:ext cx="4910138" cy="46080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第六章 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OCR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识别效果测试</a:t>
            </a:r>
          </a:p>
        </p:txBody>
      </p:sp>
      <p:sp>
        <p:nvSpPr>
          <p:cNvPr id="15" name="MH_Others_1">
            <a:extLst>
              <a:ext uri="{FF2B5EF4-FFF2-40B4-BE49-F238E27FC236}">
                <a16:creationId xmlns:a16="http://schemas.microsoft.com/office/drawing/2014/main" id="{FDC87C17-CA1D-4A6D-BF2D-DF6FA58E68D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816800" y="3961447"/>
            <a:ext cx="68262" cy="460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MH_Entry_2">
            <a:extLst>
              <a:ext uri="{FF2B5EF4-FFF2-40B4-BE49-F238E27FC236}">
                <a16:creationId xmlns:a16="http://schemas.microsoft.com/office/drawing/2014/main" id="{85A28515-6E7D-4D61-95E6-00A7C8CA2D0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881600" y="4569147"/>
            <a:ext cx="4910138" cy="46080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第七章 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OCR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识别性能测试</a:t>
            </a:r>
          </a:p>
        </p:txBody>
      </p:sp>
      <p:sp>
        <p:nvSpPr>
          <p:cNvPr id="17" name="MH_Others_2">
            <a:extLst>
              <a:ext uri="{FF2B5EF4-FFF2-40B4-BE49-F238E27FC236}">
                <a16:creationId xmlns:a16="http://schemas.microsoft.com/office/drawing/2014/main" id="{BD7D9CF8-0876-4C5A-AEB2-45DBA820FF8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816800" y="4569147"/>
            <a:ext cx="68262" cy="460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MH_Entry_3">
            <a:extLst>
              <a:ext uri="{FF2B5EF4-FFF2-40B4-BE49-F238E27FC236}">
                <a16:creationId xmlns:a16="http://schemas.microsoft.com/office/drawing/2014/main" id="{4E72BF4C-B0C1-49C3-8A56-68E609E5197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881600" y="5162022"/>
            <a:ext cx="4910138" cy="46080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第八章 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OCR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识别服务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部署</a:t>
            </a:r>
          </a:p>
        </p:txBody>
      </p:sp>
      <p:sp>
        <p:nvSpPr>
          <p:cNvPr id="19" name="MH_Others_3">
            <a:extLst>
              <a:ext uri="{FF2B5EF4-FFF2-40B4-BE49-F238E27FC236}">
                <a16:creationId xmlns:a16="http://schemas.microsoft.com/office/drawing/2014/main" id="{9D91D035-C5AC-4F6C-A0AC-1BD28C40226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816800" y="5162022"/>
            <a:ext cx="68262" cy="460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AFA5-4CF3-4262-B27E-2EDDF358E679}"/>
              </a:ext>
            </a:extLst>
          </p:cNvPr>
          <p:cNvSpPr txBox="1">
            <a:spLocks/>
          </p:cNvSpPr>
          <p:nvPr/>
        </p:nvSpPr>
        <p:spPr>
          <a:xfrm>
            <a:off x="838201" y="229215"/>
            <a:ext cx="9821113" cy="907731"/>
          </a:xfrm>
          <a:prstGeom prst="rect">
            <a:avLst/>
          </a:prstGeom>
        </p:spPr>
        <p:txBody>
          <a:bodyPr/>
          <a:lstStyle>
            <a:lvl1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2pPr>
            <a:lvl3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3pPr>
            <a:lvl4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4pPr>
            <a:lvl5pPr marL="913130" indent="-91313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5pPr>
            <a:lvl6pPr marL="15240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6pPr>
            <a:lvl7pPr marL="21336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7pPr>
            <a:lvl8pPr marL="27432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8pPr>
            <a:lvl9pPr marL="3352800" indent="-914400" algn="l" defTabSz="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8.4 </a:t>
            </a:r>
            <a:r>
              <a:rPr lang="en-US" altLang="zh-CN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镜像使用方法</a:t>
            </a:r>
            <a:endParaRPr lang="zh-CN" altLang="en-US" dirty="0">
              <a:solidFill>
                <a:srgbClr val="01ACF1"/>
              </a:solidFill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1CBD6-3F7B-418A-89B9-459257A63CE7}"/>
              </a:ext>
            </a:extLst>
          </p:cNvPr>
          <p:cNvSpPr txBox="1">
            <a:spLocks/>
          </p:cNvSpPr>
          <p:nvPr/>
        </p:nvSpPr>
        <p:spPr>
          <a:xfrm>
            <a:off x="119336" y="764704"/>
            <a:ext cx="12025336" cy="5184576"/>
          </a:xfrm>
          <a:prstGeom prst="rect">
            <a:avLst/>
          </a:prstGeom>
        </p:spPr>
        <p:txBody>
          <a:bodyPr/>
          <a:lstStyle>
            <a:lvl1pPr marL="227330" indent="-227330" algn="l" defTabSz="912495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lvl="1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lvl="2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1.</a:t>
            </a:r>
            <a:r>
              <a:rPr lang="zh-CN" altLang="en-US" dirty="0"/>
              <a:t>导入</a:t>
            </a:r>
            <a:r>
              <a:rPr lang="en-US" altLang="zh-CN" dirty="0"/>
              <a:t>docker</a:t>
            </a:r>
            <a:r>
              <a:rPr lang="zh-CN" altLang="en-US" dirty="0"/>
              <a:t>镜像：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tar -</a:t>
            </a:r>
            <a:r>
              <a:rPr lang="en-US" altLang="zh-CN" dirty="0" err="1"/>
              <a:t>xzvf</a:t>
            </a:r>
            <a:r>
              <a:rPr lang="en-US" altLang="zh-CN" dirty="0"/>
              <a:t> youtu_private_invoiceocr.1.7.5.10.tgz</a:t>
            </a: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2.</a:t>
            </a:r>
            <a:r>
              <a:rPr lang="zh-CN" altLang="en-US" dirty="0"/>
              <a:t>加载</a:t>
            </a:r>
            <a:r>
              <a:rPr lang="en-US" altLang="zh-CN" dirty="0"/>
              <a:t>docker</a:t>
            </a:r>
            <a:r>
              <a:rPr lang="zh-CN" altLang="en-US" dirty="0"/>
              <a:t>镜像：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docker load -</a:t>
            </a:r>
            <a:r>
              <a:rPr lang="en-US" altLang="zh-CN" dirty="0" err="1"/>
              <a:t>i</a:t>
            </a:r>
            <a:r>
              <a:rPr lang="en-US" altLang="zh-CN" dirty="0"/>
              <a:t> youtu_private_invoiceocr.1.7.5.10.tar</a:t>
            </a: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3.</a:t>
            </a:r>
            <a:r>
              <a:rPr lang="zh-CN" altLang="en-US" dirty="0"/>
              <a:t>生成主机可用</a:t>
            </a:r>
            <a:r>
              <a:rPr lang="en-US" altLang="zh-CN" dirty="0"/>
              <a:t>license</a:t>
            </a:r>
            <a:r>
              <a:rPr lang="zh-CN" altLang="en-US" dirty="0"/>
              <a:t>，放在</a:t>
            </a:r>
            <a:r>
              <a:rPr lang="en-US" altLang="zh-CN" dirty="0"/>
              <a:t>/data/</a:t>
            </a:r>
            <a:r>
              <a:rPr lang="en-US" altLang="zh-CN" dirty="0" err="1"/>
              <a:t>youtu</a:t>
            </a:r>
            <a:r>
              <a:rPr lang="en-US" altLang="zh-CN" dirty="0"/>
              <a:t>/license/</a:t>
            </a:r>
            <a:r>
              <a:rPr lang="en-US" altLang="zh-CN" dirty="0" err="1"/>
              <a:t>ocr</a:t>
            </a:r>
            <a:r>
              <a:rPr lang="en-US" altLang="zh-CN" dirty="0"/>
              <a:t>/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4.</a:t>
            </a:r>
            <a:r>
              <a:rPr lang="zh-CN" altLang="en-US" dirty="0"/>
              <a:t>创建日志目录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mkdir</a:t>
            </a:r>
            <a:r>
              <a:rPr lang="en-US" altLang="zh-CN" dirty="0"/>
              <a:t> -p /data/log</a:t>
            </a:r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5.</a:t>
            </a:r>
            <a:r>
              <a:rPr lang="zh-CN" altLang="en-US" dirty="0"/>
              <a:t>运行镜像</a:t>
            </a: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docker run -it --net=host --privileged -v /data/</a:t>
            </a:r>
            <a:r>
              <a:rPr lang="en-US" altLang="zh-CN" dirty="0" err="1"/>
              <a:t>youtu</a:t>
            </a:r>
            <a:r>
              <a:rPr lang="en-US" altLang="zh-CN" dirty="0"/>
              <a:t>:/data/</a:t>
            </a:r>
            <a:r>
              <a:rPr lang="en-US" altLang="zh-CN" dirty="0" err="1"/>
              <a:t>youtu</a:t>
            </a:r>
            <a:r>
              <a:rPr lang="en-US" altLang="zh-CN" dirty="0"/>
              <a:t> -v /data/log:/data/log youtu_private_invoiceocr.1.7.5.10.tar /root/entrypoint.sh</a:t>
            </a:r>
            <a:endParaRPr lang="zh-CN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6348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问题一：私有部署服务授权的步骤是怎样的？</a:t>
            </a:r>
            <a:endParaRPr lang="en-US" altLang="zh-CN" dirty="0"/>
          </a:p>
          <a:p>
            <a:r>
              <a:rPr lang="zh-CN" altLang="en-US" dirty="0"/>
              <a:t>问题二：如何设置开机运行服务？</a:t>
            </a:r>
            <a:endParaRPr lang="en-US" altLang="zh-CN" dirty="0"/>
          </a:p>
          <a:p>
            <a:r>
              <a:rPr lang="zh-CN" altLang="en-US" dirty="0"/>
              <a:t>问题三：</a:t>
            </a:r>
            <a:r>
              <a:rPr lang="en-US" altLang="zh-CN" dirty="0"/>
              <a:t>OCR</a:t>
            </a:r>
            <a:r>
              <a:rPr lang="zh-CN" altLang="en-US" dirty="0"/>
              <a:t>相关服务的调用方法是什么？</a:t>
            </a:r>
          </a:p>
          <a:p>
            <a:r>
              <a:rPr lang="zh-CN" altLang="en-US" dirty="0"/>
              <a:t>问题四：错误日志在哪里？怎么用日志排查错误？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401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本课程详细介绍了</a:t>
            </a:r>
            <a:endParaRPr lang="en-US" altLang="zh-CN" dirty="0"/>
          </a:p>
          <a:p>
            <a:pPr lvl="1"/>
            <a:r>
              <a:rPr lang="zh-CN" altLang="en-US" dirty="0"/>
              <a:t>腾讯优图</a:t>
            </a:r>
            <a:r>
              <a:rPr lang="en-US" altLang="zh-CN" dirty="0"/>
              <a:t>OCR</a:t>
            </a:r>
            <a:r>
              <a:rPr lang="zh-CN" altLang="en-US" dirty="0"/>
              <a:t>类服务的安装方法</a:t>
            </a:r>
            <a:endParaRPr lang="en-US" altLang="zh-CN" dirty="0"/>
          </a:p>
          <a:p>
            <a:pPr lvl="1"/>
            <a:r>
              <a:rPr lang="zh-CN" altLang="en-US" dirty="0"/>
              <a:t>腾讯优图</a:t>
            </a:r>
            <a:r>
              <a:rPr lang="en-US" altLang="zh-CN" dirty="0"/>
              <a:t>OCR</a:t>
            </a:r>
            <a:r>
              <a:rPr lang="zh-CN" altLang="en-US" dirty="0"/>
              <a:t>类服务的授权申请和应用方法</a:t>
            </a:r>
            <a:endParaRPr lang="en-US" altLang="zh-CN" dirty="0"/>
          </a:p>
          <a:p>
            <a:pPr lvl="1"/>
            <a:r>
              <a:rPr lang="zh-CN" altLang="en-US" dirty="0"/>
              <a:t>腾讯优图</a:t>
            </a:r>
            <a:r>
              <a:rPr lang="en-US" altLang="zh-CN" dirty="0"/>
              <a:t>OCR</a:t>
            </a:r>
            <a:r>
              <a:rPr lang="zh-CN" altLang="en-US" dirty="0"/>
              <a:t>类服务的运维支持方案</a:t>
            </a:r>
          </a:p>
          <a:p>
            <a:pPr lvl="1"/>
            <a:r>
              <a:rPr lang="zh-CN" altLang="en-US" dirty="0"/>
              <a:t>腾讯优图</a:t>
            </a:r>
            <a:r>
              <a:rPr lang="en-US" altLang="zh-CN" dirty="0"/>
              <a:t>OCR</a:t>
            </a:r>
            <a:r>
              <a:rPr lang="zh-CN" altLang="en-US" dirty="0"/>
              <a:t>类服务的错误排查方法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OCR</a:t>
            </a:r>
            <a:r>
              <a:rPr lang="zh-CN" alt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服务介绍</a:t>
            </a: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硬件配置及环境要求</a:t>
            </a: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90303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OCR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识别服务介绍</a:t>
            </a:r>
            <a:endParaRPr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838201" y="1268760"/>
            <a:ext cx="10658399" cy="5040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r>
              <a:rPr lang="zh-CN" altLang="en-US" dirty="0"/>
              <a:t>腾讯</a:t>
            </a:r>
            <a:r>
              <a:rPr lang="en-US" altLang="zh-CN" dirty="0"/>
              <a:t>优图基于业界领先的深度学习技术</a:t>
            </a:r>
            <a:r>
              <a:rPr lang="zh-CN" altLang="en-US" dirty="0"/>
              <a:t>，在多种场景下为用户提供文字检测识别服务。</a:t>
            </a:r>
            <a:endParaRPr lang="en-US" altLang="zh-CN" dirty="0"/>
          </a:p>
          <a:p>
            <a:r>
              <a:rPr lang="zh-CN" altLang="en-US" dirty="0"/>
              <a:t>本课程的学习适用以下服务的部署方案。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/>
          <a:p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1.1 OCR</a:t>
            </a:r>
            <a:r>
              <a:rPr lang="zh-CN" altLang="en-US" b="0" dirty="0">
                <a:solidFill>
                  <a:srgbClr val="01ACF1"/>
                </a:solidFill>
                <a:cs typeface="+mn-ea"/>
                <a:sym typeface="+mn-lt"/>
              </a:rPr>
              <a:t>服务介绍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38201" y="3134390"/>
          <a:ext cx="1065847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服务名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驾驶证，行驶证识别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youtu_private_driverlicenseocr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27077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通用印刷体识别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youtu_private_generalocr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59099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银行卡识别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youtu_private_creditcardocr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59088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身份证识别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youtu_private_idcardocr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39090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通用手写体识别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youtu_private_handwriting_ocr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59092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机动车发票，增值税发票识别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youtu_private_invoice_ocr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60011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1ACF1"/>
                </a:solidFill>
                <a:cs typeface="+mn-ea"/>
                <a:sym typeface="+mn-lt"/>
              </a:rPr>
              <a:t>1.2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硬件配置</a:t>
            </a:r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·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推荐配置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私有云部署服务性能依赖机器的具体配置，至少需要4核CPU，单核配 3GB 以上内存。</a:t>
            </a:r>
          </a:p>
          <a:p>
            <a:r>
              <a:rPr lang="zh-CN" altLang="en-US" dirty="0"/>
              <a:t>推荐配置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3241040"/>
          <a:ext cx="8534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硬件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Intel(R) Xeon(R) CPU E5-2670 v3 @ 2.60GHz，12 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硬盘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三星 850 PRO 256GB 2.5 寸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或 300G SAS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三星 16GB DDR4-2133 ECC-R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单核配 3g 以上内存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907" y="405607"/>
            <a:ext cx="951706" cy="25479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1</a:t>
            </a:r>
            <a:r>
              <a:rPr lang="en-US" dirty="0">
                <a:sym typeface="+mn-ea"/>
              </a:rPr>
              <a:t>.2</a:t>
            </a:r>
            <a:r>
              <a:rPr dirty="0">
                <a:sym typeface="+mn-ea"/>
              </a:rPr>
              <a:t>, 硬件配置</a:t>
            </a:r>
            <a:r>
              <a:rPr lang="en-US" dirty="0">
                <a:sym typeface="+mn-ea"/>
              </a:rPr>
              <a:t>·avx, avx2指令集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OCR服务需要avx, avx2指令集。</a:t>
            </a:r>
          </a:p>
          <a:p>
            <a:r>
              <a:rPr lang="zh-CN" altLang="en-US" dirty="0">
                <a:sym typeface="+mn-ea"/>
              </a:rPr>
              <a:t>若机器不支持 avx 指令， 服务将无法启动;</a:t>
            </a:r>
          </a:p>
          <a:p>
            <a:r>
              <a:rPr lang="zh-CN" altLang="en-US" dirty="0">
                <a:sym typeface="+mn-ea"/>
              </a:rPr>
              <a:t>若机器不支持 avx2 指令，服务能够正常处理请求，但是处理速度会受到较大影响。</a:t>
            </a:r>
          </a:p>
          <a:p>
            <a:r>
              <a:rPr lang="zh-CN" altLang="en-US" dirty="0">
                <a:sym typeface="+mn-ea"/>
              </a:rPr>
              <a:t>查看机器是否支持 avx、avx2 指令方法如下:</a:t>
            </a:r>
          </a:p>
          <a:p>
            <a:pPr marL="914400" lvl="2" indent="0">
              <a:buNone/>
            </a:pPr>
            <a:r>
              <a:rPr lang="zh-CN" altLang="en-US" dirty="0">
                <a:sym typeface="+mn-ea"/>
              </a:rPr>
              <a:t>cat /proc/cpuinfo | grep avx</a:t>
            </a:r>
          </a:p>
          <a:p>
            <a:pPr lvl="2"/>
            <a:r>
              <a:rPr lang="zh-CN" altLang="en-US" dirty="0">
                <a:sym typeface="+mn-ea"/>
              </a:rPr>
              <a:t># 如果输出有 avx 则机器支持 avx。</a:t>
            </a:r>
          </a:p>
          <a:p>
            <a:pPr lvl="2"/>
            <a:r>
              <a:rPr lang="zh-CN" altLang="en-US" dirty="0">
                <a:sym typeface="+mn-ea"/>
              </a:rPr>
              <a:t># 如果输出有 avx2 则机器支持 avx2。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heme/theme1.xml><?xml version="1.0" encoding="utf-8"?>
<a:theme xmlns:a="http://schemas.openxmlformats.org/drawingml/2006/main" name="2_主题1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课件模板(1)</Template>
  <TotalTime>905</TotalTime>
  <Words>3560</Words>
  <Application>Microsoft Office PowerPoint</Application>
  <PresentationFormat>宽屏</PresentationFormat>
  <Paragraphs>427</Paragraphs>
  <Slides>53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微軟正黑體</vt:lpstr>
      <vt:lpstr>微软雅黑</vt:lpstr>
      <vt:lpstr>Arial</vt:lpstr>
      <vt:lpstr>Calibri</vt:lpstr>
      <vt:lpstr>Wingdings</vt:lpstr>
      <vt:lpstr>2_主题1</vt:lpstr>
      <vt:lpstr>PowerPoint 演示文稿</vt:lpstr>
      <vt:lpstr>课程目标</vt:lpstr>
      <vt:lpstr>交付整体流程</vt:lpstr>
      <vt:lpstr>交付整体流程</vt:lpstr>
      <vt:lpstr>PowerPoint 演示文稿</vt:lpstr>
      <vt:lpstr>PowerPoint 演示文稿</vt:lpstr>
      <vt:lpstr>1.1 OCR服务介绍</vt:lpstr>
      <vt:lpstr>1.2 硬件配置·推荐配置</vt:lpstr>
      <vt:lpstr>1.2, 硬件配置·avx, avx2指令集</vt:lpstr>
      <vt:lpstr>1.3, 环境要求·操作系统</vt:lpstr>
      <vt:lpstr>1.4, 环境要求·硬盘空间</vt:lpstr>
      <vt:lpstr>PowerPoint 演示文稿</vt:lpstr>
      <vt:lpstr>2.1 获取安装包</vt:lpstr>
      <vt:lpstr>2.2 安装过程</vt:lpstr>
      <vt:lpstr>2.2 安装过程</vt:lpstr>
      <vt:lpstr>PowerPoint 演示文稿</vt:lpstr>
      <vt:lpstr>第三章 服务授权</vt:lpstr>
      <vt:lpstr>3.1 目标服务器上生成设备信息文件</vt:lpstr>
      <vt:lpstr>3.2 在外网机器绑定设备</vt:lpstr>
      <vt:lpstr>3.2 在外网机器绑定设备</vt:lpstr>
      <vt:lpstr>3.2 在外网机器绑定设备</vt:lpstr>
      <vt:lpstr>3.3 在外网机器生成授权文件</vt:lpstr>
      <vt:lpstr>3.4 在目标服务器上使用授权文件</vt:lpstr>
      <vt:lpstr>3.5 测试·进程运行</vt:lpstr>
      <vt:lpstr>3.5 测试·接口请求</vt:lpstr>
      <vt:lpstr>PowerPoint 演示文稿</vt:lpstr>
      <vt:lpstr>4.1 服务保活与清理日志·crontab</vt:lpstr>
      <vt:lpstr>4.1 服务保活与清理日志·问题排查</vt:lpstr>
      <vt:lpstr>4.2 心跳接口</vt:lpstr>
      <vt:lpstr>4.3 修改服务资源限制</vt:lpstr>
      <vt:lpstr>4.4 停止服务</vt:lpstr>
      <vt:lpstr>4.5 日志存储与磁盘空间</vt:lpstr>
      <vt:lpstr>PowerPoint 演示文稿</vt:lpstr>
      <vt:lpstr>5.1 定位服务启动问题</vt:lpstr>
      <vt:lpstr>5.2 请求服务无响应，或者返回错误码</vt:lpstr>
      <vt:lpstr>5.3 签权错误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课程总结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T137638</dc:creator>
  <cp:lastModifiedBy>ryanslma(ryanslma)</cp:lastModifiedBy>
  <cp:revision>83</cp:revision>
  <cp:lastPrinted>2019-07-19T07:01:02Z</cp:lastPrinted>
  <dcterms:created xsi:type="dcterms:W3CDTF">2019-07-19T07:01:02Z</dcterms:created>
  <dcterms:modified xsi:type="dcterms:W3CDTF">2020-03-02T06:21:04Z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