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6" r:id="rId4"/>
    <p:sldId id="280" r:id="rId5"/>
    <p:sldId id="271" r:id="rId6"/>
    <p:sldId id="267" r:id="rId7"/>
    <p:sldId id="258" r:id="rId8"/>
    <p:sldId id="268" r:id="rId9"/>
    <p:sldId id="278" r:id="rId10"/>
    <p:sldId id="260" r:id="rId11"/>
    <p:sldId id="262" r:id="rId12"/>
    <p:sldId id="259" r:id="rId13"/>
    <p:sldId id="273" r:id="rId14"/>
    <p:sldId id="263" r:id="rId15"/>
    <p:sldId id="270" r:id="rId16"/>
    <p:sldId id="274" r:id="rId17"/>
    <p:sldId id="272" r:id="rId18"/>
    <p:sldId id="275" r:id="rId19"/>
    <p:sldId id="276" r:id="rId20"/>
    <p:sldId id="277" r:id="rId21"/>
    <p:sldId id="269" r:id="rId22"/>
    <p:sldId id="279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3049" autoAdjust="0"/>
  </p:normalViewPr>
  <p:slideViewPr>
    <p:cSldViewPr snapToGrid="0" snapToObjects="1">
      <p:cViewPr varScale="1">
        <p:scale>
          <a:sx n="82" d="100"/>
          <a:sy n="82" d="100"/>
        </p:scale>
        <p:origin x="-2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241-322E-2643-88B6-820CFAEA77BD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85503-EBCC-3344-B60C-7209205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BBB’s TI chip contains both the main ARM processor and two PRUs because</a:t>
            </a:r>
            <a:r>
              <a:rPr lang="en-US" baseline="0" dirty="0" smtClean="0"/>
              <a:t> Linux context switching makes real-time scheduling difficult in high-speed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5503-EBCC-3344-B60C-7209205148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2/7/15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element14.com/community/community/knode/single-board_computers/next-gen_beaglebone/blog/2013/05/22/bbb--working-with-the-pru-icssprussv2" TargetMode="Externa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thopoeic.org/BBB-PRU/03-AM335x_PRU_Linux_Application_Loader-ug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ane/pru_sdk" TargetMode="External"/><Relationship Id="rId3" Type="http://schemas.openxmlformats.org/officeDocument/2006/relationships/hyperlink" Target="http://www.embeddedrelated.com/showarticle/603/using-the-c-language-to-program-the-am335x-pr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agleboard/am335x_pru_pack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ipstercircuits.com/enable-pwm-on-beaglebone-with-device-tree-overlays/" TargetMode="External"/><Relationship Id="rId4" Type="http://schemas.openxmlformats.org/officeDocument/2006/relationships/hyperlink" Target="http://blog.pignology.net/search?q=BBB" TargetMode="External"/><Relationship Id="rId5" Type="http://schemas.openxmlformats.org/officeDocument/2006/relationships/hyperlink" Target="http://pinmux.tking.org/" TargetMode="External"/><Relationship Id="rId6" Type="http://schemas.openxmlformats.org/officeDocument/2006/relationships/hyperlink" Target="http://exploringbeaglebone.com/wp-content/uploads/2014/12/Instruction-Set-Sheet.png" TargetMode="External"/><Relationship Id="rId7" Type="http://schemas.openxmlformats.org/officeDocument/2006/relationships/hyperlink" Target="http://www.element14.com/community/community/knode/single-board_computers/next-gen_beaglebone/blog/2013/05/22/bbb--working-with-the-pru-icssprussv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lement14.com/community/thread/23952?tstart=0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caree/bbb-prupwm" TargetMode="External"/><Relationship Id="rId4" Type="http://schemas.openxmlformats.org/officeDocument/2006/relationships/hyperlink" Target="https://github.com/luigif/hcsr04" TargetMode="External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cessors.wiki.ti.com/index.php/PRU_Projec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ftware-dl.ti.com/codegen/non-esd/downloads/beta.htm" TargetMode="External"/><Relationship Id="rId3" Type="http://schemas.openxmlformats.org/officeDocument/2006/relationships/hyperlink" Target="https://github.com/beagleboard/am335x_pru_packa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BBB-Working with PRU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Hindenburg</a:t>
            </a:r>
          </a:p>
          <a:p>
            <a:r>
              <a:rPr lang="en-US" dirty="0" smtClean="0">
                <a:hlinkClick r:id="rId2"/>
              </a:rPr>
              <a:t>PRU Guide Online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653823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9" y="314501"/>
            <a:ext cx="5202357" cy="38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7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: Enable the PRU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Run as root</a:t>
            </a:r>
          </a:p>
          <a:p>
            <a:pPr marL="502920" indent="-457200">
              <a:buAutoNum type="arabicParenR"/>
            </a:pPr>
            <a:r>
              <a:rPr lang="en-US" dirty="0"/>
              <a:t>echo BB-BONE-PRU-01 &gt;/sys/devices/bone_capemgr.9/</a:t>
            </a:r>
            <a:r>
              <a:rPr lang="en-US" dirty="0" smtClean="0"/>
              <a:t>slots</a:t>
            </a:r>
          </a:p>
          <a:p>
            <a:pPr marL="502920" indent="-457200">
              <a:buAutoNum type="arabicParenR"/>
            </a:pPr>
            <a:endParaRPr lang="en-US" dirty="0" smtClean="0"/>
          </a:p>
          <a:p>
            <a:pPr marL="502920" indent="-457200">
              <a:buAutoNum type="arabicParenR"/>
            </a:pPr>
            <a:r>
              <a:rPr lang="en-US" dirty="0" err="1" smtClean="0"/>
              <a:t>Lsmod</a:t>
            </a:r>
            <a:r>
              <a:rPr lang="en-US" dirty="0" smtClean="0"/>
              <a:t> (shows </a:t>
            </a:r>
            <a:r>
              <a:rPr lang="en-US" dirty="0" err="1" smtClean="0"/>
              <a:t>uio_pruss</a:t>
            </a:r>
            <a:r>
              <a:rPr lang="en-US" dirty="0" smtClean="0"/>
              <a:t> module loaded)</a:t>
            </a:r>
          </a:p>
          <a:p>
            <a:pPr marL="502920" indent="-457200">
              <a:buAutoNum type="arabicParenR"/>
            </a:pPr>
            <a:r>
              <a:rPr lang="en-US" dirty="0" err="1"/>
              <a:t>d</a:t>
            </a:r>
            <a:r>
              <a:rPr lang="en-US" dirty="0" err="1" smtClean="0"/>
              <a:t>mesg</a:t>
            </a:r>
            <a:endParaRPr lang="en-US" dirty="0"/>
          </a:p>
          <a:p>
            <a:pPr marL="45720" indent="0">
              <a:buNone/>
            </a:pPr>
            <a:r>
              <a:rPr lang="en-US" sz="1200" dirty="0">
                <a:latin typeface="Courier"/>
                <a:cs typeface="Courier"/>
              </a:rPr>
              <a:t>bone-</a:t>
            </a:r>
            <a:r>
              <a:rPr lang="en-US" sz="1200" dirty="0" err="1">
                <a:latin typeface="Courier"/>
                <a:cs typeface="Courier"/>
              </a:rPr>
              <a:t>capemgr</a:t>
            </a:r>
            <a:r>
              <a:rPr lang="en-US" sz="1200" dirty="0">
                <a:latin typeface="Courier"/>
                <a:cs typeface="Courier"/>
              </a:rPr>
              <a:t> bone_capemgr.9: </a:t>
            </a:r>
            <a:r>
              <a:rPr lang="en-US" sz="1200" dirty="0" err="1">
                <a:latin typeface="Courier"/>
                <a:cs typeface="Courier"/>
              </a:rPr>
              <a:t>part_number</a:t>
            </a:r>
            <a:r>
              <a:rPr lang="en-US" sz="1200" dirty="0">
                <a:latin typeface="Courier"/>
                <a:cs typeface="Courier"/>
              </a:rPr>
              <a:t> 'BB-BONE-PRU-01', version 'N/A' bone-</a:t>
            </a:r>
            <a:r>
              <a:rPr lang="en-US" sz="1200" dirty="0" err="1">
                <a:latin typeface="Courier"/>
                <a:cs typeface="Courier"/>
              </a:rPr>
              <a:t>capemgr</a:t>
            </a:r>
            <a:r>
              <a:rPr lang="en-US" sz="1200" dirty="0">
                <a:latin typeface="Courier"/>
                <a:cs typeface="Courier"/>
              </a:rPr>
              <a:t> bone_capemgr.9: slot #8: generic override bone-</a:t>
            </a:r>
            <a:r>
              <a:rPr lang="en-US" sz="1200" dirty="0" err="1">
                <a:latin typeface="Courier"/>
                <a:cs typeface="Courier"/>
              </a:rPr>
              <a:t>capemgr</a:t>
            </a:r>
            <a:r>
              <a:rPr lang="en-US" sz="1200" dirty="0">
                <a:latin typeface="Courier"/>
                <a:cs typeface="Courier"/>
              </a:rPr>
              <a:t> bone_capemgr.9: bone: Using override </a:t>
            </a:r>
            <a:r>
              <a:rPr lang="en-US" sz="1200" dirty="0" err="1">
                <a:latin typeface="Courier"/>
                <a:cs typeface="Courier"/>
              </a:rPr>
              <a:t>eeprom</a:t>
            </a:r>
            <a:r>
              <a:rPr lang="en-US" sz="1200" dirty="0">
                <a:latin typeface="Courier"/>
                <a:cs typeface="Courier"/>
              </a:rPr>
              <a:t> data at slot 8 bone-</a:t>
            </a:r>
            <a:r>
              <a:rPr lang="en-US" sz="1200" dirty="0" err="1">
                <a:latin typeface="Courier"/>
                <a:cs typeface="Courier"/>
              </a:rPr>
              <a:t>capemgr</a:t>
            </a:r>
            <a:r>
              <a:rPr lang="en-US" sz="1200" dirty="0">
                <a:latin typeface="Courier"/>
                <a:cs typeface="Courier"/>
              </a:rPr>
              <a:t> bone_capemgr.9: slot #8: 'Override Board Name,00A0,Override Manuf,BB-BONE-PRU-01' bone-</a:t>
            </a:r>
            <a:r>
              <a:rPr lang="en-US" sz="1200" dirty="0" err="1">
                <a:latin typeface="Courier"/>
                <a:cs typeface="Courier"/>
              </a:rPr>
              <a:t>capemgr</a:t>
            </a:r>
            <a:r>
              <a:rPr lang="en-US" sz="1200" dirty="0">
                <a:latin typeface="Courier"/>
                <a:cs typeface="Courier"/>
              </a:rPr>
              <a:t> bone_capemgr.9: slot #8: Requesting part number/version based 'BB-BONE-PRU-01-00A0.dtbo bone-</a:t>
            </a:r>
            <a:r>
              <a:rPr lang="en-US" sz="1200" dirty="0" err="1">
                <a:latin typeface="Courier"/>
                <a:cs typeface="Courier"/>
              </a:rPr>
              <a:t>capemgr</a:t>
            </a:r>
            <a:r>
              <a:rPr lang="en-US" sz="1200" dirty="0">
                <a:latin typeface="Courier"/>
                <a:cs typeface="Courier"/>
              </a:rPr>
              <a:t> bone_capemgr.9: slot #8: Requesting firmware 'BB-BONE-PRU-01-00A0.dtbo' for board-name 'Override Board Name', version '00A0' bone-</a:t>
            </a:r>
            <a:r>
              <a:rPr lang="en-US" sz="1200" dirty="0" err="1">
                <a:latin typeface="Courier"/>
                <a:cs typeface="Courier"/>
              </a:rPr>
              <a:t>capemgr</a:t>
            </a:r>
            <a:r>
              <a:rPr lang="en-US" sz="1200" dirty="0">
                <a:latin typeface="Courier"/>
                <a:cs typeface="Courier"/>
              </a:rPr>
              <a:t> bone_capemgr.9: slot #8: </a:t>
            </a:r>
            <a:r>
              <a:rPr lang="en-US" sz="1200" dirty="0" err="1">
                <a:latin typeface="Courier"/>
                <a:cs typeface="Courier"/>
              </a:rPr>
              <a:t>dtbo</a:t>
            </a:r>
            <a:r>
              <a:rPr lang="en-US" sz="1200" dirty="0">
                <a:latin typeface="Courier"/>
                <a:cs typeface="Courier"/>
              </a:rPr>
              <a:t> 'BB-BONE-PRU-01-00A0.dtbo' loaded; converting to live tree bone-</a:t>
            </a:r>
            <a:r>
              <a:rPr lang="en-US" sz="1200" dirty="0" err="1">
                <a:latin typeface="Courier"/>
                <a:cs typeface="Courier"/>
              </a:rPr>
              <a:t>capemgr</a:t>
            </a:r>
            <a:r>
              <a:rPr lang="en-US" sz="1200" dirty="0">
                <a:latin typeface="Courier"/>
                <a:cs typeface="Courier"/>
              </a:rPr>
              <a:t> bone_capemgr.9: slot #8: #2 overlays </a:t>
            </a:r>
            <a:r>
              <a:rPr lang="en-US" sz="1200" dirty="0" err="1">
                <a:latin typeface="Courier"/>
                <a:cs typeface="Courier"/>
              </a:rPr>
              <a:t>omap_hwmod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pruss</a:t>
            </a:r>
            <a:r>
              <a:rPr lang="en-US" sz="1200" dirty="0">
                <a:latin typeface="Courier"/>
                <a:cs typeface="Courier"/>
              </a:rPr>
              <a:t>: failed to </a:t>
            </a:r>
            <a:r>
              <a:rPr lang="en-US" sz="1200" dirty="0" err="1">
                <a:latin typeface="Courier"/>
                <a:cs typeface="Courier"/>
              </a:rPr>
              <a:t>hardreset</a:t>
            </a:r>
            <a:r>
              <a:rPr lang="en-US" sz="1200" dirty="0">
                <a:latin typeface="Courier"/>
                <a:cs typeface="Courier"/>
              </a:rPr>
              <a:t> bone-</a:t>
            </a:r>
            <a:r>
              <a:rPr lang="en-US" sz="1200" dirty="0" err="1">
                <a:latin typeface="Courier"/>
                <a:cs typeface="Courier"/>
              </a:rPr>
              <a:t>capemgr</a:t>
            </a:r>
            <a:r>
              <a:rPr lang="en-US" sz="1200" dirty="0">
                <a:latin typeface="Courier"/>
                <a:cs typeface="Courier"/>
              </a:rPr>
              <a:t> bone_capemgr.9: slot #8: Applied #2 overlays.</a:t>
            </a:r>
            <a:endParaRPr lang="en-US" sz="1200" dirty="0" smtClean="0">
              <a:latin typeface="Courier"/>
              <a:cs typeface="Courier"/>
            </a:endParaRPr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1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4</a:t>
            </a:r>
            <a:r>
              <a:rPr lang="en-US" dirty="0" smtClean="0"/>
              <a:t>: Create the PRU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pPr marL="502920" indent="-457200">
              <a:buFont typeface="+mj-lt"/>
              <a:buAutoNum type="arabicParenR"/>
            </a:pPr>
            <a:r>
              <a:rPr lang="en-US" dirty="0" smtClean="0"/>
              <a:t>Write assembler code to run on the PRU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Create the .bin file for the PRU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May need to update device tree to alter pin modes (later)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instruc_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0" y="2425034"/>
            <a:ext cx="5799849" cy="42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 smtClean="0"/>
              <a:t>Using PRUs – the </a:t>
            </a:r>
            <a:r>
              <a:rPr lang="en-US" dirty="0"/>
              <a:t>P</a:t>
            </a:r>
            <a:r>
              <a:rPr lang="en-US" dirty="0" smtClean="0"/>
              <a:t>ainful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pPr marL="45720" indent="0">
              <a:buNone/>
            </a:pPr>
            <a:r>
              <a:rPr lang="en-US" b="1" u="sng" dirty="0" smtClean="0">
                <a:solidFill>
                  <a:srgbClr val="FF8600"/>
                </a:solidFill>
              </a:rPr>
              <a:t>Note these rules on inline assembly</a:t>
            </a:r>
          </a:p>
          <a:p>
            <a:r>
              <a:rPr lang="en-US" dirty="0"/>
              <a:t>r2 contains the stack </a:t>
            </a:r>
            <a:r>
              <a:rPr lang="en-US" dirty="0" smtClean="0"/>
              <a:t>pointer</a:t>
            </a:r>
            <a:endParaRPr lang="en-US" dirty="0"/>
          </a:p>
          <a:p>
            <a:r>
              <a:rPr lang="en-US" dirty="0"/>
              <a:t>r3 contains the return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dirty="0"/>
              <a:t>r14 to r29 are used for argument </a:t>
            </a:r>
            <a:r>
              <a:rPr lang="en-US" dirty="0" smtClean="0"/>
              <a:t>passing</a:t>
            </a:r>
            <a:endParaRPr lang="en-US" dirty="0"/>
          </a:p>
          <a:p>
            <a:r>
              <a:rPr lang="en-US" dirty="0"/>
              <a:t>r14 is used for the return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/>
              <a:t>r3 to r13 must be saved by the </a:t>
            </a:r>
            <a:r>
              <a:rPr lang="en-US" dirty="0" err="1" smtClean="0"/>
              <a:t>callee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b="1" u="sng" dirty="0" smtClean="0">
                <a:solidFill>
                  <a:srgbClr val="FF8600"/>
                </a:solidFill>
              </a:rPr>
              <a:t>Also Note</a:t>
            </a:r>
            <a:endParaRPr lang="en-US" dirty="0" smtClean="0"/>
          </a:p>
          <a:p>
            <a:r>
              <a:rPr lang="en-US" dirty="0" smtClean="0"/>
              <a:t>R31 – write ‘1’ to bit 5, with some value to bits 0-3</a:t>
            </a:r>
          </a:p>
          <a:p>
            <a:pPr lvl="1"/>
            <a:r>
              <a:rPr lang="en-US" dirty="0" smtClean="0"/>
              <a:t>Sends an event to the host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9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5: </a:t>
            </a:r>
            <a:br>
              <a:rPr lang="en-US" dirty="0" smtClean="0"/>
            </a:br>
            <a:r>
              <a:rPr lang="en-US" dirty="0" smtClean="0"/>
              <a:t>Create the Host-side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r>
              <a:rPr lang="en-US" dirty="0"/>
              <a:t>The library functions are documented in the </a:t>
            </a:r>
            <a:r>
              <a:rPr lang="en-US" u="sng" dirty="0">
                <a:hlinkClick r:id="rId2"/>
              </a:rPr>
              <a:t>AM335x PRU Linux Application Loader User Guide </a:t>
            </a:r>
            <a:r>
              <a:rPr lang="en-US" u="sng" dirty="0" smtClean="0">
                <a:hlinkClick r:id="rId2"/>
              </a:rPr>
              <a:t>document</a:t>
            </a:r>
            <a:endParaRPr lang="en-US" u="sng" dirty="0" smtClean="0"/>
          </a:p>
          <a:p>
            <a:pPr marL="45720" indent="0">
              <a:buNone/>
            </a:pPr>
            <a:r>
              <a:rPr lang="en-US" u="sng" dirty="0" smtClean="0">
                <a:solidFill>
                  <a:srgbClr val="FF8600"/>
                </a:solidFill>
              </a:rPr>
              <a:t>At a minimum the host-side program will</a:t>
            </a:r>
            <a:endParaRPr lang="en-US" u="sng" dirty="0">
              <a:solidFill>
                <a:srgbClr val="FF8600"/>
              </a:solidFill>
            </a:endParaRPr>
          </a:p>
          <a:p>
            <a:r>
              <a:rPr lang="en-US" dirty="0"/>
              <a:t>initialize the library</a:t>
            </a:r>
          </a:p>
          <a:p>
            <a:r>
              <a:rPr lang="en-US" dirty="0"/>
              <a:t>set up the interrupt we want to use</a:t>
            </a:r>
          </a:p>
          <a:p>
            <a:r>
              <a:rPr lang="en-US" dirty="0"/>
              <a:t>load </a:t>
            </a:r>
            <a:r>
              <a:rPr lang="en-US" dirty="0" err="1"/>
              <a:t>example.bin</a:t>
            </a:r>
            <a:r>
              <a:rPr lang="en-US" dirty="0"/>
              <a:t>  from the </a:t>
            </a:r>
            <a:r>
              <a:rPr lang="en-US" dirty="0" err="1"/>
              <a:t>filesystem</a:t>
            </a:r>
            <a:r>
              <a:rPr lang="en-US" dirty="0"/>
              <a:t> into PRU instruction memory and start the PRU</a:t>
            </a:r>
          </a:p>
          <a:p>
            <a:r>
              <a:rPr lang="en-US" dirty="0"/>
              <a:t>wait until the PRU asserts the interrupt, telling us the program has completed</a:t>
            </a:r>
          </a:p>
          <a:p>
            <a:r>
              <a:rPr lang="en-US" dirty="0"/>
              <a:t>clean up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54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Optional: Configure Linux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Device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pPr marL="502920" indent="-457200">
              <a:buFont typeface="+mj-lt"/>
              <a:buAutoNum type="arabicParenR"/>
            </a:pPr>
            <a:r>
              <a:rPr lang="en-US" dirty="0" smtClean="0"/>
              <a:t>Be aware of pin multiplexing on the chip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Pins need to be set to a different mode to operate at 200MHz, otherwise they will operate at 25MHz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/>
              <a:t>PinMuxUtility_02_05_02_00.</a:t>
            </a:r>
            <a:r>
              <a:rPr lang="en-US" dirty="0" smtClean="0"/>
              <a:t>zip from TI</a:t>
            </a:r>
          </a:p>
          <a:p>
            <a:pPr marL="502920" indent="-457200">
              <a:buFont typeface="+mj-lt"/>
              <a:buAutoNum type="arabicParenR"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/>
              <a:t>Using PRUs – </a:t>
            </a:r>
            <a:r>
              <a:rPr lang="en-US" dirty="0" smtClean="0"/>
              <a:t>The Easy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arenR"/>
            </a:pPr>
            <a:r>
              <a:rPr lang="en-US" dirty="0" smtClean="0"/>
              <a:t>Prerequisites</a:t>
            </a:r>
          </a:p>
          <a:p>
            <a:pPr lvl="1"/>
            <a:r>
              <a:rPr lang="en-US" u="sng" dirty="0">
                <a:hlinkClick r:id="rId2"/>
              </a:rPr>
              <a:t>https://github.com/texane/</a:t>
            </a:r>
            <a:r>
              <a:rPr lang="en-US" u="sng" dirty="0" smtClean="0">
                <a:hlinkClick r:id="rId2"/>
              </a:rPr>
              <a:t>pru_sdk</a:t>
            </a:r>
            <a:r>
              <a:rPr lang="en-US" u="sng" dirty="0" smtClean="0"/>
              <a:t> (not strictly required)</a:t>
            </a:r>
            <a:endParaRPr lang="en-US" u="sng" dirty="0"/>
          </a:p>
          <a:p>
            <a:pPr lvl="1"/>
            <a:r>
              <a:rPr lang="en-US" dirty="0" smtClean="0"/>
              <a:t>CROSS_COMPILE</a:t>
            </a:r>
            <a:r>
              <a:rPr lang="en-US" dirty="0"/>
              <a:t>: points to your ARM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/>
            <a:r>
              <a:rPr lang="en-US" dirty="0" smtClean="0"/>
              <a:t>PRU_SDK_DIR</a:t>
            </a:r>
            <a:r>
              <a:rPr lang="en-US" dirty="0"/>
              <a:t>: points to the directory where you cloned the </a:t>
            </a:r>
            <a:r>
              <a:rPr lang="en-US" dirty="0" smtClean="0"/>
              <a:t>repo</a:t>
            </a:r>
            <a:endParaRPr lang="en-US" u="sng" dirty="0" smtClean="0"/>
          </a:p>
          <a:p>
            <a:pPr lvl="1"/>
            <a:endParaRPr lang="en-US" dirty="0" smtClean="0"/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Install the PRU C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Install the PRU loader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Compile &amp; Run a program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Reference:</a:t>
            </a:r>
          </a:p>
          <a:p>
            <a:pPr marL="45720" indent="0">
              <a:buNone/>
            </a:pPr>
            <a:r>
              <a:rPr lang="en-US" dirty="0">
                <a:hlinkClick r:id="rId3"/>
              </a:rPr>
              <a:t>http://www.embeddedrelated.com/showarticle/603/using-the-c-language-to-program-the-am335x-</a:t>
            </a:r>
            <a:r>
              <a:rPr lang="en-US" dirty="0" smtClean="0">
                <a:hlinkClick r:id="rId3"/>
              </a:rPr>
              <a:t>pru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5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/>
              <a:t>Using PRUs – </a:t>
            </a:r>
            <a:r>
              <a:rPr lang="en-US" dirty="0" smtClean="0"/>
              <a:t>The Easy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pPr marL="502920" indent="-457200">
              <a:buFont typeface="+mj-lt"/>
              <a:buAutoNum type="arabicParenR"/>
            </a:pPr>
            <a:r>
              <a:rPr lang="en-US" dirty="0" smtClean="0"/>
              <a:t>Install CCS   OR</a:t>
            </a:r>
            <a:r>
              <a:rPr lang="en-US" dirty="0"/>
              <a:t> </a:t>
            </a:r>
            <a:r>
              <a:rPr lang="en-US" dirty="0" smtClean="0"/>
              <a:t>   PRU </a:t>
            </a:r>
            <a:r>
              <a:rPr lang="en-US" dirty="0"/>
              <a:t>Code Generation </a:t>
            </a:r>
            <a:r>
              <a:rPr lang="en-US" dirty="0" smtClean="0"/>
              <a:t>Tools</a:t>
            </a:r>
            <a:endParaRPr lang="en-US" dirty="0"/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Enable PRU Compiler during installation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537" y="1994492"/>
            <a:ext cx="5510294" cy="48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2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/>
              <a:t>Using PRUs – </a:t>
            </a:r>
            <a:r>
              <a:rPr lang="en-US" dirty="0" smtClean="0"/>
              <a:t>The Easy Way?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0" y="1676734"/>
            <a:ext cx="6012440" cy="5146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8231" y="1307402"/>
            <a:ext cx="33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“Project” -&gt; “New CCS project”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9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 smtClean="0"/>
              <a:t>Step 2: Install PRU </a:t>
            </a:r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>
            <a:normAutofit/>
          </a:bodyPr>
          <a:lstStyle/>
          <a:p>
            <a:r>
              <a:rPr lang="en-US" dirty="0" smtClean="0"/>
              <a:t>located </a:t>
            </a:r>
            <a:r>
              <a:rPr lang="en-US" dirty="0"/>
              <a:t>in the CCS installation directory called </a:t>
            </a:r>
            <a:r>
              <a:rPr lang="en-US" dirty="0" smtClean="0"/>
              <a:t>pru_2.0.0B2 The </a:t>
            </a:r>
            <a:r>
              <a:rPr lang="en-US" dirty="0"/>
              <a:t>pru_2.0.0B2 directory is self contained and can </a:t>
            </a:r>
            <a:r>
              <a:rPr lang="en-US" dirty="0" smtClean="0"/>
              <a:t>moved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u="sng" dirty="0" smtClean="0">
                <a:solidFill>
                  <a:schemeClr val="tx2"/>
                </a:solidFill>
              </a:rPr>
              <a:t>pru_2.0.0B2</a:t>
            </a:r>
            <a:r>
              <a:rPr lang="en-US" u="sng" dirty="0">
                <a:solidFill>
                  <a:schemeClr val="tx2"/>
                </a:solidFill>
              </a:rPr>
              <a:t>/bin contains :</a:t>
            </a:r>
          </a:p>
          <a:p>
            <a:r>
              <a:rPr lang="en-US" dirty="0" err="1"/>
              <a:t>clpru</a:t>
            </a:r>
            <a:r>
              <a:rPr lang="en-US" dirty="0"/>
              <a:t>: a C </a:t>
            </a:r>
            <a:r>
              <a:rPr lang="en-US" dirty="0" smtClean="0"/>
              <a:t>compiler</a:t>
            </a:r>
            <a:endParaRPr lang="en-US" dirty="0"/>
          </a:p>
          <a:p>
            <a:r>
              <a:rPr lang="en-US" dirty="0" err="1"/>
              <a:t>asmpru</a:t>
            </a:r>
            <a:r>
              <a:rPr lang="en-US" dirty="0"/>
              <a:t>: an </a:t>
            </a:r>
            <a:r>
              <a:rPr lang="en-US" dirty="0" smtClean="0"/>
              <a:t>assembler</a:t>
            </a:r>
            <a:endParaRPr lang="en-US" dirty="0"/>
          </a:p>
          <a:p>
            <a:r>
              <a:rPr lang="en-US" dirty="0" err="1"/>
              <a:t>dispru</a:t>
            </a:r>
            <a:r>
              <a:rPr lang="en-US" dirty="0"/>
              <a:t>: a </a:t>
            </a:r>
            <a:r>
              <a:rPr lang="en-US" dirty="0" smtClean="0"/>
              <a:t>disassembler</a:t>
            </a:r>
            <a:endParaRPr lang="en-US" dirty="0"/>
          </a:p>
          <a:p>
            <a:r>
              <a:rPr lang="en-US" dirty="0" err="1"/>
              <a:t>lnkpru</a:t>
            </a:r>
            <a:r>
              <a:rPr lang="en-US" dirty="0"/>
              <a:t>: a </a:t>
            </a:r>
            <a:r>
              <a:rPr lang="en-US" dirty="0" smtClean="0"/>
              <a:t>linker</a:t>
            </a:r>
            <a:endParaRPr lang="en-US" dirty="0"/>
          </a:p>
          <a:p>
            <a:r>
              <a:rPr lang="en-US" dirty="0" err="1"/>
              <a:t>hexpru</a:t>
            </a:r>
            <a:r>
              <a:rPr lang="en-US" dirty="0"/>
              <a:t>: an output file generation </a:t>
            </a:r>
            <a:r>
              <a:rPr lang="en-US" dirty="0" smtClean="0"/>
              <a:t>tool</a:t>
            </a:r>
            <a:endParaRPr lang="en-US" dirty="0"/>
          </a:p>
          <a:p>
            <a:r>
              <a:rPr lang="en-US" dirty="0"/>
              <a:t>others tools to have information on binary (ELF)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/>
              <a:t>TI </a:t>
            </a:r>
            <a:r>
              <a:rPr lang="en-US" dirty="0"/>
              <a:t>provides a C standard library </a:t>
            </a:r>
            <a:r>
              <a:rPr lang="en-US" dirty="0" smtClean="0"/>
              <a:t>in  pru_2.0.0B2</a:t>
            </a:r>
            <a:r>
              <a:rPr lang="en-US" dirty="0"/>
              <a:t>/lib 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3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 smtClean="0"/>
              <a:t>Step 3: Install PRU Loader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>
            <a:normAutofit/>
          </a:bodyPr>
          <a:lstStyle/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://github.com/beagleboard/am335x_pru_package</a:t>
            </a:r>
          </a:p>
          <a:p>
            <a:r>
              <a:rPr lang="en-US" dirty="0" smtClean="0"/>
              <a:t>Loading </a:t>
            </a:r>
            <a:r>
              <a:rPr lang="en-US" dirty="0"/>
              <a:t>and execution of PRU binary </a:t>
            </a:r>
            <a:r>
              <a:rPr lang="en-US" dirty="0" smtClean="0"/>
              <a:t>files:</a:t>
            </a:r>
          </a:p>
          <a:p>
            <a:pPr lvl="1"/>
            <a:r>
              <a:rPr lang="en-US" dirty="0" smtClean="0"/>
              <a:t>Starting address will not be 0. </a:t>
            </a:r>
          </a:p>
          <a:p>
            <a:pPr lvl="1"/>
            <a:r>
              <a:rPr lang="en-US" dirty="0" smtClean="0"/>
              <a:t>Starting address at </a:t>
            </a:r>
            <a:r>
              <a:rPr lang="en-US" dirty="0"/>
              <a:t>symbol called </a:t>
            </a:r>
            <a:r>
              <a:rPr lang="en-US" dirty="0" smtClean="0"/>
              <a:t>_c_int00</a:t>
            </a:r>
            <a:endParaRPr lang="en-US" dirty="0"/>
          </a:p>
          <a:p>
            <a:r>
              <a:rPr lang="en-US" dirty="0" smtClean="0"/>
              <a:t>Address specified in </a:t>
            </a:r>
            <a:r>
              <a:rPr lang="en-US" dirty="0" err="1" smtClean="0"/>
              <a:t>prussdrv_exec_program</a:t>
            </a:r>
            <a:endParaRPr lang="en-US" dirty="0"/>
          </a:p>
          <a:p>
            <a:r>
              <a:rPr lang="en-US" dirty="0" smtClean="0"/>
              <a:t>Modified by </a:t>
            </a:r>
            <a:r>
              <a:rPr lang="en-US" dirty="0" err="1" smtClean="0"/>
              <a:t>prussdrv_exec_program_at</a:t>
            </a:r>
            <a:endParaRPr lang="en-US" dirty="0"/>
          </a:p>
          <a:p>
            <a:pPr lvl="1"/>
            <a:r>
              <a:rPr lang="en-US" dirty="0" err="1" smtClean="0"/>
              <a:t>Iwrites</a:t>
            </a:r>
            <a:r>
              <a:rPr lang="en-US" dirty="0" smtClean="0"/>
              <a:t> </a:t>
            </a:r>
            <a:r>
              <a:rPr lang="en-US" dirty="0"/>
              <a:t>the PRU control register address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Refer </a:t>
            </a:r>
            <a:r>
              <a:rPr lang="en-US" dirty="0"/>
              <a:t>to examples/</a:t>
            </a:r>
            <a:r>
              <a:rPr lang="en-US" dirty="0" err="1"/>
              <a:t>pruss_c</a:t>
            </a:r>
            <a:r>
              <a:rPr lang="en-US" dirty="0"/>
              <a:t>/</a:t>
            </a:r>
            <a:r>
              <a:rPr lang="en-US" dirty="0" err="1" smtClean="0"/>
              <a:t>host_main.c</a:t>
            </a:r>
            <a:endParaRPr lang="en-US" dirty="0"/>
          </a:p>
          <a:p>
            <a:r>
              <a:rPr lang="en-US" dirty="0"/>
              <a:t>I put the new library in the </a:t>
            </a:r>
            <a:r>
              <a:rPr lang="en-US" dirty="0" err="1"/>
              <a:t>pru_sdk</a:t>
            </a:r>
            <a:r>
              <a:rPr lang="en-US" dirty="0"/>
              <a:t> repo, and I will submit a patch to the official repository soon.</a:t>
            </a:r>
          </a:p>
        </p:txBody>
      </p:sp>
    </p:spTree>
    <p:extLst>
      <p:ext uri="{BB962C8B-B14F-4D97-AF65-F5344CB8AC3E}">
        <p14:creationId xmlns:p14="http://schemas.microsoft.com/office/powerpoint/2010/main" val="298030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333"/>
            <a:ext cx="7315200" cy="1154097"/>
          </a:xfrm>
        </p:spPr>
        <p:txBody>
          <a:bodyPr/>
          <a:lstStyle/>
          <a:p>
            <a:r>
              <a:rPr lang="en-US" dirty="0" smtClean="0"/>
              <a:t>What is a PRU?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778" b="-1507"/>
          <a:stretch/>
        </p:blipFill>
        <p:spPr>
          <a:xfrm>
            <a:off x="2362652" y="1188720"/>
            <a:ext cx="5130348" cy="5504688"/>
          </a:xfrm>
        </p:spPr>
      </p:pic>
    </p:spTree>
    <p:extLst>
      <p:ext uri="{BB962C8B-B14F-4D97-AF65-F5344CB8AC3E}">
        <p14:creationId xmlns:p14="http://schemas.microsoft.com/office/powerpoint/2010/main" val="60725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 smtClean="0"/>
              <a:t>Step 4: Compile &amp; Run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>
            <a:normAutofit/>
          </a:bodyPr>
          <a:lstStyle/>
          <a:p>
            <a:r>
              <a:rPr lang="en-US" dirty="0" smtClean="0"/>
              <a:t>Example in example</a:t>
            </a:r>
            <a:r>
              <a:rPr lang="en-US" dirty="0"/>
              <a:t>/</a:t>
            </a:r>
            <a:r>
              <a:rPr lang="en-US" dirty="0" err="1" smtClean="0"/>
              <a:t>pruss_c</a:t>
            </a:r>
            <a:endParaRPr lang="en-US" dirty="0" smtClean="0"/>
          </a:p>
          <a:p>
            <a:r>
              <a:rPr lang="en-US" dirty="0" err="1" smtClean="0"/>
              <a:t>pru_main.c</a:t>
            </a:r>
            <a:endParaRPr lang="en-US" dirty="0" smtClean="0"/>
          </a:p>
          <a:p>
            <a:pPr lvl="1"/>
            <a:r>
              <a:rPr lang="en-US" dirty="0" smtClean="0"/>
              <a:t>Floating point multiplication performed by the PRU and stored in shared memory</a:t>
            </a:r>
          </a:p>
          <a:p>
            <a:r>
              <a:rPr lang="en-US" dirty="0" err="1" smtClean="0"/>
              <a:t>host_main.c</a:t>
            </a:r>
            <a:endParaRPr lang="en-US" dirty="0" smtClean="0"/>
          </a:p>
          <a:p>
            <a:pPr lvl="1"/>
            <a:r>
              <a:rPr lang="en-US" dirty="0" smtClean="0"/>
              <a:t>CPU reads and displays the result</a:t>
            </a:r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/</a:t>
            </a:r>
            <a:r>
              <a:rPr lang="en-US" dirty="0" err="1"/>
              <a:t>pruss_c</a:t>
            </a:r>
            <a:r>
              <a:rPr lang="en-US" dirty="0"/>
              <a:t>/</a:t>
            </a:r>
            <a:r>
              <a:rPr lang="en-US" dirty="0" err="1"/>
              <a:t>build.sh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invoke the compiler to produce object files from PRU C files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them to produce an ELF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/>
              <a:t>extract code and data binary from the ELF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/>
              <a:t>retrieve the start </a:t>
            </a:r>
            <a:r>
              <a:rPr lang="en-US" dirty="0" smtClean="0"/>
              <a:t>address</a:t>
            </a:r>
            <a:endParaRPr lang="en-US" dirty="0"/>
          </a:p>
          <a:p>
            <a:pPr lvl="1"/>
            <a:r>
              <a:rPr lang="en-US" dirty="0"/>
              <a:t>compile the CPU program, to be run on the Beagle Bone Black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What are you left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r>
              <a:rPr lang="en-US" dirty="0"/>
              <a:t>pru_enable-00A0.dtbo: the device tree overlay enabling the </a:t>
            </a:r>
            <a:r>
              <a:rPr lang="en-US" dirty="0" smtClean="0"/>
              <a:t>PRU</a:t>
            </a:r>
            <a:endParaRPr lang="en-US" dirty="0"/>
          </a:p>
          <a:p>
            <a:r>
              <a:rPr lang="en-US" dirty="0"/>
              <a:t>main: the ELF program to be run on the </a:t>
            </a:r>
            <a:r>
              <a:rPr lang="en-US" dirty="0" smtClean="0"/>
              <a:t>CPU</a:t>
            </a:r>
            <a:endParaRPr lang="en-US" dirty="0"/>
          </a:p>
          <a:p>
            <a:r>
              <a:rPr lang="en-US" dirty="0" err="1"/>
              <a:t>text.bin</a:t>
            </a:r>
            <a:r>
              <a:rPr lang="en-US" dirty="0"/>
              <a:t>: the binary file to initialize the PRU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err="1"/>
              <a:t>data.bin</a:t>
            </a:r>
            <a:r>
              <a:rPr lang="en-US" dirty="0"/>
              <a:t>: the binary file to initialize the PRU </a:t>
            </a:r>
            <a:r>
              <a:rPr lang="en-US" dirty="0" smtClean="0"/>
              <a:t>data</a:t>
            </a:r>
          </a:p>
          <a:p>
            <a:r>
              <a:rPr lang="en-US" dirty="0" err="1" smtClean="0"/>
              <a:t>run.sh</a:t>
            </a:r>
            <a:r>
              <a:rPr lang="en-US" dirty="0" smtClean="0"/>
              <a:t>: load the </a:t>
            </a:r>
            <a:r>
              <a:rPr lang="en-US" dirty="0" err="1"/>
              <a:t>uio_pruss</a:t>
            </a:r>
            <a:r>
              <a:rPr lang="en-US" dirty="0"/>
              <a:t> </a:t>
            </a:r>
            <a:r>
              <a:rPr lang="en-US" dirty="0" smtClean="0"/>
              <a:t>driver and enable the PRU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These files must be on the BBB</a:t>
            </a:r>
          </a:p>
          <a:p>
            <a:pPr marL="45720" indent="0">
              <a:buNone/>
            </a:pPr>
            <a:r>
              <a:rPr lang="en-US" dirty="0"/>
              <a:t>pru_enable-00A0.</a:t>
            </a:r>
            <a:r>
              <a:rPr lang="en-US" dirty="0" smtClean="0"/>
              <a:t>dtbo goes in /lib/firmware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3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Boiled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r>
              <a:rPr lang="en-US" sz="1400" u="sng" dirty="0" smtClean="0">
                <a:solidFill>
                  <a:schemeClr val="tx2"/>
                </a:solidFill>
              </a:rPr>
              <a:t>Compile the Device Tree Overlay</a:t>
            </a:r>
          </a:p>
          <a:p>
            <a:pPr marL="45720" indent="0">
              <a:buNone/>
            </a:pPr>
            <a:r>
              <a:rPr lang="en-US" sz="1400" dirty="0" err="1" smtClean="0"/>
              <a:t>dtc</a:t>
            </a:r>
            <a:r>
              <a:rPr lang="en-US" sz="1400" dirty="0" smtClean="0"/>
              <a:t> –O </a:t>
            </a:r>
            <a:r>
              <a:rPr lang="en-US" sz="1400" dirty="0" err="1" smtClean="0"/>
              <a:t>dtb</a:t>
            </a:r>
            <a:r>
              <a:rPr lang="en-US" sz="1400" dirty="0" smtClean="0"/>
              <a:t> –o BB-BONE-PRU1-00A0.dtbo –b 0 </a:t>
            </a:r>
            <a:r>
              <a:rPr lang="en-US" sz="1400" dirty="0"/>
              <a:t>-@ BB-BONE-PRU1-00A0.</a:t>
            </a:r>
            <a:r>
              <a:rPr lang="en-US" sz="1400" dirty="0" smtClean="0"/>
              <a:t>dts</a:t>
            </a:r>
          </a:p>
          <a:p>
            <a:r>
              <a:rPr lang="en-US" sz="1400" u="sng" dirty="0" smtClean="0">
                <a:solidFill>
                  <a:schemeClr val="tx2"/>
                </a:solidFill>
              </a:rPr>
              <a:t>Copy to /lib/firmware</a:t>
            </a:r>
            <a:endParaRPr lang="en-US" sz="1400" u="sng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sz="1400" dirty="0" err="1" smtClean="0"/>
              <a:t>sudo</a:t>
            </a:r>
            <a:r>
              <a:rPr lang="en-US" sz="1400" dirty="0" smtClean="0"/>
              <a:t> </a:t>
            </a:r>
            <a:r>
              <a:rPr lang="en-US" sz="1400" dirty="0" err="1" smtClean="0"/>
              <a:t>cp</a:t>
            </a:r>
            <a:r>
              <a:rPr lang="en-US" sz="1400" dirty="0" smtClean="0"/>
              <a:t> BB-BONE-PRU1-00A0.dtbo /lib/firmware</a:t>
            </a:r>
          </a:p>
          <a:p>
            <a:r>
              <a:rPr lang="en-US" sz="1400" u="sng" dirty="0" smtClean="0">
                <a:solidFill>
                  <a:schemeClr val="tx2"/>
                </a:solidFill>
              </a:rPr>
              <a:t>Load the DTO</a:t>
            </a:r>
            <a:endParaRPr lang="en-US" sz="1400" u="sng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sz="1400" dirty="0"/>
              <a:t>e</a:t>
            </a:r>
            <a:r>
              <a:rPr lang="en-US" sz="1400" dirty="0" smtClean="0"/>
              <a:t>cho BB-BONE-PRU1 &gt; $SLOTS</a:t>
            </a:r>
            <a:endParaRPr lang="en-US" sz="1400" dirty="0"/>
          </a:p>
          <a:p>
            <a:r>
              <a:rPr lang="en-US" sz="1400" u="sng" dirty="0" smtClean="0">
                <a:solidFill>
                  <a:schemeClr val="tx2"/>
                </a:solidFill>
              </a:rPr>
              <a:t>Confirm</a:t>
            </a:r>
            <a:endParaRPr lang="en-US" sz="1400" u="sng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sz="1400" dirty="0"/>
              <a:t>c</a:t>
            </a:r>
            <a:r>
              <a:rPr lang="en-US" sz="1400" dirty="0" smtClean="0"/>
              <a:t>at </a:t>
            </a:r>
            <a:r>
              <a:rPr lang="en-US" sz="1400" dirty="0"/>
              <a:t>$SLOTS</a:t>
            </a:r>
          </a:p>
          <a:p>
            <a:r>
              <a:rPr lang="en-US" sz="1400" u="sng" dirty="0" smtClean="0">
                <a:solidFill>
                  <a:schemeClr val="tx2"/>
                </a:solidFill>
              </a:rPr>
              <a:t>Compile the PRU program</a:t>
            </a:r>
            <a:endParaRPr lang="en-US" sz="1400" u="sng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sz="1400" dirty="0" err="1"/>
              <a:t>p</a:t>
            </a:r>
            <a:r>
              <a:rPr lang="en-US" sz="1400" dirty="0" err="1" smtClean="0"/>
              <a:t>asm</a:t>
            </a:r>
            <a:r>
              <a:rPr lang="en-US" sz="1400" dirty="0" smtClean="0"/>
              <a:t> –b </a:t>
            </a:r>
            <a:r>
              <a:rPr lang="en-US" sz="1400" dirty="0" err="1" smtClean="0"/>
              <a:t>example.p</a:t>
            </a:r>
            <a:endParaRPr lang="en-US" sz="1400" dirty="0"/>
          </a:p>
          <a:p>
            <a:r>
              <a:rPr lang="en-US" sz="1400" u="sng" dirty="0">
                <a:solidFill>
                  <a:schemeClr val="tx2"/>
                </a:solidFill>
              </a:rPr>
              <a:t>Compile the </a:t>
            </a:r>
            <a:r>
              <a:rPr lang="en-US" sz="1400" u="sng" dirty="0" smtClean="0">
                <a:solidFill>
                  <a:schemeClr val="tx2"/>
                </a:solidFill>
              </a:rPr>
              <a:t>Host </a:t>
            </a:r>
            <a:r>
              <a:rPr lang="en-US" sz="1400" u="sng" dirty="0">
                <a:solidFill>
                  <a:schemeClr val="tx2"/>
                </a:solidFill>
              </a:rPr>
              <a:t>program</a:t>
            </a:r>
          </a:p>
          <a:p>
            <a:pPr marL="45720" indent="0">
              <a:buNone/>
            </a:pPr>
            <a:r>
              <a:rPr lang="en-US" sz="1400" dirty="0" err="1"/>
              <a:t>g</a:t>
            </a:r>
            <a:r>
              <a:rPr lang="en-US" sz="1400" dirty="0" err="1" smtClean="0"/>
              <a:t>cc</a:t>
            </a:r>
            <a:r>
              <a:rPr lang="en-US" sz="1400" dirty="0" smtClean="0"/>
              <a:t> </a:t>
            </a:r>
            <a:r>
              <a:rPr lang="en-US" sz="1400" dirty="0" err="1" smtClean="0"/>
              <a:t>hostExample.c</a:t>
            </a:r>
            <a:r>
              <a:rPr lang="en-US" sz="1400" dirty="0" smtClean="0"/>
              <a:t> –o </a:t>
            </a:r>
            <a:r>
              <a:rPr lang="en-US" sz="1400" dirty="0" err="1" smtClean="0"/>
              <a:t>hostExample</a:t>
            </a:r>
            <a:r>
              <a:rPr lang="en-US" sz="1400" dirty="0" smtClean="0"/>
              <a:t> –</a:t>
            </a:r>
            <a:r>
              <a:rPr lang="en-US" sz="1400" dirty="0" err="1" smtClean="0"/>
              <a:t>lpthread</a:t>
            </a:r>
            <a:r>
              <a:rPr lang="en-US" sz="1400" dirty="0" smtClean="0"/>
              <a:t> – </a:t>
            </a:r>
            <a:r>
              <a:rPr lang="en-US" sz="1400" dirty="0" err="1" smtClean="0"/>
              <a:t>lprussdrv</a:t>
            </a:r>
            <a:endParaRPr lang="en-US" sz="1400" dirty="0"/>
          </a:p>
          <a:p>
            <a:r>
              <a:rPr lang="en-US" sz="1400" u="sng" dirty="0" smtClean="0">
                <a:solidFill>
                  <a:schemeClr val="tx2"/>
                </a:solidFill>
              </a:rPr>
              <a:t>Run </a:t>
            </a:r>
            <a:r>
              <a:rPr lang="en-US" sz="1400" u="sng" dirty="0">
                <a:solidFill>
                  <a:schemeClr val="tx2"/>
                </a:solidFill>
              </a:rPr>
              <a:t>the Host program</a:t>
            </a:r>
          </a:p>
          <a:p>
            <a:pPr marL="45720" indent="0">
              <a:buNone/>
            </a:pPr>
            <a:r>
              <a:rPr lang="en-US" sz="1400" dirty="0" err="1"/>
              <a:t>s</a:t>
            </a:r>
            <a:r>
              <a:rPr lang="en-US" sz="1400" dirty="0" err="1" smtClean="0"/>
              <a:t>udo</a:t>
            </a:r>
            <a:r>
              <a:rPr lang="en-US" sz="1400" dirty="0" smtClean="0"/>
              <a:t> ./</a:t>
            </a:r>
            <a:r>
              <a:rPr lang="en-US" sz="1400" dirty="0" err="1" smtClean="0"/>
              <a:t>hostExample.c</a:t>
            </a:r>
            <a:endParaRPr lang="en-US" sz="1400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7496" y="6211669"/>
            <a:ext cx="726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~$ export SLOTS=/sys/devices/bone_capemgr.9/slots</a:t>
            </a:r>
          </a:p>
          <a:p>
            <a:r>
              <a:rPr lang="en-US" dirty="0"/>
              <a:t>~$ export </a:t>
            </a:r>
            <a:r>
              <a:rPr lang="en-US" dirty="0" smtClean="0"/>
              <a:t>PINS</a:t>
            </a:r>
            <a:r>
              <a:rPr lang="en-US" dirty="0"/>
              <a:t>=/sys</a:t>
            </a:r>
            <a:r>
              <a:rPr lang="en-US" dirty="0" smtClean="0"/>
              <a:t>/kernel/debug/</a:t>
            </a:r>
            <a:r>
              <a:rPr lang="en-US" dirty="0" err="1" smtClean="0"/>
              <a:t>pinctrl</a:t>
            </a:r>
            <a:r>
              <a:rPr lang="en-US" dirty="0" smtClean="0"/>
              <a:t>/44e10800.pinmux/pins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2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 smtClean="0"/>
              <a:t>Additional Documentation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  <a:hlinkClick r:id="rId2"/>
              </a:rPr>
              <a:t>For the Device Tree</a:t>
            </a:r>
            <a:endParaRPr lang="en-US" dirty="0" smtClean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hlinkClick r:id="rId3"/>
              </a:rPr>
              <a:t>Enabling PWM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hlinkClick r:id="rId4"/>
              </a:rPr>
              <a:t>PinMux</a:t>
            </a:r>
            <a:endParaRPr lang="en-US" dirty="0" smtClean="0"/>
          </a:p>
          <a:p>
            <a:pPr marL="45720" indent="0">
              <a:buNone/>
            </a:pPr>
            <a:r>
              <a:rPr lang="en-US" dirty="0">
                <a:hlinkClick r:id="rId5"/>
              </a:rPr>
              <a:t>http://pinmux.tking.org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</a:t>
            </a:r>
            <a:r>
              <a:rPr lang="en-US" sz="1600" dirty="0"/>
              <a:t>allow you to very quickly see the </a:t>
            </a:r>
            <a:r>
              <a:rPr lang="en-US" sz="1600" dirty="0" err="1"/>
              <a:t>pinmux</a:t>
            </a:r>
            <a:r>
              <a:rPr lang="en-US" sz="1600" dirty="0"/>
              <a:t> </a:t>
            </a:r>
            <a:r>
              <a:rPr lang="en-US" sz="1600" dirty="0" smtClean="0"/>
              <a:t>value</a:t>
            </a:r>
          </a:p>
          <a:p>
            <a:pPr marL="45720" indent="0">
              <a:buNone/>
            </a:pPr>
            <a:r>
              <a:rPr lang="en-US" sz="1600" dirty="0">
                <a:hlinkClick r:id="rId6"/>
              </a:rPr>
              <a:t>http://exploringbeaglebone.com/wp-content/uploads/2014/12/Instruction-Set-</a:t>
            </a:r>
            <a:r>
              <a:rPr lang="en-US" sz="1600" dirty="0" smtClean="0">
                <a:hlinkClick r:id="rId6"/>
              </a:rPr>
              <a:t>Sheet.png</a:t>
            </a:r>
            <a:endParaRPr lang="en-US" sz="1600" dirty="0" smtClean="0"/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dirty="0"/>
              <a:t>Element 14 Forum Thread: </a:t>
            </a:r>
            <a:r>
              <a:rPr lang="en-US" sz="1600" u="sng" dirty="0">
                <a:hlinkClick r:id="rId7"/>
              </a:rPr>
              <a:t>BBB - Working with the PRU-ICSS/</a:t>
            </a:r>
            <a:r>
              <a:rPr lang="en-US" sz="1600" u="sng" dirty="0" smtClean="0">
                <a:hlinkClick r:id="rId7"/>
              </a:rPr>
              <a:t>PRUSSv2</a:t>
            </a:r>
            <a:endParaRPr lang="en-US" sz="1600" u="sng" dirty="0" smtClean="0"/>
          </a:p>
          <a:p>
            <a:pPr marL="45720" indent="0">
              <a:buNone/>
            </a:pPr>
            <a:r>
              <a:rPr lang="en-US" sz="1600" dirty="0" smtClean="0"/>
              <a:t>AM335x PRU-ICSS Reference Guide</a:t>
            </a:r>
          </a:p>
          <a:p>
            <a:pPr marL="45720" indent="0">
              <a:buNone/>
            </a:pPr>
            <a:r>
              <a:rPr lang="en-US" sz="1600" dirty="0" smtClean="0"/>
              <a:t>AM335x PRU Linux Application Loader User Guide</a:t>
            </a:r>
          </a:p>
          <a:p>
            <a:pPr marL="45720" indent="0">
              <a:buNone/>
            </a:pPr>
            <a:r>
              <a:rPr lang="en-US" sz="1600" dirty="0" smtClean="0"/>
              <a:t>AM335x Technical Reference Guide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 smtClean="0"/>
              <a:t>Projects Worth Noting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hlinkClick r:id="rId2"/>
              </a:rPr>
              <a:t>http://processors.wiki.ti.com/index.php/</a:t>
            </a:r>
            <a:r>
              <a:rPr lang="en-US" dirty="0" smtClean="0">
                <a:hlinkClick r:id="rId2"/>
              </a:rPr>
              <a:t>PRU_Projects</a:t>
            </a:r>
            <a:endParaRPr lang="en-US" dirty="0" smtClean="0"/>
          </a:p>
          <a:p>
            <a:r>
              <a:rPr lang="en-US" dirty="0" err="1" smtClean="0"/>
              <a:t>BeaglePilot</a:t>
            </a:r>
            <a:endParaRPr lang="en-US" dirty="0" smtClean="0"/>
          </a:p>
          <a:p>
            <a:r>
              <a:rPr lang="en-US" dirty="0" smtClean="0"/>
              <a:t>PRU Speak</a:t>
            </a:r>
          </a:p>
          <a:p>
            <a:r>
              <a:rPr lang="en-US" dirty="0">
                <a:hlinkClick r:id="rId3"/>
              </a:rPr>
              <a:t>https://github.com/omcaree/bbb-</a:t>
            </a:r>
            <a:r>
              <a:rPr lang="en-US" dirty="0" smtClean="0">
                <a:hlinkClick r:id="rId3"/>
              </a:rPr>
              <a:t>prupwm</a:t>
            </a:r>
            <a:r>
              <a:rPr lang="en-US" dirty="0" smtClean="0"/>
              <a:t>  +24 PWM</a:t>
            </a:r>
          </a:p>
          <a:p>
            <a:r>
              <a:rPr lang="en-US" dirty="0"/>
              <a:t>PRU </a:t>
            </a:r>
            <a:r>
              <a:rPr lang="en-US" dirty="0" err="1"/>
              <a:t>BeagleBone</a:t>
            </a:r>
            <a:r>
              <a:rPr lang="en-US" dirty="0"/>
              <a:t> </a:t>
            </a:r>
            <a:r>
              <a:rPr lang="en-US" dirty="0" smtClean="0"/>
              <a:t>Cape</a:t>
            </a:r>
          </a:p>
          <a:p>
            <a:r>
              <a:rPr lang="en-US" dirty="0">
                <a:hlinkClick r:id="rId4"/>
              </a:rPr>
              <a:t>https://github.com/luigif</a:t>
            </a:r>
            <a:r>
              <a:rPr lang="en-US">
                <a:hlinkClick r:id="rId4"/>
              </a:rPr>
              <a:t>/</a:t>
            </a:r>
            <a:r>
              <a:rPr lang="en-US" smtClean="0">
                <a:hlinkClick r:id="rId4"/>
              </a:rPr>
              <a:t>hcsr04</a:t>
            </a:r>
            <a:endParaRPr lang="en-US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65" y="3464946"/>
            <a:ext cx="6492881" cy="33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7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 smtClean="0"/>
              <a:t>Characteristics of the PRU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r>
              <a:rPr lang="en-US" dirty="0" smtClean="0"/>
              <a:t>2 PRUs, independent, 32-bit microcontrollers</a:t>
            </a:r>
          </a:p>
          <a:p>
            <a:r>
              <a:rPr lang="en-US" dirty="0" smtClean="0"/>
              <a:t>200 MHz (5 ns/cycle)</a:t>
            </a:r>
          </a:p>
          <a:p>
            <a:r>
              <a:rPr lang="en-US" dirty="0" smtClean="0"/>
              <a:t>Interrupt Controller (more of an event handler)</a:t>
            </a:r>
          </a:p>
          <a:p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err="1" smtClean="0"/>
              <a:t>kB</a:t>
            </a:r>
            <a:r>
              <a:rPr lang="en-US" dirty="0" smtClean="0"/>
              <a:t> Data RAM each</a:t>
            </a:r>
          </a:p>
          <a:p>
            <a:r>
              <a:rPr lang="en-US" dirty="0" smtClean="0"/>
              <a:t>12 </a:t>
            </a:r>
            <a:r>
              <a:rPr lang="en-US" dirty="0" err="1" smtClean="0"/>
              <a:t>kB</a:t>
            </a:r>
            <a:r>
              <a:rPr lang="en-US" dirty="0" smtClean="0"/>
              <a:t> Shared RAM can be used for communications</a:t>
            </a:r>
          </a:p>
          <a:p>
            <a:r>
              <a:rPr lang="en-US" dirty="0" smtClean="0"/>
              <a:t>No overhead on main ARM processor</a:t>
            </a:r>
          </a:p>
          <a:p>
            <a:endParaRPr lang="en-US" dirty="0"/>
          </a:p>
          <a:p>
            <a:r>
              <a:rPr lang="en-US" dirty="0" smtClean="0"/>
              <a:t>25 Low latency Pins (tied to r30 and r31):</a:t>
            </a:r>
          </a:p>
          <a:p>
            <a:r>
              <a:rPr lang="en-US" dirty="0" smtClean="0"/>
              <a:t>P8: (9 – probably useful for receiving PWM from receiver)</a:t>
            </a:r>
          </a:p>
          <a:p>
            <a:pPr lvl="1"/>
            <a:r>
              <a:rPr lang="en-US" dirty="0" smtClean="0"/>
              <a:t>25, 26, 27, 28, 29, 30, 31, 41, 42</a:t>
            </a:r>
          </a:p>
          <a:p>
            <a:r>
              <a:rPr lang="en-US" dirty="0" smtClean="0"/>
              <a:t>P9: (16 </a:t>
            </a:r>
            <a:r>
              <a:rPr lang="en-US" dirty="0"/>
              <a:t>– </a:t>
            </a:r>
            <a:r>
              <a:rPr lang="en-US" dirty="0" smtClean="0"/>
              <a:t>probably </a:t>
            </a:r>
            <a:r>
              <a:rPr lang="en-US" dirty="0"/>
              <a:t>useful </a:t>
            </a:r>
            <a:r>
              <a:rPr lang="en-US" dirty="0" smtClean="0"/>
              <a:t>for ultrasonic sensor IO)</a:t>
            </a:r>
          </a:p>
          <a:p>
            <a:pPr lvl="1"/>
            <a:r>
              <a:rPr lang="en-US" dirty="0" smtClean="0"/>
              <a:t> 11, 12, 20, 21, 27, 28, 29, 30, 39, 40, 41, 42, 43, 44, 45, 46</a:t>
            </a:r>
          </a:p>
          <a:p>
            <a:r>
              <a:rPr lang="en-US" dirty="0" smtClean="0"/>
              <a:t>(Make sure HDMI is disabled)</a:t>
            </a:r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0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 smtClean="0"/>
              <a:t>Characteristics of the PRU</a:t>
            </a:r>
            <a:endParaRPr lang="en-US" dirty="0"/>
          </a:p>
        </p:txBody>
      </p:sp>
      <p:pic>
        <p:nvPicPr>
          <p:cNvPr id="5" name="Picture 4" descr="FFDC BBB IO Plan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0" y="903113"/>
            <a:ext cx="754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5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 smtClean="0"/>
              <a:t>Overview of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pPr marL="45720" indent="0">
              <a:buNone/>
            </a:pPr>
            <a:r>
              <a:rPr lang="en-US" sz="2400" u="sng" dirty="0" smtClean="0">
                <a:solidFill>
                  <a:schemeClr val="tx2"/>
                </a:solidFill>
              </a:rPr>
              <a:t>Linux</a:t>
            </a:r>
          </a:p>
          <a:p>
            <a:r>
              <a:rPr lang="en-US" dirty="0" smtClean="0"/>
              <a:t>Loads </a:t>
            </a:r>
            <a:r>
              <a:rPr lang="en-US" dirty="0"/>
              <a:t>the </a:t>
            </a:r>
            <a:r>
              <a:rPr lang="en-US" dirty="0" smtClean="0"/>
              <a:t>firmware </a:t>
            </a:r>
            <a:endParaRPr lang="en-US" dirty="0"/>
          </a:p>
          <a:p>
            <a:r>
              <a:rPr lang="en-US" dirty="0" smtClean="0"/>
              <a:t>Manages </a:t>
            </a:r>
            <a:r>
              <a:rPr lang="en-US" dirty="0"/>
              <a:t>resources (memory, CPU, etc.) </a:t>
            </a:r>
          </a:p>
          <a:p>
            <a:r>
              <a:rPr lang="en-US" dirty="0" smtClean="0"/>
              <a:t>Controls </a:t>
            </a:r>
            <a:r>
              <a:rPr lang="en-US" dirty="0"/>
              <a:t>execution (start, stop, etc.) </a:t>
            </a:r>
          </a:p>
          <a:p>
            <a:r>
              <a:rPr lang="en-US" dirty="0" smtClean="0"/>
              <a:t>Sends/receives </a:t>
            </a:r>
            <a:r>
              <a:rPr lang="en-US" dirty="0"/>
              <a:t>messages to share data </a:t>
            </a:r>
          </a:p>
          <a:p>
            <a:r>
              <a:rPr lang="en-US" dirty="0" smtClean="0"/>
              <a:t>Synchronizes </a:t>
            </a:r>
            <a:r>
              <a:rPr lang="en-US" dirty="0"/>
              <a:t>through events (interrupts) </a:t>
            </a:r>
          </a:p>
          <a:p>
            <a:r>
              <a:rPr lang="en-US" dirty="0" smtClean="0"/>
              <a:t>These </a:t>
            </a:r>
            <a:r>
              <a:rPr lang="en-US" dirty="0"/>
              <a:t>services are provided through a combination of </a:t>
            </a:r>
            <a:r>
              <a:rPr lang="en-US" dirty="0" err="1"/>
              <a:t>remoteproc</a:t>
            </a:r>
            <a:r>
              <a:rPr lang="en-US" dirty="0"/>
              <a:t>/</a:t>
            </a:r>
            <a:r>
              <a:rPr lang="en-US" dirty="0" err="1"/>
              <a:t>rpmsg</a:t>
            </a:r>
            <a:r>
              <a:rPr lang="en-US" dirty="0"/>
              <a:t> + </a:t>
            </a:r>
            <a:r>
              <a:rPr lang="en-US" dirty="0" err="1"/>
              <a:t>virtio</a:t>
            </a:r>
            <a:r>
              <a:rPr lang="en-US" dirty="0"/>
              <a:t> transport frameworks 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1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 smtClean="0"/>
              <a:t>Using the PRUs is painful…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r>
              <a:rPr lang="en-US" u="sng" dirty="0" smtClean="0">
                <a:solidFill>
                  <a:schemeClr val="tx2"/>
                </a:solidFill>
              </a:rPr>
              <a:t>Disadvantages</a:t>
            </a:r>
            <a:endParaRPr lang="en-US" u="sng" dirty="0">
              <a:solidFill>
                <a:schemeClr val="tx2"/>
              </a:solidFill>
            </a:endParaRPr>
          </a:p>
          <a:p>
            <a:r>
              <a:rPr lang="en-US" dirty="0" smtClean="0"/>
              <a:t>Even simple applications take a lot of work to set up</a:t>
            </a:r>
          </a:p>
          <a:p>
            <a:r>
              <a:rPr lang="en-US" dirty="0" smtClean="0"/>
              <a:t>Steep learning curve</a:t>
            </a:r>
          </a:p>
          <a:p>
            <a:r>
              <a:rPr lang="en-US" dirty="0" smtClean="0"/>
              <a:t>Security – no kernel in the PRU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u="sng" dirty="0" smtClean="0">
                <a:solidFill>
                  <a:schemeClr val="tx2"/>
                </a:solidFill>
              </a:rPr>
              <a:t>Advantages</a:t>
            </a:r>
          </a:p>
          <a:p>
            <a:r>
              <a:rPr lang="en-US" dirty="0" smtClean="0"/>
              <a:t>Speed – 2x 200MHz dedicated processors </a:t>
            </a:r>
          </a:p>
          <a:p>
            <a:r>
              <a:rPr lang="en-US" dirty="0" smtClean="0"/>
              <a:t>Hard real-time execution</a:t>
            </a:r>
          </a:p>
          <a:p>
            <a:r>
              <a:rPr lang="en-US" dirty="0"/>
              <a:t>Offloading – </a:t>
            </a:r>
            <a:r>
              <a:rPr lang="en-US" dirty="0" smtClean="0"/>
              <a:t>completely independent of main </a:t>
            </a:r>
            <a:r>
              <a:rPr lang="en-US" dirty="0" err="1" smtClean="0"/>
              <a:t>linux</a:t>
            </a:r>
            <a:r>
              <a:rPr lang="en-US" dirty="0" smtClean="0"/>
              <a:t> kernel </a:t>
            </a:r>
          </a:p>
          <a:p>
            <a:r>
              <a:rPr lang="en-US" dirty="0" smtClean="0"/>
              <a:t>Fast IO – PRU can access some pins directly, much faster than memory-mapped IO from main processor (40x)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 smtClean="0"/>
              <a:t>What you need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u="sng" dirty="0" smtClean="0">
                <a:solidFill>
                  <a:srgbClr val="FF8600"/>
                </a:solidFill>
              </a:rPr>
              <a:t>Install the </a:t>
            </a:r>
            <a:r>
              <a:rPr lang="en-US" u="sng" dirty="0" err="1" smtClean="0">
                <a:solidFill>
                  <a:srgbClr val="FF8600"/>
                </a:solidFill>
              </a:rPr>
              <a:t>toolchain</a:t>
            </a:r>
            <a:endParaRPr lang="en-US" u="sng" dirty="0" smtClean="0">
              <a:solidFill>
                <a:srgbClr val="FF8600"/>
              </a:solidFill>
            </a:endParaRPr>
          </a:p>
          <a:p>
            <a:r>
              <a:rPr lang="en-US" dirty="0" smtClean="0"/>
              <a:t>Code Composer Studio</a:t>
            </a:r>
          </a:p>
          <a:p>
            <a:pPr lvl="1"/>
            <a:r>
              <a:rPr lang="en-US" dirty="0" smtClean="0"/>
              <a:t>Free, Linux &amp; Windows</a:t>
            </a:r>
          </a:p>
          <a:p>
            <a:pPr lvl="1"/>
            <a:r>
              <a:rPr lang="en-US" dirty="0" smtClean="0"/>
              <a:t>Must enable PRU support during installation</a:t>
            </a:r>
          </a:p>
          <a:p>
            <a:pPr lvl="1"/>
            <a:r>
              <a:rPr lang="en-US" dirty="0" smtClean="0"/>
              <a:t>Can target PRU directly!</a:t>
            </a:r>
          </a:p>
          <a:p>
            <a:r>
              <a:rPr lang="en-US" dirty="0" smtClean="0"/>
              <a:t>OR PRU Code Generation Tools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http://software-dl.ti.com/codegen/non-esd/downloads/</a:t>
            </a:r>
            <a:r>
              <a:rPr lang="en-US" dirty="0" smtClean="0">
                <a:hlinkClick r:id="rId2"/>
              </a:rPr>
              <a:t>beta.htm</a:t>
            </a:r>
            <a:endParaRPr lang="en-US" dirty="0" smtClean="0"/>
          </a:p>
          <a:p>
            <a:pPr marL="228600" lvl="1"/>
            <a:r>
              <a:rPr lang="en-US" dirty="0"/>
              <a:t>.bin file addressing…</a:t>
            </a:r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sz="2900" dirty="0" smtClean="0">
                <a:solidFill>
                  <a:srgbClr val="FF8600"/>
                </a:solidFill>
              </a:rPr>
              <a:t>OR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u="sng" dirty="0" smtClean="0">
                <a:solidFill>
                  <a:srgbClr val="FF8600"/>
                </a:solidFill>
              </a:rPr>
              <a:t>Native Development on BBB</a:t>
            </a:r>
            <a:endParaRPr lang="en-US" u="sng" dirty="0">
              <a:solidFill>
                <a:srgbClr val="FF8600"/>
              </a:solidFill>
            </a:endParaRPr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://github.com/beagleboard/</a:t>
            </a:r>
            <a:r>
              <a:rPr lang="en-US" u="sng" dirty="0" smtClean="0">
                <a:hlinkClick r:id="rId3"/>
              </a:rPr>
              <a:t>am335x_pru_package</a:t>
            </a:r>
            <a:endParaRPr lang="en-US" u="sng" dirty="0" smtClean="0"/>
          </a:p>
          <a:p>
            <a:r>
              <a:rPr lang="en-US" dirty="0"/>
              <a:t>new directory 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pruss</a:t>
            </a:r>
            <a:r>
              <a:rPr lang="en-US" dirty="0"/>
              <a:t>/ 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prussdrv.h</a:t>
            </a:r>
            <a:r>
              <a:rPr lang="en-US" dirty="0" smtClean="0"/>
              <a:t> and </a:t>
            </a:r>
            <a:r>
              <a:rPr lang="en-US" dirty="0" err="1" smtClean="0"/>
              <a:t>pruss_intc_mapping.h</a:t>
            </a:r>
            <a:endParaRPr lang="en-US" dirty="0" smtClean="0"/>
          </a:p>
          <a:p>
            <a:pPr lvl="1"/>
            <a:r>
              <a:rPr lang="en-US" dirty="0" smtClean="0"/>
              <a:t>(From </a:t>
            </a:r>
            <a:r>
              <a:rPr lang="en-US" dirty="0"/>
              <a:t>am335x_pru_package-master/</a:t>
            </a:r>
            <a:r>
              <a:rPr lang="en-US" dirty="0" err="1"/>
              <a:t>pru_sw</a:t>
            </a:r>
            <a:r>
              <a:rPr lang="en-US" dirty="0"/>
              <a:t>/</a:t>
            </a:r>
            <a:r>
              <a:rPr lang="en-US" dirty="0" err="1"/>
              <a:t>app_loader</a:t>
            </a:r>
            <a:r>
              <a:rPr lang="en-US" dirty="0"/>
              <a:t>/</a:t>
            </a:r>
            <a:r>
              <a:rPr lang="en-US" dirty="0" smtClean="0"/>
              <a:t>include)</a:t>
            </a:r>
          </a:p>
          <a:p>
            <a:r>
              <a:rPr lang="en-US" dirty="0" smtClean="0"/>
              <a:t>cd </a:t>
            </a:r>
            <a:r>
              <a:rPr lang="en-US" dirty="0"/>
              <a:t>am335x_pru_package-master/</a:t>
            </a:r>
            <a:r>
              <a:rPr lang="en-US" dirty="0" err="1"/>
              <a:t>pru_sw</a:t>
            </a:r>
            <a:r>
              <a:rPr lang="en-US" dirty="0"/>
              <a:t>/</a:t>
            </a:r>
            <a:r>
              <a:rPr lang="en-US" dirty="0" err="1"/>
              <a:t>app_loader</a:t>
            </a:r>
            <a:r>
              <a:rPr lang="en-US" dirty="0"/>
              <a:t>/</a:t>
            </a:r>
            <a:r>
              <a:rPr lang="en-US" dirty="0" smtClean="0"/>
              <a:t>interface</a:t>
            </a:r>
          </a:p>
          <a:p>
            <a:r>
              <a:rPr lang="en-US" dirty="0"/>
              <a:t>CROSS_COMPILE= </a:t>
            </a:r>
            <a:r>
              <a:rPr lang="en-US" dirty="0" smtClean="0"/>
              <a:t>make</a:t>
            </a:r>
          </a:p>
          <a:p>
            <a:r>
              <a:rPr lang="en-US" dirty="0" smtClean="0"/>
              <a:t>Creates </a:t>
            </a:r>
            <a:r>
              <a:rPr lang="en-US" dirty="0" err="1"/>
              <a:t>libprussdrv.a</a:t>
            </a:r>
            <a:r>
              <a:rPr lang="en-US" dirty="0"/>
              <a:t>, </a:t>
            </a:r>
            <a:r>
              <a:rPr lang="en-US" dirty="0" err="1"/>
              <a:t>libprussdrvd.a</a:t>
            </a:r>
            <a:r>
              <a:rPr lang="en-US" dirty="0"/>
              <a:t>, </a:t>
            </a:r>
            <a:r>
              <a:rPr lang="en-US" dirty="0" err="1"/>
              <a:t>libprussdrvd.so</a:t>
            </a:r>
            <a:r>
              <a:rPr lang="en-US" dirty="0"/>
              <a:t> and </a:t>
            </a:r>
            <a:r>
              <a:rPr lang="en-US" dirty="0" err="1" smtClean="0"/>
              <a:t>libprussdrv.so</a:t>
            </a:r>
            <a:endParaRPr lang="en-US" dirty="0" smtClean="0"/>
          </a:p>
          <a:p>
            <a:r>
              <a:rPr lang="en-US" dirty="0" smtClean="0"/>
              <a:t>Copy to /</a:t>
            </a:r>
            <a:r>
              <a:rPr lang="en-US" dirty="0" err="1" smtClean="0"/>
              <a:t>usr</a:t>
            </a:r>
            <a:r>
              <a:rPr lang="en-US" dirty="0" smtClean="0"/>
              <a:t>/lib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ldconfig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/>
              <a:t>am335x_pru_package-master/</a:t>
            </a:r>
            <a:r>
              <a:rPr lang="en-US" dirty="0" err="1"/>
              <a:t>pru_sw</a:t>
            </a:r>
            <a:r>
              <a:rPr lang="en-US" dirty="0"/>
              <a:t>/</a:t>
            </a:r>
            <a:r>
              <a:rPr lang="en-US" dirty="0" err="1"/>
              <a:t>utils</a:t>
            </a:r>
            <a:r>
              <a:rPr lang="en-US" dirty="0"/>
              <a:t>/</a:t>
            </a:r>
            <a:r>
              <a:rPr lang="en-US" dirty="0" err="1" smtClean="0"/>
              <a:t>pasm_source</a:t>
            </a:r>
            <a:endParaRPr lang="en-US" dirty="0" smtClean="0"/>
          </a:p>
          <a:p>
            <a:r>
              <a:rPr lang="en-US" dirty="0" smtClean="0"/>
              <a:t>Run source </a:t>
            </a:r>
            <a:r>
              <a:rPr lang="en-US" dirty="0" err="1" smtClean="0"/>
              <a:t>linuxbuild</a:t>
            </a:r>
            <a:r>
              <a:rPr lang="en-US" dirty="0" smtClean="0"/>
              <a:t> – creates </a:t>
            </a:r>
            <a:r>
              <a:rPr lang="en-US" dirty="0" err="1" smtClean="0"/>
              <a:t>pasm</a:t>
            </a:r>
            <a:r>
              <a:rPr lang="en-US" dirty="0" smtClean="0"/>
              <a:t> </a:t>
            </a:r>
            <a:r>
              <a:rPr lang="en-US" dirty="0" err="1" smtClean="0"/>
              <a:t>executeable</a:t>
            </a:r>
            <a:r>
              <a:rPr lang="en-US" dirty="0" smtClean="0"/>
              <a:t> ./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pasm</a:t>
            </a:r>
            <a:r>
              <a:rPr lang="en-US" dirty="0" smtClean="0"/>
              <a:t> to /</a:t>
            </a:r>
            <a:r>
              <a:rPr lang="en-US" dirty="0" err="1" smtClean="0"/>
              <a:t>usr</a:t>
            </a:r>
            <a:r>
              <a:rPr lang="en-US" dirty="0" smtClean="0"/>
              <a:t>/bin</a:t>
            </a:r>
          </a:p>
          <a:p>
            <a:r>
              <a:rPr lang="en-US" dirty="0" smtClean="0"/>
              <a:t>Keep the am335x_pru_package tree – has documentation &amp; example code</a:t>
            </a:r>
          </a:p>
        </p:txBody>
      </p:sp>
    </p:spTree>
    <p:extLst>
      <p:ext uri="{BB962C8B-B14F-4D97-AF65-F5344CB8AC3E}">
        <p14:creationId xmlns:p14="http://schemas.microsoft.com/office/powerpoint/2010/main" val="73530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/>
              <a:t>Using PRUs – the Painful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pPr marL="502920" indent="-457200">
              <a:buFont typeface="+mj-lt"/>
              <a:buAutoNum type="arabicParenR"/>
            </a:pPr>
            <a:r>
              <a:rPr lang="en-US" dirty="0" smtClean="0"/>
              <a:t>SSH into BBB, run native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Install PRU assembler on BBB – covered above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Enable the PRU 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/>
              <a:t>Create the PRU </a:t>
            </a:r>
            <a:r>
              <a:rPr lang="en-US" dirty="0" smtClean="0"/>
              <a:t>Program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Create the Host-side program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Build and test</a:t>
            </a:r>
          </a:p>
          <a:p>
            <a:pPr marL="502920" indent="-457200">
              <a:buFont typeface="+mj-lt"/>
              <a:buAutoNum type="arabicParenR"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FF8600"/>
                </a:solidFill>
              </a:rPr>
              <a:t>(Optional)</a:t>
            </a:r>
          </a:p>
          <a:p>
            <a:pPr marL="45720" indent="0">
              <a:buNone/>
            </a:pPr>
            <a:r>
              <a:rPr lang="en-US" dirty="0" smtClean="0"/>
              <a:t>Update the device tree overlay to alter pin modes</a:t>
            </a:r>
          </a:p>
        </p:txBody>
      </p:sp>
    </p:spTree>
    <p:extLst>
      <p:ext uri="{BB962C8B-B14F-4D97-AF65-F5344CB8AC3E}">
        <p14:creationId xmlns:p14="http://schemas.microsoft.com/office/powerpoint/2010/main" val="3749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115"/>
            <a:ext cx="7315200" cy="1154097"/>
          </a:xfrm>
        </p:spPr>
        <p:txBody>
          <a:bodyPr/>
          <a:lstStyle/>
          <a:p>
            <a:r>
              <a:rPr lang="en-US" dirty="0"/>
              <a:t>Using PRUs – the Painful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213"/>
            <a:ext cx="7315200" cy="5109148"/>
          </a:xfrm>
        </p:spPr>
        <p:txBody>
          <a:bodyPr/>
          <a:lstStyle/>
          <a:p>
            <a:pPr marL="502920" indent="-457200">
              <a:buFont typeface="+mj-lt"/>
              <a:buAutoNum type="arabicParenR"/>
            </a:pPr>
            <a:r>
              <a:rPr lang="en-US" dirty="0" smtClean="0"/>
              <a:t>SSH into BBB, run native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Install PRU assembler on BBB – covered above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Enable the PRU 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/>
              <a:t>Create the PRU </a:t>
            </a:r>
            <a:r>
              <a:rPr lang="en-US" dirty="0" smtClean="0"/>
              <a:t>Program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Create the Host-side program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/>
              <a:t>Build and test</a:t>
            </a:r>
          </a:p>
          <a:p>
            <a:pPr marL="502920" indent="-457200">
              <a:buFont typeface="+mj-lt"/>
              <a:buAutoNum type="arabicParenR"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FF8600"/>
                </a:solidFill>
              </a:rPr>
              <a:t>(Optional)</a:t>
            </a:r>
          </a:p>
          <a:p>
            <a:pPr marL="45720" indent="0">
              <a:buNone/>
            </a:pPr>
            <a:r>
              <a:rPr lang="en-US" dirty="0" smtClean="0"/>
              <a:t>Update the device tree overlay to alter pin modes</a:t>
            </a:r>
          </a:p>
        </p:txBody>
      </p:sp>
    </p:spTree>
    <p:extLst>
      <p:ext uri="{BB962C8B-B14F-4D97-AF65-F5344CB8AC3E}">
        <p14:creationId xmlns:p14="http://schemas.microsoft.com/office/powerpoint/2010/main" val="131094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2691</TotalTime>
  <Words>1706</Words>
  <Application>Microsoft Macintosh PowerPoint</Application>
  <PresentationFormat>On-screen Show (4:3)</PresentationFormat>
  <Paragraphs>228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Perspective</vt:lpstr>
      <vt:lpstr>BBB-Working with PRU</vt:lpstr>
      <vt:lpstr>What is a PRU?</vt:lpstr>
      <vt:lpstr>Characteristics of the PRU</vt:lpstr>
      <vt:lpstr>Characteristics of the PRU</vt:lpstr>
      <vt:lpstr>Overview of Process</vt:lpstr>
      <vt:lpstr>Using the PRUs is painful…</vt:lpstr>
      <vt:lpstr>What you need to get started</vt:lpstr>
      <vt:lpstr>Using PRUs – the Painful Way</vt:lpstr>
      <vt:lpstr>Using PRUs – the Painful Way</vt:lpstr>
      <vt:lpstr>Step 3: Enable the PRU</vt:lpstr>
      <vt:lpstr>Step 4: Create the PRU Program</vt:lpstr>
      <vt:lpstr>Using PRUs – the Painful Way</vt:lpstr>
      <vt:lpstr>Step 5:  Create the Host-side Program</vt:lpstr>
      <vt:lpstr>Optional: Configure Linux    Device Tree</vt:lpstr>
      <vt:lpstr>Using PRUs – The Easy Way?</vt:lpstr>
      <vt:lpstr>Using PRUs – The Easy Way?</vt:lpstr>
      <vt:lpstr>Using PRUs – The Easy Way?</vt:lpstr>
      <vt:lpstr>Step 2: Install PRU Toolchain</vt:lpstr>
      <vt:lpstr>Step 3: Install PRU Loader</vt:lpstr>
      <vt:lpstr>Step 4: Compile &amp; Run</vt:lpstr>
      <vt:lpstr>What are you left with?</vt:lpstr>
      <vt:lpstr>Boiled Down</vt:lpstr>
      <vt:lpstr>Additional Documentation </vt:lpstr>
      <vt:lpstr>Projects Worth Noting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BBB-Working with PRU</dc:title>
  <dc:creator>Alwyn Smith</dc:creator>
  <cp:lastModifiedBy>Alwyn Smith</cp:lastModifiedBy>
  <cp:revision>42</cp:revision>
  <dcterms:created xsi:type="dcterms:W3CDTF">2013-10-22T19:18:33Z</dcterms:created>
  <dcterms:modified xsi:type="dcterms:W3CDTF">2015-02-07T18:05:35Z</dcterms:modified>
</cp:coreProperties>
</file>