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261" r:id="rId5"/>
    <p:sldId id="262" r:id="rId6"/>
    <p:sldId id="271" r:id="rId7"/>
    <p:sldId id="263" r:id="rId8"/>
    <p:sldId id="272" r:id="rId9"/>
    <p:sldId id="264" r:id="rId10"/>
    <p:sldId id="265" r:id="rId11"/>
    <p:sldId id="268" r:id="rId12"/>
    <p:sldId id="273"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CC"/>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8" d="100"/>
          <a:sy n="88" d="100"/>
        </p:scale>
        <p:origin x="45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Click="0" advTm="0">
        <p:zoom/>
      </p:transition>
    </mc:Choice>
    <mc:Fallback xmlns="">
      <p:transition spd="slow" advClick="0" advTm="0">
        <p:zoom/>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Click="0" advTm="0">
        <p:zoom/>
      </p:transition>
    </mc:Choice>
    <mc:Fallback xmlns="">
      <p:transition spd="slow" advClick="0" advTm="0">
        <p:zoom/>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Click="0" advTm="0">
        <p:zoom/>
      </p:transition>
    </mc:Choice>
    <mc:Fallback xmlns="">
      <p:transition spd="slow" advClick="0" advTm="0">
        <p:zoom/>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Click="0" advTm="0">
        <p:zoom/>
      </p:transition>
    </mc:Choice>
    <mc:Fallback xmlns="">
      <p:transition spd="slow" advClick="0" advTm="0">
        <p:zoom/>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Click="0" advTm="0">
        <p:zoom/>
      </p:transition>
    </mc:Choice>
    <mc:Fallback xmlns="">
      <p:transition spd="slow" advClick="0" advTm="0">
        <p:zoom/>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7/16/2023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Click="0" advTm="0">
        <p:zoom/>
      </p:transition>
    </mc:Choice>
    <mc:Fallback xmlns="">
      <p:transition spd="slow" advClick="0" advTm="0">
        <p:zoom/>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7/16/2023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Click="0" advTm="0">
        <p:zoom/>
      </p:transition>
    </mc:Choice>
    <mc:Fallback xmlns="">
      <p:transition spd="slow" advClick="0" advTm="0">
        <p:zoom/>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7/16/2023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Click="0" advTm="0">
        <p:zoom/>
      </p:transition>
    </mc:Choice>
    <mc:Fallback xmlns="">
      <p:transition spd="slow" advClick="0" advTm="0">
        <p:zoom/>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7/16/2023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Click="0" advTm="0">
        <p:zoom/>
      </p:transition>
    </mc:Choice>
    <mc:Fallback xmlns="">
      <p:transition spd="slow" advClick="0" advTm="0">
        <p:zoom/>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Click="0" advTm="0">
        <p:zoom/>
      </p:transition>
    </mc:Choice>
    <mc:Fallback xmlns="">
      <p:transition spd="slow" advClick="0" advTm="0">
        <p:zoom/>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Click="0" advTm="0">
        <p:zoom/>
      </p:transition>
    </mc:Choice>
    <mc:Fallback xmlns="">
      <p:transition spd="slow" advClick="0" advTm="0">
        <p:zoom/>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t>7/16/2023</a:t>
            </a:fld>
            <a:endParaRPr lang="en-US" dirty="0"/>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dirty="0"/>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00" advClick="0" advTm="0">
        <p:zoom/>
      </p:transition>
    </mc:Choice>
    <mc:Fallback xmlns="">
      <p:transition spd="slow" advClick="0" advTm="0">
        <p:zoom/>
      </p:transition>
    </mc:Fallback>
  </mc:AlternateConten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harshakathi2001.netlify.ap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 name="Rectangle 17"/>
          <p:cNvSpPr>
            <a:spLocks noGrp="1" noRot="1" noChangeAspect="1" noMove="1" noResize="1" noEditPoints="1" noAdjustHandles="1" noChangeArrowheads="1" noChangeShapeType="1" noTextEdit="1"/>
          </p:cNvSpPr>
          <p:nvPr/>
        </p:nvSpPr>
        <p:spPr>
          <a:xfrm>
            <a:off x="0" y="-35560"/>
            <a:ext cx="12255500" cy="689356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latin typeface="Times New Roman" panose="02020603050405020304" charset="0"/>
                <a:cs typeface="Times New Roman" panose="02020603050405020304" charset="0"/>
              </a:rPr>
              <a:t>p</a:t>
            </a:r>
          </a:p>
        </p:txBody>
      </p:sp>
      <p:pic>
        <p:nvPicPr>
          <p:cNvPr id="6" name="Picture 5" descr="abstract image"/>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0" y="3510915"/>
            <a:ext cx="12254865" cy="3347085"/>
          </a:xfrm>
          <a:prstGeom prst="rect">
            <a:avLst/>
          </a:prstGeom>
        </p:spPr>
      </p:pic>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Text Box 6"/>
          <p:cNvSpPr txBox="1"/>
          <p:nvPr/>
        </p:nvSpPr>
        <p:spPr>
          <a:xfrm>
            <a:off x="4241830" y="651384"/>
            <a:ext cx="4053205" cy="583565"/>
          </a:xfrm>
          <a:prstGeom prst="rect">
            <a:avLst/>
          </a:prstGeom>
          <a:noFill/>
        </p:spPr>
        <p:txBody>
          <a:bodyPr wrap="square" rtlCol="0">
            <a:spAutoFit/>
          </a:bodyPr>
          <a:lstStyle/>
          <a:p>
            <a:r>
              <a:rPr lang="en-US" sz="3200" b="1" u="sng" dirty="0">
                <a:gradFill>
                  <a:gsLst>
                    <a:gs pos="0">
                      <a:srgbClr val="7B32B2"/>
                    </a:gs>
                    <a:gs pos="100000">
                      <a:srgbClr val="401A5D"/>
                    </a:gs>
                  </a:gsLst>
                  <a:lin scaled="0"/>
                </a:gradFill>
                <a:latin typeface="Times New Roman" panose="02020603050405020304" charset="0"/>
                <a:cs typeface="Times New Roman" panose="02020603050405020304" charset="0"/>
              </a:rPr>
              <a:t>STUDENT DETAILS</a:t>
            </a:r>
          </a:p>
        </p:txBody>
      </p:sp>
      <p:sp>
        <p:nvSpPr>
          <p:cNvPr id="8" name="Text Box 7"/>
          <p:cNvSpPr txBox="1"/>
          <p:nvPr/>
        </p:nvSpPr>
        <p:spPr>
          <a:xfrm>
            <a:off x="446405" y="1334135"/>
            <a:ext cx="8762365" cy="2245360"/>
          </a:xfrm>
          <a:prstGeom prst="rect">
            <a:avLst/>
          </a:prstGeom>
          <a:noFill/>
        </p:spPr>
        <p:txBody>
          <a:bodyPr wrap="square" rtlCol="0">
            <a:spAutoFit/>
          </a:bodyPr>
          <a:lstStyle/>
          <a:p>
            <a:r>
              <a:rPr lang="en-US" sz="2000" b="1" dirty="0">
                <a:solidFill>
                  <a:schemeClr val="accent2">
                    <a:lumMod val="75000"/>
                  </a:schemeClr>
                </a:solidFill>
                <a:latin typeface="Times New Roman" panose="02020603050405020304" charset="0"/>
                <a:cs typeface="Times New Roman" panose="02020603050405020304" charset="0"/>
              </a:rPr>
              <a:t>NAME</a:t>
            </a:r>
            <a:r>
              <a:rPr lang="en-US" sz="2000" dirty="0">
                <a:latin typeface="Times New Roman" panose="02020603050405020304" charset="0"/>
                <a:cs typeface="Times New Roman" panose="02020603050405020304" charset="0"/>
              </a:rPr>
              <a:t>:</a:t>
            </a:r>
            <a:r>
              <a:rPr lang="en-US" sz="2000" dirty="0">
                <a:gradFill>
                  <a:gsLst>
                    <a:gs pos="0">
                      <a:srgbClr val="14CD68"/>
                    </a:gs>
                    <a:gs pos="100000">
                      <a:srgbClr val="0B6E38"/>
                    </a:gs>
                  </a:gsLst>
                  <a:lin scaled="0"/>
                </a:gradFill>
                <a:latin typeface="Times New Roman" panose="02020603050405020304" charset="0"/>
                <a:cs typeface="Times New Roman" panose="02020603050405020304" charset="0"/>
              </a:rPr>
              <a:t> </a:t>
            </a:r>
            <a:r>
              <a:rPr lang="en-US" sz="2000" dirty="0" smtClean="0">
                <a:gradFill>
                  <a:gsLst>
                    <a:gs pos="0">
                      <a:srgbClr val="14CD68"/>
                    </a:gs>
                    <a:gs pos="100000">
                      <a:srgbClr val="0B6E38"/>
                    </a:gs>
                  </a:gsLst>
                  <a:lin scaled="0"/>
                </a:gradFill>
                <a:latin typeface="Times New Roman" panose="02020603050405020304" charset="0"/>
                <a:cs typeface="Times New Roman" panose="02020603050405020304" charset="0"/>
              </a:rPr>
              <a:t>P</a:t>
            </a:r>
            <a:r>
              <a:rPr lang="en-US" sz="2000" dirty="0" smtClean="0">
                <a:gradFill>
                  <a:gsLst>
                    <a:gs pos="0">
                      <a:srgbClr val="14CD68"/>
                    </a:gs>
                    <a:gs pos="100000">
                      <a:srgbClr val="035C7D"/>
                    </a:gs>
                  </a:gsLst>
                  <a:lin scaled="0"/>
                </a:gradFill>
                <a:latin typeface="Times New Roman" panose="02020603050405020304" charset="0"/>
                <a:cs typeface="Times New Roman" panose="02020603050405020304" charset="0"/>
              </a:rPr>
              <a:t>ALAGIRI SAALIM</a:t>
            </a:r>
            <a:endParaRPr lang="en-US" sz="2000" dirty="0">
              <a:gradFill>
                <a:gsLst>
                  <a:gs pos="0">
                    <a:srgbClr val="14CD68"/>
                  </a:gs>
                  <a:gs pos="100000">
                    <a:srgbClr val="0B6E38"/>
                  </a:gs>
                </a:gsLst>
                <a:lin scaled="0"/>
              </a:gradFill>
              <a:latin typeface="Times New Roman" panose="02020603050405020304" charset="0"/>
              <a:cs typeface="Times New Roman" panose="02020603050405020304" charset="0"/>
            </a:endParaRPr>
          </a:p>
          <a:p>
            <a:r>
              <a:rPr lang="en-US" sz="2000" b="1" dirty="0">
                <a:solidFill>
                  <a:schemeClr val="accent2">
                    <a:lumMod val="75000"/>
                  </a:schemeClr>
                </a:solidFill>
                <a:latin typeface="Times New Roman" panose="02020603050405020304" charset="0"/>
                <a:cs typeface="Times New Roman" panose="02020603050405020304" charset="0"/>
              </a:rPr>
              <a:t>SKILLS BUILD EMAIL </a:t>
            </a:r>
            <a:r>
              <a:rPr lang="en-US" sz="2000" b="1" dirty="0" smtClean="0">
                <a:solidFill>
                  <a:schemeClr val="accent2">
                    <a:lumMod val="75000"/>
                  </a:schemeClr>
                </a:solidFill>
                <a:latin typeface="Times New Roman" panose="02020603050405020304" charset="0"/>
                <a:cs typeface="Times New Roman" panose="02020603050405020304" charset="0"/>
              </a:rPr>
              <a:t>ID</a:t>
            </a:r>
            <a:r>
              <a:rPr lang="en-US" sz="2000" dirty="0" smtClean="0">
                <a:latin typeface="Times New Roman" panose="02020603050405020304" charset="0"/>
                <a:cs typeface="Times New Roman" panose="02020603050405020304" charset="0"/>
              </a:rPr>
              <a:t>:</a:t>
            </a:r>
            <a:r>
              <a:rPr lang="en-US" sz="2000" dirty="0" smtClean="0">
                <a:gradFill>
                  <a:gsLst>
                    <a:gs pos="0">
                      <a:srgbClr val="14CD68"/>
                    </a:gs>
                    <a:gs pos="100000">
                      <a:srgbClr val="035C7D"/>
                    </a:gs>
                  </a:gsLst>
                  <a:lin scaled="0"/>
                </a:gradFill>
                <a:latin typeface="Times New Roman" panose="02020603050405020304" charset="0"/>
                <a:cs typeface="Times New Roman" panose="02020603050405020304" charset="0"/>
              </a:rPr>
              <a:t>palagirisaalim2122@gmail.com</a:t>
            </a:r>
            <a:endParaRPr lang="en-US" sz="2000" dirty="0">
              <a:gradFill>
                <a:gsLst>
                  <a:gs pos="0">
                    <a:srgbClr val="14CD68"/>
                  </a:gs>
                  <a:gs pos="100000">
                    <a:srgbClr val="035C7D"/>
                  </a:gs>
                </a:gsLst>
                <a:lin scaled="0"/>
              </a:gradFill>
              <a:latin typeface="Times New Roman" panose="02020603050405020304" charset="0"/>
              <a:cs typeface="Times New Roman" panose="02020603050405020304" charset="0"/>
            </a:endParaRPr>
          </a:p>
          <a:p>
            <a:r>
              <a:rPr lang="en-US" sz="2000" b="1" dirty="0">
                <a:solidFill>
                  <a:schemeClr val="accent2">
                    <a:lumMod val="75000"/>
                  </a:schemeClr>
                </a:solidFill>
                <a:latin typeface="Times New Roman" panose="02020603050405020304" charset="0"/>
                <a:cs typeface="Times New Roman" panose="02020603050405020304" charset="0"/>
              </a:rPr>
              <a:t>COLLEGE NAME</a:t>
            </a:r>
            <a:r>
              <a:rPr lang="en-US" sz="2000" dirty="0">
                <a:latin typeface="Times New Roman" panose="02020603050405020304" charset="0"/>
                <a:cs typeface="Times New Roman" panose="02020603050405020304" charset="0"/>
              </a:rPr>
              <a:t>: </a:t>
            </a:r>
            <a:r>
              <a:rPr lang="en-US" sz="2000" dirty="0">
                <a:gradFill>
                  <a:gsLst>
                    <a:gs pos="0">
                      <a:srgbClr val="14CD68"/>
                    </a:gs>
                    <a:gs pos="100000">
                      <a:srgbClr val="035C7D"/>
                    </a:gs>
                  </a:gsLst>
                  <a:lin scaled="0"/>
                </a:gradFill>
                <a:latin typeface="Times New Roman" panose="02020603050405020304" charset="0"/>
                <a:cs typeface="Times New Roman" panose="02020603050405020304" charset="0"/>
              </a:rPr>
              <a:t>ADITYA COLLEGE OF ENGINEERING MADANAPALLE</a:t>
            </a:r>
            <a:endParaRPr lang="en-US" sz="2000" dirty="0">
              <a:latin typeface="Times New Roman" panose="02020603050405020304" charset="0"/>
              <a:cs typeface="Times New Roman" panose="02020603050405020304" charset="0"/>
            </a:endParaRPr>
          </a:p>
          <a:p>
            <a:r>
              <a:rPr lang="en-US" sz="2000" b="1" dirty="0">
                <a:solidFill>
                  <a:schemeClr val="accent2">
                    <a:lumMod val="75000"/>
                  </a:schemeClr>
                </a:solidFill>
                <a:latin typeface="Times New Roman" panose="02020603050405020304" charset="0"/>
                <a:cs typeface="Times New Roman" panose="02020603050405020304" charset="0"/>
              </a:rPr>
              <a:t>COLLEGE STATE</a:t>
            </a:r>
            <a:r>
              <a:rPr lang="en-US" sz="2000" dirty="0">
                <a:latin typeface="Times New Roman" panose="02020603050405020304" charset="0"/>
                <a:cs typeface="Times New Roman" panose="02020603050405020304" charset="0"/>
              </a:rPr>
              <a:t>:</a:t>
            </a:r>
            <a:r>
              <a:rPr lang="en-US" sz="2000" dirty="0">
                <a:gradFill>
                  <a:gsLst>
                    <a:gs pos="0">
                      <a:srgbClr val="14CD68"/>
                    </a:gs>
                    <a:gs pos="100000">
                      <a:srgbClr val="035C7D"/>
                    </a:gs>
                  </a:gsLst>
                  <a:lin scaled="0"/>
                </a:gradFill>
                <a:latin typeface="Times New Roman" panose="02020603050405020304" charset="0"/>
                <a:cs typeface="Times New Roman" panose="02020603050405020304" charset="0"/>
              </a:rPr>
              <a:t> ANDHRA PRADESH</a:t>
            </a:r>
          </a:p>
          <a:p>
            <a:r>
              <a:rPr lang="en-US" sz="2000" b="1" dirty="0">
                <a:solidFill>
                  <a:schemeClr val="accent2">
                    <a:lumMod val="75000"/>
                  </a:schemeClr>
                </a:solidFill>
                <a:latin typeface="Times New Roman" panose="02020603050405020304" charset="0"/>
                <a:cs typeface="Times New Roman" panose="02020603050405020304" charset="0"/>
              </a:rPr>
              <a:t>INTERNSHIP DOMAIN</a:t>
            </a:r>
            <a:r>
              <a:rPr lang="en-US" sz="2000" dirty="0">
                <a:solidFill>
                  <a:schemeClr val="accent2">
                    <a:lumMod val="75000"/>
                  </a:schemeClr>
                </a:solidFill>
                <a:latin typeface="Times New Roman" panose="02020603050405020304" charset="0"/>
                <a:cs typeface="Times New Roman" panose="02020603050405020304" charset="0"/>
              </a:rPr>
              <a:t>:</a:t>
            </a:r>
            <a:r>
              <a:rPr lang="en-US" sz="2000" dirty="0">
                <a:gradFill>
                  <a:gsLst>
                    <a:gs pos="0">
                      <a:srgbClr val="14CD68"/>
                    </a:gs>
                    <a:gs pos="100000">
                      <a:srgbClr val="035C7D"/>
                    </a:gs>
                  </a:gsLst>
                  <a:lin scaled="0"/>
                </a:gradFill>
                <a:latin typeface="Times New Roman" panose="02020603050405020304" charset="0"/>
                <a:cs typeface="Times New Roman" panose="02020603050405020304" charset="0"/>
              </a:rPr>
              <a:t> Cyber Security</a:t>
            </a:r>
          </a:p>
          <a:p>
            <a:r>
              <a:rPr lang="en-US" sz="2000" b="1" dirty="0">
                <a:solidFill>
                  <a:schemeClr val="accent2">
                    <a:lumMod val="75000"/>
                  </a:schemeClr>
                </a:solidFill>
                <a:latin typeface="Times New Roman" panose="02020603050405020304" charset="0"/>
                <a:cs typeface="Times New Roman" panose="02020603050405020304" charset="0"/>
              </a:rPr>
              <a:t>INTERNSHIP START DATE</a:t>
            </a:r>
            <a:r>
              <a:rPr lang="en-US" sz="2000" dirty="0">
                <a:latin typeface="Times New Roman" panose="02020603050405020304" charset="0"/>
                <a:cs typeface="Times New Roman" panose="02020603050405020304" charset="0"/>
              </a:rPr>
              <a:t>:</a:t>
            </a:r>
            <a:r>
              <a:rPr lang="en-US" sz="2000" dirty="0">
                <a:gradFill>
                  <a:gsLst>
                    <a:gs pos="0">
                      <a:srgbClr val="14CD68"/>
                    </a:gs>
                    <a:gs pos="100000">
                      <a:srgbClr val="035C7D"/>
                    </a:gs>
                  </a:gsLst>
                  <a:lin scaled="0"/>
                </a:gradFill>
                <a:latin typeface="Times New Roman" panose="02020603050405020304" charset="0"/>
                <a:cs typeface="Times New Roman" panose="02020603050405020304" charset="0"/>
              </a:rPr>
              <a:t> 14-JUNE-2023</a:t>
            </a:r>
            <a:endParaRPr lang="en-US" sz="2000" dirty="0">
              <a:latin typeface="Times New Roman" panose="02020603050405020304" charset="0"/>
              <a:cs typeface="Times New Roman" panose="02020603050405020304" charset="0"/>
            </a:endParaRPr>
          </a:p>
          <a:p>
            <a:r>
              <a:rPr lang="en-US" sz="2000" b="1" dirty="0">
                <a:solidFill>
                  <a:schemeClr val="accent2">
                    <a:lumMod val="75000"/>
                  </a:schemeClr>
                </a:solidFill>
                <a:latin typeface="Times New Roman" panose="02020603050405020304" charset="0"/>
                <a:cs typeface="Times New Roman" panose="02020603050405020304" charset="0"/>
              </a:rPr>
              <a:t>INTERNSHIP END DATE</a:t>
            </a:r>
            <a:r>
              <a:rPr lang="en-US" sz="2000" dirty="0">
                <a:latin typeface="Times New Roman" panose="02020603050405020304" charset="0"/>
                <a:cs typeface="Times New Roman" panose="02020603050405020304" charset="0"/>
              </a:rPr>
              <a:t>:</a:t>
            </a:r>
            <a:r>
              <a:rPr lang="en-US" sz="2000" dirty="0">
                <a:gradFill>
                  <a:gsLst>
                    <a:gs pos="0">
                      <a:srgbClr val="14CD68"/>
                    </a:gs>
                    <a:gs pos="100000">
                      <a:srgbClr val="035C7D"/>
                    </a:gs>
                  </a:gsLst>
                  <a:lin scaled="0"/>
                </a:gradFill>
                <a:latin typeface="Times New Roman" panose="02020603050405020304" charset="0"/>
                <a:cs typeface="Times New Roman" panose="02020603050405020304" charset="0"/>
              </a:rPr>
              <a:t> 24-JULY-2023</a:t>
            </a:r>
            <a:endParaRPr lang="en-US" sz="2000" dirty="0">
              <a:latin typeface="Times New Roman" panose="02020603050405020304" charset="0"/>
              <a:cs typeface="Times New Roman" panose="0202060305040502030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4736" y="1122363"/>
            <a:ext cx="2120470" cy="23948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0">
        <p:zoom/>
      </p:transition>
    </mc:Choice>
    <mc:Fallback xmlns="">
      <p:transition spd="slow" advClick="0" advTm="0">
        <p:zo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4"/>
                                        </p:tgtEl>
                                      </p:cBhvr>
                                    </p:animEffect>
                                    <p:anim calcmode="lin" valueType="num">
                                      <p:cBhvr>
                                        <p:cTn id="7" dur="1822" tmFilter="0,0; 0.14,0.31; 0.43,0.73; 0.71,0.91; 1.0,1.0">
                                          <p:stCondLst>
                                            <p:cond delay="0"/>
                                          </p:stCondLst>
                                        </p:cTn>
                                        <p:tgtEl>
                                          <p:spTgt spid="4"/>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4"/>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4"/>
                                        </p:tgtEl>
                                        <p:attrNameLst>
                                          <p:attrName>ppt_y</p:attrName>
                                        </p:attrNameLst>
                                      </p:cBhvr>
                                      <p:tavLst>
                                        <p:tav tm="0">
                                          <p:val>
                                            <p:strVal val="ppt_y"/>
                                          </p:val>
                                        </p:tav>
                                        <p:tav tm="100000">
                                          <p:val>
                                            <p:strVal val="ppt_y+ppt_h"/>
                                          </p:val>
                                        </p:tav>
                                      </p:tavLst>
                                    </p:anim>
                                    <p:animScale>
                                      <p:cBhvr>
                                        <p:cTn id="14" dur="26">
                                          <p:stCondLst>
                                            <p:cond delay="620"/>
                                          </p:stCondLst>
                                        </p:cTn>
                                        <p:tgtEl>
                                          <p:spTgt spid="4"/>
                                        </p:tgtEl>
                                      </p:cBhvr>
                                      <p:to x="100000" y="60000"/>
                                    </p:animScale>
                                    <p:animScale>
                                      <p:cBhvr>
                                        <p:cTn id="15" dur="166" decel="50000">
                                          <p:stCondLst>
                                            <p:cond delay="646"/>
                                          </p:stCondLst>
                                        </p:cTn>
                                        <p:tgtEl>
                                          <p:spTgt spid="4"/>
                                        </p:tgtEl>
                                      </p:cBhvr>
                                      <p:to x="100000" y="100000"/>
                                    </p:animScale>
                                    <p:animScale>
                                      <p:cBhvr>
                                        <p:cTn id="16" dur="26">
                                          <p:stCondLst>
                                            <p:cond delay="1312"/>
                                          </p:stCondLst>
                                        </p:cTn>
                                        <p:tgtEl>
                                          <p:spTgt spid="4"/>
                                        </p:tgtEl>
                                      </p:cBhvr>
                                      <p:to x="100000" y="80000"/>
                                    </p:animScale>
                                    <p:animScale>
                                      <p:cBhvr>
                                        <p:cTn id="17" dur="166" decel="50000">
                                          <p:stCondLst>
                                            <p:cond delay="1338"/>
                                          </p:stCondLst>
                                        </p:cTn>
                                        <p:tgtEl>
                                          <p:spTgt spid="4"/>
                                        </p:tgtEl>
                                      </p:cBhvr>
                                      <p:to x="100000" y="100000"/>
                                    </p:animScale>
                                    <p:animScale>
                                      <p:cBhvr>
                                        <p:cTn id="18" dur="26">
                                          <p:stCondLst>
                                            <p:cond delay="1642"/>
                                          </p:stCondLst>
                                        </p:cTn>
                                        <p:tgtEl>
                                          <p:spTgt spid="4"/>
                                        </p:tgtEl>
                                      </p:cBhvr>
                                      <p:to x="100000" y="90000"/>
                                    </p:animScale>
                                    <p:animScale>
                                      <p:cBhvr>
                                        <p:cTn id="19" dur="166" decel="50000">
                                          <p:stCondLst>
                                            <p:cond delay="1668"/>
                                          </p:stCondLst>
                                        </p:cTn>
                                        <p:tgtEl>
                                          <p:spTgt spid="4"/>
                                        </p:tgtEl>
                                      </p:cBhvr>
                                      <p:to x="100000" y="100000"/>
                                    </p:animScale>
                                    <p:animScale>
                                      <p:cBhvr>
                                        <p:cTn id="20" dur="26">
                                          <p:stCondLst>
                                            <p:cond delay="1808"/>
                                          </p:stCondLst>
                                        </p:cTn>
                                        <p:tgtEl>
                                          <p:spTgt spid="4"/>
                                        </p:tgtEl>
                                      </p:cBhvr>
                                      <p:to x="100000" y="95000"/>
                                    </p:animScale>
                                    <p:animScale>
                                      <p:cBhvr>
                                        <p:cTn id="21" dur="166" decel="50000">
                                          <p:stCondLst>
                                            <p:cond delay="1834"/>
                                          </p:stCondLst>
                                        </p:cTn>
                                        <p:tgtEl>
                                          <p:spTgt spid="4"/>
                                        </p:tgtEl>
                                      </p:cBhvr>
                                      <p:to x="100000" y="100000"/>
                                    </p:animScale>
                                    <p:set>
                                      <p:cBhvr>
                                        <p:cTn id="22" dur="1" fill="hold">
                                          <p:stCondLst>
                                            <p:cond delay="19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trips(down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p:bldP spid="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ym typeface="+mn-ea"/>
              </a:rPr>
              <a:t/>
            </a:r>
            <a:br>
              <a:rPr lang="en-GB" dirty="0">
                <a:sym typeface="+mn-ea"/>
              </a:rPr>
            </a:br>
            <a:endParaRPr lang="en-US"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Text Box 2"/>
          <p:cNvSpPr txBox="1"/>
          <p:nvPr/>
        </p:nvSpPr>
        <p:spPr>
          <a:xfrm>
            <a:off x="244347" y="935608"/>
            <a:ext cx="11501120" cy="1322070"/>
          </a:xfrm>
          <a:prstGeom prst="rect">
            <a:avLst/>
          </a:prstGeom>
          <a:noFill/>
        </p:spPr>
        <p:txBody>
          <a:bodyPr wrap="square" rtlCol="0">
            <a:spAutoFit/>
          </a:bodyPr>
          <a:lstStyle/>
          <a:p>
            <a:pPr algn="ctr"/>
            <a:r>
              <a:rPr lang="en-GB" sz="4000" b="1" u="sng"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charset="0"/>
                <a:cs typeface="Times New Roman" panose="02020603050405020304" charset="0"/>
                <a:sym typeface="+mn-ea"/>
              </a:rPr>
              <a:t>MODELLING</a:t>
            </a:r>
            <a:endParaRPr lang="en-US" sz="4000" b="1" u="sng"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charset="0"/>
              <a:cs typeface="Times New Roman" panose="02020603050405020304" charset="0"/>
            </a:endParaRPr>
          </a:p>
          <a:p>
            <a:pPr algn="ctr"/>
            <a:endParaRPr lang="en-US" sz="4000" b="1" dirty="0">
              <a:latin typeface="Times New Roman" panose="02020603050405020304" charset="0"/>
              <a:cs typeface="Times New Roman" panose="02020603050405020304" charset="0"/>
            </a:endParaRPr>
          </a:p>
        </p:txBody>
      </p:sp>
      <p:sp>
        <p:nvSpPr>
          <p:cNvPr id="6" name="Text Box 5"/>
          <p:cNvSpPr txBox="1"/>
          <p:nvPr/>
        </p:nvSpPr>
        <p:spPr>
          <a:xfrm>
            <a:off x="919480" y="1801049"/>
            <a:ext cx="11105515" cy="706755"/>
          </a:xfrm>
          <a:prstGeom prst="rect">
            <a:avLst/>
          </a:prstGeom>
          <a:noFill/>
        </p:spPr>
        <p:txBody>
          <a:bodyPr wrap="square" rtlCol="0">
            <a:spAutoFit/>
          </a:bodyPr>
          <a:lstStyle/>
          <a:p>
            <a:pPr algn="l"/>
            <a:r>
              <a:rPr lang="en-US" sz="2000" dirty="0">
                <a:latin typeface="Times New Roman" panose="02020603050405020304" charset="0"/>
                <a:cs typeface="Times New Roman" panose="02020603050405020304" charset="0"/>
              </a:rPr>
              <a:t>A user interface based </a:t>
            </a:r>
            <a:r>
              <a:rPr lang="en-US" sz="2000" dirty="0" smtClean="0">
                <a:latin typeface="Times New Roman" panose="02020603050405020304" charset="0"/>
                <a:cs typeface="Times New Roman" panose="02020603050405020304" charset="0"/>
              </a:rPr>
              <a:t>key logger </a:t>
            </a:r>
            <a:r>
              <a:rPr lang="en-US" sz="2000" dirty="0">
                <a:latin typeface="Times New Roman" panose="02020603050405020304" charset="0"/>
                <a:cs typeface="Times New Roman" panose="02020603050405020304" charset="0"/>
              </a:rPr>
              <a:t>using </a:t>
            </a:r>
            <a:r>
              <a:rPr lang="en-US" sz="2000" dirty="0" smtClean="0">
                <a:latin typeface="Times New Roman" panose="02020603050405020304" charset="0"/>
                <a:cs typeface="Times New Roman" panose="02020603050405020304" charset="0"/>
              </a:rPr>
              <a:t>tinder. </a:t>
            </a:r>
            <a:r>
              <a:rPr lang="en-US" sz="2000" dirty="0">
                <a:latin typeface="Times New Roman" panose="02020603050405020304" charset="0"/>
                <a:cs typeface="Times New Roman" panose="02020603050405020304" charset="0"/>
              </a:rPr>
              <a:t>It records the key strokes and creates logs for them in a file. Which can be used for different security </a:t>
            </a:r>
            <a:r>
              <a:rPr lang="en-US" sz="2000" dirty="0" smtClean="0">
                <a:latin typeface="Times New Roman" panose="02020603050405020304" charset="0"/>
                <a:cs typeface="Times New Roman" panose="02020603050405020304" charset="0"/>
              </a:rPr>
              <a:t>purposes. Here </a:t>
            </a:r>
            <a:r>
              <a:rPr lang="en-US" sz="2000" dirty="0">
                <a:latin typeface="Times New Roman" panose="02020603050405020304" charset="0"/>
                <a:cs typeface="Times New Roman" panose="02020603050405020304" charset="0"/>
              </a:rPr>
              <a:t>are some images</a:t>
            </a:r>
            <a:endParaRPr lang="en-US" dirty="0">
              <a:latin typeface="Times New Roman" panose="02020603050405020304" charset="0"/>
              <a:cs typeface="Times New Roman" panose="02020603050405020304" charset="0"/>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0442" t="-914" r="31950" b="35492"/>
          <a:stretch/>
        </p:blipFill>
        <p:spPr>
          <a:xfrm>
            <a:off x="919480" y="2648808"/>
            <a:ext cx="10825987" cy="3525569"/>
          </a:xfrm>
        </p:spPr>
      </p:pic>
    </p:spTree>
  </p:cSld>
  <p:clrMapOvr>
    <a:masterClrMapping/>
  </p:clrMapOvr>
  <mc:AlternateContent xmlns:mc="http://schemas.openxmlformats.org/markup-compatibility/2006" xmlns:p14="http://schemas.microsoft.com/office/powerpoint/2010/main">
    <mc:Choice Requires="p14">
      <p:transition spd="slow" p14:dur="1600" advClick="0" advTm="30000">
        <p14:prism isInverted="1"/>
      </p:transition>
    </mc:Choice>
    <mc:Fallback xmlns="">
      <p:transition spd="slow" advClick="0" advTm="3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 name="Text Box 9"/>
          <p:cNvSpPr txBox="1"/>
          <p:nvPr/>
        </p:nvSpPr>
        <p:spPr>
          <a:xfrm>
            <a:off x="920750" y="3232150"/>
            <a:ext cx="4028440" cy="368300"/>
          </a:xfrm>
          <a:prstGeom prst="rect">
            <a:avLst/>
          </a:prstGeom>
          <a:noFill/>
        </p:spPr>
        <p:txBody>
          <a:bodyPr wrap="square" rtlCol="0">
            <a:spAutoFit/>
          </a:bodyPr>
          <a:lstStyle/>
          <a:p>
            <a:r>
              <a:rPr lang="en-US" dirty="0">
                <a:solidFill>
                  <a:srgbClr val="FF0000"/>
                </a:solidFill>
              </a:rPr>
              <a:t>Fig 1:- Click Start Button</a:t>
            </a:r>
          </a:p>
        </p:txBody>
      </p:sp>
      <p:sp>
        <p:nvSpPr>
          <p:cNvPr id="11" name="Text Box 10"/>
          <p:cNvSpPr txBox="1"/>
          <p:nvPr/>
        </p:nvSpPr>
        <p:spPr>
          <a:xfrm>
            <a:off x="6910070" y="3171825"/>
            <a:ext cx="4406265" cy="368300"/>
          </a:xfrm>
          <a:prstGeom prst="rect">
            <a:avLst/>
          </a:prstGeom>
          <a:noFill/>
        </p:spPr>
        <p:txBody>
          <a:bodyPr wrap="square" rtlCol="0">
            <a:spAutoFit/>
          </a:bodyPr>
          <a:lstStyle/>
          <a:p>
            <a:r>
              <a:rPr lang="en-US" dirty="0">
                <a:solidFill>
                  <a:srgbClr val="FF0000"/>
                </a:solidFill>
              </a:rPr>
              <a:t>Fig 2:- </a:t>
            </a:r>
            <a:r>
              <a:rPr lang="en-US" dirty="0" smtClean="0">
                <a:solidFill>
                  <a:srgbClr val="FF0000"/>
                </a:solidFill>
              </a:rPr>
              <a:t>Search </a:t>
            </a:r>
            <a:r>
              <a:rPr lang="en-US" dirty="0">
                <a:solidFill>
                  <a:srgbClr val="FF0000"/>
                </a:solidFill>
              </a:rPr>
              <a:t>anything using keyboard</a:t>
            </a:r>
          </a:p>
        </p:txBody>
      </p:sp>
      <p:sp>
        <p:nvSpPr>
          <p:cNvPr id="12" name="Text Box 11"/>
          <p:cNvSpPr txBox="1"/>
          <p:nvPr/>
        </p:nvSpPr>
        <p:spPr>
          <a:xfrm>
            <a:off x="1124585" y="6099175"/>
            <a:ext cx="3394710" cy="368300"/>
          </a:xfrm>
          <a:prstGeom prst="rect">
            <a:avLst/>
          </a:prstGeom>
          <a:noFill/>
        </p:spPr>
        <p:txBody>
          <a:bodyPr wrap="square" rtlCol="0">
            <a:spAutoFit/>
          </a:bodyPr>
          <a:lstStyle/>
          <a:p>
            <a:r>
              <a:rPr lang="en-US" dirty="0">
                <a:solidFill>
                  <a:srgbClr val="FF0000"/>
                </a:solidFill>
              </a:rPr>
              <a:t>Fig 3:- Click end Button</a:t>
            </a:r>
          </a:p>
        </p:txBody>
      </p:sp>
      <p:sp>
        <p:nvSpPr>
          <p:cNvPr id="13" name="Text Box 12"/>
          <p:cNvSpPr txBox="1"/>
          <p:nvPr/>
        </p:nvSpPr>
        <p:spPr>
          <a:xfrm>
            <a:off x="6111240" y="6099175"/>
            <a:ext cx="5144770" cy="645160"/>
          </a:xfrm>
          <a:prstGeom prst="rect">
            <a:avLst/>
          </a:prstGeom>
          <a:noFill/>
        </p:spPr>
        <p:txBody>
          <a:bodyPr wrap="square" rtlCol="0">
            <a:spAutoFit/>
          </a:bodyPr>
          <a:lstStyle/>
          <a:p>
            <a:r>
              <a:rPr lang="en-US" dirty="0">
                <a:solidFill>
                  <a:srgbClr val="FF0000"/>
                </a:solidFill>
              </a:rPr>
              <a:t>Fig 4:- Go to  Respective folders and see two files are created JSON and TEXT File</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4848" t="31822" r="44329" b="36581"/>
          <a:stretch/>
        </p:blipFill>
        <p:spPr>
          <a:xfrm>
            <a:off x="501651" y="733424"/>
            <a:ext cx="4627698" cy="249516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3569" y="733424"/>
            <a:ext cx="5790437" cy="2464587"/>
          </a:xfrm>
          <a:prstGeom prst="rect">
            <a:avLst/>
          </a:prstGeom>
        </p:spPr>
      </p:pic>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l="24634" t="32408" r="44078" b="36843"/>
          <a:stretch/>
        </p:blipFill>
        <p:spPr>
          <a:xfrm>
            <a:off x="501651" y="3852227"/>
            <a:ext cx="4627698" cy="2246948"/>
          </a:xfrm>
          <a:prstGeom prst="rect">
            <a:avLst/>
          </a:prstGeom>
        </p:spPr>
      </p:pic>
      <p:pic>
        <p:nvPicPr>
          <p:cNvPr id="15" name="Picture 14"/>
          <p:cNvPicPr>
            <a:picLocks noChangeAspect="1"/>
          </p:cNvPicPr>
          <p:nvPr/>
        </p:nvPicPr>
        <p:blipFill rotWithShape="1">
          <a:blip r:embed="rId5">
            <a:extLst>
              <a:ext uri="{28A0092B-C50C-407E-A947-70E740481C1C}">
                <a14:useLocalDpi xmlns:a14="http://schemas.microsoft.com/office/drawing/2010/main" val="0"/>
              </a:ext>
            </a:extLst>
          </a:blip>
          <a:srcRect t="111" r="38000" b="60869"/>
          <a:stretch/>
        </p:blipFill>
        <p:spPr>
          <a:xfrm>
            <a:off x="5913120" y="3830398"/>
            <a:ext cx="5524500" cy="22687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advClick="0" advTm="30000">
        <p:cover dir="d"/>
      </p:transition>
    </mc:Choice>
    <mc:Fallback xmlns="">
      <p:transition spd="slow" advClick="0" advTm="30000">
        <p:cover dir="d"/>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 Box 3"/>
          <p:cNvSpPr txBox="1"/>
          <p:nvPr/>
        </p:nvSpPr>
        <p:spPr>
          <a:xfrm>
            <a:off x="331470" y="6114415"/>
            <a:ext cx="5990590" cy="368300"/>
          </a:xfrm>
          <a:prstGeom prst="rect">
            <a:avLst/>
          </a:prstGeom>
          <a:noFill/>
        </p:spPr>
        <p:txBody>
          <a:bodyPr wrap="square" rtlCol="0">
            <a:spAutoFit/>
          </a:bodyPr>
          <a:lstStyle/>
          <a:p>
            <a:r>
              <a:rPr lang="en-US" dirty="0">
                <a:solidFill>
                  <a:srgbClr val="FF0000"/>
                </a:solidFill>
              </a:rPr>
              <a:t>Fig:-JSON File</a:t>
            </a:r>
          </a:p>
        </p:txBody>
      </p:sp>
      <p:sp>
        <p:nvSpPr>
          <p:cNvPr id="5" name="Text Box 4"/>
          <p:cNvSpPr txBox="1"/>
          <p:nvPr/>
        </p:nvSpPr>
        <p:spPr>
          <a:xfrm>
            <a:off x="7317740" y="6099175"/>
            <a:ext cx="3787140" cy="368300"/>
          </a:xfrm>
          <a:prstGeom prst="rect">
            <a:avLst/>
          </a:prstGeom>
          <a:noFill/>
        </p:spPr>
        <p:txBody>
          <a:bodyPr wrap="square" rtlCol="0">
            <a:spAutoFit/>
          </a:bodyPr>
          <a:lstStyle/>
          <a:p>
            <a:r>
              <a:rPr lang="en-US" dirty="0">
                <a:solidFill>
                  <a:srgbClr val="FF0000"/>
                </a:solidFill>
              </a:rPr>
              <a:t>Fig:- Text </a:t>
            </a:r>
            <a:r>
              <a:rPr lang="en-US" dirty="0" smtClean="0">
                <a:solidFill>
                  <a:srgbClr val="FF0000"/>
                </a:solidFill>
              </a:rPr>
              <a:t>Files</a:t>
            </a:r>
            <a:endParaRPr lang="en-US" dirty="0">
              <a:solidFill>
                <a:srgbClr val="FF0000"/>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0530" t="6523" r="30227" b="30494"/>
          <a:stretch/>
        </p:blipFill>
        <p:spPr>
          <a:xfrm>
            <a:off x="446534" y="746760"/>
            <a:ext cx="4323586" cy="52578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r="152" b="87830"/>
          <a:stretch/>
        </p:blipFill>
        <p:spPr>
          <a:xfrm>
            <a:off x="4949189" y="4602479"/>
            <a:ext cx="6568441" cy="784861"/>
          </a:xfrm>
          <a:prstGeom prst="rect">
            <a:avLst/>
          </a:prstGeom>
        </p:spPr>
      </p:pic>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r="152" b="87830"/>
          <a:stretch/>
        </p:blipFill>
        <p:spPr>
          <a:xfrm>
            <a:off x="4998720" y="2075021"/>
            <a:ext cx="6469381" cy="784861"/>
          </a:xfrm>
          <a:prstGeom prst="rect">
            <a:avLst/>
          </a:prstGeom>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r="152" b="87830"/>
          <a:stretch/>
        </p:blipFill>
        <p:spPr>
          <a:xfrm>
            <a:off x="4998721" y="707068"/>
            <a:ext cx="6469380" cy="784861"/>
          </a:xfrm>
          <a:prstGeom prst="rect">
            <a:avLst/>
          </a:prstGeom>
        </p:spPr>
      </p:pic>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r="152" b="87830"/>
          <a:stretch/>
        </p:blipFill>
        <p:spPr>
          <a:xfrm>
            <a:off x="4998720" y="3259297"/>
            <a:ext cx="6403847" cy="78486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0">
        <p:wedge/>
      </p:transition>
    </mc:Choice>
    <mc:Fallback xmlns="">
      <p:transition spd="slow" advClick="0" advTm="30000">
        <p:wedg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ym typeface="+mn-ea"/>
              </a:rPr>
              <a:t/>
            </a:r>
            <a:br>
              <a:rPr lang="en-GB" dirty="0">
                <a:sym typeface="+mn-ea"/>
              </a:rPr>
            </a:br>
            <a:endParaRPr lang="en-US"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Text Box 2"/>
          <p:cNvSpPr txBox="1"/>
          <p:nvPr/>
        </p:nvSpPr>
        <p:spPr>
          <a:xfrm>
            <a:off x="482600" y="833120"/>
            <a:ext cx="11391900" cy="1322070"/>
          </a:xfrm>
          <a:prstGeom prst="rect">
            <a:avLst/>
          </a:prstGeom>
          <a:noFill/>
        </p:spPr>
        <p:txBody>
          <a:bodyPr wrap="square" rtlCol="0">
            <a:spAutoFit/>
          </a:bodyPr>
          <a:lstStyle/>
          <a:p>
            <a:r>
              <a:rPr lang="en-GB" sz="4000" u="sng" dirty="0">
                <a:latin typeface="Times New Roman" panose="02020603050405020304" charset="0"/>
                <a:cs typeface="Times New Roman" panose="02020603050405020304" charset="0"/>
                <a:sym typeface="+mn-ea"/>
              </a:rPr>
              <a:t>Results</a:t>
            </a:r>
            <a:r>
              <a:rPr lang="en-US" altLang="en-GB" sz="4000" u="sng" dirty="0">
                <a:latin typeface="Times New Roman" panose="02020603050405020304" charset="0"/>
                <a:cs typeface="Times New Roman" panose="02020603050405020304" charset="0"/>
                <a:sym typeface="+mn-ea"/>
              </a:rPr>
              <a:t>:</a:t>
            </a:r>
            <a:endParaRPr lang="en-US" sz="4000" u="sng" dirty="0">
              <a:latin typeface="Times New Roman" panose="02020603050405020304" charset="0"/>
              <a:cs typeface="Times New Roman" panose="02020603050405020304" charset="0"/>
            </a:endParaRPr>
          </a:p>
          <a:p>
            <a:endParaRPr lang="en-US" sz="4000" dirty="0">
              <a:latin typeface="Times New Roman" panose="02020603050405020304" charset="0"/>
              <a:cs typeface="Times New Roman" panose="02020603050405020304" charset="0"/>
            </a:endParaRPr>
          </a:p>
        </p:txBody>
      </p:sp>
      <p:sp>
        <p:nvSpPr>
          <p:cNvPr id="7" name="Text Box 6"/>
          <p:cNvSpPr txBox="1"/>
          <p:nvPr/>
        </p:nvSpPr>
        <p:spPr>
          <a:xfrm>
            <a:off x="584835" y="1866900"/>
            <a:ext cx="11154410" cy="3138170"/>
          </a:xfrm>
          <a:prstGeom prst="rect">
            <a:avLst/>
          </a:prstGeom>
          <a:noFill/>
        </p:spPr>
        <p:txBody>
          <a:bodyPr wrap="square" rtlCol="0">
            <a:spAutoFit/>
          </a:bodyPr>
          <a:lstStyle/>
          <a:p>
            <a:pPr marL="342900" indent="-342900">
              <a:buAutoNum type="arabicPeriod"/>
            </a:pPr>
            <a:r>
              <a:rPr lang="en-US" dirty="0"/>
              <a:t>Key Logger Capturing is a powerful tool that can be used for good and bad purposes.</a:t>
            </a:r>
          </a:p>
          <a:p>
            <a:pPr marL="342900" indent="-342900">
              <a:buAutoNum type="arabicPeriod"/>
            </a:pPr>
            <a:r>
              <a:rPr lang="en-US" dirty="0"/>
              <a:t>It is important to understand the techniques used to capture keystrokes and the ethical and legal implications of using </a:t>
            </a:r>
            <a:r>
              <a:rPr lang="en-US" dirty="0" smtClean="0"/>
              <a:t>key loggers.</a:t>
            </a:r>
            <a:endParaRPr lang="en-US" dirty="0"/>
          </a:p>
          <a:p>
            <a:pPr marL="342900" indent="-342900">
              <a:buAutoNum type="arabicPeriod"/>
            </a:pPr>
            <a:r>
              <a:rPr lang="en-US" dirty="0"/>
              <a:t>whether used for legal implications of using </a:t>
            </a:r>
            <a:r>
              <a:rPr lang="en-US" dirty="0" smtClean="0"/>
              <a:t>key loggers.</a:t>
            </a:r>
            <a:endParaRPr lang="en-US" dirty="0"/>
          </a:p>
          <a:p>
            <a:pPr marL="342900" indent="-342900">
              <a:buAutoNum type="arabicPeriod"/>
            </a:pPr>
            <a:r>
              <a:rPr lang="en-US" dirty="0"/>
              <a:t>whether used for corporate </a:t>
            </a:r>
            <a:r>
              <a:rPr lang="en-US" dirty="0" smtClean="0"/>
              <a:t>monitoring, law enforcement, or personal,purpose,the </a:t>
            </a:r>
            <a:r>
              <a:rPr lang="en-US" dirty="0"/>
              <a:t>use of keyloggers should always be done in a responsible and ethical manner.</a:t>
            </a:r>
          </a:p>
          <a:p>
            <a:pPr marL="342900" indent="-342900">
              <a:buAutoNum type="arabicPeriod"/>
            </a:pPr>
            <a:r>
              <a:rPr lang="en-US" dirty="0" smtClean="0"/>
              <a:t>Key loggers </a:t>
            </a:r>
            <a:r>
              <a:rPr lang="en-US" dirty="0"/>
              <a:t>can pose a serious threat to computer security. </a:t>
            </a:r>
          </a:p>
          <a:p>
            <a:pPr marL="342900" indent="-342900">
              <a:buAutoNum type="arabicPeriod"/>
            </a:pPr>
            <a:r>
              <a:rPr lang="en-US" dirty="0"/>
              <a:t>Understanding how they work, the different types, and prevention measures can help protect against them. </a:t>
            </a:r>
          </a:p>
          <a:p>
            <a:pPr marL="342900" indent="-342900">
              <a:buAutoNum type="arabicPeriod"/>
            </a:pPr>
            <a:r>
              <a:rPr lang="en-US" dirty="0"/>
              <a:t>By being proactive and taking preventative measures, individuals and organizations can greatly reduce the risk of </a:t>
            </a:r>
            <a:r>
              <a:rPr lang="en-US" dirty="0" smtClean="0"/>
              <a:t>key logger </a:t>
            </a:r>
            <a:r>
              <a:rPr lang="en-US" dirty="0"/>
              <a:t>attacks.</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0">
        <p:circle/>
      </p:transition>
    </mc:Choice>
    <mc:Fallback xmlns="">
      <p:transition spd="slow" advClick="0" advTm="30000">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ym typeface="+mn-ea"/>
              </a:rPr>
              <a:t/>
            </a:r>
            <a:br>
              <a:rPr lang="en-GB" dirty="0">
                <a:sym typeface="+mn-ea"/>
              </a:rPr>
            </a:br>
            <a:endParaRPr lang="en-US"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Text Box 2"/>
          <p:cNvSpPr txBox="1"/>
          <p:nvPr/>
        </p:nvSpPr>
        <p:spPr>
          <a:xfrm>
            <a:off x="608965" y="935608"/>
            <a:ext cx="11332210" cy="1322070"/>
          </a:xfrm>
          <a:prstGeom prst="rect">
            <a:avLst/>
          </a:prstGeom>
          <a:noFill/>
        </p:spPr>
        <p:txBody>
          <a:bodyPr wrap="square" rtlCol="0">
            <a:spAutoFit/>
          </a:bodyPr>
          <a:lstStyle/>
          <a:p>
            <a:r>
              <a:rPr lang="en-US" altLang="en-GB" sz="4000" b="1" u="sng" dirty="0">
                <a:latin typeface="Times New Roman" panose="02020603050405020304" charset="0"/>
                <a:cs typeface="Times New Roman" panose="02020603050405020304" charset="0"/>
                <a:sym typeface="+mn-ea"/>
              </a:rPr>
              <a:t>L</a:t>
            </a:r>
            <a:r>
              <a:rPr lang="en-GB" sz="4000" b="1" u="sng" dirty="0">
                <a:latin typeface="Times New Roman" panose="02020603050405020304" charset="0"/>
                <a:cs typeface="Times New Roman" panose="02020603050405020304" charset="0"/>
                <a:sym typeface="+mn-ea"/>
              </a:rPr>
              <a:t>inks</a:t>
            </a:r>
            <a:r>
              <a:rPr lang="en-US" altLang="en-GB" sz="4000" b="1" u="sng" dirty="0">
                <a:latin typeface="Times New Roman" panose="02020603050405020304" charset="0"/>
                <a:cs typeface="Times New Roman" panose="02020603050405020304" charset="0"/>
                <a:sym typeface="+mn-ea"/>
              </a:rPr>
              <a:t>:</a:t>
            </a:r>
            <a:endParaRPr lang="en-US" sz="4000" b="1" u="sng" dirty="0">
              <a:latin typeface="Times New Roman" panose="02020603050405020304" charset="0"/>
              <a:cs typeface="Times New Roman" panose="02020603050405020304" charset="0"/>
            </a:endParaRPr>
          </a:p>
          <a:p>
            <a:endParaRPr lang="en-US" sz="4000" b="1" dirty="0">
              <a:latin typeface="Times New Roman" panose="02020603050405020304" charset="0"/>
              <a:cs typeface="Times New Roman" panose="02020603050405020304" charset="0"/>
            </a:endParaRPr>
          </a:p>
        </p:txBody>
      </p:sp>
      <p:sp>
        <p:nvSpPr>
          <p:cNvPr id="4" name="Text Box 3">
            <a:hlinkClick r:id="rId2"/>
          </p:cNvPr>
          <p:cNvSpPr txBox="1"/>
          <p:nvPr/>
        </p:nvSpPr>
        <p:spPr>
          <a:xfrm>
            <a:off x="446534" y="1917814"/>
            <a:ext cx="11135866" cy="1815882"/>
          </a:xfrm>
          <a:prstGeom prst="rect">
            <a:avLst/>
          </a:prstGeom>
          <a:noFill/>
        </p:spPr>
        <p:txBody>
          <a:bodyPr wrap="square" rtlCol="0">
            <a:spAutoFit/>
          </a:bodyPr>
          <a:lstStyle/>
          <a:p>
            <a:r>
              <a:rPr lang="en-US" sz="2400" b="1" dirty="0" smtClean="0">
                <a:latin typeface="Times New Roman" panose="02020603050405020304" charset="0"/>
                <a:cs typeface="Times New Roman" panose="02020603050405020304" charset="0"/>
              </a:rPr>
              <a:t>GitHub </a:t>
            </a:r>
            <a:r>
              <a:rPr lang="en-US" sz="2400" b="1" dirty="0">
                <a:latin typeface="Times New Roman" panose="02020603050405020304" charset="0"/>
                <a:cs typeface="Times New Roman" panose="02020603050405020304" charset="0"/>
              </a:rPr>
              <a:t>L</a:t>
            </a:r>
            <a:r>
              <a:rPr lang="en-US" sz="2400" b="1" dirty="0" smtClean="0">
                <a:latin typeface="Times New Roman" panose="02020603050405020304" charset="0"/>
                <a:cs typeface="Times New Roman" panose="02020603050405020304" charset="0"/>
              </a:rPr>
              <a:t>ink</a:t>
            </a:r>
            <a:r>
              <a:rPr lang="en-US" sz="2400" dirty="0" smtClean="0">
                <a:latin typeface="Times New Roman" panose="02020603050405020304" charset="0"/>
                <a:cs typeface="Times New Roman" panose="02020603050405020304" charset="0"/>
              </a:rPr>
              <a:t>:</a:t>
            </a:r>
          </a:p>
          <a:p>
            <a:r>
              <a:rPr lang="en-US" sz="2000" u="sng" dirty="0" smtClean="0">
                <a:solidFill>
                  <a:schemeClr val="accent5">
                    <a:lumMod val="50000"/>
                  </a:schemeClr>
                </a:solidFill>
                <a:latin typeface="Times New Roman" panose="02020603050405020304" charset="0"/>
                <a:cs typeface="Times New Roman" panose="02020603050405020304" charset="0"/>
              </a:rPr>
              <a:t>https</a:t>
            </a:r>
            <a:r>
              <a:rPr lang="en-US" sz="2000" u="sng" dirty="0">
                <a:solidFill>
                  <a:schemeClr val="accent5">
                    <a:lumMod val="50000"/>
                  </a:schemeClr>
                </a:solidFill>
                <a:latin typeface="Times New Roman" panose="02020603050405020304" charset="0"/>
                <a:cs typeface="Times New Roman" panose="02020603050405020304" charset="0"/>
              </a:rPr>
              <a:t>://</a:t>
            </a:r>
            <a:r>
              <a:rPr lang="en-US" sz="2000" u="sng" dirty="0" smtClean="0">
                <a:solidFill>
                  <a:schemeClr val="accent5">
                    <a:lumMod val="50000"/>
                  </a:schemeClr>
                </a:solidFill>
                <a:latin typeface="Times New Roman" panose="02020603050405020304" charset="0"/>
                <a:cs typeface="Times New Roman" panose="02020603050405020304" charset="0"/>
              </a:rPr>
              <a:t>github.com/Palagirisaalim/Keylogger</a:t>
            </a:r>
            <a:r>
              <a:rPr lang="en-US" sz="2000" u="sng" dirty="0">
                <a:solidFill>
                  <a:schemeClr val="accent5">
                    <a:lumMod val="50000"/>
                  </a:schemeClr>
                </a:solidFill>
                <a:latin typeface="Times New Roman" panose="02020603050405020304" charset="0"/>
                <a:cs typeface="Times New Roman" panose="02020603050405020304" charset="0"/>
              </a:rPr>
              <a:t>-</a:t>
            </a:r>
            <a:r>
              <a:rPr lang="en-US" sz="2000" u="sng" dirty="0" smtClean="0">
                <a:solidFill>
                  <a:schemeClr val="accent5">
                    <a:lumMod val="50000"/>
                  </a:schemeClr>
                </a:solidFill>
                <a:latin typeface="Times New Roman" panose="02020603050405020304" charset="0"/>
                <a:cs typeface="Times New Roman" panose="02020603050405020304" charset="0"/>
              </a:rPr>
              <a:t>Capturing/tree/main/saalim%20keylogger</a:t>
            </a:r>
            <a:endParaRPr lang="en-US" u="sng" dirty="0">
              <a:solidFill>
                <a:schemeClr val="accent5">
                  <a:lumMod val="50000"/>
                </a:schemeClr>
              </a:solidFill>
              <a:latin typeface="Times New Roman" panose="02020603050405020304" charset="0"/>
              <a:cs typeface="Times New Roman" panose="02020603050405020304" charset="0"/>
            </a:endParaRPr>
          </a:p>
          <a:p>
            <a:endParaRPr lang="en-US" sz="2400" b="1" u="sng" dirty="0" smtClean="0">
              <a:latin typeface="Times New Roman" panose="02020603050405020304" charset="0"/>
              <a:cs typeface="Times New Roman" panose="02020603050405020304" charset="0"/>
            </a:endParaRPr>
          </a:p>
          <a:p>
            <a:r>
              <a:rPr lang="en-US" sz="2400" b="1" u="sng" dirty="0" smtClean="0">
                <a:latin typeface="Times New Roman" panose="02020603050405020304" charset="0"/>
                <a:cs typeface="Times New Roman" panose="02020603050405020304" charset="0"/>
              </a:rPr>
              <a:t>O</a:t>
            </a:r>
            <a:r>
              <a:rPr lang="en-US" sz="2400" b="1" u="sng" dirty="0" smtClean="0">
                <a:solidFill>
                  <a:schemeClr val="tx1"/>
                </a:solidFill>
                <a:latin typeface="Times New Roman" panose="02020603050405020304" charset="0"/>
                <a:cs typeface="Times New Roman" panose="02020603050405020304" charset="0"/>
              </a:rPr>
              <a:t>utput </a:t>
            </a:r>
            <a:r>
              <a:rPr lang="en-US" sz="2400" b="1" u="sng" dirty="0">
                <a:latin typeface="Times New Roman" panose="02020603050405020304" charset="0"/>
                <a:cs typeface="Times New Roman" panose="02020603050405020304" charset="0"/>
              </a:rPr>
              <a:t>D</a:t>
            </a:r>
            <a:r>
              <a:rPr lang="en-US" sz="2400" b="1" u="sng" dirty="0" smtClean="0">
                <a:solidFill>
                  <a:schemeClr val="tx1"/>
                </a:solidFill>
                <a:latin typeface="Times New Roman" panose="02020603050405020304" charset="0"/>
                <a:cs typeface="Times New Roman" panose="02020603050405020304" charset="0"/>
              </a:rPr>
              <a:t>rive </a:t>
            </a:r>
            <a:r>
              <a:rPr lang="en-US" sz="2400" b="1" u="sng" dirty="0">
                <a:latin typeface="Times New Roman" panose="02020603050405020304" charset="0"/>
                <a:cs typeface="Times New Roman" panose="02020603050405020304" charset="0"/>
              </a:rPr>
              <a:t>L</a:t>
            </a:r>
            <a:r>
              <a:rPr lang="en-US" sz="2400" b="1" u="sng" dirty="0" smtClean="0">
                <a:solidFill>
                  <a:schemeClr val="tx1"/>
                </a:solidFill>
                <a:latin typeface="Times New Roman" panose="02020603050405020304" charset="0"/>
                <a:cs typeface="Times New Roman" panose="02020603050405020304" charset="0"/>
              </a:rPr>
              <a:t>ink</a:t>
            </a:r>
            <a:r>
              <a:rPr lang="en-US" sz="2400" b="1" u="sng" dirty="0">
                <a:solidFill>
                  <a:schemeClr val="tx1"/>
                </a:solidFill>
                <a:latin typeface="Times New Roman" panose="02020603050405020304" charset="0"/>
                <a:cs typeface="Times New Roman" panose="02020603050405020304" charset="0"/>
              </a:rPr>
              <a:t>:</a:t>
            </a:r>
          </a:p>
          <a:p>
            <a:r>
              <a:rPr lang="en-US" sz="2000" u="sng" dirty="0">
                <a:solidFill>
                  <a:schemeClr val="accent5">
                    <a:lumMod val="50000"/>
                  </a:schemeClr>
                </a:solidFill>
                <a:latin typeface="Times New Roman" panose="02020603050405020304" charset="0"/>
                <a:cs typeface="Times New Roman" panose="02020603050405020304" charset="0"/>
              </a:rPr>
              <a:t>https://drive.google.com/drive/folders/1RraisbmplPh8De-PxJdTcDtVCCSt2biv?usp=drive_link</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0">
        <p:zoom/>
      </p:transition>
    </mc:Choice>
    <mc:Fallback xmlns="">
      <p:transition spd="slow" advClick="0" advTm="30000">
        <p:zo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ym typeface="+mn-ea"/>
              </a:rPr>
              <a:t/>
            </a:r>
            <a:br>
              <a:rPr lang="en-GB" dirty="0">
                <a:sym typeface="+mn-ea"/>
              </a:rPr>
            </a:br>
            <a:endParaRPr lang="en-US"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 Box 3"/>
          <p:cNvSpPr txBox="1"/>
          <p:nvPr/>
        </p:nvSpPr>
        <p:spPr>
          <a:xfrm>
            <a:off x="524510" y="1243265"/>
            <a:ext cx="11262360" cy="706755"/>
          </a:xfrm>
          <a:prstGeom prst="rect">
            <a:avLst/>
          </a:prstGeom>
          <a:noFill/>
        </p:spPr>
        <p:txBody>
          <a:bodyPr wrap="square" rtlCol="0">
            <a:spAutoFit/>
          </a:bodyPr>
          <a:lstStyle/>
          <a:p>
            <a:pPr algn="ctr"/>
            <a:r>
              <a:rPr lang="en-US" altLang="en-GB" sz="4000" b="1" u="sng" dirty="0">
                <a:solidFill>
                  <a:schemeClr val="bg2"/>
                </a:solidFill>
                <a:effectLst>
                  <a:glow rad="63500">
                    <a:schemeClr val="accent5">
                      <a:satMod val="175000"/>
                      <a:alpha val="40000"/>
                    </a:schemeClr>
                  </a:glow>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TOPIC:-  KEYLOGGER CAPTURING</a:t>
            </a:r>
          </a:p>
        </p:txBody>
      </p:sp>
      <p:sp>
        <p:nvSpPr>
          <p:cNvPr id="3" name="Text Box 2"/>
          <p:cNvSpPr txBox="1"/>
          <p:nvPr/>
        </p:nvSpPr>
        <p:spPr>
          <a:xfrm>
            <a:off x="320041" y="2321934"/>
            <a:ext cx="11262359" cy="3969385"/>
          </a:xfrm>
          <a:prstGeom prst="rect">
            <a:avLst/>
          </a:prstGeom>
          <a:noFill/>
        </p:spPr>
        <p:txBody>
          <a:bodyPr wrap="square" rtlCol="0">
            <a:spAutoFit/>
          </a:bodyPr>
          <a:lstStyle/>
          <a:p>
            <a:pPr algn="just">
              <a:lnSpc>
                <a:spcPct val="150000"/>
              </a:lnSpc>
            </a:pPr>
            <a:r>
              <a:rPr lang="en-US" sz="2400" dirty="0">
                <a:latin typeface="Times New Roman" panose="02020603050405020304" charset="0"/>
                <a:cs typeface="Times New Roman" panose="02020603050405020304" charset="0"/>
              </a:rPr>
              <a:t>	</a:t>
            </a:r>
            <a:r>
              <a:rPr lang="en-US" sz="2400" i="0" dirty="0">
                <a:effectLst/>
                <a:latin typeface="Times New Roman" panose="02020603050405020304" charset="0"/>
                <a:cs typeface="Times New Roman" panose="02020603050405020304" charset="0"/>
              </a:rPr>
              <a:t>A keylogger is a type of software or hardware device that captures and records keystrokes made on a computer or mobile device.Keyloggers, also known as keystroke loggers, are tools or software that record and capture keystrokes made on a device's keyboard. They can track and log every key pressed by a user, including passwords, sensitive information, and other text input. Keyloggers can be used for legitimate purposes such as parental monitoring or employee tracking, but they are often employed by malicious actors for illicit activities.</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ym typeface="+mn-ea"/>
              </a:rPr>
              <a:t/>
            </a:r>
            <a:br>
              <a:rPr lang="en-GB" dirty="0">
                <a:sym typeface="+mn-ea"/>
              </a:rPr>
            </a:br>
            <a:endParaRPr lang="en-US"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Text Box 2"/>
          <p:cNvSpPr txBox="1"/>
          <p:nvPr/>
        </p:nvSpPr>
        <p:spPr>
          <a:xfrm>
            <a:off x="432117" y="1095502"/>
            <a:ext cx="11327765" cy="1322070"/>
          </a:xfrm>
          <a:prstGeom prst="rect">
            <a:avLst/>
          </a:prstGeom>
          <a:noFill/>
        </p:spPr>
        <p:txBody>
          <a:bodyPr wrap="square" rtlCol="0">
            <a:spAutoFit/>
            <a:scene3d>
              <a:camera prst="orthographicFront"/>
              <a:lightRig rig="threePt" dir="t"/>
            </a:scene3d>
            <a:sp3d extrusionH="57150">
              <a:bevelT w="38100" h="38100" prst="relaxedInset"/>
            </a:sp3d>
          </a:bodyPr>
          <a:lstStyle/>
          <a:p>
            <a:pPr algn="ctr"/>
            <a:r>
              <a:rPr lang="en-US" sz="4000" b="1" u="sng" dirty="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sym typeface="+mn-ea"/>
              </a:rPr>
              <a:t>AGENDA</a:t>
            </a:r>
            <a:endParaRPr lang="en-US" sz="4000" b="1" u="sng" dirty="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a:p>
            <a:pPr algn="ctr"/>
            <a:endParaRPr lang="en-US" sz="4000" b="1" u="sng" dirty="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sp>
        <p:nvSpPr>
          <p:cNvPr id="5" name="Text Box 4"/>
          <p:cNvSpPr txBox="1"/>
          <p:nvPr/>
        </p:nvSpPr>
        <p:spPr>
          <a:xfrm>
            <a:off x="431165" y="2552065"/>
            <a:ext cx="11314430" cy="230695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charset="0"/>
                <a:cs typeface="Times New Roman" panose="02020603050405020304" charset="0"/>
              </a:rPr>
              <a:t>Keylogger Functionality and Operation</a:t>
            </a:r>
          </a:p>
          <a:p>
            <a:pPr marL="342900" indent="-342900" algn="just">
              <a:lnSpc>
                <a:spcPct val="150000"/>
              </a:lnSpc>
              <a:buFont typeface="Arial" panose="020B0604020202020204" pitchFamily="34" charset="0"/>
              <a:buChar char="•"/>
            </a:pPr>
            <a:r>
              <a:rPr lang="en-US" sz="2400" dirty="0">
                <a:latin typeface="Times New Roman" panose="02020603050405020304" charset="0"/>
                <a:cs typeface="Times New Roman" panose="02020603050405020304" charset="0"/>
              </a:rPr>
              <a:t>Types of Keyloggers: Software and Hardware</a:t>
            </a:r>
          </a:p>
          <a:p>
            <a:pPr marL="342900" indent="-342900" algn="just">
              <a:lnSpc>
                <a:spcPct val="150000"/>
              </a:lnSpc>
              <a:buFont typeface="Arial" panose="020B0604020202020204" pitchFamily="34" charset="0"/>
              <a:buChar char="•"/>
            </a:pPr>
            <a:r>
              <a:rPr lang="en-US" sz="2400" dirty="0">
                <a:latin typeface="Times New Roman" panose="02020603050405020304" charset="0"/>
                <a:cs typeface="Times New Roman" panose="02020603050405020304" charset="0"/>
              </a:rPr>
              <a:t>Detection and Prevention Techniques</a:t>
            </a:r>
          </a:p>
          <a:p>
            <a:pPr marL="342900" indent="-342900" algn="just">
              <a:lnSpc>
                <a:spcPct val="150000"/>
              </a:lnSpc>
              <a:buFont typeface="Arial" panose="020B0604020202020204" pitchFamily="34" charset="0"/>
              <a:buChar char="•"/>
            </a:pPr>
            <a:r>
              <a:rPr lang="en-US" sz="2400" dirty="0">
                <a:latin typeface="Times New Roman" panose="02020603050405020304" charset="0"/>
                <a:cs typeface="Times New Roman" panose="02020603050405020304" charset="0"/>
              </a:rPr>
              <a:t>Legal and Ethical Considerations.</a:t>
            </a:r>
          </a:p>
        </p:txBody>
      </p:sp>
    </p:spTree>
  </p:cSld>
  <p:clrMapOvr>
    <a:masterClrMapping/>
  </p:clrMapOvr>
  <mc:AlternateContent xmlns:mc="http://schemas.openxmlformats.org/markup-compatibility/2006" xmlns:p14="http://schemas.microsoft.com/office/powerpoint/2010/main">
    <mc:Choice Requires="p14">
      <p:transition spd="slow" p14:dur="1750" advClick="0" advTm="0">
        <p:comb/>
      </p:transition>
    </mc:Choice>
    <mc:Fallback xmlns="">
      <p:transition spd="slow" advClick="0" advTm="0">
        <p:comb/>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ym typeface="+mn-ea"/>
              </a:rPr>
              <a:t/>
            </a:r>
            <a:br>
              <a:rPr lang="en-GB" dirty="0">
                <a:sym typeface="+mn-ea"/>
              </a:rPr>
            </a:br>
            <a:endParaRPr lang="en-US"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Text Box 2"/>
          <p:cNvSpPr txBox="1"/>
          <p:nvPr/>
        </p:nvSpPr>
        <p:spPr>
          <a:xfrm>
            <a:off x="446404" y="870585"/>
            <a:ext cx="11354435" cy="1322070"/>
          </a:xfrm>
          <a:prstGeom prst="rect">
            <a:avLst/>
          </a:prstGeom>
          <a:noFill/>
        </p:spPr>
        <p:txBody>
          <a:bodyPr wrap="square" rtlCol="0">
            <a:spAutoFit/>
            <a:scene3d>
              <a:camera prst="orthographicFront"/>
              <a:lightRig rig="threePt" dir="t"/>
            </a:scene3d>
          </a:bodyPr>
          <a:lstStyle/>
          <a:p>
            <a:pPr algn="ctr"/>
            <a:r>
              <a:rPr lang="en-US" sz="4000" u="sng"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charset="0"/>
                <a:cs typeface="Times New Roman" panose="02020603050405020304" charset="0"/>
                <a:sym typeface="+mn-ea"/>
              </a:rPr>
              <a:t>PROJECT  OVERVIEW</a:t>
            </a:r>
            <a:endParaRPr lang="en-US" sz="4000" u="sng"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charset="0"/>
              <a:cs typeface="Times New Roman" panose="02020603050405020304" charset="0"/>
            </a:endParaRPr>
          </a:p>
          <a:p>
            <a:pPr algn="ctr"/>
            <a:endParaRPr lang="en-US" sz="4000" u="sng"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charset="0"/>
              <a:cs typeface="Times New Roman" panose="02020603050405020304" charset="0"/>
            </a:endParaRPr>
          </a:p>
        </p:txBody>
      </p:sp>
      <p:sp>
        <p:nvSpPr>
          <p:cNvPr id="4" name="Text Box 3"/>
          <p:cNvSpPr txBox="1"/>
          <p:nvPr/>
        </p:nvSpPr>
        <p:spPr>
          <a:xfrm>
            <a:off x="187326" y="1871980"/>
            <a:ext cx="11301095" cy="4707890"/>
          </a:xfrm>
          <a:prstGeom prst="rect">
            <a:avLst/>
          </a:prstGeom>
          <a:noFill/>
        </p:spPr>
        <p:txBody>
          <a:bodyPr wrap="square" rtlCol="0">
            <a:spAutoFit/>
          </a:bodyPr>
          <a:lstStyle/>
          <a:p>
            <a:pPr algn="just">
              <a:lnSpc>
                <a:spcPct val="150000"/>
              </a:lnSpc>
            </a:pPr>
            <a:r>
              <a:rPr lang="en-US" sz="2000" b="1" dirty="0">
                <a:latin typeface="Times New Roman" panose="02020603050405020304" charset="0"/>
                <a:cs typeface="Times New Roman" panose="02020603050405020304" charset="0"/>
              </a:rPr>
              <a:t>Scope</a:t>
            </a:r>
            <a:r>
              <a:rPr lang="en-US" sz="2000" dirty="0">
                <a:latin typeface="Times New Roman" panose="02020603050405020304" charset="0"/>
                <a:cs typeface="Times New Roman" panose="02020603050405020304" charset="0"/>
              </a:rPr>
              <a:t>:The Keylogger Capturing project aims to explore the functionality, types, detection, prevention, and legal aspects of keyloggers. It encompasses both software and hardware keyloggers, focusing on understanding their operation and capturing techniques.</a:t>
            </a:r>
          </a:p>
          <a:p>
            <a:pPr algn="just">
              <a:lnSpc>
                <a:spcPct val="150000"/>
              </a:lnSpc>
            </a:pPr>
            <a:r>
              <a:rPr lang="en-US" sz="2000" b="1" dirty="0">
                <a:latin typeface="Times New Roman" panose="02020603050405020304" charset="0"/>
                <a:cs typeface="Times New Roman" panose="02020603050405020304" charset="0"/>
              </a:rPr>
              <a:t>Objective:</a:t>
            </a:r>
            <a:r>
              <a:rPr lang="en-US" sz="2000" dirty="0">
                <a:latin typeface="Times New Roman" panose="02020603050405020304" charset="0"/>
                <a:cs typeface="Times New Roman" panose="02020603050405020304" charset="0"/>
              </a:rPr>
              <a:t>The primary objective of the Keylogger Capturing project is to gain a comprehensive understanding of keyloggers and their significance in the realm of information security.  </a:t>
            </a:r>
          </a:p>
          <a:p>
            <a:pPr algn="just">
              <a:lnSpc>
                <a:spcPct val="150000"/>
              </a:lnSpc>
            </a:pPr>
            <a:r>
              <a:rPr lang="en-US" sz="2000" b="1" dirty="0">
                <a:latin typeface="Times New Roman" panose="02020603050405020304" charset="0"/>
                <a:cs typeface="Times New Roman" panose="02020603050405020304" charset="0"/>
              </a:rPr>
              <a:t>Purpose:</a:t>
            </a:r>
            <a:r>
              <a:rPr lang="en-US" sz="2000" dirty="0">
                <a:latin typeface="Times New Roman" panose="02020603050405020304" charset="0"/>
                <a:cs typeface="Times New Roman" panose="02020603050405020304" charset="0"/>
              </a:rPr>
              <a:t>The purpose of the Keylogger Capturing project is to raise awareness about keyloggers and their potential risks. </a:t>
            </a:r>
          </a:p>
          <a:p>
            <a:pPr algn="just">
              <a:lnSpc>
                <a:spcPct val="150000"/>
              </a:lnSpc>
            </a:pPr>
            <a:r>
              <a:rPr lang="en-US" sz="2000" dirty="0">
                <a:latin typeface="Times New Roman" panose="02020603050405020304" charset="0"/>
                <a:cs typeface="Times New Roman" panose="02020603050405020304" charset="0"/>
              </a:rPr>
              <a:t>	Overall, the Keylogger Capturing project serves as a valuable resource for individuals, organizations, and professionals seeking to enhance their understanding of keyloggers, their detection, prevention, and the ethical considerations associated with their usage.</a:t>
            </a:r>
          </a:p>
        </p:txBody>
      </p:sp>
    </p:spTree>
  </p:cSld>
  <p:clrMapOvr>
    <a:masterClrMapping/>
  </p:clrMapOvr>
  <mc:AlternateContent xmlns:mc="http://schemas.openxmlformats.org/markup-compatibility/2006" xmlns:p14="http://schemas.microsoft.com/office/powerpoint/2010/main">
    <mc:Choice Requires="p14">
      <p:transition spd="slow" p14:dur="2500" advClick="0" advTm="30000">
        <p:checker/>
      </p:transition>
    </mc:Choice>
    <mc:Fallback xmlns="">
      <p:transition spd="slow" advClick="0" advTm="30000">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ym typeface="+mn-ea"/>
              </a:rPr>
              <a:t/>
            </a:r>
            <a:br>
              <a:rPr lang="en-GB" dirty="0">
                <a:sym typeface="+mn-ea"/>
              </a:rPr>
            </a:br>
            <a:endParaRPr lang="en-US"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Text Box 2"/>
          <p:cNvSpPr txBox="1"/>
          <p:nvPr/>
        </p:nvSpPr>
        <p:spPr>
          <a:xfrm>
            <a:off x="419765" y="676370"/>
            <a:ext cx="11347450" cy="1322070"/>
          </a:xfrm>
          <a:prstGeom prst="rect">
            <a:avLst/>
          </a:prstGeom>
          <a:noFill/>
        </p:spPr>
        <p:txBody>
          <a:bodyPr wrap="square" rtlCol="0">
            <a:spAutoFit/>
            <a:scene3d>
              <a:camera prst="orthographicFront"/>
              <a:lightRig rig="threePt" dir="t"/>
            </a:scene3d>
          </a:bodyPr>
          <a:lstStyle/>
          <a:p>
            <a:pPr algn="ctr"/>
            <a:r>
              <a:rPr lang="en-US" sz="4000" u="sng" dirty="0">
                <a:ln w="6600">
                  <a:solidFill>
                    <a:schemeClr val="accent2"/>
                  </a:solidFill>
                  <a:prstDash val="solid"/>
                </a:ln>
                <a:solidFill>
                  <a:srgbClr val="92D05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WHO ARE THE END USERS ?</a:t>
            </a:r>
            <a:endParaRPr lang="en-US" sz="4000" u="sng" dirty="0">
              <a:ln w="6600">
                <a:solidFill>
                  <a:schemeClr val="accent2"/>
                </a:solidFill>
                <a:prstDash val="solid"/>
              </a:ln>
              <a:solidFill>
                <a:srgbClr val="92D050"/>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endParaRPr lang="en-US" sz="4000"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charset="0"/>
              <a:cs typeface="Times New Roman" panose="02020603050405020304" charset="0"/>
            </a:endParaRPr>
          </a:p>
        </p:txBody>
      </p:sp>
      <p:sp>
        <p:nvSpPr>
          <p:cNvPr id="9" name="Text Box 8"/>
          <p:cNvSpPr txBox="1"/>
          <p:nvPr/>
        </p:nvSpPr>
        <p:spPr>
          <a:xfrm>
            <a:off x="419765" y="1417638"/>
            <a:ext cx="11452860" cy="5492750"/>
          </a:xfrm>
          <a:prstGeom prst="rect">
            <a:avLst/>
          </a:prstGeom>
          <a:noFill/>
        </p:spPr>
        <p:txBody>
          <a:bodyPr wrap="square" rtlCol="0">
            <a:spAutoFit/>
          </a:bodyPr>
          <a:lstStyle/>
          <a:p>
            <a:pPr algn="just">
              <a:lnSpc>
                <a:spcPct val="150000"/>
              </a:lnSpc>
            </a:pPr>
            <a:r>
              <a:rPr lang="en-US" i="0" dirty="0">
                <a:effectLst/>
                <a:latin typeface="Times New Roman" panose="02020603050405020304" charset="0"/>
                <a:cs typeface="Times New Roman" panose="02020603050405020304" charset="0"/>
              </a:rPr>
              <a:t>	The end users of Key logger Capturing are System Administrators,Employers,Parents &amp; Guardians,Law Enforcement &amp; GOVT Agency, Ethical Hackers &amp; Penetration ,&amp; Cyber Criminals.The target audience for the Keylogger Capturing project consists of end users who are concerned about information security, privacy, and the potential risks associated with keyloggers. </a:t>
            </a:r>
          </a:p>
          <a:p>
            <a:pPr algn="just">
              <a:lnSpc>
                <a:spcPct val="150000"/>
              </a:lnSpc>
            </a:pPr>
            <a:r>
              <a:rPr lang="en-US" b="1" dirty="0">
                <a:latin typeface="Times New Roman" panose="02020603050405020304" charset="0"/>
                <a:cs typeface="Times New Roman" panose="02020603050405020304" charset="0"/>
              </a:rPr>
              <a:t>Characteristics of the Target Audience:</a:t>
            </a:r>
          </a:p>
          <a:p>
            <a:pPr marL="457200" indent="-457200" algn="just">
              <a:lnSpc>
                <a:spcPct val="150000"/>
              </a:lnSpc>
              <a:buAutoNum type="arabicPeriod"/>
            </a:pPr>
            <a:r>
              <a:rPr lang="en-US" dirty="0">
                <a:latin typeface="Times New Roman" panose="02020603050405020304" charset="0"/>
                <a:cs typeface="Times New Roman" panose="02020603050405020304" charset="0"/>
              </a:rPr>
              <a:t>Individuals: These could be regular computer users, parents, or individuals who value their privacy and want to protect their personal information from unauthorized access.</a:t>
            </a:r>
          </a:p>
          <a:p>
            <a:pPr marL="457200" indent="-457200" algn="just">
              <a:lnSpc>
                <a:spcPct val="150000"/>
              </a:lnSpc>
              <a:buAutoNum type="arabicPeriod"/>
            </a:pPr>
            <a:r>
              <a:rPr lang="en-US" dirty="0">
                <a:latin typeface="Times New Roman" panose="02020603050405020304" charset="0"/>
                <a:cs typeface="Times New Roman" panose="02020603050405020304" charset="0"/>
              </a:rPr>
              <a:t>Small and Medium-Sized Enterprises (SMEs): Businesses that may have concerns about employee productivity, data leakage, and potential insider threats.</a:t>
            </a:r>
          </a:p>
          <a:p>
            <a:pPr marL="457200" indent="-457200" algn="just">
              <a:lnSpc>
                <a:spcPct val="150000"/>
              </a:lnSpc>
              <a:buAutoNum type="arabicPeriod"/>
            </a:pPr>
            <a:r>
              <a:rPr lang="en-US" dirty="0">
                <a:latin typeface="Times New Roman" panose="02020603050405020304" charset="0"/>
                <a:cs typeface="Times New Roman" panose="02020603050405020304" charset="0"/>
              </a:rPr>
              <a:t>Forensic Professionals: Investigators, law enforcement agencies, or legal professionals who deal with digital forensics and require a comprehensive understanding of keyloggers for their work.</a:t>
            </a:r>
          </a:p>
          <a:p>
            <a:pPr marL="457200" indent="-457200" algn="just">
              <a:lnSpc>
                <a:spcPct val="150000"/>
              </a:lnSpc>
              <a:buAutoNum type="arabicPeriod"/>
            </a:pPr>
            <a:r>
              <a:rPr lang="en-US" dirty="0">
                <a:latin typeface="Times New Roman" panose="02020603050405020304" charset="0"/>
                <a:cs typeface="Times New Roman" panose="02020603050405020304" charset="0"/>
              </a:rPr>
              <a:t>Information Security Enthusiasts: Individuals who have a keen interest in learning about the latest security threats and technologies to enhance their knowledge in the field</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0">
        <p:wipe/>
      </p:transition>
    </mc:Choice>
    <mc:Fallback xmlns="">
      <p:transition spd="slow" advClick="0" advTm="30000">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 name="Text Box 4"/>
          <p:cNvSpPr txBox="1"/>
          <p:nvPr/>
        </p:nvSpPr>
        <p:spPr>
          <a:xfrm>
            <a:off x="512445" y="923925"/>
            <a:ext cx="11256645" cy="7847330"/>
          </a:xfrm>
          <a:prstGeom prst="rect">
            <a:avLst/>
          </a:prstGeom>
          <a:noFill/>
        </p:spPr>
        <p:txBody>
          <a:bodyPr wrap="square" rtlCol="0">
            <a:spAutoFit/>
          </a:bodyPr>
          <a:lstStyle/>
          <a:p>
            <a:r>
              <a:rPr lang="en-US" b="1" dirty="0"/>
              <a:t>Needs of the Target Audience:</a:t>
            </a:r>
          </a:p>
          <a:p>
            <a:pPr marL="342900" indent="-342900">
              <a:buAutoNum type="arabicPeriod"/>
            </a:pPr>
            <a:r>
              <a:rPr lang="en-US" dirty="0"/>
              <a:t>Awareness and Education: The target audience needs to understand the functionality, types, and potential risks associated with </a:t>
            </a:r>
            <a:r>
              <a:rPr lang="en-US" dirty="0" smtClean="0"/>
              <a:t>key loggers </a:t>
            </a:r>
            <a:r>
              <a:rPr lang="en-US" dirty="0"/>
              <a:t>to make informed decisions about their digital security.</a:t>
            </a:r>
          </a:p>
          <a:p>
            <a:pPr marL="342900" indent="-342900">
              <a:buAutoNum type="arabicPeriod"/>
            </a:pPr>
            <a:r>
              <a:rPr lang="en-US" dirty="0"/>
              <a:t>Detection and Prevention: Individuals and organizations need practical knowledge and techniques to identify and protect against </a:t>
            </a:r>
            <a:r>
              <a:rPr lang="en-US" dirty="0" smtClean="0"/>
              <a:t>key logger </a:t>
            </a:r>
            <a:r>
              <a:rPr lang="en-US" dirty="0"/>
              <a:t>attacks, safeguarding their sensitive information.</a:t>
            </a:r>
          </a:p>
          <a:p>
            <a:pPr marL="342900" indent="-342900">
              <a:buAutoNum type="arabicPeriod"/>
            </a:pPr>
            <a:r>
              <a:rPr lang="en-US" dirty="0"/>
              <a:t>Ethical Considerations: Users require guidance on the responsible and lawful usage of </a:t>
            </a:r>
            <a:r>
              <a:rPr lang="en-US" dirty="0" smtClean="0"/>
              <a:t>key loggers, </a:t>
            </a:r>
            <a:r>
              <a:rPr lang="en-US" dirty="0"/>
              <a:t>ensuring they do not infringe on privacy rights or engage in malicious activities.</a:t>
            </a:r>
          </a:p>
          <a:p>
            <a:pPr marL="342900" indent="-342900">
              <a:buAutoNum type="arabicPeriod"/>
            </a:pPr>
            <a:r>
              <a:rPr lang="en-US" dirty="0"/>
              <a:t>Forensic Investigation: Professionals in the digital forensics field need insights into the role of </a:t>
            </a:r>
            <a:r>
              <a:rPr lang="en-US" dirty="0" smtClean="0"/>
              <a:t>key loggers </a:t>
            </a:r>
            <a:r>
              <a:rPr lang="en-US" dirty="0"/>
              <a:t>in investigations, aiding them in detecting and attributing cybercrimes.</a:t>
            </a:r>
          </a:p>
          <a:p>
            <a:pPr indent="0">
              <a:buNone/>
            </a:pPr>
            <a:r>
              <a:rPr lang="en-US" b="1" dirty="0"/>
              <a:t>Benefits of the Project's Solution:</a:t>
            </a:r>
          </a:p>
          <a:p>
            <a:pPr marL="342900" indent="-342900">
              <a:buAutoNum type="arabicPeriod"/>
            </a:pPr>
            <a:r>
              <a:rPr lang="en-US" dirty="0"/>
              <a:t>Increased Security: The target audience will gain knowledge of </a:t>
            </a:r>
            <a:r>
              <a:rPr lang="en-US" dirty="0" smtClean="0"/>
              <a:t>key logger </a:t>
            </a:r>
            <a:r>
              <a:rPr lang="en-US" dirty="0"/>
              <a:t>detection and prevention techniques, allowing them to protect their personal or organizational data from unauthorized access.</a:t>
            </a:r>
          </a:p>
          <a:p>
            <a:pPr marL="342900" indent="-342900">
              <a:buAutoNum type="arabicPeriod"/>
            </a:pPr>
            <a:r>
              <a:rPr lang="en-US" dirty="0"/>
              <a:t>Enhanced Privacy: Users will understand the potential risks associated with </a:t>
            </a:r>
            <a:r>
              <a:rPr lang="en-US" dirty="0" smtClean="0"/>
              <a:t>key loggers </a:t>
            </a:r>
            <a:r>
              <a:rPr lang="en-US" dirty="0"/>
              <a:t>and can take proactive measures to ensure their privacy is not compromised.</a:t>
            </a:r>
          </a:p>
          <a:p>
            <a:pPr marL="342900" indent="-342900">
              <a:buAutoNum type="arabicPeriod"/>
            </a:pPr>
            <a:r>
              <a:rPr lang="en-US" dirty="0"/>
              <a:t>Legal Compliance: Individuals and organizations will gain insights into the legal framework surrounding </a:t>
            </a:r>
            <a:r>
              <a:rPr lang="en-US" dirty="0" smtClean="0"/>
              <a:t>key logger </a:t>
            </a:r>
            <a:r>
              <a:rPr lang="en-US" dirty="0"/>
              <a:t>usage, helping them navigate the boundaries and ensure they adhere to applicable laws and regulations.</a:t>
            </a:r>
          </a:p>
          <a:p>
            <a:pPr marL="342900" indent="-342900">
              <a:buAutoNum type="arabicPeriod"/>
            </a:pPr>
            <a:r>
              <a:rPr lang="en-US" dirty="0"/>
              <a:t>Forensic Proficiency: Forensic professionals will acquire a deeper understanding of </a:t>
            </a:r>
            <a:r>
              <a:rPr lang="en-US" dirty="0" smtClean="0"/>
              <a:t>key loggers, </a:t>
            </a:r>
            <a:r>
              <a:rPr lang="en-US" dirty="0"/>
              <a:t>enabling them to effectively investigate and analyze digital evidence, particularly in cases involving unauthorized access or data breaches.</a:t>
            </a:r>
          </a:p>
          <a:p>
            <a:pPr marL="342900" indent="-34290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dirty="0"/>
              <a:t>Regenerate response</a:t>
            </a:r>
          </a:p>
          <a:p>
            <a:pPr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advTm="30000">
        <p:random/>
      </p:transition>
    </mc:Choice>
    <mc:Fallback xmlns="">
      <p:transition spd="slow" advClick="0" advTm="30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ym typeface="+mn-ea"/>
              </a:rPr>
              <a:t/>
            </a:r>
            <a:br>
              <a:rPr lang="en-GB" dirty="0">
                <a:sym typeface="+mn-ea"/>
              </a:rPr>
            </a:br>
            <a:endParaRPr lang="en-US"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Text Box 2"/>
          <p:cNvSpPr txBox="1"/>
          <p:nvPr/>
        </p:nvSpPr>
        <p:spPr>
          <a:xfrm>
            <a:off x="438150" y="933450"/>
            <a:ext cx="11301095" cy="1198880"/>
          </a:xfrm>
          <a:prstGeom prst="rect">
            <a:avLst/>
          </a:prstGeom>
          <a:noFill/>
        </p:spPr>
        <p:txBody>
          <a:bodyPr wrap="square" rtlCol="0">
            <a:spAutoFit/>
          </a:bodyPr>
          <a:lstStyle/>
          <a:p>
            <a:pPr algn="ctr"/>
            <a:r>
              <a:rPr lang="en-US" sz="3600" b="1" dirty="0">
                <a:latin typeface="Times New Roman" panose="02020603050405020304" charset="0"/>
                <a:cs typeface="Times New Roman" panose="02020603050405020304" charset="0"/>
                <a:sym typeface="+mn-ea"/>
              </a:rPr>
              <a:t> </a:t>
            </a:r>
            <a:r>
              <a:rPr lang="en-US" sz="3600" b="1" u="sng" dirty="0">
                <a:latin typeface="Times New Roman" panose="02020603050405020304" charset="0"/>
                <a:cs typeface="Times New Roman" panose="02020603050405020304" charset="0"/>
                <a:sym typeface="+mn-ea"/>
              </a:rPr>
              <a:t>SOLUTION AND ITS VALUE PROPOSITION</a:t>
            </a:r>
            <a:endParaRPr lang="en-US" sz="3600" b="1" u="sng" dirty="0">
              <a:latin typeface="Times New Roman" panose="02020603050405020304" charset="0"/>
              <a:cs typeface="Times New Roman" panose="02020603050405020304" charset="0"/>
            </a:endParaRPr>
          </a:p>
          <a:p>
            <a:endParaRPr lang="en-US" sz="3600" b="1" dirty="0">
              <a:latin typeface="Times New Roman" panose="02020603050405020304" charset="0"/>
              <a:cs typeface="Times New Roman" panose="02020603050405020304" charset="0"/>
            </a:endParaRPr>
          </a:p>
        </p:txBody>
      </p:sp>
      <p:sp>
        <p:nvSpPr>
          <p:cNvPr id="4" name="Text Box 3"/>
          <p:cNvSpPr txBox="1"/>
          <p:nvPr/>
        </p:nvSpPr>
        <p:spPr>
          <a:xfrm>
            <a:off x="446405" y="1812290"/>
            <a:ext cx="11194415" cy="6092825"/>
          </a:xfrm>
          <a:prstGeom prst="rect">
            <a:avLst/>
          </a:prstGeom>
          <a:noFill/>
        </p:spPr>
        <p:txBody>
          <a:bodyPr wrap="square" rtlCol="0">
            <a:spAutoFit/>
          </a:bodyPr>
          <a:lstStyle/>
          <a:p>
            <a:pPr algn="just">
              <a:lnSpc>
                <a:spcPct val="150000"/>
              </a:lnSpc>
            </a:pPr>
            <a:r>
              <a:rPr lang="en-US" sz="2000" dirty="0">
                <a:latin typeface="Times New Roman" panose="02020603050405020304" charset="0"/>
                <a:cs typeface="Times New Roman" panose="02020603050405020304" charset="0"/>
              </a:rPr>
              <a:t>	My solution to the problem of keylogger capturing is the Keylogger Capturing Toolkit. It is designed to address the needs of end users concerned about information security, privacy, and the potential risks associated with keyloggers. The toolkit provides a comprehensive set of tools, resources, and guidance to empower individuals, organizations, and forensic professionals in effectively detecting, preventing, and mitigating keylogger attacks.</a:t>
            </a:r>
          </a:p>
          <a:p>
            <a:pPr algn="just">
              <a:lnSpc>
                <a:spcPct val="150000"/>
              </a:lnSpc>
            </a:pPr>
            <a:r>
              <a:rPr lang="en-US" sz="2000" dirty="0">
                <a:latin typeface="Times New Roman" panose="02020603050405020304" charset="0"/>
                <a:cs typeface="Times New Roman" panose="02020603050405020304" charset="0"/>
              </a:rPr>
              <a:t>How my solution brings value to the end users:</a:t>
            </a:r>
          </a:p>
          <a:p>
            <a:pPr algn="just">
              <a:lnSpc>
                <a:spcPct val="150000"/>
              </a:lnSpc>
            </a:pPr>
            <a:r>
              <a:rPr lang="en-US" sz="2000" b="1" dirty="0">
                <a:latin typeface="Times New Roman" panose="02020603050405020304" charset="0"/>
                <a:cs typeface="Times New Roman" panose="02020603050405020304" charset="0"/>
              </a:rPr>
              <a:t>Awareness and Education:</a:t>
            </a:r>
          </a:p>
          <a:p>
            <a:pPr marL="457200" indent="-457200" algn="just">
              <a:lnSpc>
                <a:spcPct val="150000"/>
              </a:lnSpc>
              <a:buAutoNum type="arabicPeriod"/>
            </a:pPr>
            <a:r>
              <a:rPr lang="en-US" sz="2000" dirty="0">
                <a:latin typeface="Times New Roman" panose="02020603050405020304" charset="0"/>
                <a:cs typeface="Times New Roman" panose="02020603050405020304" charset="0"/>
              </a:rPr>
              <a:t>Educational Materials: The toolkit offers in-depth educational materials, including guides, tutorials, and interactive content, to raise awareness about keyloggers and their risks.</a:t>
            </a:r>
          </a:p>
          <a:p>
            <a:pPr marL="457200" indent="-457200" algn="just">
              <a:lnSpc>
                <a:spcPct val="150000"/>
              </a:lnSpc>
              <a:buAutoNum type="arabicPeriod"/>
            </a:pPr>
            <a:r>
              <a:rPr lang="en-US" sz="2000" dirty="0">
                <a:latin typeface="Times New Roman" panose="02020603050405020304" charset="0"/>
                <a:cs typeface="Times New Roman" panose="02020603050405020304" charset="0"/>
              </a:rPr>
              <a:t>Understanding Keylogger Types: It provides insights into different types of keyloggers, their functionality, and operation, helping users comprehend the varying threats they may encounter.</a:t>
            </a:r>
          </a:p>
          <a:p>
            <a:pPr marL="457200" indent="-457200" algn="just">
              <a:lnSpc>
                <a:spcPct val="150000"/>
              </a:lnSpc>
            </a:pPr>
            <a:endParaRPr lang="en-US" sz="2000" dirty="0">
              <a:latin typeface="Times New Roman" panose="02020603050405020304" charset="0"/>
              <a:cs typeface="Times New Roman" panose="02020603050405020304" charset="0"/>
            </a:endParaRPr>
          </a:p>
          <a:p>
            <a:pPr algn="just">
              <a:lnSpc>
                <a:spcPct val="150000"/>
              </a:lnSpc>
            </a:pPr>
            <a:endParaRPr lang="en-US" sz="20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0000">
        <p:diamond/>
      </p:transition>
    </mc:Choice>
    <mc:Fallback xmlns="">
      <p:transition spd="slow" advClick="0" advTm="30000">
        <p:diamond/>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 Box 3"/>
          <p:cNvSpPr txBox="1"/>
          <p:nvPr/>
        </p:nvSpPr>
        <p:spPr>
          <a:xfrm>
            <a:off x="446534" y="626745"/>
            <a:ext cx="11350843" cy="6231255"/>
          </a:xfrm>
          <a:prstGeom prst="rect">
            <a:avLst/>
          </a:prstGeom>
          <a:noFill/>
        </p:spPr>
        <p:txBody>
          <a:bodyPr wrap="square" rtlCol="0">
            <a:spAutoFit/>
          </a:bodyPr>
          <a:lstStyle/>
          <a:p>
            <a:r>
              <a:rPr lang="en-US" sz="1900" b="1" dirty="0"/>
              <a:t>Detection and Prevention:</a:t>
            </a:r>
          </a:p>
          <a:p>
            <a:pPr marL="457200" indent="-457200">
              <a:buAutoNum type="arabicPeriod"/>
            </a:pPr>
            <a:r>
              <a:rPr lang="en-US" sz="1900" dirty="0"/>
              <a:t>Detection Tools: The toolkit includes advanced </a:t>
            </a:r>
            <a:r>
              <a:rPr lang="en-US" sz="1900" dirty="0" smtClean="0"/>
              <a:t>key logger </a:t>
            </a:r>
            <a:r>
              <a:rPr lang="en-US" sz="1900" dirty="0"/>
              <a:t>detection tools, allowing users to scan their systems for potential </a:t>
            </a:r>
            <a:r>
              <a:rPr lang="en-US" sz="1900" dirty="0" smtClean="0"/>
              <a:t>key logger </a:t>
            </a:r>
            <a:r>
              <a:rPr lang="en-US" sz="1900" dirty="0"/>
              <a:t>presence and identify any suspicious activities.</a:t>
            </a:r>
          </a:p>
          <a:p>
            <a:pPr marL="457200" indent="-457200">
              <a:buAutoNum type="arabicPeriod"/>
            </a:pPr>
            <a:r>
              <a:rPr lang="en-US" sz="1900" dirty="0"/>
              <a:t>Prevention Techniques: It provides a comprehensive set of prevention techniques, such as </a:t>
            </a:r>
            <a:r>
              <a:rPr lang="en-US" sz="1900" dirty="0" smtClean="0"/>
              <a:t>anti-key logger </a:t>
            </a:r>
            <a:r>
              <a:rPr lang="en-US" sz="1900" dirty="0"/>
              <a:t>software recommendations, best practices for secure browsing, and tips for creating strong passwords.</a:t>
            </a:r>
          </a:p>
          <a:p>
            <a:pPr marL="457200" indent="-457200"/>
            <a:endParaRPr lang="en-US" sz="1900" dirty="0"/>
          </a:p>
          <a:p>
            <a:r>
              <a:rPr lang="en-US" sz="1900" b="1" dirty="0"/>
              <a:t>Value to End Users:</a:t>
            </a:r>
          </a:p>
          <a:p>
            <a:endParaRPr lang="en-US" sz="1900" dirty="0"/>
          </a:p>
          <a:p>
            <a:pPr marL="457200" indent="-457200">
              <a:buFont typeface="Arial" panose="020B0604020202020204" pitchFamily="34" charset="0"/>
              <a:buAutoNum type="arabicPeriod"/>
            </a:pPr>
            <a:r>
              <a:rPr lang="en-US" sz="1900" dirty="0"/>
              <a:t>Enhanced Security and Privacy: Our solution empowers end users to proactively protect their sensitive information from unauthorized access, minimizing the risk of data breaches and identity theft.</a:t>
            </a:r>
          </a:p>
          <a:p>
            <a:pPr marL="457200" indent="-457200">
              <a:buFont typeface="Arial" panose="020B0604020202020204" pitchFamily="34" charset="0"/>
              <a:buAutoNum type="arabicPeriod"/>
            </a:pPr>
            <a:r>
              <a:rPr lang="en-US" sz="1900" dirty="0"/>
              <a:t>Compliance and Legal Assurance: Users gain a comprehensive understanding of legal and ethical considerations, ensuring they deploy </a:t>
            </a:r>
            <a:r>
              <a:rPr lang="en-US" sz="1900" dirty="0" smtClean="0"/>
              <a:t>key loggers </a:t>
            </a:r>
            <a:r>
              <a:rPr lang="en-US" sz="1900" dirty="0"/>
              <a:t>within the boundaries of the law and respect privacy rights.</a:t>
            </a:r>
          </a:p>
          <a:p>
            <a:pPr marL="457200" indent="-457200">
              <a:buFont typeface="Arial" panose="020B0604020202020204" pitchFamily="34" charset="0"/>
              <a:buAutoNum type="arabicPeriod"/>
            </a:pPr>
            <a:r>
              <a:rPr lang="en-US" sz="1900" dirty="0"/>
              <a:t>Forensic Efficiency: Forensic professionals benefit from advanced tools and techniques, enabling them to efficiently analyze </a:t>
            </a:r>
            <a:r>
              <a:rPr lang="en-US" sz="1900" dirty="0" smtClean="0"/>
              <a:t>key logger </a:t>
            </a:r>
            <a:r>
              <a:rPr lang="en-US" sz="1900" dirty="0"/>
              <a:t>data during investigations, leading to more effective resolution of cybercrimes.</a:t>
            </a:r>
          </a:p>
          <a:p>
            <a:pPr marL="457200" indent="-457200">
              <a:buFont typeface="Arial" panose="020B0604020202020204" pitchFamily="34" charset="0"/>
              <a:buAutoNum type="arabicPeriod"/>
            </a:pPr>
            <a:r>
              <a:rPr lang="en-US" sz="1900" dirty="0"/>
              <a:t>Peace of Mind: By equipping end users with knowledge, tools, and resources, our solution brings peace of mind, allowing individuals and organizations to confidently navigate the digital landscape without the fear of </a:t>
            </a:r>
            <a:r>
              <a:rPr lang="en-US" sz="1900" dirty="0" smtClean="0"/>
              <a:t>key logger </a:t>
            </a:r>
            <a:r>
              <a:rPr lang="en-US" sz="1900" dirty="0"/>
              <a:t>threats</a:t>
            </a:r>
            <a:r>
              <a:rPr lang="en-US" dirty="0"/>
              <a:t>.</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0">
        <p:push dir="u"/>
      </p:transition>
    </mc:Choice>
    <mc:Fallback xmlns="">
      <p:transition spd="slow" advClick="0" advTm="30000">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ym typeface="+mn-ea"/>
              </a:rPr>
              <a:t/>
            </a:r>
            <a:br>
              <a:rPr lang="en-GB" dirty="0">
                <a:sym typeface="+mn-ea"/>
              </a:rPr>
            </a:br>
            <a:endParaRPr lang="en-US"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Text Box 2"/>
          <p:cNvSpPr txBox="1"/>
          <p:nvPr/>
        </p:nvSpPr>
        <p:spPr>
          <a:xfrm>
            <a:off x="411480" y="973455"/>
            <a:ext cx="11341100" cy="1198880"/>
          </a:xfrm>
          <a:prstGeom prst="rect">
            <a:avLst/>
          </a:prstGeom>
          <a:noFill/>
        </p:spPr>
        <p:txBody>
          <a:bodyPr wrap="square" rtlCol="0">
            <a:spAutoFit/>
          </a:bodyPr>
          <a:lstStyle/>
          <a:p>
            <a:r>
              <a:rPr lang="en-US" sz="3600" b="1" u="sng" dirty="0">
                <a:latin typeface="Times New Roman" panose="02020603050405020304" charset="0"/>
                <a:cs typeface="Times New Roman" panose="02020603050405020304" charset="0"/>
                <a:sym typeface="+mn-ea"/>
              </a:rPr>
              <a:t>How did you customize the project and make it your own</a:t>
            </a:r>
            <a:endParaRPr lang="en-US" sz="3600" b="1" u="sng" dirty="0">
              <a:latin typeface="Times New Roman" panose="02020603050405020304" charset="0"/>
              <a:cs typeface="Times New Roman" panose="02020603050405020304" charset="0"/>
            </a:endParaRPr>
          </a:p>
          <a:p>
            <a:endParaRPr lang="en-US" sz="3600" b="1" dirty="0">
              <a:latin typeface="Times New Roman" panose="02020603050405020304" charset="0"/>
              <a:cs typeface="Times New Roman" panose="02020603050405020304" charset="0"/>
            </a:endParaRPr>
          </a:p>
        </p:txBody>
      </p:sp>
      <p:sp>
        <p:nvSpPr>
          <p:cNvPr id="4" name="Text Box 3"/>
          <p:cNvSpPr txBox="1"/>
          <p:nvPr/>
        </p:nvSpPr>
        <p:spPr>
          <a:xfrm>
            <a:off x="411480" y="2067560"/>
            <a:ext cx="11514455" cy="368300"/>
          </a:xfrm>
          <a:prstGeom prst="rect">
            <a:avLst/>
          </a:prstGeom>
          <a:noFill/>
        </p:spPr>
        <p:txBody>
          <a:bodyPr wrap="square" rtlCol="0">
            <a:spAutoFit/>
          </a:bodyPr>
          <a:lstStyle/>
          <a:p>
            <a:endParaRPr lang="en-US" dirty="0"/>
          </a:p>
        </p:txBody>
      </p:sp>
      <p:sp>
        <p:nvSpPr>
          <p:cNvPr id="5" name="Text Box 4"/>
          <p:cNvSpPr txBox="1"/>
          <p:nvPr/>
        </p:nvSpPr>
        <p:spPr>
          <a:xfrm>
            <a:off x="511175" y="1956435"/>
            <a:ext cx="11314430" cy="4707890"/>
          </a:xfrm>
          <a:prstGeom prst="rect">
            <a:avLst/>
          </a:prstGeom>
          <a:noFill/>
        </p:spPr>
        <p:txBody>
          <a:bodyPr wrap="square" rtlCol="0">
            <a:spAutoFit/>
          </a:bodyPr>
          <a:lstStyle/>
          <a:p>
            <a:pPr algn="just"/>
            <a:r>
              <a:rPr lang="en-US" dirty="0"/>
              <a:t>	</a:t>
            </a:r>
            <a:r>
              <a:rPr lang="en-US" sz="2000" dirty="0">
                <a:latin typeface="Times New Roman" panose="02020603050405020304" charset="0"/>
                <a:cs typeface="Times New Roman" panose="02020603050405020304" charset="0"/>
              </a:rPr>
              <a:t>Customizing keylogger capturing keystrokes typically involves developing or configuring keylogger software according to specific requirements. The process may vary depending on the software or programming language used. Here are a few approaches to customize keylogger capturing keystrokes:</a:t>
            </a:r>
          </a:p>
          <a:p>
            <a:pPr algn="just"/>
            <a:r>
              <a:rPr lang="en-US" sz="2000" b="1" dirty="0">
                <a:latin typeface="Times New Roman" panose="02020603050405020304" charset="0"/>
                <a:cs typeface="Times New Roman" panose="02020603050405020304" charset="0"/>
              </a:rPr>
              <a:t>Software Development:</a:t>
            </a:r>
          </a:p>
          <a:p>
            <a:pPr algn="just"/>
            <a:r>
              <a:rPr lang="en-US" sz="2000" dirty="0">
                <a:latin typeface="Times New Roman" panose="02020603050405020304" charset="0"/>
                <a:cs typeface="Times New Roman" panose="02020603050405020304" charset="0"/>
              </a:rPr>
              <a:t>Keylogger software development involves using keyboard hooks or API-level programming to intercept keystrokes before they reach the target application. You can utilize functions like GetAsyncKeyState or GetKeyState to capture keystrokes . Additionally, you may want to consider capturing other input events, such as clipboard text, application activity, or taking screenshots, based on your customization requirements .</a:t>
            </a:r>
          </a:p>
          <a:p>
            <a:pPr algn="just"/>
            <a:r>
              <a:rPr lang="en-US" sz="2000" b="1" dirty="0">
                <a:latin typeface="Times New Roman" panose="02020603050405020304" charset="0"/>
                <a:cs typeface="Times New Roman" panose="02020603050405020304" charset="0"/>
              </a:rPr>
              <a:t>Configuration and Settings:</a:t>
            </a:r>
          </a:p>
          <a:p>
            <a:pPr algn="just"/>
            <a:r>
              <a:rPr lang="en-US" sz="2000" dirty="0">
                <a:latin typeface="Times New Roman" panose="02020603050405020304" charset="0"/>
                <a:cs typeface="Times New Roman" panose="02020603050405020304" charset="0"/>
              </a:rPr>
              <a:t>Some keyloggers offer customization options through configuration files or settings within the software itself. These options may allow you to specify which keystrokes to capture, enable or disable specific features, define logging intervals, or set up filters to exclude certain keystrokes or applications.</a:t>
            </a:r>
          </a:p>
          <a:p>
            <a:pPr algn="just"/>
            <a:r>
              <a:rPr lang="en-US" sz="2000" dirty="0">
                <a:latin typeface="Times New Roman" panose="02020603050405020304" charset="0"/>
                <a:cs typeface="Times New Roman" panose="02020603050405020304" charset="0"/>
              </a:rPr>
              <a:t>The extent of customization options varies depending on the keylogger software you choose. Commercial keyloggers often provide more advanced customization features compared to basic or open-source alternatives.</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0">
        <p14:prism/>
      </p:transition>
    </mc:Choice>
    <mc:Fallback xmlns="">
      <p:transition spd="slow" advClick="0" advTm="30000">
        <p:fade/>
      </p:transition>
    </mc:Fallback>
  </mc:AlternateContent>
</p:sld>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851</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Times New Roman</vt:lpstr>
      <vt:lpstr>1_Default Design</vt:lpstr>
      <vt:lpstr>PowerPoint Presentation</vt:lpstr>
      <vt:lpstr> </vt:lpstr>
      <vt:lpstr> </vt:lpstr>
      <vt:lpstr> </vt:lpstr>
      <vt:lpstr> </vt:lpstr>
      <vt:lpstr>PowerPoint Presentation</vt:lpstr>
      <vt:lpstr> </vt:lpstr>
      <vt:lpstr>PowerPoint Presentation</vt:lpstr>
      <vt:lpstr> </vt:lpstr>
      <vt:lpstr> </vt:lpstr>
      <vt:lpstr>PowerPoint Presentation</vt:lpstr>
      <vt:lpstr>PowerPoint Presentation</vt:lpstr>
      <vt:lpstr>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Kathi Harshavardhan</dc:creator>
  <cp:lastModifiedBy>Microsoft account</cp:lastModifiedBy>
  <cp:revision>41</cp:revision>
  <dcterms:created xsi:type="dcterms:W3CDTF">2023-06-27T15:44:00Z</dcterms:created>
  <dcterms:modified xsi:type="dcterms:W3CDTF">2023-07-16T16:03:59Z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EC0F76D3AB314978B319751A153CBBDA</vt:lpwstr>
  </property>
  <property fmtid="{D5CDD505-2E9C-101B-9397-08002B2CF9AE}" pid="3" name="KSOProductBuildVer">
    <vt:lpwstr>1033-11.2.0.11537</vt:lpwstr>
  </property>
</Properties>
</file>