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65" r:id="rId3"/>
    <p:sldId id="267" r:id="rId4"/>
    <p:sldId id="271" r:id="rId5"/>
    <p:sldId id="270" r:id="rId6"/>
    <p:sldId id="274" r:id="rId7"/>
    <p:sldId id="279" r:id="rId8"/>
    <p:sldId id="280" r:id="rId9"/>
    <p:sldId id="281" r:id="rId10"/>
    <p:sldId id="276" r:id="rId11"/>
    <p:sldId id="282" r:id="rId12"/>
    <p:sldId id="283" r:id="rId13"/>
    <p:sldId id="27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5F92"/>
    <a:srgbClr val="005B90"/>
    <a:srgbClr val="656A6E"/>
    <a:srgbClr val="47494B"/>
    <a:srgbClr val="7D8184"/>
    <a:srgbClr val="1A1B1C"/>
    <a:srgbClr val="8B8E93"/>
    <a:srgbClr val="323B5F"/>
    <a:srgbClr val="333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6" autoAdjust="0"/>
    <p:restoredTop sz="84767" autoAdjust="0"/>
  </p:normalViewPr>
  <p:slideViewPr>
    <p:cSldViewPr snapToGrid="0">
      <p:cViewPr varScale="1">
        <p:scale>
          <a:sx n="61" d="100"/>
          <a:sy n="61" d="100"/>
        </p:scale>
        <p:origin x="10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75E87-ABAA-4DD4-8E0F-7FA515F2164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33DA5-CA4B-481A-A909-757692AAF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10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33DA5-CA4B-481A-A909-757692AAF3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7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EA341-692E-4C32-A199-DDDC7B8AB5E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828689"/>
              </a:buClr>
              <a:defRPr>
                <a:solidFill>
                  <a:srgbClr val="005F92"/>
                </a:solidFill>
              </a:defRPr>
            </a:lvl1pPr>
            <a:lvl2pPr>
              <a:defRPr>
                <a:solidFill>
                  <a:srgbClr val="2F486E"/>
                </a:solidFill>
              </a:defRPr>
            </a:lvl2pPr>
            <a:lvl3pPr>
              <a:defRPr>
                <a:solidFill>
                  <a:srgbClr val="2F486E"/>
                </a:solidFill>
              </a:defRPr>
            </a:lvl3pPr>
            <a:lvl4pPr>
              <a:defRPr>
                <a:solidFill>
                  <a:srgbClr val="2F486E"/>
                </a:solidFill>
              </a:defRPr>
            </a:lvl4pPr>
            <a:lvl5pPr>
              <a:defRPr>
                <a:solidFill>
                  <a:srgbClr val="2F486E"/>
                </a:solidFill>
              </a:defRPr>
            </a:lvl5pPr>
          </a:lstStyle>
          <a:p>
            <a:pPr lvl="0"/>
            <a:r>
              <a:rPr lang="en-US" dirty="0"/>
              <a:t>Slide Content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68FBA-C55D-4716-BAC7-4CC5ED90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332" y="6445212"/>
            <a:ext cx="636914" cy="283028"/>
          </a:xfrm>
          <a:prstGeom prst="rect">
            <a:avLst/>
          </a:prstGeom>
        </p:spPr>
        <p:txBody>
          <a:bodyPr/>
          <a:lstStyle/>
          <a:p>
            <a:fld id="{C7D9C8F7-B9C9-4A6D-B783-DEA6E6070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413164"/>
            <a:ext cx="10123055" cy="3844636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D5F42-7DD6-4A85-A245-568123AE61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9C8F7-B9C9-4A6D-B783-DEA6E6070D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88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65B7-619A-30D9-B369-9B3662D12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8CD54-4507-D1A7-B363-99CDC3BF1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A5862-30FE-5CB3-8DB1-9ED2291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5C6A-8BE4-44DD-B34F-4297E4052118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AB29B-383A-2B07-28B9-9651E1DA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8EB28-AC35-9D2D-BD08-EC34622A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9595-817D-497D-9284-A3468C1DA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62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5601BF-0AE3-488B-A8E2-70F054EC7E2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" y="5892722"/>
            <a:ext cx="12176760" cy="94241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5689B-5B5D-43C0-AEC9-58418D0E3420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457200" y="1102541"/>
            <a:ext cx="11273246" cy="4695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Slide Content Here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214291" y="5985289"/>
            <a:ext cx="7274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</a:rPr>
              <a:t>2</a:t>
            </a:r>
            <a:r>
              <a:rPr lang="en-US" sz="1600" b="1" i="1" baseline="30000" dirty="0">
                <a:solidFill>
                  <a:schemeClr val="bg1"/>
                </a:solidFill>
              </a:rPr>
              <a:t>nd</a:t>
            </a:r>
            <a:r>
              <a:rPr lang="en-US" sz="1600" b="1" i="1" dirty="0">
                <a:solidFill>
                  <a:schemeClr val="bg1"/>
                </a:solidFill>
              </a:rPr>
              <a:t> IEEE International Conference on Interdisciplinary Approaches in Technology and Management for Social Innovation </a:t>
            </a:r>
            <a:r>
              <a:rPr lang="en-US" sz="1600" b="1" i="1" baseline="0" dirty="0">
                <a:solidFill>
                  <a:schemeClr val="bg1"/>
                </a:solidFill>
              </a:rPr>
              <a:t>(Hybrid) </a:t>
            </a:r>
          </a:p>
          <a:p>
            <a:r>
              <a:rPr lang="en-US" sz="1600" b="1" i="1" baseline="0" dirty="0">
                <a:solidFill>
                  <a:schemeClr val="bg1"/>
                </a:solidFill>
              </a:rPr>
              <a:t>March 14-16, 2024, Gwalior, India</a:t>
            </a:r>
            <a:endParaRPr lang="en-SG" sz="1600" b="1" i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487912-5905-4B45-B98E-B880C44B489C}"/>
              </a:ext>
            </a:extLst>
          </p:cNvPr>
          <p:cNvSpPr txBox="1"/>
          <p:nvPr userDrawn="1"/>
        </p:nvSpPr>
        <p:spPr>
          <a:xfrm>
            <a:off x="8075337" y="6012109"/>
            <a:ext cx="3843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1" dirty="0">
                <a:solidFill>
                  <a:schemeClr val="bg1"/>
                </a:solidFill>
                <a:latin typeface="+mn-lt"/>
                <a:cs typeface="Aparajita" panose="020B0604020202020204" pitchFamily="34" charset="0"/>
              </a:rPr>
              <a:t>Enabling the Change! Social Innovation </a:t>
            </a:r>
          </a:p>
          <a:p>
            <a:pPr algn="l"/>
            <a:r>
              <a:rPr lang="en-US" sz="1600" b="1" i="1" dirty="0">
                <a:solidFill>
                  <a:schemeClr val="bg1"/>
                </a:solidFill>
                <a:latin typeface="+mn-lt"/>
                <a:cs typeface="Aparajita" panose="020B0604020202020204" pitchFamily="34" charset="0"/>
              </a:rPr>
              <a:t>for sustainable societies</a:t>
            </a:r>
            <a:endParaRPr lang="en-SG" sz="1600" b="1" i="1" dirty="0">
              <a:solidFill>
                <a:schemeClr val="bg1"/>
              </a:solidFill>
              <a:latin typeface="+mn-lt"/>
              <a:cs typeface="Aparajita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0538244-F3D8-43FE-88E7-EBB7D5853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762" y="6445212"/>
            <a:ext cx="636914" cy="2830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7D9C8F7-B9C9-4A6D-B783-DEA6E6070D5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9A78EB90-71D0-6C30-DE5E-E17E07D1C40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516" y="0"/>
            <a:ext cx="2418344" cy="919074"/>
          </a:xfrm>
          <a:prstGeom prst="rect">
            <a:avLst/>
          </a:prstGeom>
        </p:spPr>
      </p:pic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FA0E77B-93A9-357F-BA2C-F45FAB29F87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4" y="142752"/>
            <a:ext cx="2149311" cy="7307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B6C8BA-432D-DC69-5D52-03C182903DA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839" y="42648"/>
            <a:ext cx="2634076" cy="87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7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F486E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F486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F486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52C4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52C4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80503" y="1415181"/>
            <a:ext cx="11230983" cy="60880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Comparative Analysis of U-Net Models Using ResNet34, InceptionV3 and VGG16 for the Processing of Satellite Images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04257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authors Name and Affiliation</a:t>
            </a:r>
          </a:p>
          <a:p>
            <a:pPr algn="ctr"/>
            <a:r>
              <a:rPr lang="en-IN" sz="1800" i="1" dirty="0"/>
              <a:t>Sushil Kumar, Anubhav Yadav, Ajay Varshney, Aayush Sharma, Shivani, KIET Group of Institutions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4" y="2919403"/>
            <a:ext cx="12191999" cy="1100804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Paper ID 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172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Track No. 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Track 3 (S3)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7033EA-484A-41A3-8232-9D46EF237D4A}"/>
              </a:ext>
            </a:extLst>
          </p:cNvPr>
          <p:cNvSpPr/>
          <p:nvPr/>
        </p:nvSpPr>
        <p:spPr>
          <a:xfrm>
            <a:off x="3347621" y="4796488"/>
            <a:ext cx="5496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</a:p>
          <a:p>
            <a:pPr algn="ctr"/>
            <a:r>
              <a:rPr lang="en-IN" sz="1800" i="1" dirty="0"/>
              <a:t>Anubhav Yadav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800" i="1" dirty="0"/>
              <a:t>KIET Group of Institutions</a:t>
            </a:r>
          </a:p>
        </p:txBody>
      </p:sp>
    </p:spTree>
    <p:extLst>
      <p:ext uri="{BB962C8B-B14F-4D97-AF65-F5344CB8AC3E}">
        <p14:creationId xmlns:p14="http://schemas.microsoft.com/office/powerpoint/2010/main" val="3934555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C1520-1341-24F2-1E98-1B71B358A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53A533-11E5-E6B2-4355-789F5C26F282}"/>
              </a:ext>
            </a:extLst>
          </p:cNvPr>
          <p:cNvSpPr txBox="1"/>
          <p:nvPr/>
        </p:nvSpPr>
        <p:spPr>
          <a:xfrm>
            <a:off x="381733" y="1294586"/>
            <a:ext cx="3101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RESULT ANALYSIS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6CDCA2-1688-09C5-913E-E8561EB0F300}"/>
              </a:ext>
            </a:extLst>
          </p:cNvPr>
          <p:cNvSpPr txBox="1"/>
          <p:nvPr/>
        </p:nvSpPr>
        <p:spPr>
          <a:xfrm>
            <a:off x="437321" y="1934309"/>
            <a:ext cx="113173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 experiments were run for 50 epochs, the results recorded for each model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ResNet34 performed better than InceptionV3 and VGG16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Highest F1 scores is 0.6453 in training and 0.6455 in validation phases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This indicates a balanced precision and recall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Training accuracies were </a:t>
            </a:r>
            <a:r>
              <a:rPr lang="en-US" sz="3200" u="sng" dirty="0"/>
              <a:t>84.84%</a:t>
            </a:r>
            <a:endParaRPr lang="en-IN" sz="3200" u="sng" dirty="0"/>
          </a:p>
        </p:txBody>
      </p:sp>
    </p:spTree>
    <p:extLst>
      <p:ext uri="{BB962C8B-B14F-4D97-AF65-F5344CB8AC3E}">
        <p14:creationId xmlns:p14="http://schemas.microsoft.com/office/powerpoint/2010/main" val="1678341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BD27B-7359-4A15-C008-69A8E5D56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1714DC-0C86-3673-F71F-0D8E76B5DEF9}"/>
              </a:ext>
            </a:extLst>
          </p:cNvPr>
          <p:cNvSpPr txBox="1"/>
          <p:nvPr/>
        </p:nvSpPr>
        <p:spPr>
          <a:xfrm>
            <a:off x="381733" y="1294586"/>
            <a:ext cx="3101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RESULT ANALYSIS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77EEC8-2BCD-8362-7268-CD0A0DCA3567}"/>
              </a:ext>
            </a:extLst>
          </p:cNvPr>
          <p:cNvSpPr txBox="1"/>
          <p:nvPr/>
        </p:nvSpPr>
        <p:spPr>
          <a:xfrm>
            <a:off x="437321" y="1934309"/>
            <a:ext cx="113173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ResNet34 is resilient at identifying complex patterns.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Other models training and validation data is given in the table</a:t>
            </a:r>
            <a:endParaRPr lang="en-IN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D7719A-5490-FE68-2553-0A852D7CD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387" y="3269608"/>
            <a:ext cx="8275223" cy="229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64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1175B-E4AA-DB4F-0874-9D6F093EF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9B418D-B13E-7E2B-F157-399473F95085}"/>
              </a:ext>
            </a:extLst>
          </p:cNvPr>
          <p:cNvSpPr txBox="1"/>
          <p:nvPr/>
        </p:nvSpPr>
        <p:spPr>
          <a:xfrm>
            <a:off x="381733" y="1294586"/>
            <a:ext cx="3101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RESULT ANALYSIS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E5D6EC-13A1-86FD-A827-8AB1A7BF7434}"/>
              </a:ext>
            </a:extLst>
          </p:cNvPr>
          <p:cNvSpPr txBox="1"/>
          <p:nvPr/>
        </p:nvSpPr>
        <p:spPr>
          <a:xfrm>
            <a:off x="437321" y="1934309"/>
            <a:ext cx="113173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ResNet34 model regularly exhibited a progressive decline in loss, which suggests successful learning and convergence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InceptionV3 model exhibited a little elevated although consistent loss over the training epochs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VGG16 model demonstrated a persistent trend of diminishing loss over the duration of the experiment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02277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91EE9-CCF6-4B0B-33D8-7AB349D54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A2C095-0F67-1A31-C7DF-3E2693B8895F}"/>
              </a:ext>
            </a:extLst>
          </p:cNvPr>
          <p:cNvSpPr txBox="1"/>
          <p:nvPr/>
        </p:nvSpPr>
        <p:spPr>
          <a:xfrm>
            <a:off x="381733" y="1294586"/>
            <a:ext cx="2485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CONCLUSION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D78B1A-13F7-60C1-36DA-67772980251D}"/>
              </a:ext>
            </a:extLst>
          </p:cNvPr>
          <p:cNvSpPr txBox="1"/>
          <p:nvPr/>
        </p:nvSpPr>
        <p:spPr>
          <a:xfrm>
            <a:off x="437321" y="1934309"/>
            <a:ext cx="113173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err="1"/>
              <a:t>UNet</a:t>
            </a:r>
            <a:r>
              <a:rPr lang="en-US" sz="3200" dirty="0"/>
              <a:t> based ResNet34, InceptionV3, VGG16 are trained and their efficiency are measured and analyzed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err="1"/>
              <a:t>UNet</a:t>
            </a:r>
            <a:r>
              <a:rPr lang="en-US" sz="3200" dirty="0"/>
              <a:t> based ResNet34 achieved the highest accuracy of 84.84% and validation score of 0.6455 after 50 epochs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ResNet34 is the model of choice for our particular task because it strikes balance between high precision, recall and accuracies and offers insightful information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50433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12044-84A0-5440-992D-F91B5E26E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CF98E16-2F62-C0B7-0989-4D9C9B591AD2}"/>
              </a:ext>
            </a:extLst>
          </p:cNvPr>
          <p:cNvGrpSpPr/>
          <p:nvPr/>
        </p:nvGrpSpPr>
        <p:grpSpPr>
          <a:xfrm>
            <a:off x="3239376" y="1335156"/>
            <a:ext cx="6932449" cy="2781179"/>
            <a:chOff x="2784847" y="1164411"/>
            <a:chExt cx="6932449" cy="278117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05D3887-9E7C-4FA5-B05B-21C580EBED02}"/>
                </a:ext>
              </a:extLst>
            </p:cNvPr>
            <p:cNvSpPr txBox="1"/>
            <p:nvPr/>
          </p:nvSpPr>
          <p:spPr>
            <a:xfrm>
              <a:off x="2784847" y="1298712"/>
              <a:ext cx="5623655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600" dirty="0">
                  <a:latin typeface="Rastanty Cortez" panose="020F0502020204030204" pitchFamily="2" charset="0"/>
                </a:rPr>
                <a:t>Thank You</a:t>
              </a:r>
            </a:p>
          </p:txBody>
        </p:sp>
        <p:pic>
          <p:nvPicPr>
            <p:cNvPr id="4" name="Graphic 3" descr="Pen with solid fill">
              <a:extLst>
                <a:ext uri="{FF2B5EF4-FFF2-40B4-BE49-F238E27FC236}">
                  <a16:creationId xmlns:a16="http://schemas.microsoft.com/office/drawing/2014/main" id="{7A40DF70-3740-5326-EC71-343E78430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671253">
              <a:off x="7908374" y="1164411"/>
              <a:ext cx="1808922" cy="18089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484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DD1B1-7DD2-DDDD-7B3D-FC9445BF6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C49A7D-7126-A271-5309-98E7A25D80C9}"/>
              </a:ext>
            </a:extLst>
          </p:cNvPr>
          <p:cNvSpPr txBox="1"/>
          <p:nvPr/>
        </p:nvSpPr>
        <p:spPr>
          <a:xfrm>
            <a:off x="381733" y="1294586"/>
            <a:ext cx="2779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INTRODUCTION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E02932-BAD4-8307-0AED-206AB270FC59}"/>
              </a:ext>
            </a:extLst>
          </p:cNvPr>
          <p:cNvSpPr txBox="1"/>
          <p:nvPr/>
        </p:nvSpPr>
        <p:spPr>
          <a:xfrm>
            <a:off x="437321" y="1934309"/>
            <a:ext cx="113173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200" dirty="0"/>
              <a:t>Our main aim to apply Deep Learning models to Satellite Images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200" dirty="0"/>
              <a:t>We are applying this for image segmentation process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200" dirty="0"/>
              <a:t>To identify the land cover and land use pattern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200" dirty="0"/>
              <a:t>For applications of remote sensing, solution to environmental monitoring, disaster management, etc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200" dirty="0"/>
              <a:t>Uses the </a:t>
            </a:r>
            <a:r>
              <a:rPr lang="en-IN" sz="3200" dirty="0" err="1"/>
              <a:t>UNet</a:t>
            </a:r>
            <a:r>
              <a:rPr lang="en-IN" sz="3200" dirty="0"/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1468941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6A84F-D1FC-B3E5-F780-CDA3CD164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3E3EC1-BCA4-AA30-1A3E-1600D43DDA60}"/>
              </a:ext>
            </a:extLst>
          </p:cNvPr>
          <p:cNvSpPr txBox="1"/>
          <p:nvPr/>
        </p:nvSpPr>
        <p:spPr>
          <a:xfrm>
            <a:off x="381733" y="1294586"/>
            <a:ext cx="3655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err="1"/>
              <a:t>UNet</a:t>
            </a:r>
            <a:r>
              <a:rPr lang="en-IN" sz="2800" b="1" dirty="0"/>
              <a:t> ARCHITECTURE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F4DC73-15B7-15A5-1C92-2AAF74BB3C6F}"/>
              </a:ext>
            </a:extLst>
          </p:cNvPr>
          <p:cNvSpPr txBox="1"/>
          <p:nvPr/>
        </p:nvSpPr>
        <p:spPr>
          <a:xfrm>
            <a:off x="437321" y="1934309"/>
            <a:ext cx="113173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200" dirty="0"/>
              <a:t>It is CNN based neural network model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200" dirty="0"/>
              <a:t>Has unique U-shaped structure, comprising an encoder, bottleneck and decoder component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200" dirty="0"/>
              <a:t>It initially developed for bio-medical image segmentation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200" dirty="0"/>
              <a:t>Utilized as a powerful tool for satellite imagery analysis in this paper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200"/>
              <a:t>We used variants </a:t>
            </a:r>
            <a:r>
              <a:rPr lang="en-IN" sz="3200" dirty="0"/>
              <a:t>of </a:t>
            </a:r>
            <a:r>
              <a:rPr lang="en-IN" sz="3200" dirty="0" err="1"/>
              <a:t>UNet</a:t>
            </a:r>
            <a:r>
              <a:rPr lang="en-IN" sz="3200" dirty="0"/>
              <a:t>, namely ResNet34, InceptionV3 and VGG16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9679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02835-2739-DA48-6F31-B88E8CBA2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E1D40B31-C8D1-CB08-6D9E-1B77FD138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363" y="1841467"/>
            <a:ext cx="8175050" cy="39701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FF9B0A-5798-5289-E05C-4863879108E6}"/>
              </a:ext>
            </a:extLst>
          </p:cNvPr>
          <p:cNvSpPr txBox="1"/>
          <p:nvPr/>
        </p:nvSpPr>
        <p:spPr>
          <a:xfrm>
            <a:off x="381733" y="1294586"/>
            <a:ext cx="3655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err="1"/>
              <a:t>UNet</a:t>
            </a:r>
            <a:r>
              <a:rPr lang="en-IN" sz="2800" b="1" dirty="0"/>
              <a:t> ARCHITECTURE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6335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656F3-55F8-E49C-1F90-0CC8CC6ED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BEAF7F-E060-6F35-E171-5A0F2ABC0E0A}"/>
              </a:ext>
            </a:extLst>
          </p:cNvPr>
          <p:cNvSpPr txBox="1"/>
          <p:nvPr/>
        </p:nvSpPr>
        <p:spPr>
          <a:xfrm>
            <a:off x="381733" y="1067311"/>
            <a:ext cx="2808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METHODOLOGY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316AC-2A6A-2408-E441-5E0B9906E9F0}"/>
              </a:ext>
            </a:extLst>
          </p:cNvPr>
          <p:cNvSpPr txBox="1"/>
          <p:nvPr/>
        </p:nvSpPr>
        <p:spPr>
          <a:xfrm>
            <a:off x="437321" y="1577279"/>
            <a:ext cx="113173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/>
              <a:t>Data Collection: splits into two categories training and validation sets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/>
              <a:t>Preprocessing: Resizing, normalization, augmentation, One-Hot Encoding, Data Patching, Data generation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/>
              <a:t>Model Selection: </a:t>
            </a:r>
            <a:r>
              <a:rPr lang="en-IN" sz="2800" dirty="0" err="1"/>
              <a:t>Unet</a:t>
            </a: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/>
              <a:t>Model Tuning: Configured with Adam optimizer and a custom loss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/>
              <a:t>Model is tuned and evaluated on the basis of following metrics: Intersection over Union (</a:t>
            </a:r>
            <a:r>
              <a:rPr lang="en-IN" sz="2800" dirty="0" err="1"/>
              <a:t>IoU</a:t>
            </a:r>
            <a:r>
              <a:rPr lang="en-IN" sz="2800" dirty="0"/>
              <a:t>), F1-score, Accuracy</a:t>
            </a:r>
          </a:p>
        </p:txBody>
      </p:sp>
    </p:spTree>
    <p:extLst>
      <p:ext uri="{BB962C8B-B14F-4D97-AF65-F5344CB8AC3E}">
        <p14:creationId xmlns:p14="http://schemas.microsoft.com/office/powerpoint/2010/main" val="1098795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B7AB2-07B0-5C81-2870-3B4BEFF52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83CBA-8C93-6115-F8F0-66674CC00C27}"/>
              </a:ext>
            </a:extLst>
          </p:cNvPr>
          <p:cNvSpPr txBox="1"/>
          <p:nvPr/>
        </p:nvSpPr>
        <p:spPr>
          <a:xfrm>
            <a:off x="381733" y="1294586"/>
            <a:ext cx="3834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EXPERIMENTAL SETUP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208285-CF94-8081-3D26-B97772D64216}"/>
              </a:ext>
            </a:extLst>
          </p:cNvPr>
          <p:cNvSpPr txBox="1"/>
          <p:nvPr/>
        </p:nvSpPr>
        <p:spPr>
          <a:xfrm>
            <a:off x="437321" y="1934309"/>
            <a:ext cx="113173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Our dataset comprises of high-resolution satellite images representing urban areas, rural landscapes, agricultural regions and natural environments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These dataset also ensures the diversity across various land cover types and geographical conditions.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Dataset contains about </a:t>
            </a:r>
            <a:r>
              <a:rPr lang="en-US" sz="3200" b="1" dirty="0"/>
              <a:t>1100</a:t>
            </a:r>
            <a:r>
              <a:rPr lang="en-US" sz="3200" dirty="0"/>
              <a:t> images.</a:t>
            </a:r>
          </a:p>
        </p:txBody>
      </p:sp>
    </p:spTree>
    <p:extLst>
      <p:ext uri="{BB962C8B-B14F-4D97-AF65-F5344CB8AC3E}">
        <p14:creationId xmlns:p14="http://schemas.microsoft.com/office/powerpoint/2010/main" val="230815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728BD-7C4B-EEDF-44AE-59672CA82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AB16B2-C652-32F1-3192-1F4A2F718714}"/>
              </a:ext>
            </a:extLst>
          </p:cNvPr>
          <p:cNvSpPr txBox="1"/>
          <p:nvPr/>
        </p:nvSpPr>
        <p:spPr>
          <a:xfrm>
            <a:off x="381733" y="1294586"/>
            <a:ext cx="3834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EXPERIMENTAL SETUP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612190-4564-DC98-F7C6-6249AC65E9AF}"/>
              </a:ext>
            </a:extLst>
          </p:cNvPr>
          <p:cNvSpPr txBox="1"/>
          <p:nvPr/>
        </p:nvSpPr>
        <p:spPr>
          <a:xfrm>
            <a:off x="437321" y="1934309"/>
            <a:ext cx="113173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3200"/>
              <a:buFont typeface="Wingdings" panose="05000000000000000000" pitchFamily="2" charset="2"/>
              <a:buChar char="§"/>
            </a:pPr>
            <a:r>
              <a:rPr lang="en-US" sz="32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We splits the dataset into three subsets:</a:t>
            </a:r>
          </a:p>
          <a:p>
            <a:pPr marL="740664" lvl="1" indent="-283464">
              <a:buSzPts val="32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Training set (70%)</a:t>
            </a:r>
          </a:p>
          <a:p>
            <a:pPr marL="740664" lvl="1" indent="-283464">
              <a:buSzPts val="32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0000"/>
                </a:solidFill>
                <a:latin typeface="Aptos" panose="020B0004020202020204" pitchFamily="34" charset="0"/>
              </a:rPr>
              <a:t>Validation set (15%)</a:t>
            </a:r>
          </a:p>
          <a:p>
            <a:pPr marL="740664" lvl="1" indent="-283464">
              <a:buSzPts val="32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0000"/>
                </a:solidFill>
                <a:latin typeface="Aptos" panose="020B0004020202020204" pitchFamily="34" charset="0"/>
              </a:rPr>
              <a:t>Testing set (15%)</a:t>
            </a:r>
          </a:p>
          <a:p>
            <a:pPr marL="283464" indent="-283464">
              <a:buSzPts val="32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0000"/>
                </a:solidFill>
                <a:latin typeface="Aptos" panose="020B0004020202020204" pitchFamily="34" charset="0"/>
              </a:rPr>
              <a:t>Before training, the dataset undergoes resizing, normalization, and augmentation for </a:t>
            </a:r>
            <a:r>
              <a:rPr lang="en-US" sz="3200" dirty="0" err="1">
                <a:solidFill>
                  <a:srgbClr val="000000"/>
                </a:solidFill>
                <a:latin typeface="Aptos" panose="020B0004020202020204" pitchFamily="34" charset="0"/>
              </a:rPr>
              <a:t>UNet</a:t>
            </a:r>
            <a:r>
              <a:rPr lang="en-US" sz="3200" dirty="0">
                <a:solidFill>
                  <a:srgbClr val="000000"/>
                </a:solidFill>
                <a:latin typeface="Aptos" panose="020B0004020202020204" pitchFamily="34" charset="0"/>
              </a:rPr>
              <a:t> compatibility, convergence and enhanced model resilience</a:t>
            </a:r>
            <a:endParaRPr lang="en-IN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671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A745C-19A0-98A8-AFA3-ECDB786AC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158DA6-6A93-7CC4-0176-716E93A03FE2}"/>
              </a:ext>
            </a:extLst>
          </p:cNvPr>
          <p:cNvSpPr txBox="1"/>
          <p:nvPr/>
        </p:nvSpPr>
        <p:spPr>
          <a:xfrm>
            <a:off x="381733" y="1294586"/>
            <a:ext cx="3834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EXPERIMENTAL SETUP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D0FAB8-881D-FA74-BD36-26520FFBDE42}"/>
              </a:ext>
            </a:extLst>
          </p:cNvPr>
          <p:cNvSpPr txBox="1"/>
          <p:nvPr/>
        </p:nvSpPr>
        <p:spPr>
          <a:xfrm>
            <a:off x="437321" y="1934309"/>
            <a:ext cx="113173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3200"/>
              <a:buFont typeface="Wingdings" panose="05000000000000000000" pitchFamily="2" charset="2"/>
              <a:buChar char="§"/>
            </a:pPr>
            <a:r>
              <a:rPr lang="en-US" sz="3200" dirty="0"/>
              <a:t>Models undergo comprehensive training, incorporating crucial components such as hyperparameters, loss functions, optimization algorithms, data augmentation, and transfer learning. The training process is summarized in Table</a:t>
            </a:r>
            <a:endParaRPr lang="en-IN" sz="3200" dirty="0">
              <a:effectLst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EE29C5-72E7-D54D-17BB-46FC0D0A4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197" y="3996412"/>
            <a:ext cx="4461606" cy="182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43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5DBC4-A45A-E3AA-DCD8-836645639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458724-6DD7-4230-4F5D-42CAFEBA63BB}"/>
              </a:ext>
            </a:extLst>
          </p:cNvPr>
          <p:cNvSpPr txBox="1"/>
          <p:nvPr/>
        </p:nvSpPr>
        <p:spPr>
          <a:xfrm>
            <a:off x="381733" y="1294586"/>
            <a:ext cx="3834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EXPERIMENTAL SETUP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23669A-85E1-5811-828B-341BE7B3D5C9}"/>
              </a:ext>
            </a:extLst>
          </p:cNvPr>
          <p:cNvSpPr txBox="1"/>
          <p:nvPr/>
        </p:nvSpPr>
        <p:spPr>
          <a:xfrm>
            <a:off x="437321" y="1934309"/>
            <a:ext cx="113173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3200"/>
              <a:buFont typeface="Wingdings" panose="05000000000000000000" pitchFamily="2" charset="2"/>
              <a:buChar char="§"/>
            </a:pPr>
            <a:r>
              <a:rPr lang="en-US" sz="3200" dirty="0">
                <a:effectLst/>
              </a:rPr>
              <a:t>Originally trained on ImageNet, this approach accelerates convergence and improves feature capture for satellite images</a:t>
            </a: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3200"/>
              <a:buFont typeface="Wingdings" panose="05000000000000000000" pitchFamily="2" charset="2"/>
              <a:buChar char="§"/>
            </a:pPr>
            <a:r>
              <a:rPr lang="en-US" sz="3200" dirty="0"/>
              <a:t>In this research deep learning models benefit from carefully tuned hyperparameters, a customized loss function, the Adam optimizer, data augmentation, and transfer learning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4440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 anchorCtr="0">
        <a:normAutofit/>
      </a:bodyPr>
      <a:lstStyle>
        <a:defPPr>
          <a:defRPr sz="4000" dirty="0" smtClean="0">
            <a:solidFill>
              <a:srgbClr val="323B5F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7947</TotalTime>
  <Words>574</Words>
  <Application>Microsoft Office PowerPoint</Application>
  <PresentationFormat>Widescreen</PresentationFormat>
  <Paragraphs>60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Calibri</vt:lpstr>
      <vt:lpstr>Rastanty Cortez</vt:lpstr>
      <vt:lpstr>Wingdings</vt:lpstr>
      <vt:lpstr>Office Theme</vt:lpstr>
      <vt:lpstr>Comparative Analysis of U-Net Models Using ResNet34, InceptionV3 and VGG16 for the Processing of Satellite Images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Tay</dc:creator>
  <cp:keywords>No Markings, , , , , , , , ,</cp:keywords>
  <cp:lastModifiedBy>ajay.2024cs1151</cp:lastModifiedBy>
  <cp:revision>69</cp:revision>
  <cp:lastPrinted>2024-03-10T12:04:12Z</cp:lastPrinted>
  <dcterms:created xsi:type="dcterms:W3CDTF">2018-01-19T17:44:35Z</dcterms:created>
  <dcterms:modified xsi:type="dcterms:W3CDTF">2024-03-13T15:48:13Z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f8fcb58d-80d7-468b-ac74-3012341d9f00</vt:lpwstr>
  </property>
  <property fmtid="{D5CDD505-2E9C-101B-9397-08002B2CF9AE}" pid="3" name="XilinxPublication Year">
    <vt:lpwstr/>
  </property>
  <property fmtid="{D5CDD505-2E9C-101B-9397-08002B2CF9AE}" pid="4" name="XilinxVisual Markings">
    <vt:lpwstr/>
  </property>
  <property fmtid="{D5CDD505-2E9C-101B-9397-08002B2CF9AE}" pid="5" name="XilinxAdditional Classifications">
    <vt:lpwstr/>
  </property>
  <property fmtid="{D5CDD505-2E9C-101B-9397-08002B2CF9AE}" pid="6" name="XilinxDevelopment Projects">
    <vt:lpwstr/>
  </property>
  <property fmtid="{D5CDD505-2E9C-101B-9397-08002B2CF9AE}" pid="7" name="XilinxThird Party">
    <vt:lpwstr/>
  </property>
  <property fmtid="{D5CDD505-2E9C-101B-9397-08002B2CF9AE}" pid="8" name="XilinxExport Control">
    <vt:lpwstr/>
  </property>
  <property fmtid="{D5CDD505-2E9C-101B-9397-08002B2CF9AE}" pid="9" name="XilinxNote (Line 2)">
    <vt:lpwstr/>
  </property>
  <property fmtid="{D5CDD505-2E9C-101B-9397-08002B2CF9AE}" pid="10" name="XilinxClassification">
    <vt:lpwstr>No Markings</vt:lpwstr>
  </property>
</Properties>
</file>