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24F79-BA82-4371-BFC7-CFED1B34F38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156173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80333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2734135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8879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1848866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924F79-BA82-4371-BFC7-CFED1B34F38A}"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3322935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924F79-BA82-4371-BFC7-CFED1B34F38A}"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11744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24F79-BA82-4371-BFC7-CFED1B34F38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41583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24F79-BA82-4371-BFC7-CFED1B34F38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275224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24F79-BA82-4371-BFC7-CFED1B34F38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307780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24F79-BA82-4371-BFC7-CFED1B34F38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427826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68780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24F79-BA82-4371-BFC7-CFED1B34F38A}"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260352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24F79-BA82-4371-BFC7-CFED1B34F38A}"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31121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24F79-BA82-4371-BFC7-CFED1B34F38A}"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393544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6054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24F79-BA82-4371-BFC7-CFED1B34F38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2999A-CD9F-46D6-B498-7A040AF1D4C3}" type="slidenum">
              <a:rPr lang="en-IN" smtClean="0"/>
              <a:t>‹#›</a:t>
            </a:fld>
            <a:endParaRPr lang="en-IN"/>
          </a:p>
        </p:txBody>
      </p:sp>
    </p:spTree>
    <p:extLst>
      <p:ext uri="{BB962C8B-B14F-4D97-AF65-F5344CB8AC3E}">
        <p14:creationId xmlns:p14="http://schemas.microsoft.com/office/powerpoint/2010/main" val="21053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24F79-BA82-4371-BFC7-CFED1B34F38A}" type="datetimeFigureOut">
              <a:rPr lang="en-IN" smtClean="0"/>
              <a:t>23-04-2024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62999A-CD9F-46D6-B498-7A040AF1D4C3}" type="slidenum">
              <a:rPr lang="en-IN" smtClean="0"/>
              <a:t>‹#›</a:t>
            </a:fld>
            <a:endParaRPr lang="en-IN"/>
          </a:p>
        </p:txBody>
      </p:sp>
    </p:spTree>
    <p:extLst>
      <p:ext uri="{BB962C8B-B14F-4D97-AF65-F5344CB8AC3E}">
        <p14:creationId xmlns:p14="http://schemas.microsoft.com/office/powerpoint/2010/main" val="411062573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1B55-F63D-3A22-23C9-02FF19AFEDEC}"/>
              </a:ext>
            </a:extLst>
          </p:cNvPr>
          <p:cNvSpPr>
            <a:spLocks noGrp="1"/>
          </p:cNvSpPr>
          <p:nvPr>
            <p:ph type="ctrTitle"/>
          </p:nvPr>
        </p:nvSpPr>
        <p:spPr>
          <a:xfrm>
            <a:off x="1595269" y="494523"/>
            <a:ext cx="9001462" cy="2556588"/>
          </a:xfrm>
        </p:spPr>
        <p:txBody>
          <a:bodyPr/>
          <a:lstStyle/>
          <a:p>
            <a:r>
              <a:rPr lang="en-IN" dirty="0"/>
              <a:t>Project title :</a:t>
            </a:r>
            <a:br>
              <a:rPr lang="en-IN" dirty="0"/>
            </a:br>
            <a:r>
              <a:rPr lang="en-IN" dirty="0"/>
              <a:t>NUTI</a:t>
            </a:r>
          </a:p>
        </p:txBody>
      </p:sp>
      <p:sp>
        <p:nvSpPr>
          <p:cNvPr id="3" name="Subtitle 2">
            <a:extLst>
              <a:ext uri="{FF2B5EF4-FFF2-40B4-BE49-F238E27FC236}">
                <a16:creationId xmlns:a16="http://schemas.microsoft.com/office/drawing/2014/main" id="{6C76C84B-56CC-91E9-E489-CB9C01129B14}"/>
              </a:ext>
            </a:extLst>
          </p:cNvPr>
          <p:cNvSpPr>
            <a:spLocks noGrp="1"/>
          </p:cNvSpPr>
          <p:nvPr>
            <p:ph type="subTitle" idx="1"/>
          </p:nvPr>
        </p:nvSpPr>
        <p:spPr>
          <a:xfrm>
            <a:off x="1595268" y="3602037"/>
            <a:ext cx="9928037" cy="2910729"/>
          </a:xfrm>
        </p:spPr>
        <p:txBody>
          <a:bodyPr>
            <a:normAutofit/>
          </a:bodyPr>
          <a:lstStyle/>
          <a:p>
            <a:r>
              <a:rPr lang="en-IN" dirty="0"/>
              <a:t>Gaurav Dubey 2000290120065</a:t>
            </a:r>
          </a:p>
          <a:p>
            <a:r>
              <a:rPr lang="en-US" dirty="0">
                <a:effectLst/>
                <a:latin typeface="Century Gothic" panose="020B0502020202020204" pitchFamily="34" charset="0"/>
                <a:ea typeface="Times New Roman" panose="02020603050405020304" pitchFamily="18" charset="0"/>
              </a:rPr>
              <a:t>Pushkar Saraswat 2100290129006</a:t>
            </a:r>
            <a:endParaRPr lang="en-IN" dirty="0">
              <a:effectLst/>
              <a:latin typeface="Times New Roman" panose="02020603050405020304" pitchFamily="18" charset="0"/>
              <a:ea typeface="Times New Roman" panose="02020603050405020304" pitchFamily="18" charset="0"/>
            </a:endParaRPr>
          </a:p>
          <a:p>
            <a:r>
              <a:rPr lang="en-US" dirty="0">
                <a:effectLst/>
                <a:latin typeface="Century Gothic" panose="020B0502020202020204" pitchFamily="34" charset="0"/>
                <a:ea typeface="Times New Roman" panose="02020603050405020304" pitchFamily="18" charset="0"/>
              </a:rPr>
              <a:t>Hardik </a:t>
            </a:r>
            <a:r>
              <a:rPr lang="en-US" dirty="0" err="1">
                <a:effectLst/>
                <a:latin typeface="Century Gothic" panose="020B0502020202020204" pitchFamily="34" charset="0"/>
                <a:ea typeface="Times New Roman" panose="02020603050405020304" pitchFamily="18" charset="0"/>
              </a:rPr>
              <a:t>Soni</a:t>
            </a:r>
            <a:r>
              <a:rPr lang="en-US" dirty="0">
                <a:effectLst/>
                <a:latin typeface="Century Gothic" panose="020B0502020202020204" pitchFamily="34" charset="0"/>
                <a:ea typeface="Times New Roman" panose="02020603050405020304" pitchFamily="18" charset="0"/>
              </a:rPr>
              <a:t> 2000290120068</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BCC9B14-8938-2025-C021-EFE00054F0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96731" y="159398"/>
            <a:ext cx="1390650" cy="1295400"/>
          </a:xfrm>
          <a:prstGeom prst="rect">
            <a:avLst/>
          </a:prstGeom>
          <a:noFill/>
          <a:ln>
            <a:noFill/>
          </a:ln>
        </p:spPr>
      </p:pic>
    </p:spTree>
    <p:extLst>
      <p:ext uri="{BB962C8B-B14F-4D97-AF65-F5344CB8AC3E}">
        <p14:creationId xmlns:p14="http://schemas.microsoft.com/office/powerpoint/2010/main" val="384150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6309-DD6B-F7B9-43FC-18B61F697E8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02052A0-5FA7-84D6-A3F9-15D57017640A}"/>
              </a:ext>
            </a:extLst>
          </p:cNvPr>
          <p:cNvSpPr>
            <a:spLocks noGrp="1"/>
          </p:cNvSpPr>
          <p:nvPr>
            <p:ph sz="half" idx="1"/>
          </p:nvPr>
        </p:nvSpPr>
        <p:spPr/>
        <p:txBody>
          <a:bodyPr/>
          <a:lstStyle/>
          <a:p>
            <a:r>
              <a:rPr lang="en-IN" dirty="0"/>
              <a:t>PRODUCT DESCRIPTION PAGE</a:t>
            </a:r>
          </a:p>
          <a:p>
            <a:endParaRPr lang="en-IN" dirty="0"/>
          </a:p>
        </p:txBody>
      </p:sp>
      <p:sp>
        <p:nvSpPr>
          <p:cNvPr id="4" name="Content Placeholder 3">
            <a:extLst>
              <a:ext uri="{FF2B5EF4-FFF2-40B4-BE49-F238E27FC236}">
                <a16:creationId xmlns:a16="http://schemas.microsoft.com/office/drawing/2014/main" id="{2630532F-EB3E-7AC3-F767-5977DEB739AE}"/>
              </a:ext>
            </a:extLst>
          </p:cNvPr>
          <p:cNvSpPr>
            <a:spLocks noGrp="1"/>
          </p:cNvSpPr>
          <p:nvPr>
            <p:ph sz="half" idx="2"/>
          </p:nvPr>
        </p:nvSpPr>
        <p:spPr/>
        <p:txBody>
          <a:bodyPr/>
          <a:lstStyle/>
          <a:p>
            <a:r>
              <a:rPr lang="en-IN" dirty="0"/>
              <a:t>PRODUCT PAGE</a:t>
            </a:r>
          </a:p>
        </p:txBody>
      </p:sp>
      <p:pic>
        <p:nvPicPr>
          <p:cNvPr id="6" name="Picture 5">
            <a:extLst>
              <a:ext uri="{FF2B5EF4-FFF2-40B4-BE49-F238E27FC236}">
                <a16:creationId xmlns:a16="http://schemas.microsoft.com/office/drawing/2014/main" id="{F842FEDC-79B6-6CD8-7CE6-FCEA72320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1951" y="2524125"/>
            <a:ext cx="5463540" cy="3073400"/>
          </a:xfrm>
          <a:prstGeom prst="rect">
            <a:avLst/>
          </a:prstGeom>
          <a:noFill/>
        </p:spPr>
      </p:pic>
      <p:pic>
        <p:nvPicPr>
          <p:cNvPr id="7" name="Picture 6">
            <a:extLst>
              <a:ext uri="{FF2B5EF4-FFF2-40B4-BE49-F238E27FC236}">
                <a16:creationId xmlns:a16="http://schemas.microsoft.com/office/drawing/2014/main" id="{B8956FB7-D0A5-013C-D06F-A138C5953D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162" y="2629217"/>
            <a:ext cx="5451475" cy="3066415"/>
          </a:xfrm>
          <a:prstGeom prst="rect">
            <a:avLst/>
          </a:prstGeom>
          <a:noFill/>
        </p:spPr>
      </p:pic>
    </p:spTree>
    <p:extLst>
      <p:ext uri="{BB962C8B-B14F-4D97-AF65-F5344CB8AC3E}">
        <p14:creationId xmlns:p14="http://schemas.microsoft.com/office/powerpoint/2010/main" val="354378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913795" y="609600"/>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CONCLUSION</a:t>
            </a:r>
            <a:endParaRPr/>
          </a:p>
        </p:txBody>
      </p:sp>
      <p:sp>
        <p:nvSpPr>
          <p:cNvPr id="45" name="Google Shape;45;p5"/>
          <p:cNvSpPr txBox="1">
            <a:spLocks noGrp="1"/>
          </p:cNvSpPr>
          <p:nvPr>
            <p:ph type="body" idx="1"/>
          </p:nvPr>
        </p:nvSpPr>
        <p:spPr>
          <a:xfrm>
            <a:off x="913795" y="2096064"/>
            <a:ext cx="10353900" cy="36951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20000"/>
              </a:lnSpc>
              <a:spcBef>
                <a:spcPts val="0"/>
              </a:spcBef>
              <a:spcAft>
                <a:spcPts val="0"/>
              </a:spcAft>
              <a:buClr>
                <a:schemeClr val="lt1"/>
              </a:buClr>
              <a:buSzPct val="100000"/>
              <a:buNone/>
            </a:pPr>
            <a:r>
              <a:rPr lang="en-US" sz="2800">
                <a:latin typeface="Times New Roman"/>
                <a:ea typeface="Times New Roman"/>
                <a:cs typeface="Times New Roman"/>
                <a:sym typeface="Times New Roman"/>
              </a:rPr>
              <a:t>E-Commerce is a boon for any country- if given right impetus and good environmental framework to prosper can significantly lead to country’s progress and development. Through our project we have tried to help the local shopkeepers to establish a connection with the technology and increase their income by letting the customer know about the product availability at their shops at affordable price.</a:t>
            </a:r>
            <a:endParaRPr sz="2800">
              <a:latin typeface="Times New Roman"/>
              <a:ea typeface="Times New Roman"/>
              <a:cs typeface="Times New Roman"/>
              <a:sym typeface="Times New Roman"/>
            </a:endParaRPr>
          </a:p>
          <a:p>
            <a:pPr marL="0" lvl="0" indent="0" algn="just" rtl="0">
              <a:lnSpc>
                <a:spcPct val="120000"/>
              </a:lnSpc>
              <a:spcBef>
                <a:spcPts val="1000"/>
              </a:spcBef>
              <a:spcAft>
                <a:spcPts val="0"/>
              </a:spcAft>
              <a:buClr>
                <a:schemeClr val="lt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913795" y="609600"/>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FUTURE SCOPE</a:t>
            </a:r>
            <a:endParaRPr/>
          </a:p>
        </p:txBody>
      </p:sp>
      <p:sp>
        <p:nvSpPr>
          <p:cNvPr id="48" name="Google Shape;48;p6"/>
          <p:cNvSpPr txBox="1">
            <a:spLocks noGrp="1"/>
          </p:cNvSpPr>
          <p:nvPr>
            <p:ph type="body" idx="1"/>
          </p:nvPr>
        </p:nvSpPr>
        <p:spPr>
          <a:xfrm>
            <a:off x="913795" y="2096064"/>
            <a:ext cx="10353900" cy="3695100"/>
          </a:xfrm>
          <a:prstGeom prst="rect">
            <a:avLst/>
          </a:prstGeom>
          <a:noFill/>
          <a:ln>
            <a:noFill/>
          </a:ln>
        </p:spPr>
        <p:txBody>
          <a:bodyPr spcFirstLastPara="1" wrap="square" lIns="91425" tIns="45700" rIns="91425" bIns="45700" anchor="t" anchorCtr="0">
            <a:normAutofit/>
          </a:bodyPr>
          <a:lstStyle/>
          <a:p>
            <a:pPr marL="228600" lvl="0" indent="-266700" algn="just" rtl="0">
              <a:lnSpc>
                <a:spcPct val="12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After discussion with the team and with our guide, we can consider the scope of this project as follows :</a:t>
            </a:r>
            <a:endParaRPr sz="2400">
              <a:latin typeface="Times New Roman"/>
              <a:ea typeface="Times New Roman"/>
              <a:cs typeface="Times New Roman"/>
              <a:sym typeface="Times New Roman"/>
            </a:endParaRPr>
          </a:p>
          <a:p>
            <a:pPr marL="228600" lvl="0" indent="-266700" algn="just" rtl="0">
              <a:lnSpc>
                <a:spcPct val="12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It will give an Opportunity to Retailers/ shopkeepers to be recognized and their product visibility will increase in a particular area.</a:t>
            </a:r>
            <a:endParaRPr sz="2400">
              <a:latin typeface="Times New Roman"/>
              <a:ea typeface="Times New Roman"/>
              <a:cs typeface="Times New Roman"/>
              <a:sym typeface="Times New Roman"/>
            </a:endParaRPr>
          </a:p>
          <a:p>
            <a:pPr marL="228600" lvl="0" indent="-266700" algn="just" rtl="0">
              <a:lnSpc>
                <a:spcPct val="12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Customers will have more faith over the nearby shopkeepers and will be satisfied by relying on their products.</a:t>
            </a:r>
            <a:endParaRPr sz="2400">
              <a:latin typeface="Times New Roman"/>
              <a:ea typeface="Times New Roman"/>
              <a:cs typeface="Times New Roman"/>
              <a:sym typeface="Times New Roman"/>
            </a:endParaRPr>
          </a:p>
          <a:p>
            <a:pPr marL="0" lvl="0" indent="0" algn="just" rtl="0">
              <a:lnSpc>
                <a:spcPct val="120000"/>
              </a:lnSpc>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0C6E-7ABD-C91B-B88D-6FE074B4534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05FE184-D1A8-E282-4DC4-AAF5CFEF4350}"/>
              </a:ext>
            </a:extLst>
          </p:cNvPr>
          <p:cNvSpPr>
            <a:spLocks noGrp="1"/>
          </p:cNvSpPr>
          <p:nvPr>
            <p:ph idx="1"/>
          </p:nvPr>
        </p:nvSpPr>
        <p:spPr>
          <a:xfrm>
            <a:off x="913795" y="1614196"/>
            <a:ext cx="10353762" cy="4177004"/>
          </a:xfrm>
        </p:spPr>
        <p:txBody>
          <a:bodyPr>
            <a:normAutofit fontScale="92500" lnSpcReduction="10000"/>
          </a:bodyPr>
          <a:lstStyle/>
          <a:p>
            <a:pPr marL="342900" lvl="0" indent="-342900" algn="just">
              <a:buFont typeface="+mj-lt"/>
              <a:buAutoNum type="arabicPeriod"/>
            </a:pPr>
            <a:r>
              <a:rPr lang="en-IN" sz="1800" dirty="0" err="1">
                <a:effectLst/>
                <a:latin typeface="Times New Roman" panose="02020603050405020304" pitchFamily="18" charset="0"/>
                <a:ea typeface="Times New Roman" panose="02020603050405020304" pitchFamily="18" charset="0"/>
              </a:rPr>
              <a:t>Awais</a:t>
            </a:r>
            <a:r>
              <a:rPr lang="en-IN" sz="1800" dirty="0">
                <a:effectLst/>
                <a:latin typeface="Times New Roman" panose="02020603050405020304" pitchFamily="18" charset="0"/>
                <a:ea typeface="Times New Roman" panose="02020603050405020304" pitchFamily="18" charset="0"/>
              </a:rPr>
              <a:t> Muhammad and </a:t>
            </a:r>
            <a:r>
              <a:rPr lang="en-IN" sz="1800" dirty="0" err="1">
                <a:effectLst/>
                <a:latin typeface="Times New Roman" panose="02020603050405020304" pitchFamily="18" charset="0"/>
                <a:ea typeface="Times New Roman" panose="02020603050405020304" pitchFamily="18" charset="0"/>
              </a:rPr>
              <a:t>Samin</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Tanzila</a:t>
            </a:r>
            <a:r>
              <a:rPr lang="en-IN" sz="1800" dirty="0">
                <a:effectLst/>
                <a:latin typeface="Times New Roman" panose="02020603050405020304" pitchFamily="18" charset="0"/>
                <a:ea typeface="Times New Roman" panose="02020603050405020304" pitchFamily="18" charset="0"/>
              </a:rPr>
              <a:t> (2012), “Advanced SWOT Analysis of ECommerce”, IJCSI International Journal of Computer science Issues, Vol 9,Issue 2,No 2,pp. 569-574</a:t>
            </a:r>
          </a:p>
          <a:p>
            <a:pPr marL="342900" lvl="0" indent="-342900" algn="just">
              <a:buFont typeface="+mj-lt"/>
              <a:buAutoNum type="arabicPeriod"/>
            </a:pPr>
            <a:r>
              <a:rPr lang="en-IN" sz="1800" dirty="0" err="1">
                <a:effectLst/>
                <a:latin typeface="Times New Roman" panose="02020603050405020304" pitchFamily="18" charset="0"/>
                <a:ea typeface="Times New Roman" panose="02020603050405020304" pitchFamily="18" charset="0"/>
              </a:rPr>
              <a:t>Blasio,G.,D</a:t>
            </a:r>
            <a:r>
              <a:rPr lang="en-IN" sz="1800" dirty="0">
                <a:effectLst/>
                <a:latin typeface="Times New Roman" panose="02020603050405020304" pitchFamily="18" charset="0"/>
                <a:ea typeface="Times New Roman" panose="02020603050405020304" pitchFamily="18" charset="0"/>
              </a:rPr>
              <a:t>. (2008), “Urban–Rural Differences in Internet Usage, e-Commerce, and </a:t>
            </a:r>
            <a:r>
              <a:rPr lang="en-IN" sz="1800" dirty="0" err="1">
                <a:effectLst/>
                <a:latin typeface="Times New Roman" panose="02020603050405020304" pitchFamily="18" charset="0"/>
                <a:ea typeface="Times New Roman" panose="02020603050405020304" pitchFamily="18" charset="0"/>
              </a:rPr>
              <a:t>eBanking</a:t>
            </a:r>
            <a:r>
              <a:rPr lang="en-IN" sz="1800" dirty="0">
                <a:effectLst/>
                <a:latin typeface="Times New Roman" panose="02020603050405020304" pitchFamily="18" charset="0"/>
                <a:ea typeface="Times New Roman" panose="02020603050405020304" pitchFamily="18" charset="0"/>
              </a:rPr>
              <a:t>: Evidence from Italy”, Growth and Change, 39.2 , pp. 341–367</a:t>
            </a:r>
          </a:p>
          <a:p>
            <a:pPr marL="342900" lvl="0" indent="-342900" algn="just">
              <a:buFont typeface="+mj-lt"/>
              <a:buAutoNum type="arabicPeriod"/>
            </a:pPr>
            <a:r>
              <a:rPr lang="en-US" sz="1800" dirty="0" err="1">
                <a:effectLst/>
                <a:latin typeface="Times New Roman" panose="02020603050405020304" pitchFamily="18" charset="0"/>
                <a:ea typeface="Times New Roman" panose="02020603050405020304" pitchFamily="18" charset="0"/>
              </a:rPr>
              <a:t>Chanana</a:t>
            </a:r>
            <a:r>
              <a:rPr lang="en-US" sz="1800" dirty="0">
                <a:effectLst/>
                <a:latin typeface="Times New Roman" panose="02020603050405020304" pitchFamily="18" charset="0"/>
                <a:ea typeface="Times New Roman" panose="02020603050405020304" pitchFamily="18" charset="0"/>
              </a:rPr>
              <a:t> Nisha and </a:t>
            </a:r>
            <a:r>
              <a:rPr lang="en-US" sz="1800" dirty="0" err="1">
                <a:effectLst/>
                <a:latin typeface="Times New Roman" panose="02020603050405020304" pitchFamily="18" charset="0"/>
                <a:ea typeface="Times New Roman" panose="02020603050405020304" pitchFamily="18" charset="0"/>
              </a:rPr>
              <a:t>Goele</a:t>
            </a:r>
            <a:r>
              <a:rPr lang="en-US" sz="1800" dirty="0">
                <a:effectLst/>
                <a:latin typeface="Times New Roman" panose="02020603050405020304" pitchFamily="18" charset="0"/>
                <a:ea typeface="Times New Roman" panose="02020603050405020304" pitchFamily="18" charset="0"/>
              </a:rPr>
              <a:t> Sangeeta, “Future of e-commerce in India”, International Journal of Computing &amp; Business Research, ISSN (Online): 2229-6166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err="1">
                <a:effectLst/>
                <a:latin typeface="Times New Roman" panose="02020603050405020304" pitchFamily="18" charset="0"/>
                <a:ea typeface="Times New Roman" panose="02020603050405020304" pitchFamily="18" charset="0"/>
              </a:rPr>
              <a:t>Chou,D.,C</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Chou,A.,Y</a:t>
            </a:r>
            <a:r>
              <a:rPr lang="en-US" sz="1800" dirty="0">
                <a:effectLst/>
                <a:latin typeface="Times New Roman" panose="02020603050405020304" pitchFamily="18" charset="0"/>
                <a:ea typeface="Times New Roman" panose="02020603050405020304" pitchFamily="18" charset="0"/>
              </a:rPr>
              <a:t>. (2000), “The E-Commerce Revolution, A Guide to the Internet Revolution in Banking” information systems management,pp.51-57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err="1">
                <a:effectLst/>
                <a:latin typeface="Times New Roman" panose="02020603050405020304" pitchFamily="18" charset="0"/>
                <a:ea typeface="Times New Roman" panose="02020603050405020304" pitchFamily="18" charset="0"/>
              </a:rPr>
              <a:t>D’silva,B</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D’Silva,S</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Bhuptani,R.,S.,K</a:t>
            </a:r>
            <a:r>
              <a:rPr lang="en-US" sz="1800" dirty="0">
                <a:effectLst/>
                <a:latin typeface="Times New Roman" panose="02020603050405020304" pitchFamily="18" charset="0"/>
                <a:ea typeface="Times New Roman" panose="02020603050405020304" pitchFamily="18" charset="0"/>
              </a:rPr>
              <a:t>.(2010), “Behavioral Aspect of Teenagers Towards Internet Banking: An empirical study”, Indian journal of marketing, 40.10, pp.44-53</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Dutta and Dutta (2009) “A Study on Customer Perception towards HDFC Limited” International Journal of Management Sciences and Business Research Volume 2, Issue 4- ISSN (2226-8235)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4603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C2244-4BB3-C068-88E5-8DA5EDCA9A7F}"/>
              </a:ext>
            </a:extLst>
          </p:cNvPr>
          <p:cNvSpPr>
            <a:spLocks noGrp="1"/>
          </p:cNvSpPr>
          <p:nvPr>
            <p:ph type="title"/>
          </p:nvPr>
        </p:nvSpPr>
        <p:spPr>
          <a:xfrm>
            <a:off x="913795" y="927100"/>
            <a:ext cx="3418765" cy="3463925"/>
          </a:xfrm>
        </p:spPr>
        <p:txBody>
          <a:bodyPr>
            <a:normAutofit/>
          </a:bodyPr>
          <a:lstStyle/>
          <a:p>
            <a:r>
              <a:rPr lang="en-IN" sz="2900" dirty="0"/>
              <a:t>                            Introduction</a:t>
            </a:r>
          </a:p>
        </p:txBody>
      </p:sp>
      <p:cxnSp>
        <p:nvCxnSpPr>
          <p:cNvPr id="6"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DF9857-C195-EEE0-A6DF-72BAD871A903}"/>
              </a:ext>
            </a:extLst>
          </p:cNvPr>
          <p:cNvSpPr>
            <a:spLocks noGrp="1"/>
          </p:cNvSpPr>
          <p:nvPr>
            <p:ph idx="1"/>
          </p:nvPr>
        </p:nvSpPr>
        <p:spPr>
          <a:xfrm>
            <a:off x="4976029" y="466726"/>
            <a:ext cx="6291528" cy="6134100"/>
          </a:xfrm>
        </p:spPr>
        <p:txBody>
          <a:bodyPr anchor="ctr">
            <a:normAutofit/>
          </a:bodyPr>
          <a:lstStyle/>
          <a:p>
            <a:pPr>
              <a:lnSpc>
                <a:spcPct val="110000"/>
              </a:lnSpc>
            </a:pPr>
            <a:r>
              <a:rPr lang="en-US" sz="1400" dirty="0">
                <a:effectLst/>
                <a:latin typeface="Times New Roman" panose="02020603050405020304" pitchFamily="18" charset="0"/>
                <a:ea typeface="Times New Roman" panose="02020603050405020304" pitchFamily="18" charset="0"/>
              </a:rPr>
              <a:t>Business activities have become more convenient and efficient as technology has advanced, and the world has shrunk to the size of a village. People all over the world can now connect easily and quickly thanks to the introduction of smartphones. A buyer in the United States can review and buy an item from China and have it delivered to his door. Similarly, a seller can advertise and sell a product to a large number of customers worldwide without having to travel. Thus, e-commerce refers to the ability to conduct business transactions without the seller and buyer coming into physical contact.</a:t>
            </a:r>
            <a:endParaRPr lang="en-IN" sz="1400" dirty="0">
              <a:effectLst/>
              <a:latin typeface="Times New Roman" panose="02020603050405020304" pitchFamily="18" charset="0"/>
              <a:ea typeface="Times New Roman" panose="02020603050405020304" pitchFamily="18" charset="0"/>
            </a:endParaRPr>
          </a:p>
          <a:p>
            <a:pPr>
              <a:lnSpc>
                <a:spcPct val="110000"/>
              </a:lnSpc>
            </a:pPr>
            <a:r>
              <a:rPr lang="en-US" sz="1400" dirty="0">
                <a:effectLst/>
                <a:latin typeface="Times New Roman" panose="02020603050405020304" pitchFamily="18" charset="0"/>
                <a:ea typeface="Times New Roman" panose="02020603050405020304" pitchFamily="18" charset="0"/>
              </a:rPr>
              <a:t>Businesses around the world are now faced with the choice of adapting to ever-changing technological advancements or becoming obsolete by remaining rooted in brick-and-mortar tradition. Enterprises are now struggling to compete with online shopping companies like Amazon, which rely entirely on e-commerce. With this project we are going to provide solution to various retailers and shopkeepers by making easy for them to attract the customers who live in the nearby locations to purchase the items they are looking for in the lowest price and from the nearest location.</a:t>
            </a:r>
            <a:endParaRPr lang="en-IN" sz="1400" dirty="0">
              <a:effectLst/>
              <a:latin typeface="Times New Roman" panose="02020603050405020304" pitchFamily="18" charset="0"/>
              <a:ea typeface="Times New Roman" panose="02020603050405020304" pitchFamily="18" charset="0"/>
            </a:endParaRPr>
          </a:p>
          <a:p>
            <a:pPr>
              <a:lnSpc>
                <a:spcPct val="110000"/>
              </a:lnSpc>
            </a:pPr>
            <a:r>
              <a:rPr lang="en-US" sz="1400" dirty="0">
                <a:effectLst/>
                <a:latin typeface="Times New Roman" panose="02020603050405020304" pitchFamily="18" charset="0"/>
                <a:ea typeface="Times New Roman" panose="02020603050405020304" pitchFamily="18" charset="0"/>
              </a:rPr>
              <a:t>In this project, we will provide services to the customers based on choice of item they want to purchase. Our project is all about making a website to satisfy the customers with their demands in the least amount and within the least distance (by identifying shortest possible path to reach the place). </a:t>
            </a:r>
            <a:endParaRPr lang="en-IN" sz="1400" dirty="0">
              <a:effectLst/>
              <a:latin typeface="Times New Roman" panose="02020603050405020304" pitchFamily="18" charset="0"/>
              <a:ea typeface="Times New Roman" panose="02020603050405020304" pitchFamily="18" charset="0"/>
            </a:endParaRPr>
          </a:p>
          <a:p>
            <a:pPr>
              <a:lnSpc>
                <a:spcPct val="110000"/>
              </a:lnSpc>
            </a:pPr>
            <a:endParaRPr lang="en-IN" sz="1400" dirty="0">
              <a:effectLst/>
              <a:latin typeface="Times New Roman" panose="02020603050405020304" pitchFamily="18" charset="0"/>
              <a:ea typeface="Times New Roman" panose="02020603050405020304" pitchFamily="18" charset="0"/>
            </a:endParaRPr>
          </a:p>
          <a:p>
            <a:pPr>
              <a:lnSpc>
                <a:spcPct val="110000"/>
              </a:lnSpc>
            </a:pPr>
            <a:endParaRPr lang="en-IN" sz="1100" dirty="0"/>
          </a:p>
        </p:txBody>
      </p:sp>
    </p:spTree>
    <p:extLst>
      <p:ext uri="{BB962C8B-B14F-4D97-AF65-F5344CB8AC3E}">
        <p14:creationId xmlns:p14="http://schemas.microsoft.com/office/powerpoint/2010/main" val="272520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title"/>
          </p:nvPr>
        </p:nvSpPr>
        <p:spPr>
          <a:xfrm>
            <a:off x="913795" y="609600"/>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PROBLEM STATEMENT</a:t>
            </a:r>
            <a:endParaRPr/>
          </a:p>
        </p:txBody>
      </p:sp>
      <p:sp>
        <p:nvSpPr>
          <p:cNvPr id="34" name="Google Shape;34;p1"/>
          <p:cNvSpPr txBox="1">
            <a:spLocks noGrp="1"/>
          </p:cNvSpPr>
          <p:nvPr>
            <p:ph type="body" idx="1"/>
          </p:nvPr>
        </p:nvSpPr>
        <p:spPr>
          <a:xfrm>
            <a:off x="913795" y="2096064"/>
            <a:ext cx="10353900" cy="36951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20000"/>
              </a:lnSpc>
              <a:spcBef>
                <a:spcPts val="0"/>
              </a:spcBef>
              <a:spcAft>
                <a:spcPts val="0"/>
              </a:spcAft>
              <a:buNone/>
            </a:pPr>
            <a:r>
              <a:rPr lang="en-US" sz="2800">
                <a:latin typeface="Times New Roman"/>
                <a:ea typeface="Times New Roman"/>
                <a:cs typeface="Times New Roman"/>
                <a:sym typeface="Times New Roman"/>
              </a:rPr>
              <a:t>The motive of this project is to basically find any thing legally sold in the market example, mouse, bottle, pen drive, laptop and many more items. The searching of these items will be based on keywords/ Google scanner to scan the image of the product. The output of the website will be all the nearby locations selling those items/products. The results will be sorted based on the distance and prices. Then, the customer may either visit the shop to purchase the product.</a:t>
            </a:r>
            <a:endParaRPr sz="2800">
              <a:latin typeface="Times New Roman"/>
              <a:ea typeface="Times New Roman"/>
              <a:cs typeface="Times New Roman"/>
              <a:sym typeface="Times New Roman"/>
            </a:endParaRPr>
          </a:p>
          <a:p>
            <a:pPr marL="0" lvl="0" indent="0" algn="just" rtl="0">
              <a:lnSpc>
                <a:spcPct val="120000"/>
              </a:lnSpc>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
          <p:cNvSpPr txBox="1">
            <a:spLocks noGrp="1"/>
          </p:cNvSpPr>
          <p:nvPr>
            <p:ph type="title"/>
          </p:nvPr>
        </p:nvSpPr>
        <p:spPr>
          <a:xfrm>
            <a:off x="978504" y="531847"/>
            <a:ext cx="10353900" cy="1091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OBJECTIVE</a:t>
            </a:r>
            <a:endParaRPr/>
          </a:p>
        </p:txBody>
      </p:sp>
      <p:sp>
        <p:nvSpPr>
          <p:cNvPr id="37" name="Google Shape;37;p2"/>
          <p:cNvSpPr txBox="1">
            <a:spLocks noGrp="1"/>
          </p:cNvSpPr>
          <p:nvPr>
            <p:ph type="body" idx="1"/>
          </p:nvPr>
        </p:nvSpPr>
        <p:spPr>
          <a:xfrm>
            <a:off x="913795" y="1520889"/>
            <a:ext cx="10353900" cy="48054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None/>
            </a:pPr>
            <a:r>
              <a:rPr lang="en-US" sz="2400">
                <a:latin typeface="Times New Roman"/>
                <a:ea typeface="Times New Roman"/>
                <a:cs typeface="Times New Roman"/>
                <a:sym typeface="Times New Roman"/>
              </a:rPr>
              <a:t>This website will be one stop solution for the customers as it will :</a:t>
            </a:r>
            <a:endParaRPr sz="2400">
              <a:latin typeface="Times New Roman"/>
              <a:ea typeface="Times New Roman"/>
              <a:cs typeface="Times New Roman"/>
              <a:sym typeface="Times New Roman"/>
            </a:endParaRPr>
          </a:p>
          <a:p>
            <a:pPr marL="228600" lvl="0" indent="-266700" algn="just" rtl="0">
              <a:lnSpc>
                <a:spcPct val="12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Compare the prices of the item searched by the customers in an efficient manner</a:t>
            </a:r>
            <a:endParaRPr sz="2400">
              <a:latin typeface="Times New Roman"/>
              <a:ea typeface="Times New Roman"/>
              <a:cs typeface="Times New Roman"/>
              <a:sym typeface="Times New Roman"/>
            </a:endParaRPr>
          </a:p>
          <a:p>
            <a:pPr marL="228600" lvl="0" indent="-266700" algn="just" rtl="0">
              <a:lnSpc>
                <a:spcPct val="12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Provide a choice to the customer to either search the item through company name, product name or via image through google scanner.</a:t>
            </a:r>
            <a:endParaRPr sz="2400">
              <a:latin typeface="Times New Roman"/>
              <a:ea typeface="Times New Roman"/>
              <a:cs typeface="Times New Roman"/>
              <a:sym typeface="Times New Roman"/>
            </a:endParaRPr>
          </a:p>
          <a:p>
            <a:pPr marL="228600" lvl="0" indent="-266700" algn="just" rtl="0">
              <a:lnSpc>
                <a:spcPct val="12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Help the retailers and shopkeepers to expand their network by connecting to the local customers with the help of technology</a:t>
            </a:r>
            <a:endParaRPr sz="2400">
              <a:latin typeface="Times New Roman"/>
              <a:ea typeface="Times New Roman"/>
              <a:cs typeface="Times New Roman"/>
              <a:sym typeface="Times New Roman"/>
            </a:endParaRPr>
          </a:p>
          <a:p>
            <a:pPr marL="228600" lvl="0" indent="-266700" algn="just" rtl="0">
              <a:lnSpc>
                <a:spcPct val="12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Satisfy the customer with the product availability in least price and from the nearest location.</a:t>
            </a:r>
            <a:endParaRPr sz="2400">
              <a:latin typeface="Times New Roman"/>
              <a:ea typeface="Times New Roman"/>
              <a:cs typeface="Times New Roman"/>
              <a:sym typeface="Times New Roman"/>
            </a:endParaRPr>
          </a:p>
          <a:p>
            <a:pPr marL="0" lvl="0" indent="0" algn="l" rtl="0">
              <a:lnSpc>
                <a:spcPct val="120000"/>
              </a:lnSpc>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824FD-E579-8549-9942-0D9AC7B775FC}"/>
              </a:ext>
            </a:extLst>
          </p:cNvPr>
          <p:cNvPicPr>
            <a:picLocks noChangeAspect="1"/>
          </p:cNvPicPr>
          <p:nvPr/>
        </p:nvPicPr>
        <p:blipFill>
          <a:blip r:embed="rId2"/>
          <a:stretch>
            <a:fillRect/>
          </a:stretch>
        </p:blipFill>
        <p:spPr>
          <a:xfrm>
            <a:off x="2886074" y="400050"/>
            <a:ext cx="7419975" cy="6161041"/>
          </a:xfrm>
          <a:prstGeom prst="rect">
            <a:avLst/>
          </a:prstGeom>
        </p:spPr>
      </p:pic>
    </p:spTree>
    <p:extLst>
      <p:ext uri="{BB962C8B-B14F-4D97-AF65-F5344CB8AC3E}">
        <p14:creationId xmlns:p14="http://schemas.microsoft.com/office/powerpoint/2010/main" val="138737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913795" y="609601"/>
            <a:ext cx="10353900" cy="742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Times New Roman"/>
              <a:buNone/>
            </a:pPr>
            <a:r>
              <a:rPr lang="en-US" sz="2800" b="1">
                <a:latin typeface="Times New Roman"/>
                <a:ea typeface="Times New Roman"/>
                <a:cs typeface="Times New Roman"/>
                <a:sym typeface="Times New Roman"/>
              </a:rPr>
              <a:t>TECHNOLOGY USED</a:t>
            </a:r>
            <a:endParaRPr sz="2800"/>
          </a:p>
        </p:txBody>
      </p:sp>
      <p:sp>
        <p:nvSpPr>
          <p:cNvPr id="40" name="Google Shape;40;p3"/>
          <p:cNvSpPr txBox="1">
            <a:spLocks noGrp="1"/>
          </p:cNvSpPr>
          <p:nvPr>
            <p:ph type="body" idx="1"/>
          </p:nvPr>
        </p:nvSpPr>
        <p:spPr>
          <a:xfrm>
            <a:off x="387925" y="1447800"/>
            <a:ext cx="11533200" cy="5410200"/>
          </a:xfrm>
          <a:prstGeom prst="rect">
            <a:avLst/>
          </a:prstGeom>
          <a:noFill/>
          <a:ln>
            <a:noFill/>
          </a:ln>
        </p:spPr>
        <p:txBody>
          <a:bodyPr spcFirstLastPara="1" wrap="square" lIns="91425" tIns="45700" rIns="91425" bIns="45700" anchor="t" anchorCtr="0">
            <a:normAutofit lnSpcReduction="20000"/>
          </a:bodyPr>
          <a:lstStyle/>
          <a:p>
            <a:pPr marL="0" lvl="0" indent="0" algn="just" rtl="0">
              <a:lnSpc>
                <a:spcPct val="107000"/>
              </a:lnSpc>
              <a:spcBef>
                <a:spcPts val="0"/>
              </a:spcBef>
              <a:spcAft>
                <a:spcPts val="0"/>
              </a:spcAft>
              <a:buNone/>
            </a:pPr>
            <a:r>
              <a:rPr lang="en-US" sz="1800" b="1">
                <a:latin typeface="Times New Roman"/>
                <a:ea typeface="Times New Roman"/>
                <a:cs typeface="Times New Roman"/>
                <a:sym typeface="Times New Roman"/>
              </a:rPr>
              <a:t>React:</a:t>
            </a:r>
            <a:endParaRPr sz="1800">
              <a:latin typeface="Times New Roman"/>
              <a:ea typeface="Times New Roman"/>
              <a:cs typeface="Times New Roman"/>
              <a:sym typeface="Times New Roman"/>
            </a:endParaRPr>
          </a:p>
          <a:p>
            <a:pPr marL="0" lvl="0" indent="0" algn="just" rtl="0">
              <a:lnSpc>
                <a:spcPct val="107000"/>
              </a:lnSpc>
              <a:spcBef>
                <a:spcPts val="1800"/>
              </a:spcBef>
              <a:spcAft>
                <a:spcPts val="0"/>
              </a:spcAft>
              <a:buNone/>
            </a:pPr>
            <a:r>
              <a:rPr lang="en-US" sz="1800">
                <a:latin typeface="Times New Roman"/>
                <a:ea typeface="Times New Roman"/>
                <a:cs typeface="Times New Roman"/>
                <a:sym typeface="Times New Roman"/>
              </a:rPr>
              <a:t>React (also known as React.js or ReactJS) is a free and open-source front-end JavaScript library for building user interfaces based on UI components. It is maintained by Meta (formerly Facebook) and a community of individual developers and companies.React can be used as a base in the development of single-page, mobile, or server-rendered applications with frameworks like Next.js. However, React is only concerned with state management and rendering that state to the DOM, so creating React applications usually requires the use of additional libraries for routing, as well as certain client-side functionality.</a:t>
            </a:r>
            <a:endParaRPr sz="1800">
              <a:latin typeface="Times New Roman"/>
              <a:ea typeface="Times New Roman"/>
              <a:cs typeface="Times New Roman"/>
              <a:sym typeface="Times New Roman"/>
            </a:endParaRPr>
          </a:p>
          <a:p>
            <a:pPr marL="0" lvl="0" indent="0" algn="just" rtl="0">
              <a:lnSpc>
                <a:spcPct val="107000"/>
              </a:lnSpc>
              <a:spcBef>
                <a:spcPts val="1800"/>
              </a:spcBef>
              <a:spcAft>
                <a:spcPts val="0"/>
              </a:spcAft>
              <a:buNone/>
            </a:pPr>
            <a:r>
              <a:rPr lang="en-US" sz="1800" b="1">
                <a:latin typeface="Times New Roman"/>
                <a:ea typeface="Times New Roman"/>
                <a:cs typeface="Times New Roman"/>
                <a:sym typeface="Times New Roman"/>
              </a:rPr>
              <a:t>Javascript:</a:t>
            </a:r>
            <a:endParaRPr sz="1800">
              <a:latin typeface="Times New Roman"/>
              <a:ea typeface="Times New Roman"/>
              <a:cs typeface="Times New Roman"/>
              <a:sym typeface="Times New Roman"/>
            </a:endParaRPr>
          </a:p>
          <a:p>
            <a:pPr marL="0" lvl="0" indent="0" algn="just" rtl="0">
              <a:lnSpc>
                <a:spcPct val="107000"/>
              </a:lnSpc>
              <a:spcBef>
                <a:spcPts val="1800"/>
              </a:spcBef>
              <a:spcAft>
                <a:spcPts val="0"/>
              </a:spcAft>
              <a:buNone/>
            </a:pPr>
            <a:r>
              <a:rPr lang="en-US" sz="1800">
                <a:latin typeface="Times New Roman"/>
                <a:ea typeface="Times New Roman"/>
                <a:cs typeface="Times New Roman"/>
                <a:sym typeface="Times New Roman"/>
              </a:rPr>
              <a:t>JavaScript is a dynamic programming language that's used for web development, in web applications, for game development, and lots more. It allows you to implement dynamic features on web pages that cannot be done with only HTML and CSS.</a:t>
            </a:r>
            <a:endParaRPr sz="1800">
              <a:latin typeface="Times New Roman"/>
              <a:ea typeface="Times New Roman"/>
              <a:cs typeface="Times New Roman"/>
              <a:sym typeface="Times New Roman"/>
            </a:endParaRPr>
          </a:p>
          <a:p>
            <a:pPr marL="0" lvl="0" indent="0" algn="just" rtl="0">
              <a:lnSpc>
                <a:spcPct val="107000"/>
              </a:lnSpc>
              <a:spcBef>
                <a:spcPts val="1800"/>
              </a:spcBef>
              <a:spcAft>
                <a:spcPts val="0"/>
              </a:spcAft>
              <a:buNone/>
            </a:pPr>
            <a:r>
              <a:rPr lang="en-US" sz="1800">
                <a:latin typeface="Times New Roman"/>
                <a:ea typeface="Times New Roman"/>
                <a:cs typeface="Times New Roman"/>
                <a:sym typeface="Times New Roman"/>
              </a:rPr>
              <a:t>Many browsers use JavaScript as a scripting language for doing dynamic things on the web. Any time you see a click-to-show dropdown menu, extra content added to a page, and dynamically changing element colors on a page, to name a few features, you're seeing the effects of JavaScript.</a:t>
            </a:r>
            <a:endParaRPr sz="1800">
              <a:latin typeface="Times New Roman"/>
              <a:ea typeface="Times New Roman"/>
              <a:cs typeface="Times New Roman"/>
              <a:sym typeface="Times New Roman"/>
            </a:endParaRPr>
          </a:p>
          <a:p>
            <a:pPr marL="0" lvl="0" indent="0" algn="l" rtl="0">
              <a:lnSpc>
                <a:spcPct val="120000"/>
              </a:lnSpc>
              <a:spcBef>
                <a:spcPts val="18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4"/>
          <p:cNvSpPr txBox="1"/>
          <p:nvPr/>
        </p:nvSpPr>
        <p:spPr>
          <a:xfrm>
            <a:off x="0" y="0"/>
            <a:ext cx="11772900" cy="9991500"/>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There are two ways to use JavaScript in an HTML file. The first one involves embedding all the JavaScript code in the HTML code, while the second method makes use of a separate JavaScript file that’s called from within a Script element, i.e., enclosed by Script tags. JavaScript files are identified by the .js extension. Although JavaScript is mostly used to interact with HTML objects, it can also be made to interact with other non-HTML objects such as browser plugins, CSS (Cascading Style Sheets) properties, the current date, or the browser itself. To write JavaScript code, all you need is a basic text editor like Notepad in Windows, Gimp in Linux, or BBEdit. Some text editors, like BBEdit feature syntax highlighting for JavaScript. This will allow you easily identify elements of JavaScript code. The latest versions of Internet Explorer, Firefox, and Opera all support JavaScript.</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1800" b="0" i="0" u="none" strike="noStrike" cap="none">
                <a:solidFill>
                  <a:schemeClr val="lt1"/>
                </a:solidFill>
                <a:latin typeface="Times New Roman"/>
                <a:ea typeface="Times New Roman"/>
                <a:cs typeface="Times New Roman"/>
                <a:sym typeface="Times New Roman"/>
              </a:rPr>
              <a:t> </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1800" b="1" i="0" u="none" strike="noStrike" cap="none">
                <a:solidFill>
                  <a:schemeClr val="lt1"/>
                </a:solidFill>
                <a:latin typeface="Times New Roman"/>
                <a:ea typeface="Times New Roman"/>
                <a:cs typeface="Times New Roman"/>
                <a:sym typeface="Times New Roman"/>
              </a:rPr>
              <a:t>MongoDB:</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1800" b="0" i="0" u="none" strike="noStrike" cap="none">
                <a:solidFill>
                  <a:schemeClr val="lt1"/>
                </a:solidFill>
                <a:latin typeface="Times New Roman"/>
                <a:ea typeface="Times New Roman"/>
                <a:cs typeface="Times New Roman"/>
                <a:sym typeface="Times New Roman"/>
              </a:rPr>
              <a:t>MongoDB is an open-source document-oriented database that is designed to store a large scale of data and also allows you to work with that data very efficiently. It is categorized under the NoSQL (Not only SQL) database because the storage and retrieval of data in the MongoDB are not in the form of tables.</a:t>
            </a:r>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1800" b="0" i="0" u="none" strike="noStrike" cap="none">
                <a:solidFill>
                  <a:schemeClr val="lt1"/>
                </a:solidFill>
                <a:latin typeface="Times New Roman"/>
                <a:ea typeface="Times New Roman"/>
                <a:cs typeface="Times New Roman"/>
                <a:sym typeface="Times New Roman"/>
              </a:rPr>
              <a:t>The MongoDB database is developed and managed by MongoDB.Inc under SSPL(Server Side Public License) and initially released in February 2009. It also provides official driver support for all the popular languages like C, C++, C#, and .Net, Go, Java, Node.js, Perl, PHP, Python, Motor, Ruby, Scala, Swift, Mongoid. So, that you can create an application using any of these languages. Nowadays there are so many companies that used MongoDB like Facebook, Nokia, eBay, Adobe, Google, etc. to store their large amount of data.</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1800" b="0" i="0" u="none" strike="noStrike" cap="none">
                <a:solidFill>
                  <a:schemeClr val="lt1"/>
                </a:solidFill>
                <a:latin typeface="Times New Roman"/>
                <a:ea typeface="Times New Roman"/>
                <a:cs typeface="Times New Roman"/>
                <a:sym typeface="Times New Roman"/>
              </a:rPr>
              <a:t> </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F594DD-6B5C-96C7-12B5-139497638601}"/>
              </a:ext>
            </a:extLst>
          </p:cNvPr>
          <p:cNvSpPr txBox="1"/>
          <p:nvPr/>
        </p:nvSpPr>
        <p:spPr>
          <a:xfrm>
            <a:off x="123825" y="66675"/>
            <a:ext cx="11953875" cy="4540667"/>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Node.js:</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Node.js (Node) is an open source development platform for executing JavaScript code server-side. Node is useful for developing applications that require a persistent connection from the browser to the server and is often used for real-time applications such as chat, news feeds and web push notifications.</a:t>
            </a:r>
          </a:p>
          <a:p>
            <a:pPr algn="just">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Node.js is intended to run on a dedicated HTTP server and to employ a single thread with one process at a time. Node.js applications are event-based and run asynchronously. Code built on the Node platform does not follow the traditional model of receive, process, send, wait, receive. Instead, Node processes incoming requests in a constant event stack and sends small requests one after the other without waiting for responses.</a:t>
            </a:r>
          </a:p>
          <a:p>
            <a:pPr algn="just">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This is a shift away from mainstream models that run larger, more complex processes and run several threads concurrently, with each thread waiting for its appropriate response before moving on.</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418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7AFD-0AC9-175D-F9D7-DD3B0A8585C1}"/>
              </a:ext>
            </a:extLst>
          </p:cNvPr>
          <p:cNvSpPr>
            <a:spLocks noGrp="1"/>
          </p:cNvSpPr>
          <p:nvPr>
            <p:ph type="title"/>
          </p:nvPr>
        </p:nvSpPr>
        <p:spPr>
          <a:xfrm>
            <a:off x="842918" y="403639"/>
            <a:ext cx="10353761" cy="1177511"/>
          </a:xfrm>
        </p:spPr>
        <p:txBody>
          <a:bodyPr/>
          <a:lstStyle/>
          <a:p>
            <a:r>
              <a:rPr lang="en-IN" dirty="0"/>
              <a:t>Results (achieved till now)</a:t>
            </a:r>
          </a:p>
        </p:txBody>
      </p:sp>
      <p:pic>
        <p:nvPicPr>
          <p:cNvPr id="5" name="Content Placeholder 4">
            <a:extLst>
              <a:ext uri="{FF2B5EF4-FFF2-40B4-BE49-F238E27FC236}">
                <a16:creationId xmlns:a16="http://schemas.microsoft.com/office/drawing/2014/main" id="{FFE16C05-F42D-2A72-2CAE-44F96742F9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4400" y="2105025"/>
            <a:ext cx="5105400" cy="3270251"/>
          </a:xfrm>
          <a:prstGeom prst="rect">
            <a:avLst/>
          </a:prstGeom>
          <a:noFill/>
        </p:spPr>
      </p:pic>
      <p:pic>
        <p:nvPicPr>
          <p:cNvPr id="6" name="Content Placeholder 5">
            <a:extLst>
              <a:ext uri="{FF2B5EF4-FFF2-40B4-BE49-F238E27FC236}">
                <a16:creationId xmlns:a16="http://schemas.microsoft.com/office/drawing/2014/main" id="{FDDAB247-2307-31D0-9B1E-6C0FC80134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2" y="2105025"/>
            <a:ext cx="5094287" cy="3270250"/>
          </a:xfrm>
          <a:prstGeom prst="rect">
            <a:avLst/>
          </a:prstGeom>
          <a:noFill/>
        </p:spPr>
      </p:pic>
    </p:spTree>
    <p:extLst>
      <p:ext uri="{BB962C8B-B14F-4D97-AF65-F5344CB8AC3E}">
        <p14:creationId xmlns:p14="http://schemas.microsoft.com/office/powerpoint/2010/main" val="1073209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0</TotalTime>
  <Words>1546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Century Gothic</vt:lpstr>
      <vt:lpstr>Rockwell</vt:lpstr>
      <vt:lpstr>Times New Roman</vt:lpstr>
      <vt:lpstr>Damask</vt:lpstr>
      <vt:lpstr>Project title : NUTI</vt:lpstr>
      <vt:lpstr>                            Introduction</vt:lpstr>
      <vt:lpstr>PROBLEM STATEMENT</vt:lpstr>
      <vt:lpstr>OBJECTIVE</vt:lpstr>
      <vt:lpstr>PowerPoint Presentation</vt:lpstr>
      <vt:lpstr>TECHNOLOGY USED</vt:lpstr>
      <vt:lpstr>PowerPoint Presentation</vt:lpstr>
      <vt:lpstr>PowerPoint Presentation</vt:lpstr>
      <vt:lpstr>Results (achieved till now)</vt:lpstr>
      <vt:lpstr>CONTD.</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NUTI</dc:title>
  <cp:lastModifiedBy>Hardik Soni</cp:lastModifiedBy>
  <cp:revision>1</cp:revision>
  <dcterms:modified xsi:type="dcterms:W3CDTF">2024-04-23T03:59:31Z</dcterms:modified>
</cp:coreProperties>
</file>