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8"/>
  </p:notesMasterIdLst>
  <p:sldIdLst>
    <p:sldId id="256" r:id="rId2"/>
    <p:sldId id="257" r:id="rId3"/>
    <p:sldId id="258" r:id="rId4"/>
    <p:sldId id="259" r:id="rId5"/>
    <p:sldId id="262" r:id="rId6"/>
    <p:sldId id="267" r:id="rId7"/>
    <p:sldId id="264" r:id="rId8"/>
    <p:sldId id="266" r:id="rId9"/>
    <p:sldId id="268" r:id="rId10"/>
    <p:sldId id="270" r:id="rId11"/>
    <p:sldId id="271" r:id="rId12"/>
    <p:sldId id="272" r:id="rId13"/>
    <p:sldId id="273" r:id="rId14"/>
    <p:sldId id="274" r:id="rId15"/>
    <p:sldId id="26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C13BF-1EB5-492B-A376-6C3C71251297}"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FAC1B-B225-4E1A-9635-EF38D4721C3F}" type="slidenum">
              <a:rPr lang="en-US" smtClean="0"/>
              <a:t>‹#›</a:t>
            </a:fld>
            <a:endParaRPr lang="en-US"/>
          </a:p>
        </p:txBody>
      </p:sp>
    </p:spTree>
    <p:extLst>
      <p:ext uri="{BB962C8B-B14F-4D97-AF65-F5344CB8AC3E}">
        <p14:creationId xmlns:p14="http://schemas.microsoft.com/office/powerpoint/2010/main" val="270906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EE02-467B-90D0-C6D0-99BBBFF60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2CE9B-08DB-5043-4D25-BEB2A37EF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70AB46-97D9-B0D7-9B18-05DA38F6888A}"/>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59BEA510-ED3B-BBC8-7CB9-4EEAD991B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E9DBF-01CF-35AC-D3B0-77A7A7F43DA4}"/>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380551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5870-00CB-72A1-D5CD-17C427A54C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C26CC5-3257-9121-C291-F8788E6ED9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0860E-4606-9B8B-FE48-827640195ED8}"/>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F3D4BABF-D73E-AFB9-2E1D-2B5C62A75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42F61-464C-9532-C74C-AAA77DE5FCFF}"/>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321967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26752-497B-2D19-C3BA-009AF289A0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39BDF-E1ED-C387-AE3B-3D54BE705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F2DBB-E1CA-580B-41C2-640B60B57249}"/>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F01AA454-28A6-AA24-7C43-8908962CF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32144-A1C2-68A9-4764-E12EC0C82DAD}"/>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4028506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225579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75A50-935C-4C1C-889C-5FA00626F17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232827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2F38-1E02-16EE-BFAB-5A7A5EA62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5EC9A-BA7E-4B1B-55FE-E5FC29953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1267-D2B5-12EF-6715-85126D9FE194}"/>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D0A025A7-0CAA-8D0E-1AE1-E61842391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391C9-BF5D-C2FF-B348-7AE56962EC59}"/>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245074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E30F4-1A98-2E72-FCC5-7C056021E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30ADC-1FAC-08F4-5CEC-AA191234D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D022-EA5A-4CD7-9164-D62639163734}"/>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C353CBF2-C522-BFEA-BEB5-60525991A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FCA3B-FE40-2943-CEDC-A14C22A3E95C}"/>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79605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8C5B-8AD3-9FE3-2430-90A644D2B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B657F-0F88-F636-509D-A9EC17683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D548DD-DB1C-03CA-666A-7FB4A32FA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DB6CA2-0CB1-514A-2631-1A59130629E8}"/>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6" name="Footer Placeholder 5">
            <a:extLst>
              <a:ext uri="{FF2B5EF4-FFF2-40B4-BE49-F238E27FC236}">
                <a16:creationId xmlns:a16="http://schemas.microsoft.com/office/drawing/2014/main" id="{60AA516B-FDC7-642B-0214-E48597DC0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59671-2B5A-33F2-5A40-663FFC85CD5D}"/>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4752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FF8B-5A5A-7041-D379-C1B1CC048C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1583C-7721-1ABF-B183-111661634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AB436-2106-F979-3A1A-C54A817F5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7F79E3-7BDE-8856-242D-B71C07DA4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333F90-7988-2046-3374-D3A892268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83B45-5CAA-416C-6822-7258D246057C}"/>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8" name="Footer Placeholder 7">
            <a:extLst>
              <a:ext uri="{FF2B5EF4-FFF2-40B4-BE49-F238E27FC236}">
                <a16:creationId xmlns:a16="http://schemas.microsoft.com/office/drawing/2014/main" id="{DFF628E8-E479-11E7-38EE-3AFCC88E3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474E63-6621-C909-52D5-546983EBDBBF}"/>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112084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B43C-633A-5B08-6961-180FB59F2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CBA92-42FD-8EAF-01F4-E560E617A981}"/>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4" name="Footer Placeholder 3">
            <a:extLst>
              <a:ext uri="{FF2B5EF4-FFF2-40B4-BE49-F238E27FC236}">
                <a16:creationId xmlns:a16="http://schemas.microsoft.com/office/drawing/2014/main" id="{6D4966D6-D3E5-232E-AC81-E2498421A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4DD158-0F13-4FA4-2960-BD39B5B36C6B}"/>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42886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5C78E-B4DC-6725-2E9D-AFC5EA5022CA}"/>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3" name="Footer Placeholder 2">
            <a:extLst>
              <a:ext uri="{FF2B5EF4-FFF2-40B4-BE49-F238E27FC236}">
                <a16:creationId xmlns:a16="http://schemas.microsoft.com/office/drawing/2014/main" id="{4574D235-057F-58A3-8CC9-872A1C560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DDB33B-0AA5-6308-727B-B11BDB5E7E86}"/>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105974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2CEE-A785-4C22-9D97-E363B87F4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2A8D8-F2D7-F82A-7949-5C9FDBBAA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B6725-6AE9-9EE3-84E6-013566410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A07AF-FB54-CEA7-DC61-89F392DFF441}"/>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6" name="Footer Placeholder 5">
            <a:extLst>
              <a:ext uri="{FF2B5EF4-FFF2-40B4-BE49-F238E27FC236}">
                <a16:creationId xmlns:a16="http://schemas.microsoft.com/office/drawing/2014/main" id="{043CE14B-63D5-2FF2-6E6C-FFB0308EA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C677D-BA16-2020-450F-639BF8B60728}"/>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23583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371E-E61C-4F20-E0C0-3CB9E738D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75C3B-EC6E-296A-0034-A1914A185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61790-6CDA-BA60-59D2-E78A0751F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84984-60CE-C986-B663-969310CE3D4E}"/>
              </a:ext>
            </a:extLst>
          </p:cNvPr>
          <p:cNvSpPr>
            <a:spLocks noGrp="1"/>
          </p:cNvSpPr>
          <p:nvPr>
            <p:ph type="dt" sz="half" idx="10"/>
          </p:nvPr>
        </p:nvSpPr>
        <p:spPr/>
        <p:txBody>
          <a:bodyPr/>
          <a:lstStyle/>
          <a:p>
            <a:fld id="{17375A50-935C-4C1C-889C-5FA00626F174}" type="datetimeFigureOut">
              <a:rPr lang="en-US" smtClean="0"/>
              <a:t>3/11/2024</a:t>
            </a:fld>
            <a:endParaRPr lang="en-US"/>
          </a:p>
        </p:txBody>
      </p:sp>
      <p:sp>
        <p:nvSpPr>
          <p:cNvPr id="6" name="Footer Placeholder 5">
            <a:extLst>
              <a:ext uri="{FF2B5EF4-FFF2-40B4-BE49-F238E27FC236}">
                <a16:creationId xmlns:a16="http://schemas.microsoft.com/office/drawing/2014/main" id="{BF560D73-0922-148E-8BE6-031E530E5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FC5CB-AE02-A206-9682-3D36ABE37A4B}"/>
              </a:ext>
            </a:extLst>
          </p:cNvPr>
          <p:cNvSpPr>
            <a:spLocks noGrp="1"/>
          </p:cNvSpPr>
          <p:nvPr>
            <p:ph type="sldNum" sz="quarter" idx="12"/>
          </p:nvPr>
        </p:nvSpPr>
        <p:spPr/>
        <p:txBody>
          <a:bodyPr/>
          <a:lstStyle/>
          <a:p>
            <a:fld id="{7F5E9727-11F4-4956-A5DE-8FEB62EBC95D}" type="slidenum">
              <a:rPr lang="en-US" smtClean="0"/>
              <a:t>‹#›</a:t>
            </a:fld>
            <a:endParaRPr lang="en-US"/>
          </a:p>
        </p:txBody>
      </p:sp>
    </p:spTree>
    <p:extLst>
      <p:ext uri="{BB962C8B-B14F-4D97-AF65-F5344CB8AC3E}">
        <p14:creationId xmlns:p14="http://schemas.microsoft.com/office/powerpoint/2010/main" val="20610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5BBEDE-4A48-D3FA-6105-FAFAD2D38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7C019A-6C73-70BC-FFD8-5CE02448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C4BCD-CBED-DA86-4FD3-8D50396D1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5A50-935C-4C1C-889C-5FA00626F174}" type="datetimeFigureOut">
              <a:rPr lang="en-US" smtClean="0"/>
              <a:t>3/11/2024</a:t>
            </a:fld>
            <a:endParaRPr lang="en-US"/>
          </a:p>
        </p:txBody>
      </p:sp>
      <p:sp>
        <p:nvSpPr>
          <p:cNvPr id="5" name="Footer Placeholder 4">
            <a:extLst>
              <a:ext uri="{FF2B5EF4-FFF2-40B4-BE49-F238E27FC236}">
                <a16:creationId xmlns:a16="http://schemas.microsoft.com/office/drawing/2014/main" id="{A1CA4AF6-3D3A-7DD5-D58C-1A6D033F8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EE884E-72F0-4240-A160-9903A95F1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E9727-11F4-4956-A5DE-8FEB62EBC95D}" type="slidenum">
              <a:rPr lang="en-US" smtClean="0"/>
              <a:t>‹#›</a:t>
            </a:fld>
            <a:endParaRPr lang="en-US"/>
          </a:p>
        </p:txBody>
      </p:sp>
    </p:spTree>
    <p:extLst>
      <p:ext uri="{BB962C8B-B14F-4D97-AF65-F5344CB8AC3E}">
        <p14:creationId xmlns:p14="http://schemas.microsoft.com/office/powerpoint/2010/main" val="258188195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2BCA-F467-7B15-18BA-F8C2C0DF551D}"/>
              </a:ext>
            </a:extLst>
          </p:cNvPr>
          <p:cNvSpPr>
            <a:spLocks noGrp="1"/>
          </p:cNvSpPr>
          <p:nvPr>
            <p:ph type="ctrTitle"/>
          </p:nvPr>
        </p:nvSpPr>
        <p:spPr>
          <a:xfrm>
            <a:off x="2417190" y="3429000"/>
            <a:ext cx="6815669" cy="1108253"/>
          </a:xfrm>
        </p:spPr>
        <p:txBody>
          <a:bodyPr>
            <a:normAutofit fontScale="90000"/>
          </a:bodyPr>
          <a:lstStyle/>
          <a:p>
            <a:r>
              <a:rPr lang="en-US" dirty="0"/>
              <a:t>Gesture Control Virtual Mouse</a:t>
            </a:r>
          </a:p>
        </p:txBody>
      </p:sp>
      <p:sp>
        <p:nvSpPr>
          <p:cNvPr id="3" name="Subtitle 2">
            <a:extLst>
              <a:ext uri="{FF2B5EF4-FFF2-40B4-BE49-F238E27FC236}">
                <a16:creationId xmlns:a16="http://schemas.microsoft.com/office/drawing/2014/main" id="{43410C68-9788-1580-8F08-B8AA449C37B0}"/>
              </a:ext>
            </a:extLst>
          </p:cNvPr>
          <p:cNvSpPr>
            <a:spLocks noGrp="1"/>
          </p:cNvSpPr>
          <p:nvPr>
            <p:ph type="subTitle" idx="1"/>
          </p:nvPr>
        </p:nvSpPr>
        <p:spPr>
          <a:xfrm>
            <a:off x="1346447" y="4711746"/>
            <a:ext cx="9144000" cy="1655762"/>
          </a:xfrm>
        </p:spPr>
        <p:txBody>
          <a:bodyPr>
            <a:normAutofit/>
          </a:bodyPr>
          <a:lstStyle/>
          <a:p>
            <a:r>
              <a:rPr lang="en-US" sz="2400" dirty="0"/>
              <a:t>Guide Name : Mr. Pradeep Tyagi</a:t>
            </a:r>
          </a:p>
          <a:p>
            <a:r>
              <a:rPr lang="en-US" dirty="0"/>
              <a:t>Deepanshu Singh (2000290120061) A</a:t>
            </a:r>
          </a:p>
          <a:p>
            <a:r>
              <a:rPr lang="en-US" dirty="0"/>
              <a:t>Ayush Kumar(2000290120053) A</a:t>
            </a:r>
          </a:p>
        </p:txBody>
      </p:sp>
      <p:sp>
        <p:nvSpPr>
          <p:cNvPr id="4" name="Rectangle 3">
            <a:extLst>
              <a:ext uri="{FF2B5EF4-FFF2-40B4-BE49-F238E27FC236}">
                <a16:creationId xmlns:a16="http://schemas.microsoft.com/office/drawing/2014/main" id="{3D9C0110-7C8C-42B5-AF4D-6FD2A1A473BB}"/>
              </a:ext>
            </a:extLst>
          </p:cNvPr>
          <p:cNvSpPr/>
          <p:nvPr/>
        </p:nvSpPr>
        <p:spPr>
          <a:xfrm>
            <a:off x="1175315" y="1853476"/>
            <a:ext cx="928503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Presentation (KCS 753)</a:t>
            </a:r>
          </a:p>
        </p:txBody>
      </p:sp>
      <p:sp>
        <p:nvSpPr>
          <p:cNvPr id="6" name="TextBox 5">
            <a:extLst>
              <a:ext uri="{FF2B5EF4-FFF2-40B4-BE49-F238E27FC236}">
                <a16:creationId xmlns:a16="http://schemas.microsoft.com/office/drawing/2014/main" id="{D359244E-76F8-35BB-6B17-BA0034598389}"/>
              </a:ext>
            </a:extLst>
          </p:cNvPr>
          <p:cNvSpPr txBox="1"/>
          <p:nvPr/>
        </p:nvSpPr>
        <p:spPr>
          <a:xfrm>
            <a:off x="3423821" y="1435814"/>
            <a:ext cx="4788024" cy="400110"/>
          </a:xfrm>
          <a:prstGeom prst="rect">
            <a:avLst/>
          </a:prstGeom>
          <a:noFill/>
        </p:spPr>
        <p:txBody>
          <a:bodyPr wrap="square" rtlCol="0">
            <a:spAutoFit/>
          </a:bodyPr>
          <a:lstStyle/>
          <a:p>
            <a:r>
              <a:rPr lang="en-US" sz="2000" dirty="0"/>
              <a:t>DEPARTMENT OF COMPUTER SCIENCE</a:t>
            </a:r>
          </a:p>
        </p:txBody>
      </p:sp>
      <p:pic>
        <p:nvPicPr>
          <p:cNvPr id="1026" name="Picture 2">
            <a:extLst>
              <a:ext uri="{FF2B5EF4-FFF2-40B4-BE49-F238E27FC236}">
                <a16:creationId xmlns:a16="http://schemas.microsoft.com/office/drawing/2014/main" id="{3B61107F-C6E6-A284-E749-7274FEC7C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13" y="496432"/>
            <a:ext cx="9471467"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0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C7BDAE-08FE-6FC2-DB12-24111DCD1CC3}"/>
              </a:ext>
            </a:extLst>
          </p:cNvPr>
          <p:cNvPicPr>
            <a:picLocks noChangeAspect="1"/>
          </p:cNvPicPr>
          <p:nvPr/>
        </p:nvPicPr>
        <p:blipFill>
          <a:blip r:embed="rId2"/>
          <a:stretch>
            <a:fillRect/>
          </a:stretch>
        </p:blipFill>
        <p:spPr>
          <a:xfrm>
            <a:off x="4130244" y="2880758"/>
            <a:ext cx="6381750" cy="2352675"/>
          </a:xfrm>
          <a:prstGeom prst="rect">
            <a:avLst/>
          </a:prstGeom>
        </p:spPr>
      </p:pic>
      <p:sp>
        <p:nvSpPr>
          <p:cNvPr id="2" name="Title 1">
            <a:extLst>
              <a:ext uri="{FF2B5EF4-FFF2-40B4-BE49-F238E27FC236}">
                <a16:creationId xmlns:a16="http://schemas.microsoft.com/office/drawing/2014/main" id="{51EFBCC3-4D43-BF7D-EAB7-BACBDC6B31B7}"/>
              </a:ext>
            </a:extLst>
          </p:cNvPr>
          <p:cNvSpPr>
            <a:spLocks noGrp="1"/>
          </p:cNvSpPr>
          <p:nvPr>
            <p:ph type="title"/>
          </p:nvPr>
        </p:nvSpPr>
        <p:spPr/>
        <p:txBody>
          <a:bodyPr/>
          <a:lstStyle/>
          <a:p>
            <a:r>
              <a:rPr lang="en-US" dirty="0"/>
              <a:t>DFD</a:t>
            </a:r>
          </a:p>
        </p:txBody>
      </p:sp>
      <p:sp>
        <p:nvSpPr>
          <p:cNvPr id="5" name="TextBox 4">
            <a:extLst>
              <a:ext uri="{FF2B5EF4-FFF2-40B4-BE49-F238E27FC236}">
                <a16:creationId xmlns:a16="http://schemas.microsoft.com/office/drawing/2014/main" id="{47583614-1BEF-4A01-CD15-4321F427B7B0}"/>
              </a:ext>
            </a:extLst>
          </p:cNvPr>
          <p:cNvSpPr txBox="1"/>
          <p:nvPr/>
        </p:nvSpPr>
        <p:spPr>
          <a:xfrm>
            <a:off x="1597981" y="2613518"/>
            <a:ext cx="2112885" cy="369332"/>
          </a:xfrm>
          <a:prstGeom prst="rect">
            <a:avLst/>
          </a:prstGeom>
          <a:noFill/>
        </p:spPr>
        <p:txBody>
          <a:bodyPr wrap="square" rtlCol="0">
            <a:spAutoFit/>
          </a:bodyPr>
          <a:lstStyle/>
          <a:p>
            <a:r>
              <a:rPr lang="en-US" dirty="0"/>
              <a:t>DFD LEVEL 0</a:t>
            </a:r>
          </a:p>
        </p:txBody>
      </p:sp>
    </p:spTree>
    <p:extLst>
      <p:ext uri="{BB962C8B-B14F-4D97-AF65-F5344CB8AC3E}">
        <p14:creationId xmlns:p14="http://schemas.microsoft.com/office/powerpoint/2010/main" val="207717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A9BE8-2812-0C3D-99B5-23FE4DBF508D}"/>
              </a:ext>
            </a:extLst>
          </p:cNvPr>
          <p:cNvPicPr>
            <a:picLocks noChangeAspect="1"/>
          </p:cNvPicPr>
          <p:nvPr/>
        </p:nvPicPr>
        <p:blipFill>
          <a:blip r:embed="rId2"/>
          <a:stretch>
            <a:fillRect/>
          </a:stretch>
        </p:blipFill>
        <p:spPr>
          <a:xfrm>
            <a:off x="3586588" y="1083076"/>
            <a:ext cx="6917360" cy="4572029"/>
          </a:xfrm>
          <a:prstGeom prst="rect">
            <a:avLst/>
          </a:prstGeom>
        </p:spPr>
      </p:pic>
      <p:sp>
        <p:nvSpPr>
          <p:cNvPr id="2" name="TextBox 1">
            <a:extLst>
              <a:ext uri="{FF2B5EF4-FFF2-40B4-BE49-F238E27FC236}">
                <a16:creationId xmlns:a16="http://schemas.microsoft.com/office/drawing/2014/main" id="{019C8335-9220-7F52-07E2-16AADBA69A04}"/>
              </a:ext>
            </a:extLst>
          </p:cNvPr>
          <p:cNvSpPr txBox="1"/>
          <p:nvPr/>
        </p:nvSpPr>
        <p:spPr>
          <a:xfrm>
            <a:off x="1500326" y="3244334"/>
            <a:ext cx="1748901" cy="369332"/>
          </a:xfrm>
          <a:prstGeom prst="rect">
            <a:avLst/>
          </a:prstGeom>
          <a:noFill/>
        </p:spPr>
        <p:txBody>
          <a:bodyPr wrap="square" rtlCol="0">
            <a:spAutoFit/>
          </a:bodyPr>
          <a:lstStyle/>
          <a:p>
            <a:r>
              <a:rPr lang="en-US" dirty="0"/>
              <a:t>DFD LEVEL 1</a:t>
            </a:r>
          </a:p>
        </p:txBody>
      </p:sp>
    </p:spTree>
    <p:extLst>
      <p:ext uri="{BB962C8B-B14F-4D97-AF65-F5344CB8AC3E}">
        <p14:creationId xmlns:p14="http://schemas.microsoft.com/office/powerpoint/2010/main" val="286787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7D701C-F3C1-B39C-BEAC-C7FDE34F4D0F}"/>
              </a:ext>
            </a:extLst>
          </p:cNvPr>
          <p:cNvPicPr>
            <a:picLocks noChangeAspect="1"/>
          </p:cNvPicPr>
          <p:nvPr/>
        </p:nvPicPr>
        <p:blipFill>
          <a:blip r:embed="rId2"/>
          <a:stretch>
            <a:fillRect/>
          </a:stretch>
        </p:blipFill>
        <p:spPr>
          <a:xfrm>
            <a:off x="4112461" y="3169327"/>
            <a:ext cx="4321325" cy="3109867"/>
          </a:xfrm>
          <a:prstGeom prst="rect">
            <a:avLst/>
          </a:prstGeom>
        </p:spPr>
      </p:pic>
      <p:pic>
        <p:nvPicPr>
          <p:cNvPr id="4" name="Picture 3">
            <a:extLst>
              <a:ext uri="{FF2B5EF4-FFF2-40B4-BE49-F238E27FC236}">
                <a16:creationId xmlns:a16="http://schemas.microsoft.com/office/drawing/2014/main" id="{FA1C1C55-697F-094B-0DB4-50EF6DB1D1CE}"/>
              </a:ext>
            </a:extLst>
          </p:cNvPr>
          <p:cNvPicPr>
            <a:picLocks noChangeAspect="1"/>
          </p:cNvPicPr>
          <p:nvPr/>
        </p:nvPicPr>
        <p:blipFill>
          <a:blip r:embed="rId3"/>
          <a:stretch>
            <a:fillRect/>
          </a:stretch>
        </p:blipFill>
        <p:spPr>
          <a:xfrm>
            <a:off x="665825" y="1203834"/>
            <a:ext cx="3923930" cy="2731576"/>
          </a:xfrm>
          <a:prstGeom prst="rect">
            <a:avLst/>
          </a:prstGeom>
        </p:spPr>
      </p:pic>
      <p:sp>
        <p:nvSpPr>
          <p:cNvPr id="2" name="TextBox 1">
            <a:extLst>
              <a:ext uri="{FF2B5EF4-FFF2-40B4-BE49-F238E27FC236}">
                <a16:creationId xmlns:a16="http://schemas.microsoft.com/office/drawing/2014/main" id="{D71E05EF-4375-5DEB-A263-24F2E642AE8A}"/>
              </a:ext>
            </a:extLst>
          </p:cNvPr>
          <p:cNvSpPr txBox="1"/>
          <p:nvPr/>
        </p:nvSpPr>
        <p:spPr>
          <a:xfrm>
            <a:off x="949911" y="834501"/>
            <a:ext cx="1615736" cy="369332"/>
          </a:xfrm>
          <a:prstGeom prst="rect">
            <a:avLst/>
          </a:prstGeom>
          <a:noFill/>
        </p:spPr>
        <p:txBody>
          <a:bodyPr wrap="square" rtlCol="0">
            <a:spAutoFit/>
          </a:bodyPr>
          <a:lstStyle/>
          <a:p>
            <a:r>
              <a:rPr lang="en-US" dirty="0"/>
              <a:t>DFD LEVEL 2</a:t>
            </a:r>
          </a:p>
        </p:txBody>
      </p:sp>
      <p:pic>
        <p:nvPicPr>
          <p:cNvPr id="8" name="Picture 7">
            <a:extLst>
              <a:ext uri="{FF2B5EF4-FFF2-40B4-BE49-F238E27FC236}">
                <a16:creationId xmlns:a16="http://schemas.microsoft.com/office/drawing/2014/main" id="{AF2D6B70-0F5B-3007-A0D7-C221D73C6F55}"/>
              </a:ext>
            </a:extLst>
          </p:cNvPr>
          <p:cNvPicPr>
            <a:picLocks noChangeAspect="1"/>
          </p:cNvPicPr>
          <p:nvPr/>
        </p:nvPicPr>
        <p:blipFill>
          <a:blip r:embed="rId4"/>
          <a:stretch>
            <a:fillRect/>
          </a:stretch>
        </p:blipFill>
        <p:spPr>
          <a:xfrm>
            <a:off x="7498673" y="668940"/>
            <a:ext cx="3923930" cy="2897138"/>
          </a:xfrm>
          <a:prstGeom prst="rect">
            <a:avLst/>
          </a:prstGeom>
        </p:spPr>
      </p:pic>
    </p:spTree>
    <p:extLst>
      <p:ext uri="{BB962C8B-B14F-4D97-AF65-F5344CB8AC3E}">
        <p14:creationId xmlns:p14="http://schemas.microsoft.com/office/powerpoint/2010/main" val="1963504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94E24E-900A-3F47-99E7-A1905A72B6D8}"/>
              </a:ext>
            </a:extLst>
          </p:cNvPr>
          <p:cNvPicPr>
            <a:picLocks noChangeAspect="1"/>
          </p:cNvPicPr>
          <p:nvPr/>
        </p:nvPicPr>
        <p:blipFill>
          <a:blip r:embed="rId2"/>
          <a:stretch>
            <a:fillRect/>
          </a:stretch>
        </p:blipFill>
        <p:spPr>
          <a:xfrm>
            <a:off x="3429600" y="1065320"/>
            <a:ext cx="6753225" cy="4943475"/>
          </a:xfrm>
          <a:prstGeom prst="rect">
            <a:avLst/>
          </a:prstGeom>
        </p:spPr>
      </p:pic>
      <p:sp>
        <p:nvSpPr>
          <p:cNvPr id="2" name="TextBox 1">
            <a:extLst>
              <a:ext uri="{FF2B5EF4-FFF2-40B4-BE49-F238E27FC236}">
                <a16:creationId xmlns:a16="http://schemas.microsoft.com/office/drawing/2014/main" id="{98EA2ED5-BD75-F288-2F3B-3085A7B4849D}"/>
              </a:ext>
            </a:extLst>
          </p:cNvPr>
          <p:cNvSpPr txBox="1"/>
          <p:nvPr/>
        </p:nvSpPr>
        <p:spPr>
          <a:xfrm>
            <a:off x="1145219" y="772357"/>
            <a:ext cx="3071674" cy="369332"/>
          </a:xfrm>
          <a:prstGeom prst="rect">
            <a:avLst/>
          </a:prstGeom>
          <a:noFill/>
        </p:spPr>
        <p:txBody>
          <a:bodyPr wrap="square" rtlCol="0">
            <a:spAutoFit/>
          </a:bodyPr>
          <a:lstStyle/>
          <a:p>
            <a:r>
              <a:rPr lang="en-US" dirty="0"/>
              <a:t>ER diagram</a:t>
            </a:r>
          </a:p>
        </p:txBody>
      </p:sp>
    </p:spTree>
    <p:extLst>
      <p:ext uri="{BB962C8B-B14F-4D97-AF65-F5344CB8AC3E}">
        <p14:creationId xmlns:p14="http://schemas.microsoft.com/office/powerpoint/2010/main" val="14281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9FC16-87D2-45E7-0504-C95A39B4702C}"/>
              </a:ext>
            </a:extLst>
          </p:cNvPr>
          <p:cNvPicPr>
            <a:picLocks noChangeAspect="1"/>
          </p:cNvPicPr>
          <p:nvPr/>
        </p:nvPicPr>
        <p:blipFill>
          <a:blip r:embed="rId2"/>
          <a:stretch>
            <a:fillRect/>
          </a:stretch>
        </p:blipFill>
        <p:spPr>
          <a:xfrm>
            <a:off x="3426780" y="2142137"/>
            <a:ext cx="6950661" cy="4034085"/>
          </a:xfrm>
          <a:prstGeom prst="rect">
            <a:avLst/>
          </a:prstGeom>
        </p:spPr>
      </p:pic>
      <p:sp>
        <p:nvSpPr>
          <p:cNvPr id="4" name="TextBox 3">
            <a:extLst>
              <a:ext uri="{FF2B5EF4-FFF2-40B4-BE49-F238E27FC236}">
                <a16:creationId xmlns:a16="http://schemas.microsoft.com/office/drawing/2014/main" id="{1EC2EA2D-0627-68DB-5AE7-37A3FD76449B}"/>
              </a:ext>
            </a:extLst>
          </p:cNvPr>
          <p:cNvSpPr txBox="1"/>
          <p:nvPr/>
        </p:nvSpPr>
        <p:spPr>
          <a:xfrm>
            <a:off x="1047565" y="1180730"/>
            <a:ext cx="3000652" cy="369332"/>
          </a:xfrm>
          <a:prstGeom prst="rect">
            <a:avLst/>
          </a:prstGeom>
          <a:noFill/>
        </p:spPr>
        <p:txBody>
          <a:bodyPr wrap="square" rtlCol="0">
            <a:spAutoFit/>
          </a:bodyPr>
          <a:lstStyle/>
          <a:p>
            <a:r>
              <a:rPr lang="en-US" dirty="0"/>
              <a:t>USE CASE</a:t>
            </a:r>
          </a:p>
        </p:txBody>
      </p:sp>
    </p:spTree>
    <p:extLst>
      <p:ext uri="{BB962C8B-B14F-4D97-AF65-F5344CB8AC3E}">
        <p14:creationId xmlns:p14="http://schemas.microsoft.com/office/powerpoint/2010/main" val="365531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406C-7EA0-C34A-7E27-B4A99440BF38}"/>
              </a:ext>
            </a:extLst>
          </p:cNvPr>
          <p:cNvSpPr>
            <a:spLocks noGrp="1"/>
          </p:cNvSpPr>
          <p:nvPr>
            <p:ph type="ctrTitle"/>
          </p:nvPr>
        </p:nvSpPr>
        <p:spPr>
          <a:xfrm>
            <a:off x="1524000" y="893721"/>
            <a:ext cx="9144000" cy="1262022"/>
          </a:xfrm>
        </p:spPr>
        <p:txBody>
          <a:bodyPr/>
          <a:lstStyle/>
          <a:p>
            <a:r>
              <a:rPr lang="en-US" dirty="0"/>
              <a:t>References</a:t>
            </a:r>
          </a:p>
        </p:txBody>
      </p:sp>
      <p:graphicFrame>
        <p:nvGraphicFramePr>
          <p:cNvPr id="4" name="Table 3">
            <a:extLst>
              <a:ext uri="{FF2B5EF4-FFF2-40B4-BE49-F238E27FC236}">
                <a16:creationId xmlns:a16="http://schemas.microsoft.com/office/drawing/2014/main" id="{EF16CEBF-14A9-EB51-EBC5-FB3CDD14F518}"/>
              </a:ext>
            </a:extLst>
          </p:cNvPr>
          <p:cNvGraphicFramePr>
            <a:graphicFrameLocks noGrp="1"/>
          </p:cNvGraphicFramePr>
          <p:nvPr>
            <p:extLst>
              <p:ext uri="{D42A27DB-BD31-4B8C-83A1-F6EECF244321}">
                <p14:modId xmlns:p14="http://schemas.microsoft.com/office/powerpoint/2010/main" val="222192593"/>
              </p:ext>
            </p:extLst>
          </p:nvPr>
        </p:nvGraphicFramePr>
        <p:xfrm>
          <a:off x="1157467" y="2500132"/>
          <a:ext cx="10064929" cy="3646025"/>
        </p:xfrm>
        <a:graphic>
          <a:graphicData uri="http://schemas.openxmlformats.org/drawingml/2006/table">
            <a:tbl>
              <a:tblPr firstRow="1" firstCol="1" bandRow="1"/>
              <a:tblGrid>
                <a:gridCol w="244493">
                  <a:extLst>
                    <a:ext uri="{9D8B030D-6E8A-4147-A177-3AD203B41FA5}">
                      <a16:colId xmlns:a16="http://schemas.microsoft.com/office/drawing/2014/main" val="1244534735"/>
                    </a:ext>
                  </a:extLst>
                </a:gridCol>
                <a:gridCol w="44450">
                  <a:extLst>
                    <a:ext uri="{9D8B030D-6E8A-4147-A177-3AD203B41FA5}">
                      <a16:colId xmlns:a16="http://schemas.microsoft.com/office/drawing/2014/main" val="4280473354"/>
                    </a:ext>
                  </a:extLst>
                </a:gridCol>
                <a:gridCol w="44450">
                  <a:extLst>
                    <a:ext uri="{9D8B030D-6E8A-4147-A177-3AD203B41FA5}">
                      <a16:colId xmlns:a16="http://schemas.microsoft.com/office/drawing/2014/main" val="4118145404"/>
                    </a:ext>
                  </a:extLst>
                </a:gridCol>
                <a:gridCol w="9731536">
                  <a:extLst>
                    <a:ext uri="{9D8B030D-6E8A-4147-A177-3AD203B41FA5}">
                      <a16:colId xmlns:a16="http://schemas.microsoft.com/office/drawing/2014/main" val="2055214891"/>
                    </a:ext>
                  </a:extLst>
                </a:gridCol>
              </a:tblGrid>
              <a:tr h="904711">
                <a:tc>
                  <a:txBody>
                    <a:bodyPr/>
                    <a:lstStyle/>
                    <a:p>
                      <a:pPr marL="0" marR="0">
                        <a:lnSpc>
                          <a:spcPct val="107000"/>
                        </a:lnSpc>
                        <a:spcBef>
                          <a:spcPts val="0"/>
                        </a:spcBef>
                        <a:spcAft>
                          <a:spcPts val="800"/>
                        </a:spcAft>
                      </a:pPr>
                      <a:r>
                        <a:rPr lang="en-US" sz="1100" kern="100">
                          <a:effectLst/>
                        </a:rPr>
                        <a:t>[1]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100" kern="100" dirty="0">
                          <a:effectLst/>
                        </a:rPr>
                        <a:t>D.-H. L. &amp;. D. L. </a:t>
                      </a:r>
                      <a:r>
                        <a:rPr lang="en-US" sz="1100" kern="100" dirty="0" err="1">
                          <a:effectLst/>
                        </a:rPr>
                        <a:t>Chiung</a:t>
                      </a:r>
                      <a:r>
                        <a:rPr lang="en-US" sz="1100" kern="100" dirty="0">
                          <a:effectLst/>
                        </a:rPr>
                        <a:t> Hsieh, "A real time hand gesture recognition system using motion history image," roc. IEEE Int'l Conf. Signal Processing Systems (ICSPS), 2.10.1109/ICSPS.2010.5555462, 2010.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35721831"/>
                  </a:ext>
                </a:extLst>
              </a:tr>
              <a:tr h="465946">
                <a:tc>
                  <a:txBody>
                    <a:bodyPr/>
                    <a:lstStyle/>
                    <a:p>
                      <a:pPr marL="0" marR="0">
                        <a:lnSpc>
                          <a:spcPct val="107000"/>
                        </a:lnSpc>
                        <a:spcBef>
                          <a:spcPts val="0"/>
                        </a:spcBef>
                        <a:spcAft>
                          <a:spcPts val="800"/>
                        </a:spcAft>
                      </a:pPr>
                      <a:r>
                        <a:rPr lang="en-US" sz="1100" kern="100">
                          <a:effectLst/>
                        </a:rPr>
                        <a:t>[2]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L. Thomas, "Virtual mouse using hand gesture," International Research Journal of Engineering and Technology (IRJET), vol. 5, p. 4, 2018.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31404549"/>
                  </a:ext>
                </a:extLst>
              </a:tr>
              <a:tr h="904711">
                <a:tc>
                  <a:txBody>
                    <a:bodyPr/>
                    <a:lstStyle/>
                    <a:p>
                      <a:pPr marL="0" marR="0">
                        <a:lnSpc>
                          <a:spcPct val="107000"/>
                        </a:lnSpc>
                        <a:spcBef>
                          <a:spcPts val="0"/>
                        </a:spcBef>
                        <a:spcAft>
                          <a:spcPts val="800"/>
                        </a:spcAft>
                      </a:pPr>
                      <a:r>
                        <a:rPr lang="en-US" sz="1100" kern="100">
                          <a:effectLst/>
                        </a:rPr>
                        <a:t>[3]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dirty="0">
                          <a:effectLst/>
                        </a:rPr>
                        <a:t>P. I. J. T. e. Varun KS, "Virtual Mouse Implementation using Open CV," Proceedings of the Third International Conference on Trends in Electronics and Informatics (ICOEI 2019), no. IEEE, 2019.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983909093"/>
                  </a:ext>
                </a:extLst>
              </a:tr>
              <a:tr h="904711">
                <a:tc>
                  <a:txBody>
                    <a:bodyPr/>
                    <a:lstStyle/>
                    <a:p>
                      <a:pPr marL="0" marR="0">
                        <a:lnSpc>
                          <a:spcPct val="107000"/>
                        </a:lnSpc>
                        <a:spcBef>
                          <a:spcPts val="0"/>
                        </a:spcBef>
                        <a:spcAft>
                          <a:spcPts val="800"/>
                        </a:spcAft>
                      </a:pPr>
                      <a:r>
                        <a:rPr lang="en-US" sz="1100" kern="100">
                          <a:effectLst/>
                        </a:rPr>
                        <a:t>[4]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L. M. B. B. e. Križnar V, "Use of Computer Vision Based Hand Tracking in Educational Environments," 44th International Convention on Information, Communication and Electronic Technology (MIPRO), no. IEEE, 2021.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010579590"/>
                  </a:ext>
                </a:extLst>
              </a:tr>
              <a:tr h="465946">
                <a:tc>
                  <a:txBody>
                    <a:bodyPr/>
                    <a:lstStyle/>
                    <a:p>
                      <a:pPr marL="0" marR="0">
                        <a:lnSpc>
                          <a:spcPct val="107000"/>
                        </a:lnSpc>
                        <a:spcBef>
                          <a:spcPts val="0"/>
                        </a:spcBef>
                        <a:spcAft>
                          <a:spcPts val="800"/>
                        </a:spcAft>
                      </a:pPr>
                      <a:r>
                        <a:rPr lang="en-US" sz="1100" kern="100">
                          <a:effectLst/>
                        </a:rPr>
                        <a:t>[5]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1100" kern="100" dirty="0">
                          <a:effectLst/>
                        </a:rPr>
                        <a:t>K. S. V. S. Guha J, "AI Virtual Mouse Using Hand Gesture Recognition," International Journal for Research in Applied Science &amp; Engineering Technology, 2022.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951785807"/>
                  </a:ext>
                </a:extLst>
              </a:tr>
            </a:tbl>
          </a:graphicData>
        </a:graphic>
      </p:graphicFrame>
    </p:spTree>
    <p:extLst>
      <p:ext uri="{BB962C8B-B14F-4D97-AF65-F5344CB8AC3E}">
        <p14:creationId xmlns:p14="http://schemas.microsoft.com/office/powerpoint/2010/main" val="294535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12A5C8-F930-FC83-0CDD-869512B3638F}"/>
              </a:ext>
            </a:extLst>
          </p:cNvPr>
          <p:cNvSpPr/>
          <p:nvPr/>
        </p:nvSpPr>
        <p:spPr>
          <a:xfrm rot="20896155">
            <a:off x="2786766" y="2497978"/>
            <a:ext cx="6618478" cy="1862048"/>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11500" b="0" cap="none" spc="0" dirty="0">
                <a:ln w="0"/>
                <a:solidFill>
                  <a:schemeClr val="tx1"/>
                </a:solidFill>
                <a:effectLst>
                  <a:outerShdw blurRad="50800" dist="38100" dir="13500000" algn="br" rotWithShape="0">
                    <a:prstClr val="black">
                      <a:alpha val="40000"/>
                    </a:prstClr>
                  </a:outerShdw>
                </a:effectLst>
              </a:rPr>
              <a:t>Thank You</a:t>
            </a:r>
          </a:p>
        </p:txBody>
      </p:sp>
    </p:spTree>
    <p:extLst>
      <p:ext uri="{BB962C8B-B14F-4D97-AF65-F5344CB8AC3E}">
        <p14:creationId xmlns:p14="http://schemas.microsoft.com/office/powerpoint/2010/main" val="47421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937C-FADA-DB21-44A5-EB396551846B}"/>
              </a:ext>
            </a:extLst>
          </p:cNvPr>
          <p:cNvSpPr>
            <a:spLocks noGrp="1"/>
          </p:cNvSpPr>
          <p:nvPr>
            <p:ph type="title"/>
          </p:nvPr>
        </p:nvSpPr>
        <p:spPr>
          <a:xfrm>
            <a:off x="1303868" y="982131"/>
            <a:ext cx="9592732" cy="633605"/>
          </a:xfrm>
        </p:spPr>
        <p:txBody>
          <a:bodyPr/>
          <a:lstStyle/>
          <a:p>
            <a:r>
              <a:rPr lang="en-US" dirty="0"/>
              <a:t>Problem Statement</a:t>
            </a:r>
          </a:p>
        </p:txBody>
      </p:sp>
      <p:sp>
        <p:nvSpPr>
          <p:cNvPr id="3" name="Text Placeholder 2">
            <a:extLst>
              <a:ext uri="{FF2B5EF4-FFF2-40B4-BE49-F238E27FC236}">
                <a16:creationId xmlns:a16="http://schemas.microsoft.com/office/drawing/2014/main" id="{BC0F4097-7E3B-FB05-6209-5216BF45888C}"/>
              </a:ext>
            </a:extLst>
          </p:cNvPr>
          <p:cNvSpPr>
            <a:spLocks noGrp="1"/>
          </p:cNvSpPr>
          <p:nvPr>
            <p:ph type="body" idx="1"/>
          </p:nvPr>
        </p:nvSpPr>
        <p:spPr>
          <a:xfrm>
            <a:off x="1299634" y="1917578"/>
            <a:ext cx="9592732" cy="3958292"/>
          </a:xfrm>
        </p:spPr>
        <p:txBody>
          <a:bodyPr/>
          <a:lstStyle/>
          <a:p>
            <a:endParaRPr lang="en-IN" sz="1800" dirty="0">
              <a:effectLst/>
              <a:latin typeface="Arial Unicode MS"/>
              <a:ea typeface="Calibri" panose="020F0502020204030204" pitchFamily="34" charset="0"/>
              <a:cs typeface="Times New Roman" panose="02020603050405020304" pitchFamily="18" charset="0"/>
            </a:endParaRPr>
          </a:p>
          <a:p>
            <a:endParaRPr lang="en-IN" sz="1800" dirty="0">
              <a:latin typeface="Arial Unicode MS"/>
              <a:ea typeface="Calibri" panose="020F0502020204030204" pitchFamily="34" charset="0"/>
              <a:cs typeface="Times New Roman" panose="02020603050405020304" pitchFamily="18" charset="0"/>
            </a:endParaRPr>
          </a:p>
          <a:p>
            <a:endParaRPr lang="en-IN" sz="1800" dirty="0">
              <a:effectLst/>
              <a:latin typeface="Arial Unicode MS"/>
              <a:ea typeface="Calibri" panose="020F0502020204030204" pitchFamily="34" charset="0"/>
              <a:cs typeface="Times New Roman" panose="02020603050405020304" pitchFamily="18" charset="0"/>
            </a:endParaRPr>
          </a:p>
          <a:p>
            <a:endParaRPr lang="en-IN" sz="1800" dirty="0">
              <a:latin typeface="Arial Unicode MS"/>
              <a:ea typeface="Calibri" panose="020F0502020204030204" pitchFamily="34" charset="0"/>
              <a:cs typeface="Times New Roman" panose="02020603050405020304" pitchFamily="18" charset="0"/>
            </a:endParaRPr>
          </a:p>
          <a:p>
            <a:endParaRPr lang="en-IN" sz="1800" dirty="0">
              <a:effectLst/>
              <a:latin typeface="Arial Unicode MS"/>
              <a:ea typeface="Calibri" panose="020F0502020204030204" pitchFamily="34" charset="0"/>
              <a:cs typeface="Times New Roman" panose="02020603050405020304" pitchFamily="18" charset="0"/>
            </a:endParaRPr>
          </a:p>
          <a:p>
            <a:endParaRPr lang="en-IN" sz="1800" dirty="0">
              <a:latin typeface="Arial Unicode MS"/>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9E57810-B698-92E9-FCE2-F20140CF97B1}"/>
              </a:ext>
            </a:extLst>
          </p:cNvPr>
          <p:cNvSpPr txBox="1"/>
          <p:nvPr/>
        </p:nvSpPr>
        <p:spPr>
          <a:xfrm>
            <a:off x="1371600" y="1615736"/>
            <a:ext cx="9592732"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world where, there isn't enough room to use a physical mouse or for those who have hand difficulties and can't use a mouse, the proposed AI virtual mouse system frequently wants to circumvent challenges. The COVID-19 condition also makes it risky to utilize gadgets by touching them because doing so might result in an instance in which the virus is on them. Because hand gestures and hand unfolded detection are utilized to control the laptop mouse operations by utilizing a digital camera or tip intrinsic camera, the suggested AI virtual mouse may be used to resolve these concerns.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 course, like any technology, Gesture-Based Control has its challenges. Fine-tuning gesture recognition algorithms, reducing false positives, and improving accuracy are ongoing areas of research.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88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698A-79F8-878E-BBC5-D2B8E24D5A98}"/>
              </a:ext>
            </a:extLst>
          </p:cNvPr>
          <p:cNvSpPr>
            <a:spLocks noGrp="1"/>
          </p:cNvSpPr>
          <p:nvPr>
            <p:ph type="title"/>
          </p:nvPr>
        </p:nvSpPr>
        <p:spPr>
          <a:xfrm>
            <a:off x="838200" y="711354"/>
            <a:ext cx="10515600" cy="1325563"/>
          </a:xfrm>
        </p:spPr>
        <p:txBody>
          <a:bodyPr/>
          <a:lstStyle/>
          <a:p>
            <a:r>
              <a:rPr lang="en-US" dirty="0"/>
              <a:t>Objectives</a:t>
            </a:r>
          </a:p>
        </p:txBody>
      </p:sp>
      <p:sp>
        <p:nvSpPr>
          <p:cNvPr id="3" name="TextBox 2">
            <a:extLst>
              <a:ext uri="{FF2B5EF4-FFF2-40B4-BE49-F238E27FC236}">
                <a16:creationId xmlns:a16="http://schemas.microsoft.com/office/drawing/2014/main" id="{F3AD5CC1-9EED-8D67-F2E3-EB74DACCB520}"/>
              </a:ext>
            </a:extLst>
          </p:cNvPr>
          <p:cNvSpPr txBox="1"/>
          <p:nvPr/>
        </p:nvSpPr>
        <p:spPr>
          <a:xfrm>
            <a:off x="1412240" y="2301863"/>
            <a:ext cx="9367520" cy="3337709"/>
          </a:xfrm>
          <a:prstGeom prst="rect">
            <a:avLst/>
          </a:prstGeom>
          <a:noFill/>
        </p:spPr>
        <p:txBody>
          <a:bodyPr wrap="square" rtlCol="0">
            <a:sp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design and implement a system that can control the mouse cursor using hand gestures and voice commands captured by a webcam.</a:t>
            </a:r>
            <a:endParaRPr lang="en-US" sz="1800"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improve human-computer interaction by reducing the need for physical contact with the computer or laptop.</a:t>
            </a:r>
            <a:endParaRPr lang="en-US" sz="1800"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enable the user to perform various mouse functions such as moving, clicking, dragging, scrolling, and selecting using different hand gestures and voice assistant.</a:t>
            </a:r>
            <a:endParaRPr lang="en-US" sz="1800" dirty="0">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mj-lt"/>
              <a:buAutoNum type="arabicPeriod"/>
            </a:pPr>
            <a:r>
              <a:rPr lang="en-US" i="0" dirty="0">
                <a:solidFill>
                  <a:srgbClr val="0D0D0D"/>
                </a:solidFill>
                <a:effectLst/>
                <a:latin typeface="Times New Roman" panose="02020603050405020304" pitchFamily="18" charset="0"/>
                <a:cs typeface="Times New Roman" panose="02020603050405020304" pitchFamily="18" charset="0"/>
              </a:rPr>
              <a:t>Enhance Hygiene Practices: Enable users to navigate computer interfaces, interact with applications, and perform tasks without touching physical input devices like mice and keyboards, promoting better hygiene practices and reducing the spread of infectious diseases.</a:t>
            </a:r>
          </a:p>
          <a:p>
            <a:pPr marL="342900" marR="0" lvl="0" indent="-342900" algn="just">
              <a:lnSpc>
                <a:spcPct val="107000"/>
              </a:lnSpc>
              <a:spcBef>
                <a:spcPts val="0"/>
              </a:spcBef>
              <a:spcAft>
                <a:spcPts val="0"/>
              </a:spcAft>
              <a:buFont typeface="+mj-lt"/>
              <a:buAutoNum type="arabicPeriod"/>
            </a:pPr>
            <a:r>
              <a:rPr lang="en-US" b="0" i="0" dirty="0">
                <a:effectLst/>
                <a:latin typeface="Times New Roman" panose="02020603050405020304" pitchFamily="18" charset="0"/>
                <a:cs typeface="Times New Roman" panose="02020603050405020304" pitchFamily="18" charset="0"/>
              </a:rPr>
              <a:t>Focus on improving the overall user experience by providing responsive, accurate, and intuitive control over digital devices through gestures and voice</a:t>
            </a:r>
            <a:r>
              <a:rPr lang="en-US" b="0" i="0" dirty="0">
                <a:effectLst/>
                <a:latin typeface="Söhne"/>
              </a:rPr>
              <a: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3049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1A28-B967-5C0E-C8B8-262954B580F1}"/>
              </a:ext>
            </a:extLst>
          </p:cNvPr>
          <p:cNvSpPr>
            <a:spLocks noGrp="1"/>
          </p:cNvSpPr>
          <p:nvPr>
            <p:ph type="title"/>
          </p:nvPr>
        </p:nvSpPr>
        <p:spPr>
          <a:xfrm>
            <a:off x="838200" y="535298"/>
            <a:ext cx="10515600" cy="1325563"/>
          </a:xfrm>
        </p:spPr>
        <p:txBody>
          <a:bodyPr/>
          <a:lstStyle/>
          <a:p>
            <a:r>
              <a:rPr lang="en-US" dirty="0"/>
              <a:t>Technology Used</a:t>
            </a:r>
          </a:p>
        </p:txBody>
      </p:sp>
      <p:sp>
        <p:nvSpPr>
          <p:cNvPr id="3" name="TextBox 2">
            <a:extLst>
              <a:ext uri="{FF2B5EF4-FFF2-40B4-BE49-F238E27FC236}">
                <a16:creationId xmlns:a16="http://schemas.microsoft.com/office/drawing/2014/main" id="{8E831C07-5CA5-7115-E537-B3F3185B0C3A}"/>
              </a:ext>
            </a:extLst>
          </p:cNvPr>
          <p:cNvSpPr txBox="1"/>
          <p:nvPr/>
        </p:nvSpPr>
        <p:spPr>
          <a:xfrm>
            <a:off x="1478280" y="1966601"/>
            <a:ext cx="923544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t>
            </a:r>
            <a:r>
              <a:rPr lang="en-IN" sz="1800" dirty="0">
                <a:effectLst/>
                <a:latin typeface="Times New Roman" panose="02020603050405020304" pitchFamily="18" charset="0"/>
                <a:cs typeface="Times New Roman" panose="02020603050405020304" pitchFamily="18" charset="0"/>
              </a:rPr>
              <a:t>he core of Gesture-Based Control is a technology called </a:t>
            </a:r>
            <a:r>
              <a:rPr lang="en-IN" sz="1800" dirty="0" err="1">
                <a:effectLst/>
                <a:latin typeface="Times New Roman" panose="02020603050405020304" pitchFamily="18" charset="0"/>
                <a:cs typeface="Times New Roman" panose="02020603050405020304" pitchFamily="18" charset="0"/>
              </a:rPr>
              <a:t>Mediapipe</a:t>
            </a:r>
            <a:r>
              <a:rPr lang="en-IN" sz="1800" dirty="0">
                <a:effectLst/>
                <a:latin typeface="Times New Roman" panose="02020603050405020304" pitchFamily="18" charset="0"/>
                <a:cs typeface="Times New Roman" panose="02020603050405020304" pitchFamily="18" charset="0"/>
              </a:rPr>
              <a:t>, which allows us to track the movement of our hands with remarkable precision. This technology is developed by Google and is designed to work with webcams, making it accessible to a wide range of devices.</a:t>
            </a:r>
          </a:p>
          <a:p>
            <a:endParaRPr lang="en-IN" sz="180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cv2</a:t>
            </a:r>
          </a:p>
          <a:p>
            <a:r>
              <a:rPr lang="en-US" dirty="0">
                <a:latin typeface="Times New Roman" panose="02020603050405020304" pitchFamily="18" charset="0"/>
                <a:cs typeface="Times New Roman" panose="02020603050405020304" pitchFamily="18" charset="0"/>
              </a:rPr>
              <a:t>   -OpenCV library, which is used for computer vision tasks, including image and video processing.</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library, which provides tools for building various machine learning and computer vision applications.</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pyautogui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PyAutoGUI</a:t>
            </a:r>
            <a:r>
              <a:rPr lang="en-US" dirty="0">
                <a:latin typeface="Times New Roman" panose="02020603050405020304" pitchFamily="18" charset="0"/>
                <a:cs typeface="Times New Roman" panose="02020603050405020304" pitchFamily="18" charset="0"/>
              </a:rPr>
              <a:t> library, which allows you to programmatically control the mouse and keyboard for automation tasks.</a:t>
            </a:r>
          </a:p>
        </p:txBody>
      </p:sp>
    </p:spTree>
    <p:extLst>
      <p:ext uri="{BB962C8B-B14F-4D97-AF65-F5344CB8AC3E}">
        <p14:creationId xmlns:p14="http://schemas.microsoft.com/office/powerpoint/2010/main" val="168606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EDD9-3D22-8F86-B120-E23D8F878151}"/>
              </a:ext>
            </a:extLst>
          </p:cNvPr>
          <p:cNvSpPr>
            <a:spLocks noGrp="1"/>
          </p:cNvSpPr>
          <p:nvPr>
            <p:ph type="title"/>
          </p:nvPr>
        </p:nvSpPr>
        <p:spPr/>
        <p:txBody>
          <a:bodyPr/>
          <a:lstStyle/>
          <a:p>
            <a:r>
              <a:rPr lang="en-US" dirty="0"/>
              <a:t>Workflow Diagram</a:t>
            </a:r>
          </a:p>
        </p:txBody>
      </p:sp>
      <p:pic>
        <p:nvPicPr>
          <p:cNvPr id="10" name="Picture Placeholder 9">
            <a:extLst>
              <a:ext uri="{FF2B5EF4-FFF2-40B4-BE49-F238E27FC236}">
                <a16:creationId xmlns:a16="http://schemas.microsoft.com/office/drawing/2014/main" id="{3D296100-E505-4F0E-4120-117C56A7D07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896" b="15896"/>
          <a:stretch>
            <a:fillRect/>
          </a:stretch>
        </p:blipFill>
        <p:spPr>
          <a:xfrm>
            <a:off x="1041427" y="1041399"/>
            <a:ext cx="10105972" cy="3157739"/>
          </a:xfrm>
          <a:prstGeom prst="roundRect">
            <a:avLst>
              <a:gd name="adj" fmla="val 0"/>
            </a:avLst>
          </a:prstGeom>
        </p:spPr>
      </p:pic>
    </p:spTree>
    <p:extLst>
      <p:ext uri="{BB962C8B-B14F-4D97-AF65-F5344CB8AC3E}">
        <p14:creationId xmlns:p14="http://schemas.microsoft.com/office/powerpoint/2010/main" val="153943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8462-EEA8-5680-EDE3-289FF32BEB21}"/>
              </a:ext>
            </a:extLst>
          </p:cNvPr>
          <p:cNvSpPr>
            <a:spLocks noGrp="1"/>
          </p:cNvSpPr>
          <p:nvPr>
            <p:ph type="title"/>
          </p:nvPr>
        </p:nvSpPr>
        <p:spPr>
          <a:xfrm>
            <a:off x="767398" y="837352"/>
            <a:ext cx="6241816" cy="1371600"/>
          </a:xfrm>
        </p:spPr>
        <p:txBody>
          <a:bodyPr>
            <a:normAutofit/>
          </a:bodyPr>
          <a:lstStyle/>
          <a:p>
            <a:r>
              <a:rPr lang="en-US" sz="6600" dirty="0"/>
              <a:t>Patent Status</a:t>
            </a:r>
          </a:p>
        </p:txBody>
      </p:sp>
      <p:sp>
        <p:nvSpPr>
          <p:cNvPr id="4" name="Text Placeholder 3">
            <a:extLst>
              <a:ext uri="{FF2B5EF4-FFF2-40B4-BE49-F238E27FC236}">
                <a16:creationId xmlns:a16="http://schemas.microsoft.com/office/drawing/2014/main" id="{4E806A58-A3E7-22A6-5DF3-1FF6F9DE694D}"/>
              </a:ext>
            </a:extLst>
          </p:cNvPr>
          <p:cNvSpPr>
            <a:spLocks noGrp="1"/>
          </p:cNvSpPr>
          <p:nvPr>
            <p:ph type="body" sz="half" idx="2"/>
          </p:nvPr>
        </p:nvSpPr>
        <p:spPr>
          <a:xfrm>
            <a:off x="1636617" y="2440886"/>
            <a:ext cx="4503378" cy="1828800"/>
          </a:xfrm>
        </p:spPr>
        <p:txBody>
          <a:bodyPr/>
          <a:lstStyle/>
          <a:p>
            <a:r>
              <a:rPr lang="en-US" dirty="0"/>
              <a:t>Draft completion status: Submitted</a:t>
            </a:r>
          </a:p>
          <a:p>
            <a:r>
              <a:rPr lang="en-US" dirty="0"/>
              <a:t>Soft copy proof of submission</a:t>
            </a:r>
          </a:p>
          <a:p>
            <a:endParaRPr lang="en-US" dirty="0"/>
          </a:p>
        </p:txBody>
      </p:sp>
      <p:pic>
        <p:nvPicPr>
          <p:cNvPr id="5" name="Picture 4">
            <a:extLst>
              <a:ext uri="{FF2B5EF4-FFF2-40B4-BE49-F238E27FC236}">
                <a16:creationId xmlns:a16="http://schemas.microsoft.com/office/drawing/2014/main" id="{638652AF-770C-71D6-2BAE-808BF90E3406}"/>
              </a:ext>
            </a:extLst>
          </p:cNvPr>
          <p:cNvPicPr>
            <a:picLocks noChangeAspect="1"/>
          </p:cNvPicPr>
          <p:nvPr/>
        </p:nvPicPr>
        <p:blipFill>
          <a:blip r:embed="rId2"/>
          <a:stretch>
            <a:fillRect/>
          </a:stretch>
        </p:blipFill>
        <p:spPr>
          <a:xfrm>
            <a:off x="1636617" y="3570106"/>
            <a:ext cx="9303798" cy="2565648"/>
          </a:xfrm>
          <a:prstGeom prst="rect">
            <a:avLst/>
          </a:prstGeom>
        </p:spPr>
      </p:pic>
      <p:pic>
        <p:nvPicPr>
          <p:cNvPr id="12" name="Picture 11">
            <a:extLst>
              <a:ext uri="{FF2B5EF4-FFF2-40B4-BE49-F238E27FC236}">
                <a16:creationId xmlns:a16="http://schemas.microsoft.com/office/drawing/2014/main" id="{258076E8-6421-34CD-6723-6068067BF714}"/>
              </a:ext>
            </a:extLst>
          </p:cNvPr>
          <p:cNvPicPr>
            <a:picLocks noChangeAspect="1"/>
          </p:cNvPicPr>
          <p:nvPr/>
        </p:nvPicPr>
        <p:blipFill>
          <a:blip r:embed="rId3"/>
          <a:stretch>
            <a:fillRect/>
          </a:stretch>
        </p:blipFill>
        <p:spPr>
          <a:xfrm>
            <a:off x="6658986" y="920826"/>
            <a:ext cx="3709172" cy="2434460"/>
          </a:xfrm>
          <a:prstGeom prst="rect">
            <a:avLst/>
          </a:prstGeom>
        </p:spPr>
      </p:pic>
    </p:spTree>
    <p:extLst>
      <p:ext uri="{BB962C8B-B14F-4D97-AF65-F5344CB8AC3E}">
        <p14:creationId xmlns:p14="http://schemas.microsoft.com/office/powerpoint/2010/main" val="26579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C9D5-D65A-B325-E6B7-B82ABDB15FF6}"/>
              </a:ext>
            </a:extLst>
          </p:cNvPr>
          <p:cNvSpPr>
            <a:spLocks noGrp="1"/>
          </p:cNvSpPr>
          <p:nvPr>
            <p:ph type="ctrTitle"/>
          </p:nvPr>
        </p:nvSpPr>
        <p:spPr/>
        <p:txBody>
          <a:bodyPr/>
          <a:lstStyle/>
          <a:p>
            <a:r>
              <a:rPr lang="en-US" dirty="0"/>
              <a:t>Research Paper Status</a:t>
            </a:r>
          </a:p>
        </p:txBody>
      </p:sp>
      <p:sp>
        <p:nvSpPr>
          <p:cNvPr id="3" name="Subtitle 2">
            <a:extLst>
              <a:ext uri="{FF2B5EF4-FFF2-40B4-BE49-F238E27FC236}">
                <a16:creationId xmlns:a16="http://schemas.microsoft.com/office/drawing/2014/main" id="{C96E055C-A91A-0946-1B5B-36E9A4914078}"/>
              </a:ext>
            </a:extLst>
          </p:cNvPr>
          <p:cNvSpPr>
            <a:spLocks noGrp="1"/>
          </p:cNvSpPr>
          <p:nvPr>
            <p:ph type="subTitle" idx="1"/>
          </p:nvPr>
        </p:nvSpPr>
        <p:spPr>
          <a:xfrm>
            <a:off x="1524000" y="4007152"/>
            <a:ext cx="9144000" cy="1097284"/>
          </a:xfrm>
        </p:spPr>
        <p:txBody>
          <a:bodyPr/>
          <a:lstStyle/>
          <a:p>
            <a:r>
              <a:rPr lang="en-US" dirty="0"/>
              <a:t>Draft completion status :Completed and Submitted to Guide</a:t>
            </a:r>
          </a:p>
        </p:txBody>
      </p:sp>
    </p:spTree>
    <p:extLst>
      <p:ext uri="{BB962C8B-B14F-4D97-AF65-F5344CB8AC3E}">
        <p14:creationId xmlns:p14="http://schemas.microsoft.com/office/powerpoint/2010/main" val="46432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A34-A026-CBCE-CA2B-9E2582D75A0B}"/>
              </a:ext>
            </a:extLst>
          </p:cNvPr>
          <p:cNvSpPr>
            <a:spLocks noGrp="1"/>
          </p:cNvSpPr>
          <p:nvPr>
            <p:ph type="title"/>
          </p:nvPr>
        </p:nvSpPr>
        <p:spPr/>
        <p:txBody>
          <a:bodyPr/>
          <a:lstStyle/>
          <a:p>
            <a:r>
              <a:rPr lang="en-US" dirty="0"/>
              <a:t>Project Status</a:t>
            </a:r>
          </a:p>
        </p:txBody>
      </p:sp>
      <p:sp>
        <p:nvSpPr>
          <p:cNvPr id="3" name="Text Placeholder 2">
            <a:extLst>
              <a:ext uri="{FF2B5EF4-FFF2-40B4-BE49-F238E27FC236}">
                <a16:creationId xmlns:a16="http://schemas.microsoft.com/office/drawing/2014/main" id="{6B9D9A60-8226-993D-F43A-8C59BC0CA254}"/>
              </a:ext>
            </a:extLst>
          </p:cNvPr>
          <p:cNvSpPr>
            <a:spLocks noGrp="1"/>
          </p:cNvSpPr>
          <p:nvPr>
            <p:ph type="body" idx="1"/>
          </p:nvPr>
        </p:nvSpPr>
        <p:spPr/>
        <p:txBody>
          <a:bodyPr/>
          <a:lstStyle/>
          <a:p>
            <a:r>
              <a:rPr lang="en-US" dirty="0"/>
              <a:t>Input</a:t>
            </a:r>
          </a:p>
        </p:txBody>
      </p:sp>
      <p:pic>
        <p:nvPicPr>
          <p:cNvPr id="12" name="Content Placeholder 11">
            <a:extLst>
              <a:ext uri="{FF2B5EF4-FFF2-40B4-BE49-F238E27FC236}">
                <a16:creationId xmlns:a16="http://schemas.microsoft.com/office/drawing/2014/main" id="{D0577B4F-DC9D-A971-768E-9CD4DEFBB6BE}"/>
              </a:ext>
            </a:extLst>
          </p:cNvPr>
          <p:cNvPicPr>
            <a:picLocks noGrp="1" noChangeAspect="1"/>
          </p:cNvPicPr>
          <p:nvPr>
            <p:ph sz="half" idx="2"/>
          </p:nvPr>
        </p:nvPicPr>
        <p:blipFill>
          <a:blip r:embed="rId2"/>
          <a:stretch>
            <a:fillRect/>
          </a:stretch>
        </p:blipFill>
        <p:spPr>
          <a:xfrm>
            <a:off x="1566069" y="2737644"/>
            <a:ext cx="3705225" cy="3219450"/>
          </a:xfrm>
        </p:spPr>
      </p:pic>
      <p:sp>
        <p:nvSpPr>
          <p:cNvPr id="5" name="Text Placeholder 4">
            <a:extLst>
              <a:ext uri="{FF2B5EF4-FFF2-40B4-BE49-F238E27FC236}">
                <a16:creationId xmlns:a16="http://schemas.microsoft.com/office/drawing/2014/main" id="{E0ABD723-1E92-5CA9-AC1A-3753DEDDEA3B}"/>
              </a:ext>
            </a:extLst>
          </p:cNvPr>
          <p:cNvSpPr>
            <a:spLocks noGrp="1"/>
          </p:cNvSpPr>
          <p:nvPr>
            <p:ph type="body" sz="quarter" idx="3"/>
          </p:nvPr>
        </p:nvSpPr>
        <p:spPr/>
        <p:txBody>
          <a:bodyPr/>
          <a:lstStyle/>
          <a:p>
            <a:r>
              <a:rPr lang="en-US" dirty="0"/>
              <a:t>Output</a:t>
            </a:r>
          </a:p>
        </p:txBody>
      </p:sp>
      <p:pic>
        <p:nvPicPr>
          <p:cNvPr id="16" name="Content Placeholder 15" descr="Cursor">
            <a:extLst>
              <a:ext uri="{FF2B5EF4-FFF2-40B4-BE49-F238E27FC236}">
                <a16:creationId xmlns:a16="http://schemas.microsoft.com/office/drawing/2014/main" id="{E465B608-6617-D7AC-B414-D95149223F4E}"/>
              </a:ext>
            </a:extLst>
          </p:cNvPr>
          <p:cNvPicPr>
            <a:picLocks noGrp="1" noChangeAspect="1"/>
          </p:cNvPicPr>
          <p:nvPr>
            <p:ph sz="quarter" idx="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06594" y="3890169"/>
            <a:ext cx="914400" cy="914400"/>
          </a:xfrm>
        </p:spPr>
      </p:pic>
    </p:spTree>
    <p:extLst>
      <p:ext uri="{BB962C8B-B14F-4D97-AF65-F5344CB8AC3E}">
        <p14:creationId xmlns:p14="http://schemas.microsoft.com/office/powerpoint/2010/main" val="268298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0315C-49E6-3796-C6AA-D451DB5F8E0C}"/>
              </a:ext>
            </a:extLst>
          </p:cNvPr>
          <p:cNvPicPr>
            <a:picLocks noChangeAspect="1"/>
          </p:cNvPicPr>
          <p:nvPr/>
        </p:nvPicPr>
        <p:blipFill>
          <a:blip r:embed="rId2"/>
          <a:stretch>
            <a:fillRect/>
          </a:stretch>
        </p:blipFill>
        <p:spPr>
          <a:xfrm>
            <a:off x="881380" y="2451734"/>
            <a:ext cx="10429240" cy="3258185"/>
          </a:xfrm>
          <a:prstGeom prst="rect">
            <a:avLst/>
          </a:prstGeom>
        </p:spPr>
      </p:pic>
      <p:sp>
        <p:nvSpPr>
          <p:cNvPr id="4" name="Rectangle 3">
            <a:extLst>
              <a:ext uri="{FF2B5EF4-FFF2-40B4-BE49-F238E27FC236}">
                <a16:creationId xmlns:a16="http://schemas.microsoft.com/office/drawing/2014/main" id="{9CC8EEE1-1C0F-1D21-B7F5-B09E497261F7}"/>
              </a:ext>
            </a:extLst>
          </p:cNvPr>
          <p:cNvSpPr/>
          <p:nvPr/>
        </p:nvSpPr>
        <p:spPr>
          <a:xfrm>
            <a:off x="3297314" y="1252855"/>
            <a:ext cx="541449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r>
              <a:rPr lang="en-US" sz="5400" b="0" cap="none" spc="0" dirty="0">
                <a:ln w="0"/>
                <a:solidFill>
                  <a:schemeClr val="tx1"/>
                </a:solidFill>
                <a:effectLst>
                  <a:outerShdw blurRad="38100" dist="19050" dir="2700000" algn="tl" rotWithShape="0">
                    <a:schemeClr val="dk1">
                      <a:alpha val="40000"/>
                    </a:schemeClr>
                  </a:outerShdw>
                </a:effectLst>
              </a:rPr>
              <a:t>creenshot of code</a:t>
            </a:r>
          </a:p>
        </p:txBody>
      </p:sp>
    </p:spTree>
    <p:extLst>
      <p:ext uri="{BB962C8B-B14F-4D97-AF65-F5344CB8AC3E}">
        <p14:creationId xmlns:p14="http://schemas.microsoft.com/office/powerpoint/2010/main" val="355221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695</Words>
  <Application>Microsoft Office PowerPoint</Application>
  <PresentationFormat>Widescreen</PresentationFormat>
  <Paragraphs>69</Paragraphs>
  <Slides>16</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Calibri</vt:lpstr>
      <vt:lpstr>Calibri Light</vt:lpstr>
      <vt:lpstr>Söhne</vt:lpstr>
      <vt:lpstr>Times New Roman</vt:lpstr>
      <vt:lpstr>Office Theme</vt:lpstr>
      <vt:lpstr>Gesture Control Virtual Mouse</vt:lpstr>
      <vt:lpstr>Problem Statement</vt:lpstr>
      <vt:lpstr>Objectives</vt:lpstr>
      <vt:lpstr>Technology Used</vt:lpstr>
      <vt:lpstr>Workflow Diagram</vt:lpstr>
      <vt:lpstr>Patent Status</vt:lpstr>
      <vt:lpstr>Research Paper Status</vt:lpstr>
      <vt:lpstr>Project Status</vt:lpstr>
      <vt:lpstr>PowerPoint Presentation</vt:lpstr>
      <vt:lpstr>DFD</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 Virtual Mouse</dc:title>
  <dc:creator>Ayush Kumar</dc:creator>
  <cp:lastModifiedBy>ayush kumar</cp:lastModifiedBy>
  <cp:revision>55</cp:revision>
  <dcterms:created xsi:type="dcterms:W3CDTF">2023-09-25T04:34:49Z</dcterms:created>
  <dcterms:modified xsi:type="dcterms:W3CDTF">2024-03-11T08:58:42Z</dcterms:modified>
</cp:coreProperties>
</file>