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4"/>
  </p:notesMasterIdLst>
  <p:sldIdLst>
    <p:sldId id="256" r:id="rId2"/>
    <p:sldId id="257" r:id="rId3"/>
    <p:sldId id="258" r:id="rId4"/>
    <p:sldId id="259" r:id="rId5"/>
    <p:sldId id="260" r:id="rId6"/>
    <p:sldId id="266" r:id="rId7"/>
    <p:sldId id="267" r:id="rId8"/>
    <p:sldId id="268" r:id="rId9"/>
    <p:sldId id="273" r:id="rId10"/>
    <p:sldId id="274" r:id="rId11"/>
    <p:sldId id="261" r:id="rId12"/>
    <p:sldId id="272" r:id="rId13"/>
    <p:sldId id="275" r:id="rId14"/>
    <p:sldId id="276" r:id="rId15"/>
    <p:sldId id="277" r:id="rId16"/>
    <p:sldId id="262" r:id="rId17"/>
    <p:sldId id="263" r:id="rId18"/>
    <p:sldId id="264" r:id="rId19"/>
    <p:sldId id="269" r:id="rId20"/>
    <p:sldId id="270" r:id="rId21"/>
    <p:sldId id="265" r:id="rId22"/>
    <p:sldId id="2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B6DE8-89EB-4910-BE6E-A1D1FF0DA414}" type="datetimeFigureOut">
              <a:rPr lang="en-IN" smtClean="0"/>
              <a:t>19-03-2024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F56BE-111F-4976-9862-9E8F85A671DB}" type="slidenum">
              <a:rPr lang="en-IN" smtClean="0"/>
              <a:t>‹#›</a:t>
            </a:fld>
            <a:endParaRPr lang="en-IN"/>
          </a:p>
        </p:txBody>
      </p:sp>
    </p:spTree>
    <p:extLst>
      <p:ext uri="{BB962C8B-B14F-4D97-AF65-F5344CB8AC3E}">
        <p14:creationId xmlns:p14="http://schemas.microsoft.com/office/powerpoint/2010/main" val="715079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EA5AD-2128-467E-9EAC-EC11410A21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D86C235-7161-4F43-90E5-8CE107D356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5324F27-7FB9-4234-A7A3-FC866176C81B}"/>
              </a:ext>
            </a:extLst>
          </p:cNvPr>
          <p:cNvSpPr>
            <a:spLocks noGrp="1"/>
          </p:cNvSpPr>
          <p:nvPr>
            <p:ph type="dt" sz="half" idx="10"/>
          </p:nvPr>
        </p:nvSpPr>
        <p:spPr/>
        <p:txBody>
          <a:bodyPr/>
          <a:lstStyle/>
          <a:p>
            <a:fld id="{AED75D64-2596-4CD3-88B1-63A1A557245C}" type="datetimeFigureOut">
              <a:rPr lang="en-IN" smtClean="0"/>
              <a:t>19-03-2024</a:t>
            </a:fld>
            <a:endParaRPr lang="en-IN"/>
          </a:p>
        </p:txBody>
      </p:sp>
      <p:sp>
        <p:nvSpPr>
          <p:cNvPr id="5" name="Footer Placeholder 4">
            <a:extLst>
              <a:ext uri="{FF2B5EF4-FFF2-40B4-BE49-F238E27FC236}">
                <a16:creationId xmlns:a16="http://schemas.microsoft.com/office/drawing/2014/main" id="{742F9ED7-5C6A-434B-8D75-57AE8E5245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D672FC-73E0-4B6F-AC11-BD227B6810D2}"/>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993540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AAD4D-5ABF-4E31-A96E-E4E9C690301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F17C4A-178F-4D8B-9623-54C4349974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CE8CFA-4190-4B0A-AEAE-8802785CC96F}"/>
              </a:ext>
            </a:extLst>
          </p:cNvPr>
          <p:cNvSpPr>
            <a:spLocks noGrp="1"/>
          </p:cNvSpPr>
          <p:nvPr>
            <p:ph type="dt" sz="half" idx="10"/>
          </p:nvPr>
        </p:nvSpPr>
        <p:spPr/>
        <p:txBody>
          <a:bodyPr/>
          <a:lstStyle/>
          <a:p>
            <a:fld id="{AED75D64-2596-4CD3-88B1-63A1A557245C}" type="datetimeFigureOut">
              <a:rPr lang="en-IN" smtClean="0"/>
              <a:t>19-03-2024</a:t>
            </a:fld>
            <a:endParaRPr lang="en-IN"/>
          </a:p>
        </p:txBody>
      </p:sp>
      <p:sp>
        <p:nvSpPr>
          <p:cNvPr id="5" name="Footer Placeholder 4">
            <a:extLst>
              <a:ext uri="{FF2B5EF4-FFF2-40B4-BE49-F238E27FC236}">
                <a16:creationId xmlns:a16="http://schemas.microsoft.com/office/drawing/2014/main" id="{FDF74D85-FEA1-43CF-A350-3B02BFFFEB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4A00A6-1008-4627-9E01-9EEEAC5A7391}"/>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277205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17D5C8-ECD6-4D00-9D8B-AC3BC31C92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9B4846-6230-48FE-9FD5-965B27472A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C16B09-E7ED-4C50-9135-312E46D4EC4D}"/>
              </a:ext>
            </a:extLst>
          </p:cNvPr>
          <p:cNvSpPr>
            <a:spLocks noGrp="1"/>
          </p:cNvSpPr>
          <p:nvPr>
            <p:ph type="dt" sz="half" idx="10"/>
          </p:nvPr>
        </p:nvSpPr>
        <p:spPr/>
        <p:txBody>
          <a:bodyPr/>
          <a:lstStyle/>
          <a:p>
            <a:fld id="{AED75D64-2596-4CD3-88B1-63A1A557245C}" type="datetimeFigureOut">
              <a:rPr lang="en-IN" smtClean="0"/>
              <a:t>19-03-2024</a:t>
            </a:fld>
            <a:endParaRPr lang="en-IN"/>
          </a:p>
        </p:txBody>
      </p:sp>
      <p:sp>
        <p:nvSpPr>
          <p:cNvPr id="5" name="Footer Placeholder 4">
            <a:extLst>
              <a:ext uri="{FF2B5EF4-FFF2-40B4-BE49-F238E27FC236}">
                <a16:creationId xmlns:a16="http://schemas.microsoft.com/office/drawing/2014/main" id="{BD00E380-F654-44D2-AC18-ADD5F40522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429606-5286-4E42-9416-410CF7513C08}"/>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828984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DEC4F-CA1F-4D1B-B955-3332C23AA8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8AC826-D524-4FBB-A090-BE95B26FED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5674DB-6C8B-400E-B211-FA57251D326B}"/>
              </a:ext>
            </a:extLst>
          </p:cNvPr>
          <p:cNvSpPr>
            <a:spLocks noGrp="1"/>
          </p:cNvSpPr>
          <p:nvPr>
            <p:ph type="dt" sz="half" idx="10"/>
          </p:nvPr>
        </p:nvSpPr>
        <p:spPr/>
        <p:txBody>
          <a:bodyPr/>
          <a:lstStyle/>
          <a:p>
            <a:fld id="{AED75D64-2596-4CD3-88B1-63A1A557245C}" type="datetimeFigureOut">
              <a:rPr lang="en-IN" smtClean="0"/>
              <a:t>19-03-2024</a:t>
            </a:fld>
            <a:endParaRPr lang="en-IN"/>
          </a:p>
        </p:txBody>
      </p:sp>
      <p:sp>
        <p:nvSpPr>
          <p:cNvPr id="5" name="Footer Placeholder 4">
            <a:extLst>
              <a:ext uri="{FF2B5EF4-FFF2-40B4-BE49-F238E27FC236}">
                <a16:creationId xmlns:a16="http://schemas.microsoft.com/office/drawing/2014/main" id="{45A1EF76-D860-477B-8BC2-04DA89D444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F1C6C7-8A1B-4FA1-BCEF-3ABF43341B30}"/>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4192678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07EC8-F79B-49D6-B6FB-CD7E626A00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62EE2B7-28DF-4414-AD46-D1D6D97FDA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A5EDD9-DC7A-45AC-AD4E-D5B95FE0B70B}"/>
              </a:ext>
            </a:extLst>
          </p:cNvPr>
          <p:cNvSpPr>
            <a:spLocks noGrp="1"/>
          </p:cNvSpPr>
          <p:nvPr>
            <p:ph type="dt" sz="half" idx="10"/>
          </p:nvPr>
        </p:nvSpPr>
        <p:spPr/>
        <p:txBody>
          <a:bodyPr/>
          <a:lstStyle/>
          <a:p>
            <a:fld id="{AED75D64-2596-4CD3-88B1-63A1A557245C}" type="datetimeFigureOut">
              <a:rPr lang="en-IN" smtClean="0"/>
              <a:t>19-03-2024</a:t>
            </a:fld>
            <a:endParaRPr lang="en-IN"/>
          </a:p>
        </p:txBody>
      </p:sp>
      <p:sp>
        <p:nvSpPr>
          <p:cNvPr id="5" name="Footer Placeholder 4">
            <a:extLst>
              <a:ext uri="{FF2B5EF4-FFF2-40B4-BE49-F238E27FC236}">
                <a16:creationId xmlns:a16="http://schemas.microsoft.com/office/drawing/2014/main" id="{C5D274DE-8399-4B4A-9CE0-4615AD97A5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1333D5-D24B-43E5-92F4-F47F72219852}"/>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22619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A3D4F-D584-4E0B-97C6-DBBB4CD747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18F0A6-E0CC-4F6B-9F62-A2120039E5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A202455-9234-4FED-9798-424C90ADB0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8C236C9-5071-4E6A-A72F-F30039386421}"/>
              </a:ext>
            </a:extLst>
          </p:cNvPr>
          <p:cNvSpPr>
            <a:spLocks noGrp="1"/>
          </p:cNvSpPr>
          <p:nvPr>
            <p:ph type="dt" sz="half" idx="10"/>
          </p:nvPr>
        </p:nvSpPr>
        <p:spPr/>
        <p:txBody>
          <a:bodyPr/>
          <a:lstStyle/>
          <a:p>
            <a:fld id="{AED75D64-2596-4CD3-88B1-63A1A557245C}" type="datetimeFigureOut">
              <a:rPr lang="en-IN" smtClean="0"/>
              <a:t>19-03-2024</a:t>
            </a:fld>
            <a:endParaRPr lang="en-IN"/>
          </a:p>
        </p:txBody>
      </p:sp>
      <p:sp>
        <p:nvSpPr>
          <p:cNvPr id="6" name="Footer Placeholder 5">
            <a:extLst>
              <a:ext uri="{FF2B5EF4-FFF2-40B4-BE49-F238E27FC236}">
                <a16:creationId xmlns:a16="http://schemas.microsoft.com/office/drawing/2014/main" id="{5B7248B4-34D8-41BF-834F-A2F2598F72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9FD362-3357-40E5-8C80-1FABAD692AD0}"/>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379584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34A1D-3639-487C-A658-62C54C43B34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B39408-002C-4F46-8CDE-919B956E76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9EA242-1CEC-421E-802E-870D4B7899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38BC36-13B6-4E56-8808-7BE44501DD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FD1322-A261-435D-9179-1100F414E0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37F44B9-26E3-45E2-8881-E32AD0985285}"/>
              </a:ext>
            </a:extLst>
          </p:cNvPr>
          <p:cNvSpPr>
            <a:spLocks noGrp="1"/>
          </p:cNvSpPr>
          <p:nvPr>
            <p:ph type="dt" sz="half" idx="10"/>
          </p:nvPr>
        </p:nvSpPr>
        <p:spPr/>
        <p:txBody>
          <a:bodyPr/>
          <a:lstStyle/>
          <a:p>
            <a:fld id="{AED75D64-2596-4CD3-88B1-63A1A557245C}" type="datetimeFigureOut">
              <a:rPr lang="en-IN" smtClean="0"/>
              <a:t>19-03-2024</a:t>
            </a:fld>
            <a:endParaRPr lang="en-IN"/>
          </a:p>
        </p:txBody>
      </p:sp>
      <p:sp>
        <p:nvSpPr>
          <p:cNvPr id="8" name="Footer Placeholder 7">
            <a:extLst>
              <a:ext uri="{FF2B5EF4-FFF2-40B4-BE49-F238E27FC236}">
                <a16:creationId xmlns:a16="http://schemas.microsoft.com/office/drawing/2014/main" id="{D305A539-1175-4BF8-A145-A53DB73D58B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4310A4F-404C-465E-B43A-659068DB5CA3}"/>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610055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1E67F-6392-4AF3-B129-C0DED6527A9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F61A1E9-FF42-4A31-8471-1E5AB8965AD6}"/>
              </a:ext>
            </a:extLst>
          </p:cNvPr>
          <p:cNvSpPr>
            <a:spLocks noGrp="1"/>
          </p:cNvSpPr>
          <p:nvPr>
            <p:ph type="dt" sz="half" idx="10"/>
          </p:nvPr>
        </p:nvSpPr>
        <p:spPr/>
        <p:txBody>
          <a:bodyPr/>
          <a:lstStyle/>
          <a:p>
            <a:fld id="{AED75D64-2596-4CD3-88B1-63A1A557245C}" type="datetimeFigureOut">
              <a:rPr lang="en-IN" smtClean="0"/>
              <a:t>19-03-2024</a:t>
            </a:fld>
            <a:endParaRPr lang="en-IN"/>
          </a:p>
        </p:txBody>
      </p:sp>
      <p:sp>
        <p:nvSpPr>
          <p:cNvPr id="4" name="Footer Placeholder 3">
            <a:extLst>
              <a:ext uri="{FF2B5EF4-FFF2-40B4-BE49-F238E27FC236}">
                <a16:creationId xmlns:a16="http://schemas.microsoft.com/office/drawing/2014/main" id="{AFF5CE44-297F-4A98-A575-AA3CAA7955C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036011E-E99E-46CA-96D0-3842601D6027}"/>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683201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75BAF8-C14B-46E7-B4B2-757910A3E3E4}"/>
              </a:ext>
            </a:extLst>
          </p:cNvPr>
          <p:cNvSpPr>
            <a:spLocks noGrp="1"/>
          </p:cNvSpPr>
          <p:nvPr>
            <p:ph type="dt" sz="half" idx="10"/>
          </p:nvPr>
        </p:nvSpPr>
        <p:spPr/>
        <p:txBody>
          <a:bodyPr/>
          <a:lstStyle/>
          <a:p>
            <a:fld id="{AED75D64-2596-4CD3-88B1-63A1A557245C}" type="datetimeFigureOut">
              <a:rPr lang="en-IN" smtClean="0"/>
              <a:t>19-03-2024</a:t>
            </a:fld>
            <a:endParaRPr lang="en-IN"/>
          </a:p>
        </p:txBody>
      </p:sp>
      <p:sp>
        <p:nvSpPr>
          <p:cNvPr id="3" name="Footer Placeholder 2">
            <a:extLst>
              <a:ext uri="{FF2B5EF4-FFF2-40B4-BE49-F238E27FC236}">
                <a16:creationId xmlns:a16="http://schemas.microsoft.com/office/drawing/2014/main" id="{4881BE4B-5A5E-41AE-BD78-7BA96DE6168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01CE071-2C92-47B8-8CF2-EB5FDA0CB279}"/>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4083105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E5F0F-B6D2-4368-9846-327D15C4E8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4288074-106E-45FE-9135-8DE12F64A5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D2D9761-18F3-4C41-8E48-32A46A323D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8D6EFD-9CC1-4780-AD38-4130B3A3C66C}"/>
              </a:ext>
            </a:extLst>
          </p:cNvPr>
          <p:cNvSpPr>
            <a:spLocks noGrp="1"/>
          </p:cNvSpPr>
          <p:nvPr>
            <p:ph type="dt" sz="half" idx="10"/>
          </p:nvPr>
        </p:nvSpPr>
        <p:spPr/>
        <p:txBody>
          <a:bodyPr/>
          <a:lstStyle/>
          <a:p>
            <a:fld id="{AED75D64-2596-4CD3-88B1-63A1A557245C}" type="datetimeFigureOut">
              <a:rPr lang="en-IN" smtClean="0"/>
              <a:t>19-03-2024</a:t>
            </a:fld>
            <a:endParaRPr lang="en-IN"/>
          </a:p>
        </p:txBody>
      </p:sp>
      <p:sp>
        <p:nvSpPr>
          <p:cNvPr id="6" name="Footer Placeholder 5">
            <a:extLst>
              <a:ext uri="{FF2B5EF4-FFF2-40B4-BE49-F238E27FC236}">
                <a16:creationId xmlns:a16="http://schemas.microsoft.com/office/drawing/2014/main" id="{A78B18B3-DD5A-4C0F-90BF-DB19F53BB4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D2EA0A-24D5-46FD-BCA7-50683E553652}"/>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4282772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039D4-C256-455E-9038-33325BF8F2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2E6667F-5042-440F-B48C-F6EC9A96EF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40F555E-D958-422E-BC53-E4893FAE57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BCB216-8937-47E4-B71B-277340758150}"/>
              </a:ext>
            </a:extLst>
          </p:cNvPr>
          <p:cNvSpPr>
            <a:spLocks noGrp="1"/>
          </p:cNvSpPr>
          <p:nvPr>
            <p:ph type="dt" sz="half" idx="10"/>
          </p:nvPr>
        </p:nvSpPr>
        <p:spPr/>
        <p:txBody>
          <a:bodyPr/>
          <a:lstStyle/>
          <a:p>
            <a:fld id="{AED75D64-2596-4CD3-88B1-63A1A557245C}" type="datetimeFigureOut">
              <a:rPr lang="en-IN" smtClean="0"/>
              <a:t>19-03-2024</a:t>
            </a:fld>
            <a:endParaRPr lang="en-IN"/>
          </a:p>
        </p:txBody>
      </p:sp>
      <p:sp>
        <p:nvSpPr>
          <p:cNvPr id="6" name="Footer Placeholder 5">
            <a:extLst>
              <a:ext uri="{FF2B5EF4-FFF2-40B4-BE49-F238E27FC236}">
                <a16:creationId xmlns:a16="http://schemas.microsoft.com/office/drawing/2014/main" id="{F823FF97-BC21-475C-827C-AC4C22AB89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7E684B-8242-43DA-BD3E-A0E30432EBF9}"/>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4155310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4FE6DE-7967-4580-A7FD-8CDC662B37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4DFC8C-7FAC-4F3F-ABB8-8BC96A1CA1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ECFCB9-D1EA-4E25-8D2F-F8AAAEC322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75D64-2596-4CD3-88B1-63A1A557245C}" type="datetimeFigureOut">
              <a:rPr lang="en-IN" smtClean="0"/>
              <a:t>19-03-2024</a:t>
            </a:fld>
            <a:endParaRPr lang="en-IN"/>
          </a:p>
        </p:txBody>
      </p:sp>
      <p:sp>
        <p:nvSpPr>
          <p:cNvPr id="5" name="Footer Placeholder 4">
            <a:extLst>
              <a:ext uri="{FF2B5EF4-FFF2-40B4-BE49-F238E27FC236}">
                <a16:creationId xmlns:a16="http://schemas.microsoft.com/office/drawing/2014/main" id="{18E200F6-F919-412B-9C85-0604D46581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33EA25B-822A-4AD0-A226-6AE1916599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7B148-DC85-4EDB-ACA3-100B1D618A48}" type="slidenum">
              <a:rPr lang="en-IN" smtClean="0"/>
              <a:t>‹#›</a:t>
            </a:fld>
            <a:endParaRPr lang="en-IN"/>
          </a:p>
        </p:txBody>
      </p:sp>
    </p:spTree>
    <p:extLst>
      <p:ext uri="{BB962C8B-B14F-4D97-AF65-F5344CB8AC3E}">
        <p14:creationId xmlns:p14="http://schemas.microsoft.com/office/powerpoint/2010/main" val="18503354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Reasearch%20Paper(New%20Format).docx"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ieeexplore.ieee.org/author/3708840524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ieeexplore.ieee.org/author/37085573593" TargetMode="External"/><Relationship Id="rId2" Type="http://schemas.openxmlformats.org/officeDocument/2006/relationships/hyperlink" Target="https://ieeexplore.ieee.org/xpl/RecentIssue.jsp?punumber=6488907"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DDB9-DBBF-DC77-1AE3-8FF0BB4289B5}"/>
              </a:ext>
            </a:extLst>
          </p:cNvPr>
          <p:cNvSpPr>
            <a:spLocks noGrp="1"/>
          </p:cNvSpPr>
          <p:nvPr>
            <p:ph type="ctrTitle"/>
          </p:nvPr>
        </p:nvSpPr>
        <p:spPr>
          <a:xfrm>
            <a:off x="-84243" y="2640724"/>
            <a:ext cx="9117885" cy="1368398"/>
          </a:xfrm>
        </p:spPr>
        <p:txBody>
          <a:bodyPr>
            <a:noAutofit/>
          </a:bodyPr>
          <a:lstStyle/>
          <a:p>
            <a:pPr algn="ctr"/>
            <a:r>
              <a:rPr lang="en-IN" sz="4000" dirty="0"/>
              <a:t>I Project Presentation (KCS 753)</a:t>
            </a:r>
            <a:br>
              <a:rPr lang="en-IN" sz="4000" dirty="0"/>
            </a:br>
            <a:r>
              <a:rPr lang="en-IN" sz="4000" dirty="0"/>
              <a:t>Soil Testing And Crop Recommendation</a:t>
            </a:r>
          </a:p>
        </p:txBody>
      </p:sp>
      <p:sp>
        <p:nvSpPr>
          <p:cNvPr id="3" name="Subtitle 2">
            <a:extLst>
              <a:ext uri="{FF2B5EF4-FFF2-40B4-BE49-F238E27FC236}">
                <a16:creationId xmlns:a16="http://schemas.microsoft.com/office/drawing/2014/main" id="{46207054-A6EA-6CA8-C089-99868F853414}"/>
              </a:ext>
            </a:extLst>
          </p:cNvPr>
          <p:cNvSpPr>
            <a:spLocks noGrp="1"/>
          </p:cNvSpPr>
          <p:nvPr>
            <p:ph type="subTitle" idx="1"/>
          </p:nvPr>
        </p:nvSpPr>
        <p:spPr>
          <a:xfrm>
            <a:off x="2966322" y="4457879"/>
            <a:ext cx="3820734" cy="2061940"/>
          </a:xfrm>
        </p:spPr>
        <p:txBody>
          <a:bodyPr>
            <a:normAutofit/>
          </a:bodyPr>
          <a:lstStyle/>
          <a:p>
            <a:pPr algn="l"/>
            <a:r>
              <a:rPr lang="en-IN" sz="1600" dirty="0"/>
              <a:t>Guide Name: Prof. Anurag Mishra</a:t>
            </a:r>
          </a:p>
          <a:p>
            <a:pPr algn="l"/>
            <a:r>
              <a:rPr lang="en-IN" sz="1600" dirty="0"/>
              <a:t>1. Sanjeev Kumar 2000290120133 (B)</a:t>
            </a:r>
          </a:p>
          <a:p>
            <a:pPr algn="l"/>
            <a:r>
              <a:rPr lang="en-IN" sz="1600" dirty="0"/>
              <a:t>2. Rahul Singh 2000290120122 (B)</a:t>
            </a:r>
          </a:p>
          <a:p>
            <a:pPr algn="l"/>
            <a:r>
              <a:rPr lang="en-IN" sz="1600" dirty="0"/>
              <a:t>3. </a:t>
            </a:r>
            <a:r>
              <a:rPr lang="en-IN" sz="1600" dirty="0" err="1"/>
              <a:t>Priyanshu</a:t>
            </a:r>
            <a:r>
              <a:rPr lang="en-IN" sz="1600" dirty="0"/>
              <a:t> Kumar 2000290120118 (B)</a:t>
            </a:r>
          </a:p>
        </p:txBody>
      </p:sp>
      <p:pic>
        <p:nvPicPr>
          <p:cNvPr id="2049" name="Picture 1170367094" descr="A close-up of a stamp  Description automatically generated with low confidence">
            <a:extLst>
              <a:ext uri="{FF2B5EF4-FFF2-40B4-BE49-F238E27FC236}">
                <a16:creationId xmlns:a16="http://schemas.microsoft.com/office/drawing/2014/main" id="{9C1EB33F-6C7A-B47B-2E93-BD229C27DB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855" y="179345"/>
            <a:ext cx="1367367" cy="1246715"/>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2.jpeg" descr="Logo, company name  Description automatically generated">
            <a:extLst>
              <a:ext uri="{FF2B5EF4-FFF2-40B4-BE49-F238E27FC236}">
                <a16:creationId xmlns:a16="http://schemas.microsoft.com/office/drawing/2014/main" id="{77C69760-3BB0-8C8D-F3D3-1717219739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20370" y="228600"/>
            <a:ext cx="1203406" cy="111987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2D2E11FF-47D0-A19D-F7FA-3856276B538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22218" rIns="91440" bIns="0" numCol="1" anchor="ctr" anchorCtr="0" compatLnSpc="1">
            <a:prstTxWarp prst="textNoShape">
              <a:avLst/>
            </a:prstTxWarp>
            <a:spAutoFit/>
          </a:bodyPr>
          <a:lstStyle/>
          <a:p>
            <a:endParaRPr lang="en-IN"/>
          </a:p>
        </p:txBody>
      </p:sp>
      <p:sp>
        <p:nvSpPr>
          <p:cNvPr id="8" name="Rectangle 4">
            <a:extLst>
              <a:ext uri="{FF2B5EF4-FFF2-40B4-BE49-F238E27FC236}">
                <a16:creationId xmlns:a16="http://schemas.microsoft.com/office/drawing/2014/main" id="{47430BB7-426F-66D8-9DFD-8A2D28F878DC}"/>
              </a:ext>
            </a:extLst>
          </p:cNvPr>
          <p:cNvSpPr>
            <a:spLocks noChangeArrowheads="1"/>
          </p:cNvSpPr>
          <p:nvPr/>
        </p:nvSpPr>
        <p:spPr bwMode="auto">
          <a:xfrm>
            <a:off x="2013471" y="338181"/>
            <a:ext cx="816505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sz="20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KIET Group of Institutions, Ghaziabad	</a:t>
            </a:r>
            <a:endParaRPr kumimoji="0" lang="en-US" altLang="en-US" sz="2000" b="1" i="0" u="none" strike="noStrike" cap="none" normalizeH="0" baseline="0" dirty="0">
              <a:ln>
                <a:noFill/>
              </a:ln>
              <a:solidFill>
                <a:schemeClr val="tx1"/>
              </a:solidFill>
              <a:effectLst/>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(An ISO – 9001: 2008 Certified &amp; ‘A+’ Grade accredited Institution by NAAC)</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671AB15F-641F-4364-8CE0-3A09A97B3309}"/>
              </a:ext>
            </a:extLst>
          </p:cNvPr>
          <p:cNvSpPr txBox="1"/>
          <p:nvPr/>
        </p:nvSpPr>
        <p:spPr>
          <a:xfrm>
            <a:off x="9435662" y="2970980"/>
            <a:ext cx="2427890" cy="707886"/>
          </a:xfrm>
          <a:prstGeom prst="rect">
            <a:avLst/>
          </a:prstGeom>
          <a:noFill/>
        </p:spPr>
        <p:txBody>
          <a:bodyPr wrap="square" rtlCol="0">
            <a:spAutoFit/>
          </a:bodyPr>
          <a:lstStyle/>
          <a:p>
            <a:r>
              <a:rPr lang="en-IN" sz="4000" dirty="0"/>
              <a:t>PCS 24-31</a:t>
            </a:r>
          </a:p>
        </p:txBody>
      </p:sp>
    </p:spTree>
    <p:extLst>
      <p:ext uri="{BB962C8B-B14F-4D97-AF65-F5344CB8AC3E}">
        <p14:creationId xmlns:p14="http://schemas.microsoft.com/office/powerpoint/2010/main" val="44005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38C59-59EC-426E-872B-9E7FAF3505D6}"/>
              </a:ext>
            </a:extLst>
          </p:cNvPr>
          <p:cNvSpPr>
            <a:spLocks noGrp="1"/>
          </p:cNvSpPr>
          <p:nvPr>
            <p:ph type="title"/>
          </p:nvPr>
        </p:nvSpPr>
        <p:spPr>
          <a:xfrm>
            <a:off x="680321" y="595571"/>
            <a:ext cx="9613861" cy="1375117"/>
          </a:xfrm>
        </p:spPr>
        <p:txBody>
          <a:bodyPr>
            <a:normAutofit fontScale="90000"/>
          </a:bodyPr>
          <a:lstStyle/>
          <a:p>
            <a:r>
              <a:rPr lang="en-US" sz="3300" b="1" i="0" dirty="0">
                <a:effectLst/>
                <a:latin typeface="HelveticaNeue Regular"/>
              </a:rPr>
              <a:t>AI applications of data sharing in agriculture 4.0: A framework for role-based data access control</a:t>
            </a:r>
            <a:br>
              <a:rPr lang="en-US" b="1" i="0" dirty="0">
                <a:solidFill>
                  <a:srgbClr val="333333"/>
                </a:solidFill>
                <a:effectLst/>
                <a:latin typeface="HelveticaNeue Regular"/>
              </a:rPr>
            </a:br>
            <a:r>
              <a:rPr lang="en-US" sz="2400" dirty="0">
                <a:solidFill>
                  <a:srgbClr val="00B050"/>
                </a:solidFill>
                <a:latin typeface="HelveticaNeue Regular"/>
              </a:rPr>
              <a:t>International Journal of Information Management</a:t>
            </a:r>
            <a:br>
              <a:rPr lang="en-US" b="0" i="0" u="none" strike="noStrike" dirty="0">
                <a:solidFill>
                  <a:schemeClr val="accent6">
                    <a:lumMod val="75000"/>
                  </a:schemeClr>
                </a:solidFill>
                <a:effectLst/>
                <a:latin typeface="HelveticaNeue Regular"/>
              </a:rPr>
            </a:br>
            <a:r>
              <a:rPr lang="en-IN" sz="1600" b="0" i="0" u="none" strike="noStrike" dirty="0">
                <a:solidFill>
                  <a:srgbClr val="006699"/>
                </a:solidFill>
                <a:effectLst/>
                <a:latin typeface="HelveticaNeue Regular"/>
              </a:rPr>
              <a:t>Konstantina </a:t>
            </a:r>
            <a:r>
              <a:rPr lang="en-IN" sz="1600" b="0" i="0" u="none" strike="noStrike" dirty="0" err="1">
                <a:solidFill>
                  <a:srgbClr val="006699"/>
                </a:solidFill>
                <a:effectLst/>
                <a:latin typeface="HelveticaNeue Regular"/>
              </a:rPr>
              <a:t>Spanaki</a:t>
            </a:r>
            <a:r>
              <a:rPr lang="en-IN" sz="1600" b="0" i="0" u="none" strike="noStrike" dirty="0">
                <a:solidFill>
                  <a:srgbClr val="006699"/>
                </a:solidFill>
                <a:effectLst/>
                <a:latin typeface="HelveticaNeue Regular"/>
              </a:rPr>
              <a:t> </a:t>
            </a:r>
            <a:r>
              <a:rPr lang="en-US" sz="1600" b="0" i="0" u="none" strike="noStrike" dirty="0">
                <a:solidFill>
                  <a:srgbClr val="006699"/>
                </a:solidFill>
                <a:effectLst/>
                <a:latin typeface="HelveticaNeue Regular"/>
              </a:rPr>
              <a:t>(2021)</a:t>
            </a:r>
            <a:endParaRPr lang="en-IN" sz="1600" dirty="0">
              <a:solidFill>
                <a:schemeClr val="accent6">
                  <a:lumMod val="75000"/>
                </a:schemeClr>
              </a:solidFill>
            </a:endParaRPr>
          </a:p>
        </p:txBody>
      </p:sp>
      <p:sp>
        <p:nvSpPr>
          <p:cNvPr id="3" name="Content Placeholder 2">
            <a:extLst>
              <a:ext uri="{FF2B5EF4-FFF2-40B4-BE49-F238E27FC236}">
                <a16:creationId xmlns:a16="http://schemas.microsoft.com/office/drawing/2014/main" id="{9C189BB6-36BB-477E-A60A-B4A034C7A344}"/>
              </a:ext>
            </a:extLst>
          </p:cNvPr>
          <p:cNvSpPr>
            <a:spLocks noGrp="1"/>
          </p:cNvSpPr>
          <p:nvPr>
            <p:ph idx="1"/>
          </p:nvPr>
        </p:nvSpPr>
        <p:spPr>
          <a:xfrm>
            <a:off x="680321" y="2336872"/>
            <a:ext cx="9763561" cy="4237349"/>
          </a:xfrm>
        </p:spPr>
        <p:txBody>
          <a:bodyPr>
            <a:normAutofit fontScale="85000" lnSpcReduction="10000"/>
          </a:bodyPr>
          <a:lstStyle/>
          <a:p>
            <a:pPr marL="0" indent="0" algn="just">
              <a:lnSpc>
                <a:spcPct val="110000"/>
              </a:lnSpc>
              <a:buNone/>
            </a:pPr>
            <a:r>
              <a:rPr lang="en-US" b="0" i="0" dirty="0">
                <a:solidFill>
                  <a:schemeClr val="tx1">
                    <a:lumMod val="85000"/>
                  </a:schemeClr>
                </a:solidFill>
                <a:effectLst/>
                <a:latin typeface="Söhne"/>
              </a:rPr>
              <a:t>The paper explores the concept of Data Sharing Agreements (DSAs) in the context of Agriculture 4.0, emphasizing data management and access control among stakeholders. It applies Artificial Intelligence (AI) techniques to formalize DSAs and address data sharing challenges in the farming sector. The study utilizes a design science approach and presents a smart farm scenario to demonstrate the practical application of AI-driven DSAs. The objectives include enhancing agricultural data management theory, developing DSAs for role-based access control, and extending the approach to broader AI-driven data management in Industry 4.0 contexts. The research informs policymaking and future AI applications for data sharing in agriculture and related industries.</a:t>
            </a:r>
            <a:endParaRPr lang="en-IN" dirty="0">
              <a:solidFill>
                <a:schemeClr val="tx1">
                  <a:lumMod val="85000"/>
                </a:schemeClr>
              </a:solidFill>
            </a:endParaRPr>
          </a:p>
        </p:txBody>
      </p:sp>
    </p:spTree>
    <p:extLst>
      <p:ext uri="{BB962C8B-B14F-4D97-AF65-F5344CB8AC3E}">
        <p14:creationId xmlns:p14="http://schemas.microsoft.com/office/powerpoint/2010/main" val="2740547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9CE5-B130-0EC8-B8B5-AA89DA3F1294}"/>
              </a:ext>
            </a:extLst>
          </p:cNvPr>
          <p:cNvSpPr>
            <a:spLocks noGrp="1"/>
          </p:cNvSpPr>
          <p:nvPr>
            <p:ph type="title"/>
          </p:nvPr>
        </p:nvSpPr>
        <p:spPr/>
        <p:txBody>
          <a:bodyPr/>
          <a:lstStyle/>
          <a:p>
            <a:r>
              <a:rPr lang="en-IN" dirty="0"/>
              <a:t>Workflow Diagram</a:t>
            </a:r>
          </a:p>
        </p:txBody>
      </p:sp>
      <p:sp>
        <p:nvSpPr>
          <p:cNvPr id="4" name="Oval 3">
            <a:extLst>
              <a:ext uri="{FF2B5EF4-FFF2-40B4-BE49-F238E27FC236}">
                <a16:creationId xmlns:a16="http://schemas.microsoft.com/office/drawing/2014/main" id="{6E3B130B-A7DC-468E-B599-77B7108A2834}"/>
              </a:ext>
            </a:extLst>
          </p:cNvPr>
          <p:cNvSpPr/>
          <p:nvPr/>
        </p:nvSpPr>
        <p:spPr>
          <a:xfrm>
            <a:off x="1695305" y="3591503"/>
            <a:ext cx="1631731" cy="158443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B6A7E1D-F6CB-4FEA-9557-24B8E1AA9412}"/>
              </a:ext>
            </a:extLst>
          </p:cNvPr>
          <p:cNvSpPr txBox="1"/>
          <p:nvPr/>
        </p:nvSpPr>
        <p:spPr>
          <a:xfrm>
            <a:off x="2166028" y="4122110"/>
            <a:ext cx="690283" cy="523220"/>
          </a:xfrm>
          <a:prstGeom prst="rect">
            <a:avLst/>
          </a:prstGeom>
          <a:noFill/>
        </p:spPr>
        <p:txBody>
          <a:bodyPr wrap="square" rtlCol="0">
            <a:spAutoFit/>
          </a:bodyPr>
          <a:lstStyle/>
          <a:p>
            <a:r>
              <a:rPr lang="en-IN" sz="2800" dirty="0"/>
              <a:t>ML</a:t>
            </a:r>
          </a:p>
        </p:txBody>
      </p:sp>
      <p:sp>
        <p:nvSpPr>
          <p:cNvPr id="6" name="TextBox 5">
            <a:extLst>
              <a:ext uri="{FF2B5EF4-FFF2-40B4-BE49-F238E27FC236}">
                <a16:creationId xmlns:a16="http://schemas.microsoft.com/office/drawing/2014/main" id="{E53CD4E6-922C-4731-8C28-0F212A86B6F9}"/>
              </a:ext>
            </a:extLst>
          </p:cNvPr>
          <p:cNvSpPr txBox="1"/>
          <p:nvPr/>
        </p:nvSpPr>
        <p:spPr>
          <a:xfrm>
            <a:off x="499773" y="3038987"/>
            <a:ext cx="680471" cy="523220"/>
          </a:xfrm>
          <a:prstGeom prst="rect">
            <a:avLst/>
          </a:prstGeom>
          <a:noFill/>
        </p:spPr>
        <p:txBody>
          <a:bodyPr wrap="square" rtlCol="0">
            <a:spAutoFit/>
          </a:bodyPr>
          <a:lstStyle/>
          <a:p>
            <a:r>
              <a:rPr lang="en-IN" sz="2800" dirty="0"/>
              <a:t>N</a:t>
            </a:r>
          </a:p>
        </p:txBody>
      </p:sp>
      <p:sp>
        <p:nvSpPr>
          <p:cNvPr id="7" name="TextBox 6">
            <a:extLst>
              <a:ext uri="{FF2B5EF4-FFF2-40B4-BE49-F238E27FC236}">
                <a16:creationId xmlns:a16="http://schemas.microsoft.com/office/drawing/2014/main" id="{5BB0614C-6670-40FC-B8B8-C43003C40C87}"/>
              </a:ext>
            </a:extLst>
          </p:cNvPr>
          <p:cNvSpPr txBox="1"/>
          <p:nvPr/>
        </p:nvSpPr>
        <p:spPr>
          <a:xfrm>
            <a:off x="331638" y="4343302"/>
            <a:ext cx="690283" cy="523220"/>
          </a:xfrm>
          <a:prstGeom prst="rect">
            <a:avLst/>
          </a:prstGeom>
          <a:noFill/>
        </p:spPr>
        <p:txBody>
          <a:bodyPr wrap="square" rtlCol="0">
            <a:spAutoFit/>
          </a:bodyPr>
          <a:lstStyle/>
          <a:p>
            <a:r>
              <a:rPr lang="en-IN" sz="2800" dirty="0"/>
              <a:t>K</a:t>
            </a:r>
          </a:p>
        </p:txBody>
      </p:sp>
      <p:sp>
        <p:nvSpPr>
          <p:cNvPr id="8" name="TextBox 7">
            <a:extLst>
              <a:ext uri="{FF2B5EF4-FFF2-40B4-BE49-F238E27FC236}">
                <a16:creationId xmlns:a16="http://schemas.microsoft.com/office/drawing/2014/main" id="{F89B4D2B-310A-492B-8D58-F97AB08BA51E}"/>
              </a:ext>
            </a:extLst>
          </p:cNvPr>
          <p:cNvSpPr txBox="1"/>
          <p:nvPr/>
        </p:nvSpPr>
        <p:spPr>
          <a:xfrm>
            <a:off x="352065" y="3639393"/>
            <a:ext cx="690283" cy="523220"/>
          </a:xfrm>
          <a:prstGeom prst="rect">
            <a:avLst/>
          </a:prstGeom>
          <a:noFill/>
        </p:spPr>
        <p:txBody>
          <a:bodyPr wrap="square" rtlCol="0">
            <a:spAutoFit/>
          </a:bodyPr>
          <a:lstStyle/>
          <a:p>
            <a:r>
              <a:rPr lang="en-IN" sz="2800" dirty="0"/>
              <a:t>P</a:t>
            </a:r>
          </a:p>
        </p:txBody>
      </p:sp>
      <p:cxnSp>
        <p:nvCxnSpPr>
          <p:cNvPr id="12" name="Straight Connector 11">
            <a:extLst>
              <a:ext uri="{FF2B5EF4-FFF2-40B4-BE49-F238E27FC236}">
                <a16:creationId xmlns:a16="http://schemas.microsoft.com/office/drawing/2014/main" id="{1825EC0B-6DC0-4D55-B958-48D669C12F40}"/>
              </a:ext>
            </a:extLst>
          </p:cNvPr>
          <p:cNvCxnSpPr/>
          <p:nvPr/>
        </p:nvCxnSpPr>
        <p:spPr>
          <a:xfrm flipV="1">
            <a:off x="9044542" y="3334871"/>
            <a:ext cx="27740" cy="37471"/>
          </a:xfrm>
          <a:prstGeom prst="line">
            <a:avLst/>
          </a:prstGeom>
        </p:spPr>
        <p:style>
          <a:lnRef idx="1">
            <a:schemeClr val="accent1"/>
          </a:lnRef>
          <a:fillRef idx="0">
            <a:schemeClr val="accent1"/>
          </a:fillRef>
          <a:effectRef idx="0">
            <a:schemeClr val="accent1"/>
          </a:effectRef>
          <a:fontRef idx="minor">
            <a:schemeClr val="tx1"/>
          </a:fontRef>
        </p:style>
      </p:cxnSp>
      <p:sp>
        <p:nvSpPr>
          <p:cNvPr id="14" name="Arrow: Right 13">
            <a:extLst>
              <a:ext uri="{FF2B5EF4-FFF2-40B4-BE49-F238E27FC236}">
                <a16:creationId xmlns:a16="http://schemas.microsoft.com/office/drawing/2014/main" id="{EEE78C80-895A-4122-A47C-9E280FC34C8C}"/>
              </a:ext>
            </a:extLst>
          </p:cNvPr>
          <p:cNvSpPr/>
          <p:nvPr/>
        </p:nvSpPr>
        <p:spPr>
          <a:xfrm rot="1683436">
            <a:off x="945201" y="3571034"/>
            <a:ext cx="830007" cy="2402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76461C82-3B68-4710-AFE9-319F4CD11DB0}"/>
              </a:ext>
            </a:extLst>
          </p:cNvPr>
          <p:cNvSpPr/>
          <p:nvPr/>
        </p:nvSpPr>
        <p:spPr>
          <a:xfrm>
            <a:off x="707926" y="4412676"/>
            <a:ext cx="830007" cy="2636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D180FD0A-9B38-4FE9-9013-05CAAB8CE236}"/>
              </a:ext>
            </a:extLst>
          </p:cNvPr>
          <p:cNvSpPr/>
          <p:nvPr/>
        </p:nvSpPr>
        <p:spPr>
          <a:xfrm rot="19847202">
            <a:off x="853376" y="4968032"/>
            <a:ext cx="830007" cy="2651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Arrow: Right 16">
            <a:extLst>
              <a:ext uri="{FF2B5EF4-FFF2-40B4-BE49-F238E27FC236}">
                <a16:creationId xmlns:a16="http://schemas.microsoft.com/office/drawing/2014/main" id="{2ADF343E-85E6-4CA5-BF98-0F2D7D15DEB1}"/>
              </a:ext>
            </a:extLst>
          </p:cNvPr>
          <p:cNvSpPr/>
          <p:nvPr/>
        </p:nvSpPr>
        <p:spPr>
          <a:xfrm>
            <a:off x="3375881" y="4281561"/>
            <a:ext cx="624539" cy="1727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60EEDACD-9205-4355-8BE3-AA699AE59440}"/>
              </a:ext>
            </a:extLst>
          </p:cNvPr>
          <p:cNvSpPr txBox="1"/>
          <p:nvPr/>
        </p:nvSpPr>
        <p:spPr>
          <a:xfrm>
            <a:off x="229372" y="2252242"/>
            <a:ext cx="1335741" cy="369332"/>
          </a:xfrm>
          <a:prstGeom prst="rect">
            <a:avLst/>
          </a:prstGeom>
          <a:noFill/>
        </p:spPr>
        <p:txBody>
          <a:bodyPr wrap="square" rtlCol="0">
            <a:spAutoFit/>
          </a:bodyPr>
          <a:lstStyle/>
          <a:p>
            <a:r>
              <a:rPr lang="en-IN" dirty="0"/>
              <a:t>User Input</a:t>
            </a:r>
          </a:p>
        </p:txBody>
      </p:sp>
      <p:sp>
        <p:nvSpPr>
          <p:cNvPr id="19" name="TextBox 18">
            <a:extLst>
              <a:ext uri="{FF2B5EF4-FFF2-40B4-BE49-F238E27FC236}">
                <a16:creationId xmlns:a16="http://schemas.microsoft.com/office/drawing/2014/main" id="{30C8CD28-011A-4A1E-AFD7-2406E5243D54}"/>
              </a:ext>
            </a:extLst>
          </p:cNvPr>
          <p:cNvSpPr txBox="1"/>
          <p:nvPr/>
        </p:nvSpPr>
        <p:spPr>
          <a:xfrm>
            <a:off x="3932285" y="4027773"/>
            <a:ext cx="2106706" cy="646331"/>
          </a:xfrm>
          <a:prstGeom prst="rect">
            <a:avLst/>
          </a:prstGeom>
          <a:noFill/>
        </p:spPr>
        <p:txBody>
          <a:bodyPr wrap="square" rtlCol="0">
            <a:spAutoFit/>
          </a:bodyPr>
          <a:lstStyle/>
          <a:p>
            <a:pPr algn="ctr"/>
            <a:r>
              <a:rPr lang="en-IN" dirty="0"/>
              <a:t>Crop</a:t>
            </a:r>
          </a:p>
          <a:p>
            <a:pPr algn="ctr"/>
            <a:r>
              <a:rPr lang="en-IN" dirty="0"/>
              <a:t>Recommendation</a:t>
            </a:r>
          </a:p>
        </p:txBody>
      </p:sp>
      <p:sp>
        <p:nvSpPr>
          <p:cNvPr id="22" name="Oval 21">
            <a:extLst>
              <a:ext uri="{FF2B5EF4-FFF2-40B4-BE49-F238E27FC236}">
                <a16:creationId xmlns:a16="http://schemas.microsoft.com/office/drawing/2014/main" id="{DB7A1F95-1108-4147-99C3-7A0CC38C90E3}"/>
              </a:ext>
            </a:extLst>
          </p:cNvPr>
          <p:cNvSpPr/>
          <p:nvPr/>
        </p:nvSpPr>
        <p:spPr>
          <a:xfrm>
            <a:off x="7351979" y="3664111"/>
            <a:ext cx="1631731" cy="158443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B68C62D5-DF59-4EAE-BE2D-EE58B0032DC8}"/>
              </a:ext>
            </a:extLst>
          </p:cNvPr>
          <p:cNvSpPr txBox="1"/>
          <p:nvPr/>
        </p:nvSpPr>
        <p:spPr>
          <a:xfrm>
            <a:off x="7822702" y="4194718"/>
            <a:ext cx="690283" cy="523220"/>
          </a:xfrm>
          <a:prstGeom prst="rect">
            <a:avLst/>
          </a:prstGeom>
          <a:noFill/>
        </p:spPr>
        <p:txBody>
          <a:bodyPr wrap="square" rtlCol="0">
            <a:spAutoFit/>
          </a:bodyPr>
          <a:lstStyle/>
          <a:p>
            <a:r>
              <a:rPr lang="en-IN" sz="2800" dirty="0"/>
              <a:t>ML</a:t>
            </a:r>
          </a:p>
        </p:txBody>
      </p:sp>
      <p:sp>
        <p:nvSpPr>
          <p:cNvPr id="24" name="TextBox 23">
            <a:extLst>
              <a:ext uri="{FF2B5EF4-FFF2-40B4-BE49-F238E27FC236}">
                <a16:creationId xmlns:a16="http://schemas.microsoft.com/office/drawing/2014/main" id="{392FD03C-E411-4F2B-89A6-FC2375657650}"/>
              </a:ext>
            </a:extLst>
          </p:cNvPr>
          <p:cNvSpPr txBox="1"/>
          <p:nvPr/>
        </p:nvSpPr>
        <p:spPr>
          <a:xfrm>
            <a:off x="6211445" y="3252756"/>
            <a:ext cx="680471" cy="523220"/>
          </a:xfrm>
          <a:prstGeom prst="rect">
            <a:avLst/>
          </a:prstGeom>
          <a:noFill/>
        </p:spPr>
        <p:txBody>
          <a:bodyPr wrap="square" rtlCol="0">
            <a:spAutoFit/>
          </a:bodyPr>
          <a:lstStyle/>
          <a:p>
            <a:r>
              <a:rPr lang="en-IN" sz="2800" dirty="0"/>
              <a:t>N</a:t>
            </a:r>
          </a:p>
        </p:txBody>
      </p:sp>
      <p:sp>
        <p:nvSpPr>
          <p:cNvPr id="25" name="TextBox 24">
            <a:extLst>
              <a:ext uri="{FF2B5EF4-FFF2-40B4-BE49-F238E27FC236}">
                <a16:creationId xmlns:a16="http://schemas.microsoft.com/office/drawing/2014/main" id="{15153ADC-221D-4D01-A167-6FD103F7C303}"/>
              </a:ext>
            </a:extLst>
          </p:cNvPr>
          <p:cNvSpPr txBox="1"/>
          <p:nvPr/>
        </p:nvSpPr>
        <p:spPr>
          <a:xfrm>
            <a:off x="6096000" y="4914327"/>
            <a:ext cx="488506" cy="523220"/>
          </a:xfrm>
          <a:prstGeom prst="rect">
            <a:avLst/>
          </a:prstGeom>
          <a:noFill/>
        </p:spPr>
        <p:txBody>
          <a:bodyPr wrap="square" rtlCol="0">
            <a:spAutoFit/>
          </a:bodyPr>
          <a:lstStyle/>
          <a:p>
            <a:r>
              <a:rPr lang="en-IN" sz="2800" dirty="0"/>
              <a:t>K</a:t>
            </a:r>
          </a:p>
        </p:txBody>
      </p:sp>
      <p:sp>
        <p:nvSpPr>
          <p:cNvPr id="26" name="TextBox 25">
            <a:extLst>
              <a:ext uri="{FF2B5EF4-FFF2-40B4-BE49-F238E27FC236}">
                <a16:creationId xmlns:a16="http://schemas.microsoft.com/office/drawing/2014/main" id="{FCCBD32F-47AB-4BCE-BE86-D8EF50106A74}"/>
              </a:ext>
            </a:extLst>
          </p:cNvPr>
          <p:cNvSpPr txBox="1"/>
          <p:nvPr/>
        </p:nvSpPr>
        <p:spPr>
          <a:xfrm>
            <a:off x="6067781" y="3953808"/>
            <a:ext cx="627703" cy="523220"/>
          </a:xfrm>
          <a:prstGeom prst="rect">
            <a:avLst/>
          </a:prstGeom>
          <a:noFill/>
        </p:spPr>
        <p:txBody>
          <a:bodyPr wrap="square" rtlCol="0">
            <a:spAutoFit/>
          </a:bodyPr>
          <a:lstStyle/>
          <a:p>
            <a:r>
              <a:rPr lang="en-IN" sz="2800" dirty="0"/>
              <a:t>P</a:t>
            </a:r>
          </a:p>
        </p:txBody>
      </p:sp>
      <p:sp>
        <p:nvSpPr>
          <p:cNvPr id="27" name="Arrow: Right 26">
            <a:extLst>
              <a:ext uri="{FF2B5EF4-FFF2-40B4-BE49-F238E27FC236}">
                <a16:creationId xmlns:a16="http://schemas.microsoft.com/office/drawing/2014/main" id="{CBF0638C-6C43-40A4-9A03-C3475B9D0AE7}"/>
              </a:ext>
            </a:extLst>
          </p:cNvPr>
          <p:cNvSpPr/>
          <p:nvPr/>
        </p:nvSpPr>
        <p:spPr>
          <a:xfrm rot="1683436">
            <a:off x="6629077" y="3695449"/>
            <a:ext cx="830007" cy="2402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Arrow: Right 27">
            <a:extLst>
              <a:ext uri="{FF2B5EF4-FFF2-40B4-BE49-F238E27FC236}">
                <a16:creationId xmlns:a16="http://schemas.microsoft.com/office/drawing/2014/main" id="{2C1B0C08-2665-4D07-B6BC-203A9BD05291}"/>
              </a:ext>
            </a:extLst>
          </p:cNvPr>
          <p:cNvSpPr/>
          <p:nvPr/>
        </p:nvSpPr>
        <p:spPr>
          <a:xfrm rot="864103">
            <a:off x="6476913" y="4241441"/>
            <a:ext cx="830007" cy="2636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Arrow: Right 28">
            <a:extLst>
              <a:ext uri="{FF2B5EF4-FFF2-40B4-BE49-F238E27FC236}">
                <a16:creationId xmlns:a16="http://schemas.microsoft.com/office/drawing/2014/main" id="{A40398C1-F062-4F17-AB7F-ED62687AAB34}"/>
              </a:ext>
            </a:extLst>
          </p:cNvPr>
          <p:cNvSpPr/>
          <p:nvPr/>
        </p:nvSpPr>
        <p:spPr>
          <a:xfrm rot="20634874">
            <a:off x="6501485" y="4826731"/>
            <a:ext cx="830007" cy="2651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Arrow: Right 29">
            <a:extLst>
              <a:ext uri="{FF2B5EF4-FFF2-40B4-BE49-F238E27FC236}">
                <a16:creationId xmlns:a16="http://schemas.microsoft.com/office/drawing/2014/main" id="{BCB050D9-2478-4304-824B-F16F0DEE8CA6}"/>
              </a:ext>
            </a:extLst>
          </p:cNvPr>
          <p:cNvSpPr/>
          <p:nvPr/>
        </p:nvSpPr>
        <p:spPr>
          <a:xfrm>
            <a:off x="9027846" y="4428450"/>
            <a:ext cx="686490" cy="216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61255143-E55F-4D84-8A65-A158A4C602A5}"/>
              </a:ext>
            </a:extLst>
          </p:cNvPr>
          <p:cNvSpPr txBox="1"/>
          <p:nvPr/>
        </p:nvSpPr>
        <p:spPr>
          <a:xfrm>
            <a:off x="5961879" y="2818137"/>
            <a:ext cx="1335741" cy="369332"/>
          </a:xfrm>
          <a:prstGeom prst="rect">
            <a:avLst/>
          </a:prstGeom>
          <a:noFill/>
        </p:spPr>
        <p:txBody>
          <a:bodyPr wrap="square" rtlCol="0">
            <a:spAutoFit/>
          </a:bodyPr>
          <a:lstStyle/>
          <a:p>
            <a:r>
              <a:rPr lang="en-IN" dirty="0"/>
              <a:t>User Input</a:t>
            </a:r>
          </a:p>
        </p:txBody>
      </p:sp>
      <p:sp>
        <p:nvSpPr>
          <p:cNvPr id="32" name="TextBox 31">
            <a:extLst>
              <a:ext uri="{FF2B5EF4-FFF2-40B4-BE49-F238E27FC236}">
                <a16:creationId xmlns:a16="http://schemas.microsoft.com/office/drawing/2014/main" id="{B77D0CD6-918F-4B3E-9E3C-BF694FE20AD7}"/>
              </a:ext>
            </a:extLst>
          </p:cNvPr>
          <p:cNvSpPr txBox="1"/>
          <p:nvPr/>
        </p:nvSpPr>
        <p:spPr>
          <a:xfrm>
            <a:off x="9655013" y="4194718"/>
            <a:ext cx="2106706" cy="646331"/>
          </a:xfrm>
          <a:prstGeom prst="rect">
            <a:avLst/>
          </a:prstGeom>
          <a:noFill/>
        </p:spPr>
        <p:txBody>
          <a:bodyPr wrap="square" rtlCol="0">
            <a:spAutoFit/>
          </a:bodyPr>
          <a:lstStyle/>
          <a:p>
            <a:pPr algn="ctr"/>
            <a:r>
              <a:rPr lang="en-IN" dirty="0"/>
              <a:t>Fertilizer</a:t>
            </a:r>
          </a:p>
          <a:p>
            <a:pPr algn="ctr"/>
            <a:r>
              <a:rPr lang="en-IN" dirty="0"/>
              <a:t>Recommendation</a:t>
            </a:r>
          </a:p>
        </p:txBody>
      </p:sp>
      <p:sp>
        <p:nvSpPr>
          <p:cNvPr id="34" name="TextBox 33">
            <a:extLst>
              <a:ext uri="{FF2B5EF4-FFF2-40B4-BE49-F238E27FC236}">
                <a16:creationId xmlns:a16="http://schemas.microsoft.com/office/drawing/2014/main" id="{8323133B-C4E5-4D9F-8DC2-FF675FBA7D95}"/>
              </a:ext>
            </a:extLst>
          </p:cNvPr>
          <p:cNvSpPr txBox="1"/>
          <p:nvPr/>
        </p:nvSpPr>
        <p:spPr>
          <a:xfrm>
            <a:off x="229372" y="5211487"/>
            <a:ext cx="690283" cy="338554"/>
          </a:xfrm>
          <a:prstGeom prst="rect">
            <a:avLst/>
          </a:prstGeom>
          <a:noFill/>
        </p:spPr>
        <p:txBody>
          <a:bodyPr wrap="square" rtlCol="0">
            <a:spAutoFit/>
          </a:bodyPr>
          <a:lstStyle/>
          <a:p>
            <a:r>
              <a:rPr lang="en-IN" sz="1600" dirty="0"/>
              <a:t>Temp</a:t>
            </a:r>
          </a:p>
        </p:txBody>
      </p:sp>
      <p:sp>
        <p:nvSpPr>
          <p:cNvPr id="35" name="TextBox 34">
            <a:extLst>
              <a:ext uri="{FF2B5EF4-FFF2-40B4-BE49-F238E27FC236}">
                <a16:creationId xmlns:a16="http://schemas.microsoft.com/office/drawing/2014/main" id="{892DBB4D-AAC2-4668-ACFA-D6CD0430DBEA}"/>
              </a:ext>
            </a:extLst>
          </p:cNvPr>
          <p:cNvSpPr txBox="1"/>
          <p:nvPr/>
        </p:nvSpPr>
        <p:spPr>
          <a:xfrm>
            <a:off x="645337" y="5810895"/>
            <a:ext cx="1069815" cy="307777"/>
          </a:xfrm>
          <a:prstGeom prst="rect">
            <a:avLst/>
          </a:prstGeom>
          <a:noFill/>
        </p:spPr>
        <p:txBody>
          <a:bodyPr wrap="square" rtlCol="0">
            <a:spAutoFit/>
          </a:bodyPr>
          <a:lstStyle/>
          <a:p>
            <a:r>
              <a:rPr lang="en-IN" sz="1400" dirty="0"/>
              <a:t>Humidity</a:t>
            </a:r>
          </a:p>
        </p:txBody>
      </p:sp>
      <p:sp>
        <p:nvSpPr>
          <p:cNvPr id="36" name="Arrow: Right 35">
            <a:extLst>
              <a:ext uri="{FF2B5EF4-FFF2-40B4-BE49-F238E27FC236}">
                <a16:creationId xmlns:a16="http://schemas.microsoft.com/office/drawing/2014/main" id="{89EA7D4F-BD0E-4205-B1C7-3C071A327ECD}"/>
              </a:ext>
            </a:extLst>
          </p:cNvPr>
          <p:cNvSpPr/>
          <p:nvPr/>
        </p:nvSpPr>
        <p:spPr>
          <a:xfrm rot="1376792">
            <a:off x="769583" y="3978591"/>
            <a:ext cx="830007" cy="2651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Arrow: Right 36">
            <a:extLst>
              <a:ext uri="{FF2B5EF4-FFF2-40B4-BE49-F238E27FC236}">
                <a16:creationId xmlns:a16="http://schemas.microsoft.com/office/drawing/2014/main" id="{28F6FDFA-002B-40E4-B878-4762584B534E}"/>
              </a:ext>
            </a:extLst>
          </p:cNvPr>
          <p:cNvSpPr/>
          <p:nvPr/>
        </p:nvSpPr>
        <p:spPr>
          <a:xfrm rot="18979613">
            <a:off x="1225943" y="5351957"/>
            <a:ext cx="830007" cy="2651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TextBox 37">
            <a:extLst>
              <a:ext uri="{FF2B5EF4-FFF2-40B4-BE49-F238E27FC236}">
                <a16:creationId xmlns:a16="http://schemas.microsoft.com/office/drawing/2014/main" id="{91A4701D-2741-4B20-82C8-40D1116B2E69}"/>
              </a:ext>
            </a:extLst>
          </p:cNvPr>
          <p:cNvSpPr txBox="1"/>
          <p:nvPr/>
        </p:nvSpPr>
        <p:spPr>
          <a:xfrm>
            <a:off x="6381632" y="5710311"/>
            <a:ext cx="690283" cy="369332"/>
          </a:xfrm>
          <a:prstGeom prst="rect">
            <a:avLst/>
          </a:prstGeom>
          <a:noFill/>
        </p:spPr>
        <p:txBody>
          <a:bodyPr wrap="square" rtlCol="0">
            <a:spAutoFit/>
          </a:bodyPr>
          <a:lstStyle/>
          <a:p>
            <a:r>
              <a:rPr lang="en-IN" dirty="0"/>
              <a:t>Crop</a:t>
            </a:r>
          </a:p>
        </p:txBody>
      </p:sp>
      <p:sp>
        <p:nvSpPr>
          <p:cNvPr id="39" name="Arrow: Right 38">
            <a:extLst>
              <a:ext uri="{FF2B5EF4-FFF2-40B4-BE49-F238E27FC236}">
                <a16:creationId xmlns:a16="http://schemas.microsoft.com/office/drawing/2014/main" id="{77F52554-7C23-4F20-A19B-B9392FFB59A8}"/>
              </a:ext>
            </a:extLst>
          </p:cNvPr>
          <p:cNvSpPr/>
          <p:nvPr/>
        </p:nvSpPr>
        <p:spPr>
          <a:xfrm rot="18747176">
            <a:off x="6844775" y="5265713"/>
            <a:ext cx="830007" cy="2651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116752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9CE5-B130-0EC8-B8B5-AA89DA3F1294}"/>
              </a:ext>
            </a:extLst>
          </p:cNvPr>
          <p:cNvSpPr>
            <a:spLocks noGrp="1"/>
          </p:cNvSpPr>
          <p:nvPr>
            <p:ph type="title"/>
          </p:nvPr>
        </p:nvSpPr>
        <p:spPr/>
        <p:txBody>
          <a:bodyPr/>
          <a:lstStyle/>
          <a:p>
            <a:r>
              <a:rPr lang="en-IN" dirty="0"/>
              <a:t>Workflow Diagram</a:t>
            </a:r>
          </a:p>
        </p:txBody>
      </p:sp>
      <p:sp>
        <p:nvSpPr>
          <p:cNvPr id="4" name="Oval 3">
            <a:extLst>
              <a:ext uri="{FF2B5EF4-FFF2-40B4-BE49-F238E27FC236}">
                <a16:creationId xmlns:a16="http://schemas.microsoft.com/office/drawing/2014/main" id="{6E3B130B-A7DC-468E-B599-77B7108A2834}"/>
              </a:ext>
            </a:extLst>
          </p:cNvPr>
          <p:cNvSpPr/>
          <p:nvPr/>
        </p:nvSpPr>
        <p:spPr>
          <a:xfrm>
            <a:off x="1740844" y="3181755"/>
            <a:ext cx="1325847" cy="102900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B6A7E1D-F6CB-4FEA-9557-24B8E1AA9412}"/>
              </a:ext>
            </a:extLst>
          </p:cNvPr>
          <p:cNvSpPr txBox="1"/>
          <p:nvPr/>
        </p:nvSpPr>
        <p:spPr>
          <a:xfrm>
            <a:off x="1948564" y="3338819"/>
            <a:ext cx="942493" cy="707886"/>
          </a:xfrm>
          <a:prstGeom prst="rect">
            <a:avLst/>
          </a:prstGeom>
          <a:noFill/>
        </p:spPr>
        <p:txBody>
          <a:bodyPr wrap="square" rtlCol="0">
            <a:spAutoFit/>
          </a:bodyPr>
          <a:lstStyle/>
          <a:p>
            <a:pPr algn="ctr"/>
            <a:r>
              <a:rPr lang="en-IN" sz="2000" dirty="0"/>
              <a:t>IOT Sensor</a:t>
            </a:r>
          </a:p>
        </p:txBody>
      </p:sp>
      <p:sp>
        <p:nvSpPr>
          <p:cNvPr id="6" name="TextBox 5">
            <a:extLst>
              <a:ext uri="{FF2B5EF4-FFF2-40B4-BE49-F238E27FC236}">
                <a16:creationId xmlns:a16="http://schemas.microsoft.com/office/drawing/2014/main" id="{E53CD4E6-922C-4731-8C28-0F212A86B6F9}"/>
              </a:ext>
            </a:extLst>
          </p:cNvPr>
          <p:cNvSpPr txBox="1"/>
          <p:nvPr/>
        </p:nvSpPr>
        <p:spPr>
          <a:xfrm>
            <a:off x="3088992" y="3360685"/>
            <a:ext cx="979925" cy="646331"/>
          </a:xfrm>
          <a:prstGeom prst="rect">
            <a:avLst/>
          </a:prstGeom>
          <a:noFill/>
        </p:spPr>
        <p:txBody>
          <a:bodyPr wrap="square" rtlCol="0">
            <a:spAutoFit/>
          </a:bodyPr>
          <a:lstStyle/>
          <a:p>
            <a:r>
              <a:rPr lang="en-IN" dirty="0"/>
              <a:t>N,P,K Values</a:t>
            </a:r>
          </a:p>
        </p:txBody>
      </p:sp>
      <p:sp>
        <p:nvSpPr>
          <p:cNvPr id="7" name="TextBox 6">
            <a:extLst>
              <a:ext uri="{FF2B5EF4-FFF2-40B4-BE49-F238E27FC236}">
                <a16:creationId xmlns:a16="http://schemas.microsoft.com/office/drawing/2014/main" id="{5BB0614C-6670-40FC-B8B8-C43003C40C87}"/>
              </a:ext>
            </a:extLst>
          </p:cNvPr>
          <p:cNvSpPr txBox="1"/>
          <p:nvPr/>
        </p:nvSpPr>
        <p:spPr>
          <a:xfrm>
            <a:off x="5116837" y="5064388"/>
            <a:ext cx="1413949" cy="369332"/>
          </a:xfrm>
          <a:prstGeom prst="rect">
            <a:avLst/>
          </a:prstGeom>
          <a:noFill/>
        </p:spPr>
        <p:txBody>
          <a:bodyPr wrap="square" rtlCol="0">
            <a:spAutoFit/>
          </a:bodyPr>
          <a:lstStyle/>
          <a:p>
            <a:r>
              <a:rPr lang="en-IN" dirty="0"/>
              <a:t>User Input</a:t>
            </a:r>
          </a:p>
        </p:txBody>
      </p:sp>
      <p:sp>
        <p:nvSpPr>
          <p:cNvPr id="8" name="TextBox 7">
            <a:extLst>
              <a:ext uri="{FF2B5EF4-FFF2-40B4-BE49-F238E27FC236}">
                <a16:creationId xmlns:a16="http://schemas.microsoft.com/office/drawing/2014/main" id="{F89B4D2B-310A-492B-8D58-F97AB08BA51E}"/>
              </a:ext>
            </a:extLst>
          </p:cNvPr>
          <p:cNvSpPr txBox="1"/>
          <p:nvPr/>
        </p:nvSpPr>
        <p:spPr>
          <a:xfrm>
            <a:off x="2572992" y="4787389"/>
            <a:ext cx="1017949" cy="923330"/>
          </a:xfrm>
          <a:prstGeom prst="rect">
            <a:avLst/>
          </a:prstGeom>
          <a:noFill/>
        </p:spPr>
        <p:txBody>
          <a:bodyPr wrap="square" rtlCol="0">
            <a:spAutoFit/>
          </a:bodyPr>
          <a:lstStyle/>
          <a:p>
            <a:r>
              <a:rPr lang="en-IN" dirty="0"/>
              <a:t>Fetch Through</a:t>
            </a:r>
          </a:p>
          <a:p>
            <a:r>
              <a:rPr lang="en-IN" dirty="0"/>
              <a:t> API</a:t>
            </a:r>
          </a:p>
        </p:txBody>
      </p:sp>
      <p:sp>
        <p:nvSpPr>
          <p:cNvPr id="14" name="Arrow: Right 13">
            <a:extLst>
              <a:ext uri="{FF2B5EF4-FFF2-40B4-BE49-F238E27FC236}">
                <a16:creationId xmlns:a16="http://schemas.microsoft.com/office/drawing/2014/main" id="{EEE78C80-895A-4122-A47C-9E280FC34C8C}"/>
              </a:ext>
            </a:extLst>
          </p:cNvPr>
          <p:cNvSpPr/>
          <p:nvPr/>
        </p:nvSpPr>
        <p:spPr>
          <a:xfrm>
            <a:off x="1120589" y="3656623"/>
            <a:ext cx="547886" cy="568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30C8CD28-011A-4A1E-AFD7-2406E5243D54}"/>
              </a:ext>
            </a:extLst>
          </p:cNvPr>
          <p:cNvSpPr txBox="1"/>
          <p:nvPr/>
        </p:nvSpPr>
        <p:spPr>
          <a:xfrm>
            <a:off x="5480757" y="3363797"/>
            <a:ext cx="985200" cy="369332"/>
          </a:xfrm>
          <a:prstGeom prst="rect">
            <a:avLst/>
          </a:prstGeom>
          <a:noFill/>
        </p:spPr>
        <p:txBody>
          <a:bodyPr wrap="square" rtlCol="0">
            <a:spAutoFit/>
          </a:bodyPr>
          <a:lstStyle/>
          <a:p>
            <a:pPr algn="ctr"/>
            <a:r>
              <a:rPr lang="en-IN" dirty="0"/>
              <a:t>Backend</a:t>
            </a:r>
          </a:p>
        </p:txBody>
      </p:sp>
      <p:sp>
        <p:nvSpPr>
          <p:cNvPr id="34" name="TextBox 33">
            <a:extLst>
              <a:ext uri="{FF2B5EF4-FFF2-40B4-BE49-F238E27FC236}">
                <a16:creationId xmlns:a16="http://schemas.microsoft.com/office/drawing/2014/main" id="{8323133B-C4E5-4D9F-8DC2-FF675FBA7D95}"/>
              </a:ext>
            </a:extLst>
          </p:cNvPr>
          <p:cNvSpPr txBox="1"/>
          <p:nvPr/>
        </p:nvSpPr>
        <p:spPr>
          <a:xfrm>
            <a:off x="3149720" y="4296983"/>
            <a:ext cx="690283" cy="338554"/>
          </a:xfrm>
          <a:prstGeom prst="rect">
            <a:avLst/>
          </a:prstGeom>
          <a:noFill/>
        </p:spPr>
        <p:txBody>
          <a:bodyPr wrap="square" rtlCol="0">
            <a:spAutoFit/>
          </a:bodyPr>
          <a:lstStyle/>
          <a:p>
            <a:r>
              <a:rPr lang="en-IN" sz="1600" dirty="0"/>
              <a:t>Temp</a:t>
            </a:r>
          </a:p>
        </p:txBody>
      </p:sp>
      <p:sp>
        <p:nvSpPr>
          <p:cNvPr id="35" name="TextBox 34">
            <a:extLst>
              <a:ext uri="{FF2B5EF4-FFF2-40B4-BE49-F238E27FC236}">
                <a16:creationId xmlns:a16="http://schemas.microsoft.com/office/drawing/2014/main" id="{892DBB4D-AAC2-4668-ACFA-D6CD0430DBEA}"/>
              </a:ext>
            </a:extLst>
          </p:cNvPr>
          <p:cNvSpPr txBox="1"/>
          <p:nvPr/>
        </p:nvSpPr>
        <p:spPr>
          <a:xfrm>
            <a:off x="3659746" y="4605768"/>
            <a:ext cx="1069815" cy="307777"/>
          </a:xfrm>
          <a:prstGeom prst="rect">
            <a:avLst/>
          </a:prstGeom>
          <a:noFill/>
        </p:spPr>
        <p:txBody>
          <a:bodyPr wrap="square" rtlCol="0">
            <a:spAutoFit/>
          </a:bodyPr>
          <a:lstStyle/>
          <a:p>
            <a:r>
              <a:rPr lang="en-IN" sz="1400" dirty="0"/>
              <a:t>Humidity</a:t>
            </a:r>
          </a:p>
        </p:txBody>
      </p:sp>
      <p:sp>
        <p:nvSpPr>
          <p:cNvPr id="33" name="TextBox 32">
            <a:extLst>
              <a:ext uri="{FF2B5EF4-FFF2-40B4-BE49-F238E27FC236}">
                <a16:creationId xmlns:a16="http://schemas.microsoft.com/office/drawing/2014/main" id="{36423461-3D16-42F8-A932-927CD4001BDB}"/>
              </a:ext>
            </a:extLst>
          </p:cNvPr>
          <p:cNvSpPr txBox="1"/>
          <p:nvPr/>
        </p:nvSpPr>
        <p:spPr>
          <a:xfrm>
            <a:off x="5348927" y="4571794"/>
            <a:ext cx="695758" cy="338554"/>
          </a:xfrm>
          <a:prstGeom prst="rect">
            <a:avLst/>
          </a:prstGeom>
          <a:noFill/>
        </p:spPr>
        <p:txBody>
          <a:bodyPr wrap="square" rtlCol="0">
            <a:spAutoFit/>
          </a:bodyPr>
          <a:lstStyle/>
          <a:p>
            <a:r>
              <a:rPr lang="en-IN" sz="1600" dirty="0"/>
              <a:t>Crop</a:t>
            </a:r>
            <a:endParaRPr lang="en-IN" dirty="0"/>
          </a:p>
        </p:txBody>
      </p:sp>
      <p:sp>
        <p:nvSpPr>
          <p:cNvPr id="41" name="Arrow: Right 40">
            <a:extLst>
              <a:ext uri="{FF2B5EF4-FFF2-40B4-BE49-F238E27FC236}">
                <a16:creationId xmlns:a16="http://schemas.microsoft.com/office/drawing/2014/main" id="{F1DAA6E7-A02C-46E5-911C-89672588BDB7}"/>
              </a:ext>
            </a:extLst>
          </p:cNvPr>
          <p:cNvSpPr/>
          <p:nvPr/>
        </p:nvSpPr>
        <p:spPr>
          <a:xfrm>
            <a:off x="3139061" y="3656623"/>
            <a:ext cx="935396" cy="568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Arrow: Right 41">
            <a:extLst>
              <a:ext uri="{FF2B5EF4-FFF2-40B4-BE49-F238E27FC236}">
                <a16:creationId xmlns:a16="http://schemas.microsoft.com/office/drawing/2014/main" id="{145789A5-31D2-47D8-B8F6-21D5E410E9B4}"/>
              </a:ext>
            </a:extLst>
          </p:cNvPr>
          <p:cNvSpPr/>
          <p:nvPr/>
        </p:nvSpPr>
        <p:spPr>
          <a:xfrm rot="19277811">
            <a:off x="3724514" y="4184866"/>
            <a:ext cx="530214" cy="652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Arrow: Right 42">
            <a:extLst>
              <a:ext uri="{FF2B5EF4-FFF2-40B4-BE49-F238E27FC236}">
                <a16:creationId xmlns:a16="http://schemas.microsoft.com/office/drawing/2014/main" id="{8936723B-BECA-4B09-B640-48DA25B30979}"/>
              </a:ext>
            </a:extLst>
          </p:cNvPr>
          <p:cNvSpPr/>
          <p:nvPr/>
        </p:nvSpPr>
        <p:spPr>
          <a:xfrm rot="18564476">
            <a:off x="3971080" y="4434918"/>
            <a:ext cx="547820" cy="51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Arrow: Right 43">
            <a:extLst>
              <a:ext uri="{FF2B5EF4-FFF2-40B4-BE49-F238E27FC236}">
                <a16:creationId xmlns:a16="http://schemas.microsoft.com/office/drawing/2014/main" id="{D7C9B1FA-CFD8-457A-BCDA-DCF93C847467}"/>
              </a:ext>
            </a:extLst>
          </p:cNvPr>
          <p:cNvSpPr/>
          <p:nvPr/>
        </p:nvSpPr>
        <p:spPr>
          <a:xfrm rot="14342017">
            <a:off x="5118527" y="4396187"/>
            <a:ext cx="460798" cy="677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BC29A780-1595-4F70-AE09-9C9254175D79}"/>
              </a:ext>
            </a:extLst>
          </p:cNvPr>
          <p:cNvSpPr txBox="1"/>
          <p:nvPr/>
        </p:nvSpPr>
        <p:spPr>
          <a:xfrm>
            <a:off x="320345" y="3360685"/>
            <a:ext cx="887540" cy="646331"/>
          </a:xfrm>
          <a:prstGeom prst="rect">
            <a:avLst/>
          </a:prstGeom>
          <a:noFill/>
        </p:spPr>
        <p:txBody>
          <a:bodyPr wrap="square" rtlCol="0">
            <a:spAutoFit/>
          </a:bodyPr>
          <a:lstStyle/>
          <a:p>
            <a:pPr algn="ctr"/>
            <a:r>
              <a:rPr lang="en-IN" dirty="0"/>
              <a:t>Soil Sample</a:t>
            </a:r>
          </a:p>
        </p:txBody>
      </p:sp>
      <p:sp>
        <p:nvSpPr>
          <p:cNvPr id="47" name="Oval 46">
            <a:extLst>
              <a:ext uri="{FF2B5EF4-FFF2-40B4-BE49-F238E27FC236}">
                <a16:creationId xmlns:a16="http://schemas.microsoft.com/office/drawing/2014/main" id="{DF0E3945-C25B-4131-BDE7-BD35F5A9531E}"/>
              </a:ext>
            </a:extLst>
          </p:cNvPr>
          <p:cNvSpPr/>
          <p:nvPr/>
        </p:nvSpPr>
        <p:spPr>
          <a:xfrm>
            <a:off x="4132609" y="3177040"/>
            <a:ext cx="1325847" cy="102900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a:extLst>
              <a:ext uri="{FF2B5EF4-FFF2-40B4-BE49-F238E27FC236}">
                <a16:creationId xmlns:a16="http://schemas.microsoft.com/office/drawing/2014/main" id="{945C075B-CF14-43FF-984D-7EC63BD77D94}"/>
              </a:ext>
            </a:extLst>
          </p:cNvPr>
          <p:cNvSpPr txBox="1"/>
          <p:nvPr/>
        </p:nvSpPr>
        <p:spPr>
          <a:xfrm>
            <a:off x="4216905" y="3334104"/>
            <a:ext cx="1176016" cy="707886"/>
          </a:xfrm>
          <a:prstGeom prst="rect">
            <a:avLst/>
          </a:prstGeom>
          <a:noFill/>
        </p:spPr>
        <p:txBody>
          <a:bodyPr wrap="square" rtlCol="0">
            <a:spAutoFit/>
          </a:bodyPr>
          <a:lstStyle/>
          <a:p>
            <a:pPr algn="ctr"/>
            <a:r>
              <a:rPr lang="en-IN" sz="2000" dirty="0"/>
              <a:t>Web</a:t>
            </a:r>
          </a:p>
          <a:p>
            <a:pPr algn="ctr"/>
            <a:r>
              <a:rPr lang="en-IN" sz="2000" dirty="0"/>
              <a:t>Interface</a:t>
            </a:r>
          </a:p>
        </p:txBody>
      </p:sp>
      <p:sp>
        <p:nvSpPr>
          <p:cNvPr id="10" name="Left Brace 9">
            <a:extLst>
              <a:ext uri="{FF2B5EF4-FFF2-40B4-BE49-F238E27FC236}">
                <a16:creationId xmlns:a16="http://schemas.microsoft.com/office/drawing/2014/main" id="{DB51B8FE-0339-425C-AFBF-07ED2EE9BA62}"/>
              </a:ext>
            </a:extLst>
          </p:cNvPr>
          <p:cNvSpPr/>
          <p:nvPr/>
        </p:nvSpPr>
        <p:spPr>
          <a:xfrm rot="18664793">
            <a:off x="3239262" y="4375281"/>
            <a:ext cx="321539" cy="1070135"/>
          </a:xfrm>
          <a:prstGeom prst="leftBrace">
            <a:avLst>
              <a:gd name="adj1" fmla="val 45838"/>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11" name="Right Brace 10">
            <a:extLst>
              <a:ext uri="{FF2B5EF4-FFF2-40B4-BE49-F238E27FC236}">
                <a16:creationId xmlns:a16="http://schemas.microsoft.com/office/drawing/2014/main" id="{714F2BA8-D92F-4C51-84D6-D29A4D00A5C0}"/>
              </a:ext>
            </a:extLst>
          </p:cNvPr>
          <p:cNvSpPr/>
          <p:nvPr/>
        </p:nvSpPr>
        <p:spPr>
          <a:xfrm rot="5400000">
            <a:off x="5556602" y="4593848"/>
            <a:ext cx="205960" cy="695758"/>
          </a:xfrm>
          <a:prstGeom prst="rightBrace">
            <a:avLst>
              <a:gd name="adj1" fmla="val 20930"/>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49" name="Arrow: Right 48">
            <a:extLst>
              <a:ext uri="{FF2B5EF4-FFF2-40B4-BE49-F238E27FC236}">
                <a16:creationId xmlns:a16="http://schemas.microsoft.com/office/drawing/2014/main" id="{984993AD-F2A5-4123-B2AB-80512DB55532}"/>
              </a:ext>
            </a:extLst>
          </p:cNvPr>
          <p:cNvSpPr/>
          <p:nvPr/>
        </p:nvSpPr>
        <p:spPr>
          <a:xfrm>
            <a:off x="5514558" y="3656623"/>
            <a:ext cx="935396" cy="568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Oval 49">
            <a:extLst>
              <a:ext uri="{FF2B5EF4-FFF2-40B4-BE49-F238E27FC236}">
                <a16:creationId xmlns:a16="http://schemas.microsoft.com/office/drawing/2014/main" id="{8C3E1B6A-0C0E-4581-BFB8-06288BF1BFB0}"/>
              </a:ext>
            </a:extLst>
          </p:cNvPr>
          <p:cNvSpPr/>
          <p:nvPr/>
        </p:nvSpPr>
        <p:spPr>
          <a:xfrm>
            <a:off x="6508106" y="3177040"/>
            <a:ext cx="1325847" cy="102900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TextBox 50">
            <a:extLst>
              <a:ext uri="{FF2B5EF4-FFF2-40B4-BE49-F238E27FC236}">
                <a16:creationId xmlns:a16="http://schemas.microsoft.com/office/drawing/2014/main" id="{D9615BB8-9859-4707-85F8-446CA68EA30F}"/>
              </a:ext>
            </a:extLst>
          </p:cNvPr>
          <p:cNvSpPr txBox="1"/>
          <p:nvPr/>
        </p:nvSpPr>
        <p:spPr>
          <a:xfrm>
            <a:off x="6550253" y="3302679"/>
            <a:ext cx="1241551" cy="707886"/>
          </a:xfrm>
          <a:prstGeom prst="rect">
            <a:avLst/>
          </a:prstGeom>
          <a:noFill/>
        </p:spPr>
        <p:txBody>
          <a:bodyPr wrap="square" rtlCol="0">
            <a:spAutoFit/>
          </a:bodyPr>
          <a:lstStyle/>
          <a:p>
            <a:pPr algn="ctr"/>
            <a:r>
              <a:rPr lang="en-IN" sz="2000" dirty="0"/>
              <a:t>ML</a:t>
            </a:r>
          </a:p>
          <a:p>
            <a:pPr algn="ctr"/>
            <a:r>
              <a:rPr lang="en-IN" sz="2000" dirty="0"/>
              <a:t>Algorithm</a:t>
            </a:r>
          </a:p>
        </p:txBody>
      </p:sp>
      <p:sp>
        <p:nvSpPr>
          <p:cNvPr id="52" name="Arrow: Right 51">
            <a:extLst>
              <a:ext uri="{FF2B5EF4-FFF2-40B4-BE49-F238E27FC236}">
                <a16:creationId xmlns:a16="http://schemas.microsoft.com/office/drawing/2014/main" id="{31EBABA0-378B-4DAC-8E50-E2C750F7DB35}"/>
              </a:ext>
            </a:extLst>
          </p:cNvPr>
          <p:cNvSpPr/>
          <p:nvPr/>
        </p:nvSpPr>
        <p:spPr>
          <a:xfrm rot="19870986">
            <a:off x="7831887" y="3282312"/>
            <a:ext cx="935396" cy="568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Arrow: Right 52">
            <a:extLst>
              <a:ext uri="{FF2B5EF4-FFF2-40B4-BE49-F238E27FC236}">
                <a16:creationId xmlns:a16="http://schemas.microsoft.com/office/drawing/2014/main" id="{E8ADFF5D-2BB1-4B17-8F3F-C8D2014BF606}"/>
              </a:ext>
            </a:extLst>
          </p:cNvPr>
          <p:cNvSpPr/>
          <p:nvPr/>
        </p:nvSpPr>
        <p:spPr>
          <a:xfrm rot="1592400">
            <a:off x="7831887" y="4074153"/>
            <a:ext cx="935396" cy="568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Oval 53">
            <a:extLst>
              <a:ext uri="{FF2B5EF4-FFF2-40B4-BE49-F238E27FC236}">
                <a16:creationId xmlns:a16="http://schemas.microsoft.com/office/drawing/2014/main" id="{A57456B7-8855-442B-B905-B4172146394A}"/>
              </a:ext>
            </a:extLst>
          </p:cNvPr>
          <p:cNvSpPr/>
          <p:nvPr/>
        </p:nvSpPr>
        <p:spPr>
          <a:xfrm>
            <a:off x="8759528" y="2348230"/>
            <a:ext cx="1423368" cy="102900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TextBox 54">
            <a:extLst>
              <a:ext uri="{FF2B5EF4-FFF2-40B4-BE49-F238E27FC236}">
                <a16:creationId xmlns:a16="http://schemas.microsoft.com/office/drawing/2014/main" id="{456F1BA5-2BF9-4EDE-8425-A5666B8AAF3E}"/>
              </a:ext>
            </a:extLst>
          </p:cNvPr>
          <p:cNvSpPr txBox="1"/>
          <p:nvPr/>
        </p:nvSpPr>
        <p:spPr>
          <a:xfrm>
            <a:off x="8710767" y="2550791"/>
            <a:ext cx="1520890" cy="523220"/>
          </a:xfrm>
          <a:prstGeom prst="rect">
            <a:avLst/>
          </a:prstGeom>
          <a:noFill/>
        </p:spPr>
        <p:txBody>
          <a:bodyPr wrap="square" rtlCol="0">
            <a:spAutoFit/>
          </a:bodyPr>
          <a:lstStyle/>
          <a:p>
            <a:pPr algn="ctr"/>
            <a:r>
              <a:rPr lang="en-IN" sz="1400" dirty="0"/>
              <a:t>Fertilizer</a:t>
            </a:r>
          </a:p>
          <a:p>
            <a:pPr algn="ctr"/>
            <a:r>
              <a:rPr lang="en-IN" sz="1400" dirty="0"/>
              <a:t>Recommendation</a:t>
            </a:r>
          </a:p>
        </p:txBody>
      </p:sp>
      <p:sp>
        <p:nvSpPr>
          <p:cNvPr id="56" name="Oval 55">
            <a:extLst>
              <a:ext uri="{FF2B5EF4-FFF2-40B4-BE49-F238E27FC236}">
                <a16:creationId xmlns:a16="http://schemas.microsoft.com/office/drawing/2014/main" id="{E5E1D9A9-E065-4E50-8EAC-2CEC474D0BB1}"/>
              </a:ext>
            </a:extLst>
          </p:cNvPr>
          <p:cNvSpPr/>
          <p:nvPr/>
        </p:nvSpPr>
        <p:spPr>
          <a:xfrm>
            <a:off x="8801675" y="3954949"/>
            <a:ext cx="1442288" cy="102900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TextBox 56">
            <a:extLst>
              <a:ext uri="{FF2B5EF4-FFF2-40B4-BE49-F238E27FC236}">
                <a16:creationId xmlns:a16="http://schemas.microsoft.com/office/drawing/2014/main" id="{CC33B86B-80E3-4EE0-B58E-010CED7D6E54}"/>
              </a:ext>
            </a:extLst>
          </p:cNvPr>
          <p:cNvSpPr txBox="1"/>
          <p:nvPr/>
        </p:nvSpPr>
        <p:spPr>
          <a:xfrm>
            <a:off x="8801675" y="4116381"/>
            <a:ext cx="1470129" cy="523220"/>
          </a:xfrm>
          <a:prstGeom prst="rect">
            <a:avLst/>
          </a:prstGeom>
          <a:noFill/>
        </p:spPr>
        <p:txBody>
          <a:bodyPr wrap="square" rtlCol="0">
            <a:spAutoFit/>
          </a:bodyPr>
          <a:lstStyle/>
          <a:p>
            <a:pPr algn="ctr"/>
            <a:r>
              <a:rPr lang="en-IN" sz="1400" dirty="0"/>
              <a:t>Crop</a:t>
            </a:r>
          </a:p>
          <a:p>
            <a:pPr algn="ctr"/>
            <a:r>
              <a:rPr lang="en-IN" sz="1400" dirty="0"/>
              <a:t>Recommendation</a:t>
            </a:r>
          </a:p>
        </p:txBody>
      </p:sp>
      <p:sp>
        <p:nvSpPr>
          <p:cNvPr id="13" name="Right Brace 12">
            <a:extLst>
              <a:ext uri="{FF2B5EF4-FFF2-40B4-BE49-F238E27FC236}">
                <a16:creationId xmlns:a16="http://schemas.microsoft.com/office/drawing/2014/main" id="{130A8313-6776-4981-AD04-F8663555DAF4}"/>
              </a:ext>
            </a:extLst>
          </p:cNvPr>
          <p:cNvSpPr/>
          <p:nvPr/>
        </p:nvSpPr>
        <p:spPr>
          <a:xfrm>
            <a:off x="10331916" y="2259106"/>
            <a:ext cx="286871" cy="2805282"/>
          </a:xfrm>
          <a:prstGeom prst="rightBrace">
            <a:avLst>
              <a:gd name="adj1" fmla="val 98958"/>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20" name="TextBox 19">
            <a:extLst>
              <a:ext uri="{FF2B5EF4-FFF2-40B4-BE49-F238E27FC236}">
                <a16:creationId xmlns:a16="http://schemas.microsoft.com/office/drawing/2014/main" id="{053A7F37-2EDB-4DA3-9036-6EC538B9A549}"/>
              </a:ext>
            </a:extLst>
          </p:cNvPr>
          <p:cNvSpPr txBox="1"/>
          <p:nvPr/>
        </p:nvSpPr>
        <p:spPr>
          <a:xfrm>
            <a:off x="10761003" y="3487345"/>
            <a:ext cx="824774" cy="338554"/>
          </a:xfrm>
          <a:prstGeom prst="rect">
            <a:avLst/>
          </a:prstGeom>
          <a:noFill/>
        </p:spPr>
        <p:txBody>
          <a:bodyPr wrap="square" rtlCol="0">
            <a:spAutoFit/>
          </a:bodyPr>
          <a:lstStyle/>
          <a:p>
            <a:r>
              <a:rPr lang="en-IN" sz="1600" dirty="0"/>
              <a:t>Output</a:t>
            </a:r>
          </a:p>
        </p:txBody>
      </p:sp>
    </p:spTree>
    <p:extLst>
      <p:ext uri="{BB962C8B-B14F-4D97-AF65-F5344CB8AC3E}">
        <p14:creationId xmlns:p14="http://schemas.microsoft.com/office/powerpoint/2010/main" val="1686390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9CE5-B130-0EC8-B8B5-AA89DA3F1294}"/>
              </a:ext>
            </a:extLst>
          </p:cNvPr>
          <p:cNvSpPr>
            <a:spLocks noGrp="1"/>
          </p:cNvSpPr>
          <p:nvPr>
            <p:ph type="title"/>
          </p:nvPr>
        </p:nvSpPr>
        <p:spPr/>
        <p:txBody>
          <a:bodyPr/>
          <a:lstStyle/>
          <a:p>
            <a:r>
              <a:rPr lang="en-IN" dirty="0"/>
              <a:t>Use Case Diagram</a:t>
            </a:r>
          </a:p>
        </p:txBody>
      </p:sp>
      <p:pic>
        <p:nvPicPr>
          <p:cNvPr id="12" name="Picture 11">
            <a:extLst>
              <a:ext uri="{FF2B5EF4-FFF2-40B4-BE49-F238E27FC236}">
                <a16:creationId xmlns:a16="http://schemas.microsoft.com/office/drawing/2014/main" id="{14D4FD6E-5AF1-44D8-BF3A-DB621E93C0A5}"/>
              </a:ext>
            </a:extLst>
          </p:cNvPr>
          <p:cNvPicPr>
            <a:picLocks noChangeAspect="1"/>
          </p:cNvPicPr>
          <p:nvPr/>
        </p:nvPicPr>
        <p:blipFill>
          <a:blip r:embed="rId2"/>
          <a:stretch>
            <a:fillRect/>
          </a:stretch>
        </p:blipFill>
        <p:spPr>
          <a:xfrm>
            <a:off x="2253452" y="1495335"/>
            <a:ext cx="6340389" cy="4656223"/>
          </a:xfrm>
          <a:prstGeom prst="rect">
            <a:avLst/>
          </a:prstGeom>
        </p:spPr>
      </p:pic>
    </p:spTree>
    <p:extLst>
      <p:ext uri="{BB962C8B-B14F-4D97-AF65-F5344CB8AC3E}">
        <p14:creationId xmlns:p14="http://schemas.microsoft.com/office/powerpoint/2010/main" val="2135515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9CE5-B130-0EC8-B8B5-AA89DA3F1294}"/>
              </a:ext>
            </a:extLst>
          </p:cNvPr>
          <p:cNvSpPr>
            <a:spLocks noGrp="1"/>
          </p:cNvSpPr>
          <p:nvPr>
            <p:ph type="title"/>
          </p:nvPr>
        </p:nvSpPr>
        <p:spPr/>
        <p:txBody>
          <a:bodyPr/>
          <a:lstStyle/>
          <a:p>
            <a:r>
              <a:rPr lang="en-IN" dirty="0"/>
              <a:t>0 – Level DFD</a:t>
            </a:r>
          </a:p>
        </p:txBody>
      </p:sp>
      <p:pic>
        <p:nvPicPr>
          <p:cNvPr id="6" name="Picture 5">
            <a:extLst>
              <a:ext uri="{FF2B5EF4-FFF2-40B4-BE49-F238E27FC236}">
                <a16:creationId xmlns:a16="http://schemas.microsoft.com/office/drawing/2014/main" id="{ED6DB4F2-BEC5-45D4-B5A7-0CA3BD0E7377}"/>
              </a:ext>
            </a:extLst>
          </p:cNvPr>
          <p:cNvPicPr>
            <a:picLocks noChangeAspect="1"/>
          </p:cNvPicPr>
          <p:nvPr/>
        </p:nvPicPr>
        <p:blipFill>
          <a:blip r:embed="rId2"/>
          <a:stretch>
            <a:fillRect/>
          </a:stretch>
        </p:blipFill>
        <p:spPr>
          <a:xfrm>
            <a:off x="838200" y="1405519"/>
            <a:ext cx="8637494" cy="5147714"/>
          </a:xfrm>
          <a:prstGeom prst="rect">
            <a:avLst/>
          </a:prstGeom>
        </p:spPr>
      </p:pic>
    </p:spTree>
    <p:extLst>
      <p:ext uri="{BB962C8B-B14F-4D97-AF65-F5344CB8AC3E}">
        <p14:creationId xmlns:p14="http://schemas.microsoft.com/office/powerpoint/2010/main" val="1559857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9CE5-B130-0EC8-B8B5-AA89DA3F1294}"/>
              </a:ext>
            </a:extLst>
          </p:cNvPr>
          <p:cNvSpPr>
            <a:spLocks noGrp="1"/>
          </p:cNvSpPr>
          <p:nvPr>
            <p:ph type="title"/>
          </p:nvPr>
        </p:nvSpPr>
        <p:spPr/>
        <p:txBody>
          <a:bodyPr/>
          <a:lstStyle/>
          <a:p>
            <a:r>
              <a:rPr lang="en-IN" dirty="0"/>
              <a:t>1 – Level DFD</a:t>
            </a:r>
          </a:p>
        </p:txBody>
      </p:sp>
      <p:pic>
        <p:nvPicPr>
          <p:cNvPr id="4" name="Picture 3">
            <a:extLst>
              <a:ext uri="{FF2B5EF4-FFF2-40B4-BE49-F238E27FC236}">
                <a16:creationId xmlns:a16="http://schemas.microsoft.com/office/drawing/2014/main" id="{A6BB333A-CE3E-4437-AF52-F1DCE22EB15D}"/>
              </a:ext>
            </a:extLst>
          </p:cNvPr>
          <p:cNvPicPr>
            <a:picLocks noChangeAspect="1"/>
          </p:cNvPicPr>
          <p:nvPr/>
        </p:nvPicPr>
        <p:blipFill>
          <a:blip r:embed="rId2"/>
          <a:stretch>
            <a:fillRect/>
          </a:stretch>
        </p:blipFill>
        <p:spPr>
          <a:xfrm>
            <a:off x="838200" y="1708617"/>
            <a:ext cx="9659471" cy="5088841"/>
          </a:xfrm>
          <a:prstGeom prst="rect">
            <a:avLst/>
          </a:prstGeom>
        </p:spPr>
      </p:pic>
    </p:spTree>
    <p:extLst>
      <p:ext uri="{BB962C8B-B14F-4D97-AF65-F5344CB8AC3E}">
        <p14:creationId xmlns:p14="http://schemas.microsoft.com/office/powerpoint/2010/main" val="2478931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66D5-C72D-DE4C-4F33-3B7C175A3A20}"/>
              </a:ext>
            </a:extLst>
          </p:cNvPr>
          <p:cNvSpPr>
            <a:spLocks noGrp="1"/>
          </p:cNvSpPr>
          <p:nvPr>
            <p:ph type="title"/>
          </p:nvPr>
        </p:nvSpPr>
        <p:spPr/>
        <p:txBody>
          <a:bodyPr/>
          <a:lstStyle/>
          <a:p>
            <a:r>
              <a:rPr lang="en-IN" dirty="0"/>
              <a:t>Patent Status</a:t>
            </a:r>
          </a:p>
        </p:txBody>
      </p:sp>
      <p:pic>
        <p:nvPicPr>
          <p:cNvPr id="5" name="Picture 4">
            <a:extLst>
              <a:ext uri="{FF2B5EF4-FFF2-40B4-BE49-F238E27FC236}">
                <a16:creationId xmlns:a16="http://schemas.microsoft.com/office/drawing/2014/main" id="{FFC53A81-4001-4D66-B900-22644FF625AA}"/>
              </a:ext>
            </a:extLst>
          </p:cNvPr>
          <p:cNvPicPr>
            <a:picLocks noChangeAspect="1"/>
          </p:cNvPicPr>
          <p:nvPr/>
        </p:nvPicPr>
        <p:blipFill>
          <a:blip r:embed="rId2"/>
          <a:stretch>
            <a:fillRect/>
          </a:stretch>
        </p:blipFill>
        <p:spPr>
          <a:xfrm>
            <a:off x="3021424" y="1632560"/>
            <a:ext cx="4750975" cy="4778977"/>
          </a:xfrm>
          <a:prstGeom prst="rect">
            <a:avLst/>
          </a:prstGeom>
        </p:spPr>
      </p:pic>
    </p:spTree>
    <p:extLst>
      <p:ext uri="{BB962C8B-B14F-4D97-AF65-F5344CB8AC3E}">
        <p14:creationId xmlns:p14="http://schemas.microsoft.com/office/powerpoint/2010/main" val="3047737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3349F-CF9E-17A5-E471-C091975083ED}"/>
              </a:ext>
            </a:extLst>
          </p:cNvPr>
          <p:cNvSpPr>
            <a:spLocks noGrp="1"/>
          </p:cNvSpPr>
          <p:nvPr>
            <p:ph type="title"/>
          </p:nvPr>
        </p:nvSpPr>
        <p:spPr/>
        <p:txBody>
          <a:bodyPr/>
          <a:lstStyle/>
          <a:p>
            <a:r>
              <a:rPr lang="en-IN" dirty="0"/>
              <a:t>Research Paper Status</a:t>
            </a:r>
          </a:p>
        </p:txBody>
      </p:sp>
      <p:sp>
        <p:nvSpPr>
          <p:cNvPr id="3" name="Content Placeholder 2">
            <a:extLst>
              <a:ext uri="{FF2B5EF4-FFF2-40B4-BE49-F238E27FC236}">
                <a16:creationId xmlns:a16="http://schemas.microsoft.com/office/drawing/2014/main" id="{565BFEEB-FA9E-5BB0-6DD3-DD04A44AC574}"/>
              </a:ext>
            </a:extLst>
          </p:cNvPr>
          <p:cNvSpPr>
            <a:spLocks noGrp="1"/>
          </p:cNvSpPr>
          <p:nvPr>
            <p:ph idx="1"/>
          </p:nvPr>
        </p:nvSpPr>
        <p:spPr>
          <a:xfrm>
            <a:off x="680321" y="2352639"/>
            <a:ext cx="9613861" cy="3599316"/>
          </a:xfrm>
        </p:spPr>
        <p:txBody>
          <a:bodyPr>
            <a:normAutofit/>
          </a:bodyPr>
          <a:lstStyle/>
          <a:p>
            <a:pPr>
              <a:lnSpc>
                <a:spcPct val="200000"/>
              </a:lnSpc>
            </a:pPr>
            <a:r>
              <a:rPr lang="en-IN" dirty="0"/>
              <a:t>Draft Completion 100%</a:t>
            </a:r>
          </a:p>
          <a:p>
            <a:pPr>
              <a:lnSpc>
                <a:spcPct val="200000"/>
              </a:lnSpc>
            </a:pPr>
            <a:r>
              <a:rPr lang="en-US" dirty="0">
                <a:hlinkClick r:id="rId2" action="ppaction://hlinkfile"/>
              </a:rPr>
              <a:t>Research Paper</a:t>
            </a:r>
            <a:endParaRPr lang="en-US" dirty="0"/>
          </a:p>
          <a:p>
            <a:pPr>
              <a:lnSpc>
                <a:spcPct val="200000"/>
              </a:lnSpc>
            </a:pPr>
            <a:r>
              <a:rPr lang="en-US" dirty="0"/>
              <a:t>Submitted Research Paper</a:t>
            </a:r>
            <a:endParaRPr lang="en-IN" dirty="0"/>
          </a:p>
        </p:txBody>
      </p:sp>
      <p:pic>
        <p:nvPicPr>
          <p:cNvPr id="5" name="Picture 4">
            <a:extLst>
              <a:ext uri="{FF2B5EF4-FFF2-40B4-BE49-F238E27FC236}">
                <a16:creationId xmlns:a16="http://schemas.microsoft.com/office/drawing/2014/main" id="{421DC6EA-5732-41D0-97F7-0581FFF3DC69}"/>
              </a:ext>
            </a:extLst>
          </p:cNvPr>
          <p:cNvPicPr>
            <a:picLocks noChangeAspect="1"/>
          </p:cNvPicPr>
          <p:nvPr/>
        </p:nvPicPr>
        <p:blipFill>
          <a:blip r:embed="rId3"/>
          <a:stretch>
            <a:fillRect/>
          </a:stretch>
        </p:blipFill>
        <p:spPr>
          <a:xfrm>
            <a:off x="8207832" y="3218329"/>
            <a:ext cx="3505088" cy="1686108"/>
          </a:xfrm>
          <a:prstGeom prst="rect">
            <a:avLst/>
          </a:prstGeom>
        </p:spPr>
      </p:pic>
      <p:pic>
        <p:nvPicPr>
          <p:cNvPr id="7" name="Picture 6">
            <a:extLst>
              <a:ext uri="{FF2B5EF4-FFF2-40B4-BE49-F238E27FC236}">
                <a16:creationId xmlns:a16="http://schemas.microsoft.com/office/drawing/2014/main" id="{F320E7EC-E431-4DD9-B652-A7CA1997185E}"/>
              </a:ext>
            </a:extLst>
          </p:cNvPr>
          <p:cNvPicPr>
            <a:picLocks noChangeAspect="1"/>
          </p:cNvPicPr>
          <p:nvPr/>
        </p:nvPicPr>
        <p:blipFill>
          <a:blip r:embed="rId4"/>
          <a:stretch>
            <a:fillRect/>
          </a:stretch>
        </p:blipFill>
        <p:spPr>
          <a:xfrm>
            <a:off x="5087731" y="4686152"/>
            <a:ext cx="2771087" cy="1927754"/>
          </a:xfrm>
          <a:prstGeom prst="rect">
            <a:avLst/>
          </a:prstGeom>
        </p:spPr>
      </p:pic>
      <p:pic>
        <p:nvPicPr>
          <p:cNvPr id="11" name="Picture 10">
            <a:extLst>
              <a:ext uri="{FF2B5EF4-FFF2-40B4-BE49-F238E27FC236}">
                <a16:creationId xmlns:a16="http://schemas.microsoft.com/office/drawing/2014/main" id="{FF8642DB-41B4-484C-9673-3E82A431A823}"/>
              </a:ext>
            </a:extLst>
          </p:cNvPr>
          <p:cNvPicPr>
            <a:picLocks noChangeAspect="1"/>
          </p:cNvPicPr>
          <p:nvPr/>
        </p:nvPicPr>
        <p:blipFill>
          <a:blip r:embed="rId5"/>
          <a:stretch>
            <a:fillRect/>
          </a:stretch>
        </p:blipFill>
        <p:spPr>
          <a:xfrm>
            <a:off x="5030628" y="2103437"/>
            <a:ext cx="2885295" cy="1325563"/>
          </a:xfrm>
          <a:prstGeom prst="rect">
            <a:avLst/>
          </a:prstGeom>
        </p:spPr>
      </p:pic>
    </p:spTree>
    <p:extLst>
      <p:ext uri="{BB962C8B-B14F-4D97-AF65-F5344CB8AC3E}">
        <p14:creationId xmlns:p14="http://schemas.microsoft.com/office/powerpoint/2010/main" val="124965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D8C4-46AF-202F-1151-B2A4DC6910AA}"/>
              </a:ext>
            </a:extLst>
          </p:cNvPr>
          <p:cNvSpPr>
            <a:spLocks noGrp="1"/>
          </p:cNvSpPr>
          <p:nvPr>
            <p:ph type="title"/>
          </p:nvPr>
        </p:nvSpPr>
        <p:spPr/>
        <p:txBody>
          <a:bodyPr/>
          <a:lstStyle/>
          <a:p>
            <a:r>
              <a:rPr lang="en-IN" dirty="0"/>
              <a:t>Project Status</a:t>
            </a:r>
          </a:p>
        </p:txBody>
      </p:sp>
      <p:sp>
        <p:nvSpPr>
          <p:cNvPr id="3" name="Content Placeholder 2">
            <a:extLst>
              <a:ext uri="{FF2B5EF4-FFF2-40B4-BE49-F238E27FC236}">
                <a16:creationId xmlns:a16="http://schemas.microsoft.com/office/drawing/2014/main" id="{0F9042DA-95B9-0846-B411-D53C06C6A171}"/>
              </a:ext>
            </a:extLst>
          </p:cNvPr>
          <p:cNvSpPr>
            <a:spLocks noGrp="1"/>
          </p:cNvSpPr>
          <p:nvPr>
            <p:ph idx="1"/>
          </p:nvPr>
        </p:nvSpPr>
        <p:spPr>
          <a:xfrm>
            <a:off x="680321" y="2928543"/>
            <a:ext cx="9613861" cy="2324774"/>
          </a:xfrm>
        </p:spPr>
        <p:txBody>
          <a:bodyPr/>
          <a:lstStyle/>
          <a:p>
            <a:r>
              <a:rPr lang="en-IN" dirty="0"/>
              <a:t>100% of the Project is Completed</a:t>
            </a:r>
          </a:p>
          <a:p>
            <a:r>
              <a:rPr lang="en-IN" dirty="0"/>
              <a:t>Software is Working</a:t>
            </a:r>
          </a:p>
          <a:p>
            <a:r>
              <a:rPr lang="en-IN" dirty="0"/>
              <a:t>Hardware </a:t>
            </a:r>
          </a:p>
        </p:txBody>
      </p:sp>
    </p:spTree>
    <p:extLst>
      <p:ext uri="{BB962C8B-B14F-4D97-AF65-F5344CB8AC3E}">
        <p14:creationId xmlns:p14="http://schemas.microsoft.com/office/powerpoint/2010/main" val="1681855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D8C4-46AF-202F-1151-B2A4DC6910AA}"/>
              </a:ext>
            </a:extLst>
          </p:cNvPr>
          <p:cNvSpPr>
            <a:spLocks noGrp="1"/>
          </p:cNvSpPr>
          <p:nvPr>
            <p:ph type="title"/>
          </p:nvPr>
        </p:nvSpPr>
        <p:spPr/>
        <p:txBody>
          <a:bodyPr/>
          <a:lstStyle/>
          <a:p>
            <a:r>
              <a:rPr lang="en-IN" dirty="0"/>
              <a:t>Project Status</a:t>
            </a:r>
          </a:p>
        </p:txBody>
      </p:sp>
      <p:pic>
        <p:nvPicPr>
          <p:cNvPr id="5" name="Content Placeholder 4">
            <a:extLst>
              <a:ext uri="{FF2B5EF4-FFF2-40B4-BE49-F238E27FC236}">
                <a16:creationId xmlns:a16="http://schemas.microsoft.com/office/drawing/2014/main" id="{008AFCDC-95D5-4951-9740-CDD672A247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p:blipFill>
        <p:spPr>
          <a:xfrm>
            <a:off x="2228144" y="1825625"/>
            <a:ext cx="7735712" cy="4351338"/>
          </a:xfrm>
        </p:spPr>
      </p:pic>
    </p:spTree>
    <p:extLst>
      <p:ext uri="{BB962C8B-B14F-4D97-AF65-F5344CB8AC3E}">
        <p14:creationId xmlns:p14="http://schemas.microsoft.com/office/powerpoint/2010/main" val="3079894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DEC6-EFF5-7794-A8B1-E128B433790E}"/>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F3BD3E8B-0709-388B-458A-AEF01E26D159}"/>
              </a:ext>
            </a:extLst>
          </p:cNvPr>
          <p:cNvSpPr>
            <a:spLocks noGrp="1"/>
          </p:cNvSpPr>
          <p:nvPr>
            <p:ph idx="1"/>
          </p:nvPr>
        </p:nvSpPr>
        <p:spPr/>
        <p:txBody>
          <a:bodyPr>
            <a:normAutofit/>
          </a:bodyPr>
          <a:lstStyle/>
          <a:p>
            <a:pPr algn="just"/>
            <a:endParaRPr lang="en-US"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In the last few decades, it is observed that farmers are using fertilizer for the better production of crop. Because fertilizer provides necessary nutrients for higher production of crop. But it is also observed that farmers are using fertilizer in any quantity without knowing the actual nutritional need of the soil and plant which is grown.</a:t>
            </a:r>
          </a:p>
          <a:p>
            <a:pPr algn="just"/>
            <a:endParaRPr lang="en-US" sz="1800" dirty="0">
              <a:latin typeface="Times New Roman" panose="02020603050405020304" pitchFamily="18" charset="0"/>
              <a:ea typeface="Times New Roman" panose="02020603050405020304" pitchFamily="18" charset="0"/>
            </a:endParaRPr>
          </a:p>
          <a:p>
            <a:pPr marL="0" indent="0" algn="just">
              <a:buNone/>
            </a:pP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Because of this there are some farmers who are using more chemical fertilizer as needed by a crop to grow. And there are some farmers who are using less fertilizer as needed by a crop to grow. This unmeasured use of fertilizer affects the cost of production and quantity of production, which ultimately affect the farmer and financial stability of farmer.</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47070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D8C4-46AF-202F-1151-B2A4DC6910AA}"/>
              </a:ext>
            </a:extLst>
          </p:cNvPr>
          <p:cNvSpPr>
            <a:spLocks noGrp="1"/>
          </p:cNvSpPr>
          <p:nvPr>
            <p:ph type="title"/>
          </p:nvPr>
        </p:nvSpPr>
        <p:spPr/>
        <p:txBody>
          <a:bodyPr/>
          <a:lstStyle/>
          <a:p>
            <a:r>
              <a:rPr lang="en-IN" dirty="0"/>
              <a:t>Project Status</a:t>
            </a:r>
          </a:p>
        </p:txBody>
      </p:sp>
      <p:pic>
        <p:nvPicPr>
          <p:cNvPr id="5" name="Content Placeholder 4">
            <a:extLst>
              <a:ext uri="{FF2B5EF4-FFF2-40B4-BE49-F238E27FC236}">
                <a16:creationId xmlns:a16="http://schemas.microsoft.com/office/drawing/2014/main" id="{008AFCDC-95D5-4951-9740-CDD672A247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p:blipFill>
        <p:spPr>
          <a:xfrm>
            <a:off x="2228144" y="1825625"/>
            <a:ext cx="7735712" cy="4351338"/>
          </a:xfrm>
        </p:spPr>
      </p:pic>
    </p:spTree>
    <p:extLst>
      <p:ext uri="{BB962C8B-B14F-4D97-AF65-F5344CB8AC3E}">
        <p14:creationId xmlns:p14="http://schemas.microsoft.com/office/powerpoint/2010/main" val="3074376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170A-0FBE-5C45-B43F-5165573FA890}"/>
              </a:ext>
            </a:extLst>
          </p:cNvPr>
          <p:cNvSpPr>
            <a:spLocks noGrp="1"/>
          </p:cNvSpPr>
          <p:nvPr>
            <p:ph type="title"/>
          </p:nvPr>
        </p:nvSpPr>
        <p:spPr/>
        <p:txBody>
          <a:bodyPr/>
          <a:lstStyle/>
          <a:p>
            <a:r>
              <a:rPr lang="en-IN" dirty="0"/>
              <a:t>References	</a:t>
            </a:r>
          </a:p>
        </p:txBody>
      </p:sp>
      <p:sp>
        <p:nvSpPr>
          <p:cNvPr id="3" name="Content Placeholder 2">
            <a:extLst>
              <a:ext uri="{FF2B5EF4-FFF2-40B4-BE49-F238E27FC236}">
                <a16:creationId xmlns:a16="http://schemas.microsoft.com/office/drawing/2014/main" id="{CA81EDF1-E847-732B-B515-11B953BE4975}"/>
              </a:ext>
            </a:extLst>
          </p:cNvPr>
          <p:cNvSpPr>
            <a:spLocks noGrp="1"/>
          </p:cNvSpPr>
          <p:nvPr>
            <p:ph idx="1"/>
          </p:nvPr>
        </p:nvSpPr>
        <p:spPr/>
        <p:txBody>
          <a:bodyPr/>
          <a:lstStyle/>
          <a:p>
            <a:r>
              <a:rPr lang="en-US" dirty="0" err="1"/>
              <a:t>Badia</a:t>
            </a:r>
            <a:r>
              <a:rPr lang="en-US" dirty="0"/>
              <a:t> </a:t>
            </a:r>
            <a:r>
              <a:rPr lang="en-US" dirty="0" err="1"/>
              <a:t>Melis</a:t>
            </a:r>
            <a:r>
              <a:rPr lang="en-US" dirty="0"/>
              <a:t>. R et al., 2016. "Artificial neural networks and thermal image for temperature prediction in apples," Food and Bioprocess Technology, vol. 9 no.7, pp. 1089-1099. </a:t>
            </a:r>
          </a:p>
          <a:p>
            <a:pPr marL="0" indent="0">
              <a:buNone/>
            </a:pPr>
            <a:endParaRPr lang="en-US" dirty="0"/>
          </a:p>
          <a:p>
            <a:r>
              <a:rPr lang="en-US" b="0" i="0" dirty="0">
                <a:solidFill>
                  <a:srgbClr val="333333"/>
                </a:solidFill>
                <a:effectLst/>
                <a:latin typeface="HelveticaNeue Regular"/>
              </a:rPr>
              <a:t>Satyam, P. Geetha, "Comprehensive Overview of the Opportunities and Challenges in AI", </a:t>
            </a:r>
            <a:r>
              <a:rPr lang="en-US" b="0" i="1" dirty="0">
                <a:solidFill>
                  <a:srgbClr val="333333"/>
                </a:solidFill>
                <a:effectLst/>
                <a:latin typeface="HelveticaNeue Regular"/>
              </a:rPr>
              <a:t>2023 International Conference on Sustainable Computing and Smart Systems (ICSCSS)</a:t>
            </a:r>
            <a:r>
              <a:rPr lang="en-US" b="0" i="0" dirty="0">
                <a:solidFill>
                  <a:srgbClr val="333333"/>
                </a:solidFill>
                <a:effectLst/>
                <a:latin typeface="HelveticaNeue Regular"/>
              </a:rPr>
              <a:t>, pp.420-423, 2023.</a:t>
            </a:r>
            <a:endParaRPr lang="en-IN" dirty="0"/>
          </a:p>
        </p:txBody>
      </p:sp>
    </p:spTree>
    <p:extLst>
      <p:ext uri="{BB962C8B-B14F-4D97-AF65-F5344CB8AC3E}">
        <p14:creationId xmlns:p14="http://schemas.microsoft.com/office/powerpoint/2010/main" val="2736883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2EA3BB-77A2-4B46-B78A-BAFCE773CD90}"/>
              </a:ext>
            </a:extLst>
          </p:cNvPr>
          <p:cNvSpPr>
            <a:spLocks noGrp="1"/>
          </p:cNvSpPr>
          <p:nvPr>
            <p:ph idx="1"/>
          </p:nvPr>
        </p:nvSpPr>
        <p:spPr>
          <a:xfrm>
            <a:off x="2962768" y="2464078"/>
            <a:ext cx="5192334" cy="2400665"/>
          </a:xfrm>
        </p:spPr>
        <p:txBody>
          <a:bodyPr>
            <a:normAutofit/>
          </a:bodyPr>
          <a:lstStyle/>
          <a:p>
            <a:pPr marL="0" indent="0" algn="ctr">
              <a:buNone/>
            </a:pPr>
            <a:r>
              <a:rPr lang="en-IN" sz="7200" dirty="0"/>
              <a:t>Thank</a:t>
            </a:r>
          </a:p>
          <a:p>
            <a:pPr marL="0" indent="0" algn="ctr">
              <a:buNone/>
            </a:pPr>
            <a:r>
              <a:rPr lang="en-IN" sz="7200" dirty="0"/>
              <a:t>You</a:t>
            </a:r>
          </a:p>
        </p:txBody>
      </p:sp>
    </p:spTree>
    <p:extLst>
      <p:ext uri="{BB962C8B-B14F-4D97-AF65-F5344CB8AC3E}">
        <p14:creationId xmlns:p14="http://schemas.microsoft.com/office/powerpoint/2010/main" val="1892550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526ED-2672-46AF-F082-D3355874295C}"/>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9181BEE4-040B-E441-AE7B-CECFB272C133}"/>
              </a:ext>
            </a:extLst>
          </p:cNvPr>
          <p:cNvSpPr>
            <a:spLocks noGrp="1"/>
          </p:cNvSpPr>
          <p:nvPr>
            <p:ph idx="1"/>
          </p:nvPr>
        </p:nvSpPr>
        <p:spPr>
          <a:xfrm>
            <a:off x="680321" y="2033752"/>
            <a:ext cx="9740686" cy="4406462"/>
          </a:xfrm>
        </p:spPr>
        <p:txBody>
          <a:bodyPr>
            <a:normAutofit/>
          </a:bodyPr>
          <a:lstStyle/>
          <a:p>
            <a:pPr algn="just">
              <a:lnSpc>
                <a:spcPct val="100000"/>
              </a:lnSpc>
            </a:pPr>
            <a:r>
              <a:rPr lang="en-US" sz="1800" dirty="0">
                <a:solidFill>
                  <a:schemeClr val="tx1">
                    <a:lumMod val="85000"/>
                  </a:schemeClr>
                </a:solidFill>
                <a:effectLst/>
                <a:latin typeface="Times New Roman" panose="02020603050405020304" pitchFamily="18" charset="0"/>
                <a:ea typeface="Times New Roman" panose="02020603050405020304" pitchFamily="18" charset="0"/>
              </a:rPr>
              <a:t>The main objective is to evaluate the fertility and nutrients available in the given soil and provide a recommendation on the amount of manure and fertilizer based on soil test value and according to crop.</a:t>
            </a:r>
            <a:endParaRPr lang="en-IN" sz="1800" dirty="0">
              <a:solidFill>
                <a:schemeClr val="tx1">
                  <a:lumMod val="85000"/>
                </a:schemeClr>
              </a:solidFill>
              <a:effectLst/>
              <a:latin typeface="Times New Roman" panose="02020603050405020304" pitchFamily="18" charset="0"/>
              <a:ea typeface="Times New Roman" panose="02020603050405020304" pitchFamily="18" charset="0"/>
            </a:endParaRPr>
          </a:p>
          <a:p>
            <a:pPr algn="just">
              <a:lnSpc>
                <a:spcPct val="100000"/>
              </a:lnSpc>
            </a:pPr>
            <a:r>
              <a:rPr lang="en-US" sz="1800" dirty="0">
                <a:solidFill>
                  <a:schemeClr val="tx1">
                    <a:lumMod val="85000"/>
                  </a:schemeClr>
                </a:solidFill>
                <a:effectLst/>
                <a:latin typeface="Times New Roman" panose="02020603050405020304" pitchFamily="18" charset="0"/>
                <a:ea typeface="Times New Roman" panose="02020603050405020304" pitchFamily="18" charset="0"/>
              </a:rPr>
              <a:t>To avoid excess use of fertilizer and to ensure environmental safety.</a:t>
            </a:r>
            <a:endParaRPr lang="en-IN" sz="1800" dirty="0">
              <a:solidFill>
                <a:schemeClr val="tx1">
                  <a:lumMod val="85000"/>
                </a:schemeClr>
              </a:solidFill>
              <a:effectLst/>
              <a:latin typeface="Times New Roman" panose="02020603050405020304" pitchFamily="18" charset="0"/>
              <a:ea typeface="Times New Roman" panose="02020603050405020304" pitchFamily="18" charset="0"/>
            </a:endParaRPr>
          </a:p>
          <a:p>
            <a:pPr algn="just">
              <a:lnSpc>
                <a:spcPct val="100000"/>
              </a:lnSpc>
            </a:pPr>
            <a:r>
              <a:rPr lang="en-US" sz="1800" dirty="0">
                <a:solidFill>
                  <a:schemeClr val="tx1">
                    <a:lumMod val="85000"/>
                  </a:schemeClr>
                </a:solidFill>
                <a:effectLst/>
                <a:latin typeface="Times New Roman" panose="02020603050405020304" pitchFamily="18" charset="0"/>
                <a:ea typeface="Times New Roman" panose="02020603050405020304" pitchFamily="18" charset="0"/>
              </a:rPr>
              <a:t>To test the soil timely and to reduce the loss of fertility of soil, because each time when a crop is harvested from the field, the soil losses a considerable amount of nutrients and cause loss of fertility over a long time. </a:t>
            </a:r>
            <a:endParaRPr lang="en-IN" sz="1800" dirty="0">
              <a:solidFill>
                <a:schemeClr val="tx1">
                  <a:lumMod val="85000"/>
                </a:schemeClr>
              </a:solidFill>
              <a:effectLst/>
              <a:latin typeface="Times New Roman" panose="02020603050405020304" pitchFamily="18" charset="0"/>
              <a:ea typeface="Times New Roman" panose="02020603050405020304" pitchFamily="18" charset="0"/>
            </a:endParaRPr>
          </a:p>
          <a:p>
            <a:pPr algn="just">
              <a:lnSpc>
                <a:spcPct val="100000"/>
              </a:lnSpc>
            </a:pPr>
            <a:r>
              <a:rPr lang="en-US" sz="1800" dirty="0">
                <a:solidFill>
                  <a:schemeClr val="tx1">
                    <a:lumMod val="85000"/>
                  </a:schemeClr>
                </a:solidFill>
                <a:effectLst/>
                <a:latin typeface="Times New Roman" panose="02020603050405020304" pitchFamily="18" charset="0"/>
                <a:ea typeface="Times New Roman" panose="02020603050405020304" pitchFamily="18" charset="0"/>
              </a:rPr>
              <a:t>Increasing the production of crop and profitability of farmer by providing necessary nutrients to the crop.</a:t>
            </a:r>
            <a:endParaRPr lang="en-IN" sz="1800" dirty="0">
              <a:solidFill>
                <a:schemeClr val="tx1">
                  <a:lumMod val="85000"/>
                </a:schemeClr>
              </a:solidFill>
              <a:effectLst/>
              <a:latin typeface="Times New Roman" panose="02020603050405020304" pitchFamily="18" charset="0"/>
              <a:ea typeface="Times New Roman" panose="02020603050405020304" pitchFamily="18" charset="0"/>
            </a:endParaRPr>
          </a:p>
          <a:p>
            <a:pPr algn="just">
              <a:lnSpc>
                <a:spcPct val="100000"/>
              </a:lnSpc>
            </a:pPr>
            <a:r>
              <a:rPr lang="en-US" sz="1800" dirty="0">
                <a:solidFill>
                  <a:schemeClr val="tx1">
                    <a:lumMod val="85000"/>
                  </a:schemeClr>
                </a:solidFill>
                <a:effectLst/>
                <a:latin typeface="Times New Roman" panose="02020603050405020304" pitchFamily="18" charset="0"/>
                <a:ea typeface="Times New Roman" panose="02020603050405020304" pitchFamily="18" charset="0"/>
              </a:rPr>
              <a:t>By the effective and efficient use of fertilizer and pesticides, the soil and water pollution can be reduced which eventually leads to clean environment. </a:t>
            </a:r>
            <a:endParaRPr lang="en-IN" sz="1800" dirty="0">
              <a:solidFill>
                <a:schemeClr val="tx1">
                  <a:lumMod val="85000"/>
                </a:schemeClr>
              </a:solidFill>
              <a:effectLst/>
              <a:latin typeface="Times New Roman" panose="02020603050405020304" pitchFamily="18" charset="0"/>
              <a:ea typeface="Times New Roman" panose="02020603050405020304" pitchFamily="18" charset="0"/>
            </a:endParaRPr>
          </a:p>
          <a:p>
            <a:pPr algn="just">
              <a:lnSpc>
                <a:spcPct val="100000"/>
              </a:lnSpc>
            </a:pPr>
            <a:r>
              <a:rPr lang="en-US" sz="1800" dirty="0">
                <a:solidFill>
                  <a:schemeClr val="tx1">
                    <a:lumMod val="85000"/>
                  </a:schemeClr>
                </a:solidFill>
                <a:effectLst/>
                <a:latin typeface="Times New Roman" panose="02020603050405020304" pitchFamily="18" charset="0"/>
                <a:ea typeface="Times New Roman" panose="02020603050405020304" pitchFamily="18" charset="0"/>
              </a:rPr>
              <a:t>Reduce the losses of crop due to crop disease.</a:t>
            </a:r>
            <a:endParaRPr lang="en-IN" sz="1800" dirty="0">
              <a:solidFill>
                <a:schemeClr val="tx1">
                  <a:lumMod val="85000"/>
                </a:schemeClr>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97251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568D-3050-6438-93B2-E5AF9F44308B}"/>
              </a:ext>
            </a:extLst>
          </p:cNvPr>
          <p:cNvSpPr>
            <a:spLocks noGrp="1"/>
          </p:cNvSpPr>
          <p:nvPr>
            <p:ph type="title"/>
          </p:nvPr>
        </p:nvSpPr>
        <p:spPr/>
        <p:txBody>
          <a:bodyPr/>
          <a:lstStyle/>
          <a:p>
            <a:r>
              <a:rPr lang="en-IN" dirty="0"/>
              <a:t>Technology Used	</a:t>
            </a:r>
          </a:p>
        </p:txBody>
      </p:sp>
      <p:sp>
        <p:nvSpPr>
          <p:cNvPr id="3" name="Content Placeholder 2">
            <a:extLst>
              <a:ext uri="{FF2B5EF4-FFF2-40B4-BE49-F238E27FC236}">
                <a16:creationId xmlns:a16="http://schemas.microsoft.com/office/drawing/2014/main" id="{8A5B179F-098B-C6BE-CCDC-17FFD09F1CE9}"/>
              </a:ext>
            </a:extLst>
          </p:cNvPr>
          <p:cNvSpPr>
            <a:spLocks noGrp="1"/>
          </p:cNvSpPr>
          <p:nvPr>
            <p:ph idx="1"/>
          </p:nvPr>
        </p:nvSpPr>
        <p:spPr/>
        <p:txBody>
          <a:bodyPr>
            <a:normAutofit/>
          </a:bodyPr>
          <a:lstStyle/>
          <a:p>
            <a:r>
              <a:rPr lang="en-IN" dirty="0">
                <a:solidFill>
                  <a:schemeClr val="tx1">
                    <a:lumMod val="85000"/>
                  </a:schemeClr>
                </a:solidFill>
              </a:rPr>
              <a:t>Machine Learning</a:t>
            </a:r>
          </a:p>
          <a:p>
            <a:pPr lvl="1"/>
            <a:r>
              <a:rPr lang="en-IN" dirty="0">
                <a:solidFill>
                  <a:schemeClr val="tx1">
                    <a:lumMod val="85000"/>
                  </a:schemeClr>
                </a:solidFill>
              </a:rPr>
              <a:t>Python</a:t>
            </a:r>
          </a:p>
          <a:p>
            <a:pPr lvl="1"/>
            <a:r>
              <a:rPr lang="en-IN" dirty="0">
                <a:solidFill>
                  <a:schemeClr val="tx1">
                    <a:lumMod val="85000"/>
                  </a:schemeClr>
                </a:solidFill>
              </a:rPr>
              <a:t>Scikit Learn</a:t>
            </a:r>
          </a:p>
          <a:p>
            <a:pPr lvl="1"/>
            <a:r>
              <a:rPr lang="en-IN" dirty="0">
                <a:solidFill>
                  <a:schemeClr val="tx1">
                    <a:lumMod val="85000"/>
                  </a:schemeClr>
                </a:solidFill>
              </a:rPr>
              <a:t>Deep Learning</a:t>
            </a:r>
          </a:p>
          <a:p>
            <a:pPr marL="457200" lvl="1" indent="0">
              <a:buNone/>
            </a:pPr>
            <a:endParaRPr lang="en-IN" dirty="0">
              <a:solidFill>
                <a:schemeClr val="tx1">
                  <a:lumMod val="85000"/>
                </a:schemeClr>
              </a:solidFill>
            </a:endParaRPr>
          </a:p>
          <a:p>
            <a:r>
              <a:rPr lang="en-IN" dirty="0">
                <a:solidFill>
                  <a:schemeClr val="tx1">
                    <a:lumMod val="85000"/>
                  </a:schemeClr>
                </a:solidFill>
              </a:rPr>
              <a:t>Web Development </a:t>
            </a:r>
          </a:p>
          <a:p>
            <a:pPr lvl="1"/>
            <a:r>
              <a:rPr lang="en-IN" dirty="0">
                <a:solidFill>
                  <a:schemeClr val="tx1">
                    <a:lumMod val="85000"/>
                  </a:schemeClr>
                </a:solidFill>
              </a:rPr>
              <a:t>Front End</a:t>
            </a:r>
          </a:p>
          <a:p>
            <a:pPr lvl="2"/>
            <a:r>
              <a:rPr lang="en-IN" dirty="0">
                <a:solidFill>
                  <a:schemeClr val="tx1">
                    <a:lumMod val="85000"/>
                  </a:schemeClr>
                </a:solidFill>
              </a:rPr>
              <a:t>HTML, CSS, JavaScript</a:t>
            </a:r>
          </a:p>
          <a:p>
            <a:pPr lvl="1"/>
            <a:r>
              <a:rPr lang="en-IN" dirty="0">
                <a:solidFill>
                  <a:schemeClr val="tx1">
                    <a:lumMod val="85000"/>
                  </a:schemeClr>
                </a:solidFill>
              </a:rPr>
              <a:t> Back End</a:t>
            </a:r>
          </a:p>
          <a:p>
            <a:pPr lvl="2"/>
            <a:r>
              <a:rPr lang="en-IN" dirty="0">
                <a:solidFill>
                  <a:schemeClr val="tx1">
                    <a:lumMod val="85000"/>
                  </a:schemeClr>
                </a:solidFill>
              </a:rPr>
              <a:t>NODEJS, FLASK</a:t>
            </a:r>
          </a:p>
          <a:p>
            <a:pPr lvl="2"/>
            <a:endParaRPr lang="en-IN" dirty="0">
              <a:solidFill>
                <a:schemeClr val="tx1">
                  <a:lumMod val="85000"/>
                </a:schemeClr>
              </a:solidFill>
            </a:endParaRPr>
          </a:p>
          <a:p>
            <a:pPr marL="914400" lvl="2" indent="0">
              <a:buNone/>
            </a:pPr>
            <a:endParaRPr lang="en-IN" dirty="0">
              <a:solidFill>
                <a:schemeClr val="tx1">
                  <a:lumMod val="85000"/>
                </a:schemeClr>
              </a:solidFill>
            </a:endParaRPr>
          </a:p>
        </p:txBody>
      </p:sp>
    </p:spTree>
    <p:extLst>
      <p:ext uri="{BB962C8B-B14F-4D97-AF65-F5344CB8AC3E}">
        <p14:creationId xmlns:p14="http://schemas.microsoft.com/office/powerpoint/2010/main" val="337596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a:xfrm>
            <a:off x="3575921" y="3039227"/>
            <a:ext cx="4035115" cy="1080938"/>
          </a:xfrm>
        </p:spPr>
        <p:txBody>
          <a:bodyPr>
            <a:normAutofit fontScale="90000"/>
          </a:bodyPr>
          <a:lstStyle/>
          <a:p>
            <a:r>
              <a:rPr lang="en-IN" dirty="0"/>
              <a:t>Literature Survey	</a:t>
            </a:r>
          </a:p>
        </p:txBody>
      </p:sp>
    </p:spTree>
    <p:extLst>
      <p:ext uri="{BB962C8B-B14F-4D97-AF65-F5344CB8AC3E}">
        <p14:creationId xmlns:p14="http://schemas.microsoft.com/office/powerpoint/2010/main" val="1311006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6C649-7CC7-467E-82CF-409C0D5B5362}"/>
              </a:ext>
            </a:extLst>
          </p:cNvPr>
          <p:cNvSpPr>
            <a:spLocks noGrp="1"/>
          </p:cNvSpPr>
          <p:nvPr>
            <p:ph type="title"/>
          </p:nvPr>
        </p:nvSpPr>
        <p:spPr/>
        <p:txBody>
          <a:bodyPr>
            <a:normAutofit/>
          </a:bodyPr>
          <a:lstStyle/>
          <a:p>
            <a:r>
              <a:rPr lang="it-IT" sz="3600" dirty="0"/>
              <a:t>Artificial Intelligence (AI) in Agriculture</a:t>
            </a:r>
            <a:br>
              <a:rPr lang="it-IT" sz="3600" dirty="0"/>
            </a:br>
            <a:r>
              <a:rPr lang="it-IT" sz="2400" dirty="0">
                <a:solidFill>
                  <a:srgbClr val="00B050"/>
                </a:solidFill>
              </a:rPr>
              <a:t>Excellent Publishers </a:t>
            </a:r>
            <a:br>
              <a:rPr lang="it-IT" sz="3600" dirty="0"/>
            </a:br>
            <a:r>
              <a:rPr lang="en-IN" sz="1600" dirty="0">
                <a:solidFill>
                  <a:srgbClr val="FF9900"/>
                </a:solidFill>
              </a:rPr>
              <a:t>V. Dharmaraj* and C. </a:t>
            </a:r>
            <a:r>
              <a:rPr lang="en-IN" sz="1600" dirty="0" err="1">
                <a:solidFill>
                  <a:srgbClr val="FF9900"/>
                </a:solidFill>
              </a:rPr>
              <a:t>Vijayanand</a:t>
            </a:r>
            <a:r>
              <a:rPr lang="en-IN" sz="1600" dirty="0">
                <a:solidFill>
                  <a:srgbClr val="FF9900"/>
                </a:solidFill>
              </a:rPr>
              <a:t>   </a:t>
            </a:r>
            <a:r>
              <a:rPr lang="en-IN" sz="1600" dirty="0">
                <a:solidFill>
                  <a:srgbClr val="0070C0"/>
                </a:solidFill>
              </a:rPr>
              <a:t>(2018) </a:t>
            </a:r>
          </a:p>
        </p:txBody>
      </p:sp>
      <p:sp>
        <p:nvSpPr>
          <p:cNvPr id="3" name="Content Placeholder 2">
            <a:extLst>
              <a:ext uri="{FF2B5EF4-FFF2-40B4-BE49-F238E27FC236}">
                <a16:creationId xmlns:a16="http://schemas.microsoft.com/office/drawing/2014/main" id="{1A5185F6-939F-44F8-A8D9-ED28003ACFEE}"/>
              </a:ext>
            </a:extLst>
          </p:cNvPr>
          <p:cNvSpPr>
            <a:spLocks noGrp="1"/>
          </p:cNvSpPr>
          <p:nvPr>
            <p:ph idx="1"/>
          </p:nvPr>
        </p:nvSpPr>
        <p:spPr/>
        <p:txBody>
          <a:bodyPr>
            <a:normAutofit/>
          </a:bodyPr>
          <a:lstStyle/>
          <a:p>
            <a:pPr marL="0" indent="0" algn="just">
              <a:buNone/>
            </a:pPr>
            <a:r>
              <a:rPr lang="en-US" b="0" i="0" dirty="0">
                <a:solidFill>
                  <a:schemeClr val="tx1">
                    <a:lumMod val="85000"/>
                  </a:schemeClr>
                </a:solidFill>
                <a:effectLst/>
                <a:latin typeface="Söhne"/>
              </a:rPr>
              <a:t>The abstract discusses the pressing challenge of feeding a growing global population with limited arable land. It emphasizes the potential of Artificial Intelligence (AI) in revolutionizing agriculture by enabling more efficient and productive farming practices. The paper explores AI applications in cognitive computing, IoT-driven development, and image-based insights for disease detection, crop management, and field optimization. It also highlights AI's role in recommending crop choices based on various parameters. The paper mentions real-world examples, such as Microsoft's work with farmers in India, where AI has led to a 30% increase in crop yields. Overall, it envisions AI as a critical tool in achieving sustainable agriculture for the future.</a:t>
            </a:r>
            <a:endParaRPr lang="en-IN" dirty="0">
              <a:solidFill>
                <a:schemeClr val="tx1">
                  <a:lumMod val="85000"/>
                </a:schemeClr>
              </a:solidFill>
            </a:endParaRPr>
          </a:p>
        </p:txBody>
      </p:sp>
    </p:spTree>
    <p:extLst>
      <p:ext uri="{BB962C8B-B14F-4D97-AF65-F5344CB8AC3E}">
        <p14:creationId xmlns:p14="http://schemas.microsoft.com/office/powerpoint/2010/main" val="2576286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00E40-8657-49D5-87BA-13AC6DE4E1EB}"/>
              </a:ext>
            </a:extLst>
          </p:cNvPr>
          <p:cNvSpPr>
            <a:spLocks noGrp="1"/>
          </p:cNvSpPr>
          <p:nvPr>
            <p:ph type="title"/>
          </p:nvPr>
        </p:nvSpPr>
        <p:spPr>
          <a:xfrm>
            <a:off x="680321" y="753228"/>
            <a:ext cx="9613861" cy="1162282"/>
          </a:xfrm>
        </p:spPr>
        <p:txBody>
          <a:bodyPr>
            <a:normAutofit fontScale="90000"/>
          </a:bodyPr>
          <a:lstStyle/>
          <a:p>
            <a:r>
              <a:rPr lang="it-IT" b="1" i="0" dirty="0">
                <a:effectLst/>
                <a:latin typeface="HelveticaNeue Regular"/>
              </a:rPr>
              <a:t>Artificial Intelligence (AI) in Agriculture</a:t>
            </a:r>
            <a:br>
              <a:rPr lang="it-IT" b="1" i="0" dirty="0">
                <a:solidFill>
                  <a:srgbClr val="333333"/>
                </a:solidFill>
                <a:effectLst/>
                <a:latin typeface="HelveticaNeue Regular"/>
              </a:rPr>
            </a:br>
            <a:r>
              <a:rPr lang="en-IN" sz="2200" b="1" i="0" dirty="0">
                <a:solidFill>
                  <a:srgbClr val="006600"/>
                </a:solidFill>
                <a:effectLst/>
                <a:latin typeface="HelveticaNeue Regular"/>
              </a:rPr>
              <a:t>IEEE</a:t>
            </a:r>
            <a:br>
              <a:rPr lang="en-IN" b="1" i="0" dirty="0">
                <a:solidFill>
                  <a:srgbClr val="006600"/>
                </a:solidFill>
                <a:effectLst/>
                <a:latin typeface="HelveticaNeue Regular"/>
              </a:rPr>
            </a:br>
            <a:r>
              <a:rPr lang="en-IN" sz="1400" b="0" i="0" strike="noStrike" dirty="0">
                <a:solidFill>
                  <a:srgbClr val="006699"/>
                </a:solidFill>
                <a:effectLst/>
                <a:latin typeface="HelveticaNeue Regular"/>
                <a:hlinkClick r:id="rId2"/>
              </a:rPr>
              <a:t>Simon Y. Liu</a:t>
            </a:r>
            <a:r>
              <a:rPr lang="en-IN" sz="1400" b="0" i="0" strike="noStrike" dirty="0">
                <a:solidFill>
                  <a:srgbClr val="006699"/>
                </a:solidFill>
                <a:effectLst/>
                <a:latin typeface="HelveticaNeue Regular"/>
              </a:rPr>
              <a:t>  </a:t>
            </a:r>
            <a:r>
              <a:rPr lang="en-IN" sz="1400" b="0" i="0" u="none" strike="noStrike" dirty="0">
                <a:solidFill>
                  <a:srgbClr val="006699"/>
                </a:solidFill>
                <a:effectLst/>
                <a:latin typeface="HelveticaNeue Regular"/>
              </a:rPr>
              <a:t>(2020)</a:t>
            </a:r>
            <a:endParaRPr lang="en-IN" sz="1400" dirty="0"/>
          </a:p>
        </p:txBody>
      </p:sp>
      <p:sp>
        <p:nvSpPr>
          <p:cNvPr id="3" name="Content Placeholder 2">
            <a:extLst>
              <a:ext uri="{FF2B5EF4-FFF2-40B4-BE49-F238E27FC236}">
                <a16:creationId xmlns:a16="http://schemas.microsoft.com/office/drawing/2014/main" id="{CA063D59-D7AC-49F5-B972-E223F5A29078}"/>
              </a:ext>
            </a:extLst>
          </p:cNvPr>
          <p:cNvSpPr>
            <a:spLocks noGrp="1"/>
          </p:cNvSpPr>
          <p:nvPr>
            <p:ph idx="1"/>
          </p:nvPr>
        </p:nvSpPr>
        <p:spPr>
          <a:xfrm>
            <a:off x="680321" y="2336872"/>
            <a:ext cx="9613861" cy="4395003"/>
          </a:xfrm>
        </p:spPr>
        <p:txBody>
          <a:bodyPr>
            <a:normAutofit fontScale="92500" lnSpcReduction="20000"/>
          </a:bodyPr>
          <a:lstStyle/>
          <a:p>
            <a:pPr marL="0" indent="0" algn="just">
              <a:lnSpc>
                <a:spcPct val="110000"/>
              </a:lnSpc>
              <a:buNone/>
            </a:pPr>
            <a:r>
              <a:rPr lang="en-US" b="0" i="0" dirty="0">
                <a:solidFill>
                  <a:schemeClr val="tx1">
                    <a:lumMod val="85000"/>
                  </a:schemeClr>
                </a:solidFill>
                <a:effectLst/>
                <a:latin typeface="Söhne"/>
              </a:rPr>
              <a:t>This abstract emphasizes the critical role of Artificial Intelligence (AI) in addressing the challenges posed by a growing global population, limited agricultural land, and climate uncertainties. It discusses the establishment of a Center of Excellence (COE) by the United States Department of Agriculture (USDA) to lead AI applications in agricultural research. The abstract highlights various AI applications in agriculture, such as production management, crop monitoring, data analysis, disease detection, food quality assessment, and predictive analytics. These AI technologies are revolutionizing farming practices, enhancing resource efficiency, and boosting crop yields. The Special Section offers insights and case studies demonstrating AI's potential to transform the future of agriculture.</a:t>
            </a:r>
            <a:endParaRPr lang="en-IN" dirty="0">
              <a:solidFill>
                <a:schemeClr val="tx1">
                  <a:lumMod val="85000"/>
                </a:schemeClr>
              </a:solidFill>
            </a:endParaRPr>
          </a:p>
        </p:txBody>
      </p:sp>
    </p:spTree>
    <p:extLst>
      <p:ext uri="{BB962C8B-B14F-4D97-AF65-F5344CB8AC3E}">
        <p14:creationId xmlns:p14="http://schemas.microsoft.com/office/powerpoint/2010/main" val="1325160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38C59-59EC-426E-872B-9E7FAF3505D6}"/>
              </a:ext>
            </a:extLst>
          </p:cNvPr>
          <p:cNvSpPr>
            <a:spLocks noGrp="1"/>
          </p:cNvSpPr>
          <p:nvPr>
            <p:ph type="title"/>
          </p:nvPr>
        </p:nvSpPr>
        <p:spPr>
          <a:xfrm>
            <a:off x="680321" y="595571"/>
            <a:ext cx="9613861" cy="1375117"/>
          </a:xfrm>
        </p:spPr>
        <p:txBody>
          <a:bodyPr>
            <a:normAutofit fontScale="90000"/>
          </a:bodyPr>
          <a:lstStyle/>
          <a:p>
            <a:r>
              <a:rPr lang="en-US" sz="3300" b="1" i="0" dirty="0">
                <a:effectLst/>
                <a:latin typeface="HelveticaNeue Regular"/>
              </a:rPr>
              <a:t>IoT, Big Data, and Artificial Intelligence in Agriculture and Food Industry</a:t>
            </a:r>
            <a:br>
              <a:rPr lang="en-US" b="1" i="0" dirty="0">
                <a:solidFill>
                  <a:srgbClr val="333333"/>
                </a:solidFill>
                <a:effectLst/>
                <a:latin typeface="HelveticaNeue Regular"/>
              </a:rPr>
            </a:br>
            <a:r>
              <a:rPr lang="en-US" sz="2400" b="0" i="0" u="none" strike="noStrike" dirty="0">
                <a:solidFill>
                  <a:srgbClr val="00B050"/>
                </a:solidFill>
                <a:effectLst/>
                <a:latin typeface="HelveticaNeue Regular"/>
                <a:hlinkClick r:id="rId2">
                  <a:extLst>
                    <a:ext uri="{A12FA001-AC4F-418D-AE19-62706E023703}">
                      <ahyp:hlinkClr xmlns:ahyp="http://schemas.microsoft.com/office/drawing/2018/hyperlinkcolor" val="tx"/>
                    </a:ext>
                  </a:extLst>
                </a:hlinkClick>
              </a:rPr>
              <a:t>IEEE Internet of Things Journal</a:t>
            </a:r>
            <a:br>
              <a:rPr lang="en-US" b="0" i="0" u="none" strike="noStrike" dirty="0">
                <a:solidFill>
                  <a:schemeClr val="accent6">
                    <a:lumMod val="75000"/>
                  </a:schemeClr>
                </a:solidFill>
                <a:effectLst/>
                <a:latin typeface="HelveticaNeue Regular"/>
              </a:rPr>
            </a:br>
            <a:r>
              <a:rPr lang="en-IN" sz="1600" b="0" i="0" u="none" strike="noStrike" dirty="0">
                <a:solidFill>
                  <a:srgbClr val="006699"/>
                </a:solidFill>
                <a:effectLst/>
                <a:latin typeface="HelveticaNeue Regular"/>
                <a:hlinkClick r:id="rId3"/>
              </a:rPr>
              <a:t>N. N. </a:t>
            </a:r>
            <a:r>
              <a:rPr lang="en-IN" sz="1600" b="0" i="0" u="none" strike="noStrike" dirty="0" err="1">
                <a:solidFill>
                  <a:srgbClr val="006699"/>
                </a:solidFill>
                <a:effectLst/>
                <a:latin typeface="HelveticaNeue Regular"/>
                <a:hlinkClick r:id="rId3"/>
              </a:rPr>
              <a:t>Misra</a:t>
            </a:r>
            <a:r>
              <a:rPr lang="en-US" sz="1600" b="0" i="0" u="none" strike="noStrike" dirty="0">
                <a:solidFill>
                  <a:srgbClr val="006699"/>
                </a:solidFill>
                <a:effectLst/>
                <a:latin typeface="HelveticaNeue Regular"/>
              </a:rPr>
              <a:t> (2022)</a:t>
            </a:r>
            <a:endParaRPr lang="en-IN" sz="1600" dirty="0">
              <a:solidFill>
                <a:schemeClr val="accent6">
                  <a:lumMod val="75000"/>
                </a:schemeClr>
              </a:solidFill>
            </a:endParaRPr>
          </a:p>
        </p:txBody>
      </p:sp>
      <p:sp>
        <p:nvSpPr>
          <p:cNvPr id="3" name="Content Placeholder 2">
            <a:extLst>
              <a:ext uri="{FF2B5EF4-FFF2-40B4-BE49-F238E27FC236}">
                <a16:creationId xmlns:a16="http://schemas.microsoft.com/office/drawing/2014/main" id="{9C189BB6-36BB-477E-A60A-B4A034C7A344}"/>
              </a:ext>
            </a:extLst>
          </p:cNvPr>
          <p:cNvSpPr>
            <a:spLocks noGrp="1"/>
          </p:cNvSpPr>
          <p:nvPr>
            <p:ph idx="1"/>
          </p:nvPr>
        </p:nvSpPr>
        <p:spPr>
          <a:xfrm>
            <a:off x="680321" y="2336872"/>
            <a:ext cx="9613861" cy="4237349"/>
          </a:xfrm>
        </p:spPr>
        <p:txBody>
          <a:bodyPr>
            <a:normAutofit fontScale="92500" lnSpcReduction="20000"/>
          </a:bodyPr>
          <a:lstStyle/>
          <a:p>
            <a:pPr marL="0" indent="0" algn="just">
              <a:lnSpc>
                <a:spcPct val="110000"/>
              </a:lnSpc>
              <a:buNone/>
            </a:pPr>
            <a:r>
              <a:rPr lang="en-US" b="0" i="0" dirty="0">
                <a:solidFill>
                  <a:schemeClr val="tx1">
                    <a:lumMod val="85000"/>
                  </a:schemeClr>
                </a:solidFill>
                <a:effectLst/>
                <a:latin typeface="Söhne"/>
              </a:rPr>
              <a:t>This review explores the disruptive role of the Internet of Things (IoT), big data, and artificial intelligence (AI) in revolutionizing agricultural and food systems. It underscores the significance of both sensor-generated and social media-derived big data in monitoring these processes. The applications covered range from precision agriculture through greenhouse monitoring and drone-based crop imaging to supply chain modernization, social media's role in food innovation and sentiment analysis, food quality assessment via spectral methods and sensor fusion, and food safety via gene sequencing and blockchain-based traceability. The review provides insights into the commercial status and translational research outcomes of these technologies.</a:t>
            </a:r>
            <a:endParaRPr lang="en-IN" dirty="0">
              <a:solidFill>
                <a:schemeClr val="tx1">
                  <a:lumMod val="85000"/>
                </a:schemeClr>
              </a:solidFill>
            </a:endParaRPr>
          </a:p>
        </p:txBody>
      </p:sp>
    </p:spTree>
    <p:extLst>
      <p:ext uri="{BB962C8B-B14F-4D97-AF65-F5344CB8AC3E}">
        <p14:creationId xmlns:p14="http://schemas.microsoft.com/office/powerpoint/2010/main" val="1917197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38C59-59EC-426E-872B-9E7FAF3505D6}"/>
              </a:ext>
            </a:extLst>
          </p:cNvPr>
          <p:cNvSpPr>
            <a:spLocks noGrp="1"/>
          </p:cNvSpPr>
          <p:nvPr>
            <p:ph type="title"/>
          </p:nvPr>
        </p:nvSpPr>
        <p:spPr>
          <a:xfrm>
            <a:off x="680321" y="595571"/>
            <a:ext cx="9613861" cy="1375117"/>
          </a:xfrm>
        </p:spPr>
        <p:txBody>
          <a:bodyPr>
            <a:normAutofit fontScale="90000"/>
          </a:bodyPr>
          <a:lstStyle/>
          <a:p>
            <a:r>
              <a:rPr lang="en-US" sz="3300" b="1" i="0" dirty="0">
                <a:effectLst/>
                <a:latin typeface="HelveticaNeue Regular"/>
              </a:rPr>
              <a:t>Big Data and AI Revolution in Precision</a:t>
            </a:r>
            <a:br>
              <a:rPr lang="en-US" sz="3300" b="1" i="0" dirty="0">
                <a:effectLst/>
                <a:latin typeface="HelveticaNeue Regular"/>
              </a:rPr>
            </a:br>
            <a:r>
              <a:rPr lang="en-US" sz="3300" b="1" i="0" dirty="0">
                <a:effectLst/>
                <a:latin typeface="HelveticaNeue Regular"/>
              </a:rPr>
              <a:t>Agriculture</a:t>
            </a:r>
            <a:br>
              <a:rPr lang="en-US" b="1" i="0" dirty="0">
                <a:solidFill>
                  <a:srgbClr val="333333"/>
                </a:solidFill>
                <a:effectLst/>
                <a:latin typeface="HelveticaNeue Regular"/>
              </a:rPr>
            </a:br>
            <a:r>
              <a:rPr lang="en-US" sz="2400" dirty="0">
                <a:solidFill>
                  <a:srgbClr val="00B050"/>
                </a:solidFill>
                <a:latin typeface="HelveticaNeue Regular"/>
              </a:rPr>
              <a:t>IEEE</a:t>
            </a:r>
            <a:br>
              <a:rPr lang="en-US" b="0" i="0" u="none" strike="noStrike" dirty="0">
                <a:solidFill>
                  <a:schemeClr val="accent6">
                    <a:lumMod val="75000"/>
                  </a:schemeClr>
                </a:solidFill>
                <a:effectLst/>
                <a:latin typeface="HelveticaNeue Regular"/>
              </a:rPr>
            </a:br>
            <a:r>
              <a:rPr lang="en-IN" sz="1600" b="0" i="0" u="none" strike="noStrike" dirty="0" err="1">
                <a:solidFill>
                  <a:srgbClr val="006699"/>
                </a:solidFill>
                <a:effectLst/>
                <a:latin typeface="HelveticaNeue Regular"/>
              </a:rPr>
              <a:t>Showkat</a:t>
            </a:r>
            <a:r>
              <a:rPr lang="en-IN" sz="1600" b="0" i="0" u="none" strike="noStrike" dirty="0">
                <a:solidFill>
                  <a:srgbClr val="006699"/>
                </a:solidFill>
                <a:effectLst/>
                <a:latin typeface="HelveticaNeue Regular"/>
              </a:rPr>
              <a:t> Ahmad Bhat</a:t>
            </a:r>
            <a:r>
              <a:rPr lang="en-US" sz="1600" b="0" i="0" u="none" strike="noStrike" dirty="0">
                <a:solidFill>
                  <a:srgbClr val="006699"/>
                </a:solidFill>
                <a:effectLst/>
                <a:latin typeface="HelveticaNeue Regular"/>
              </a:rPr>
              <a:t>(2021)</a:t>
            </a:r>
            <a:endParaRPr lang="en-IN" sz="1600" dirty="0">
              <a:solidFill>
                <a:schemeClr val="accent6">
                  <a:lumMod val="75000"/>
                </a:schemeClr>
              </a:solidFill>
            </a:endParaRPr>
          </a:p>
        </p:txBody>
      </p:sp>
      <p:sp>
        <p:nvSpPr>
          <p:cNvPr id="3" name="Content Placeholder 2">
            <a:extLst>
              <a:ext uri="{FF2B5EF4-FFF2-40B4-BE49-F238E27FC236}">
                <a16:creationId xmlns:a16="http://schemas.microsoft.com/office/drawing/2014/main" id="{9C189BB6-36BB-477E-A60A-B4A034C7A344}"/>
              </a:ext>
            </a:extLst>
          </p:cNvPr>
          <p:cNvSpPr>
            <a:spLocks noGrp="1"/>
          </p:cNvSpPr>
          <p:nvPr>
            <p:ph idx="1"/>
          </p:nvPr>
        </p:nvSpPr>
        <p:spPr>
          <a:xfrm>
            <a:off x="680321" y="2336872"/>
            <a:ext cx="9763561" cy="4237349"/>
          </a:xfrm>
        </p:spPr>
        <p:txBody>
          <a:bodyPr>
            <a:normAutofit fontScale="85000" lnSpcReduction="10000"/>
          </a:bodyPr>
          <a:lstStyle/>
          <a:p>
            <a:pPr marL="0" indent="0" algn="just">
              <a:lnSpc>
                <a:spcPct val="110000"/>
              </a:lnSpc>
              <a:buNone/>
            </a:pPr>
            <a:r>
              <a:rPr lang="en-US" b="0" i="0" dirty="0">
                <a:solidFill>
                  <a:schemeClr val="tx1">
                    <a:lumMod val="85000"/>
                  </a:schemeClr>
                </a:solidFill>
                <a:effectLst/>
                <a:latin typeface="Söhne"/>
              </a:rPr>
              <a:t>This article delves into the role of Information and Communication Technology (ICT) in precision agriculture, with a focus on big data technologies such as machine learning and deep learning. It highlights the potential of big data to enhance farming practices, improve decision-making, and address agricultural challenges. The article discusses data creation methods, technology accessibility, software tools, and practical applications of big data in precision agriculture. It also outlines the social and economic challenges associated with the widespread adoption of big data in agriculture. The conclusion emphasizes the transformative impact of big data, artificial intelligence, and IoT on agriculture, addressing issues like sustainability, efficiency, climate change, and food security.</a:t>
            </a:r>
            <a:endParaRPr lang="en-IN" dirty="0">
              <a:solidFill>
                <a:schemeClr val="tx1">
                  <a:lumMod val="85000"/>
                </a:schemeClr>
              </a:solidFill>
            </a:endParaRPr>
          </a:p>
        </p:txBody>
      </p:sp>
    </p:spTree>
    <p:extLst>
      <p:ext uri="{BB962C8B-B14F-4D97-AF65-F5344CB8AC3E}">
        <p14:creationId xmlns:p14="http://schemas.microsoft.com/office/powerpoint/2010/main" val="3394898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595</TotalTime>
  <Words>1266</Words>
  <Application>Microsoft Office PowerPoint</Application>
  <PresentationFormat>Widescreen</PresentationFormat>
  <Paragraphs>101</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HelveticaNeue Regular</vt:lpstr>
      <vt:lpstr>Söhne</vt:lpstr>
      <vt:lpstr>Times New Roman</vt:lpstr>
      <vt:lpstr>Office Theme</vt:lpstr>
      <vt:lpstr>I Project Presentation (KCS 753) Soil Testing And Crop Recommendation</vt:lpstr>
      <vt:lpstr>Problem Statement</vt:lpstr>
      <vt:lpstr>Objectives</vt:lpstr>
      <vt:lpstr>Technology Used </vt:lpstr>
      <vt:lpstr>Literature Survey </vt:lpstr>
      <vt:lpstr>Artificial Intelligence (AI) in Agriculture Excellent Publishers  V. Dharmaraj* and C. Vijayanand   (2018) </vt:lpstr>
      <vt:lpstr>Artificial Intelligence (AI) in Agriculture IEEE Simon Y. Liu  (2020)</vt:lpstr>
      <vt:lpstr>IoT, Big Data, and Artificial Intelligence in Agriculture and Food Industry IEEE Internet of Things Journal N. N. Misra (2022)</vt:lpstr>
      <vt:lpstr>Big Data and AI Revolution in Precision Agriculture IEEE Showkat Ahmad Bhat(2021)</vt:lpstr>
      <vt:lpstr>AI applications of data sharing in agriculture 4.0: A framework for role-based data access control International Journal of Information Management Konstantina Spanaki (2021)</vt:lpstr>
      <vt:lpstr>Workflow Diagram</vt:lpstr>
      <vt:lpstr>Workflow Diagram</vt:lpstr>
      <vt:lpstr>Use Case Diagram</vt:lpstr>
      <vt:lpstr>0 – Level DFD</vt:lpstr>
      <vt:lpstr>1 – Level DFD</vt:lpstr>
      <vt:lpstr>Patent Status</vt:lpstr>
      <vt:lpstr>Research Paper Status</vt:lpstr>
      <vt:lpstr>Project Status</vt:lpstr>
      <vt:lpstr>Project Status</vt:lpstr>
      <vt:lpstr>Project Status</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Project Presentation (Title)</dc:title>
  <dc:creator>NEHA SHUKLA</dc:creator>
  <cp:lastModifiedBy>Rahul Singh</cp:lastModifiedBy>
  <cp:revision>18</cp:revision>
  <dcterms:created xsi:type="dcterms:W3CDTF">2023-09-23T09:10:50Z</dcterms:created>
  <dcterms:modified xsi:type="dcterms:W3CDTF">2024-03-19T05:53:13Z</dcterms:modified>
</cp:coreProperties>
</file>