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5" r:id="rId6"/>
    <p:sldId id="276" r:id="rId7"/>
    <p:sldId id="277" r:id="rId8"/>
    <p:sldId id="280" r:id="rId9"/>
    <p:sldId id="261" r:id="rId10"/>
    <p:sldId id="271" r:id="rId11"/>
    <p:sldId id="272" r:id="rId12"/>
    <p:sldId id="273" r:id="rId13"/>
    <p:sldId id="278" r:id="rId14"/>
    <p:sldId id="262" r:id="rId15"/>
    <p:sldId id="263" r:id="rId16"/>
    <p:sldId id="264" r:id="rId17"/>
    <p:sldId id="279" r:id="rId18"/>
    <p:sldId id="2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snapToGrid="0">
      <p:cViewPr varScale="1">
        <p:scale>
          <a:sx n="108" d="100"/>
          <a:sy n="108" d="100"/>
        </p:scale>
        <p:origin x="13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document/d/19_CweffYDO0TowO4boM6nYNM2UjqQAKP/edit?usp=sharing&amp;ouid=118419814779100673506&amp;rtpof=true&amp;sd=true" TargetMode="External"/><Relationship Id="rId2" Type="http://schemas.openxmlformats.org/officeDocument/2006/relationships/hyperlink" Target="testcasepcos.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dirty="0"/>
              <a:t>II </a:t>
            </a:r>
            <a:r>
              <a:rPr lang="en-IN" sz="4900" dirty="0"/>
              <a:t>Project Presentation (KCS 851)</a:t>
            </a:r>
            <a:br>
              <a:rPr lang="en-IN" sz="4900" dirty="0"/>
            </a:br>
            <a:r>
              <a:rPr lang="en-IN" sz="4900" dirty="0"/>
              <a:t>(</a:t>
            </a:r>
            <a:r>
              <a:rPr lang="en-IN" sz="4900" dirty="0" err="1"/>
              <a:t>PCOcare</a:t>
            </a:r>
            <a:r>
              <a:rPr lang="en-IN" sz="4900" dirty="0"/>
              <a:t>)PCS-51</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9144000" cy="2183300"/>
          </a:xfrm>
        </p:spPr>
        <p:txBody>
          <a:bodyPr>
            <a:normAutofit lnSpcReduction="10000"/>
          </a:bodyPr>
          <a:lstStyle/>
          <a:p>
            <a:r>
              <a:rPr lang="en-IN" dirty="0"/>
              <a:t>Guide Name: Prof. Pawan Kumar Pal</a:t>
            </a:r>
          </a:p>
          <a:p>
            <a:pPr algn="l"/>
            <a:r>
              <a:rPr lang="en-IN" dirty="0"/>
              <a:t>		      Project Members:</a:t>
            </a:r>
          </a:p>
          <a:p>
            <a:r>
              <a:rPr lang="en-IN" dirty="0"/>
              <a:t>1. Aditi Singh 8B [2100290129001]</a:t>
            </a:r>
          </a:p>
          <a:p>
            <a:r>
              <a:rPr lang="en-IN" dirty="0"/>
              <a:t>     2. Pooja Kumari 8B [2000290120107]</a:t>
            </a:r>
          </a:p>
          <a:p>
            <a:r>
              <a:rPr lang="en-IN" dirty="0"/>
              <a:t> 3. Kirti Jayant 8B [2000290120087]</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305" y="2170096"/>
            <a:ext cx="6804279" cy="2970074"/>
          </a:xfrm>
        </p:spPr>
      </p:pic>
    </p:spTree>
    <p:extLst>
      <p:ext uri="{BB962C8B-B14F-4D97-AF65-F5344CB8AC3E}">
        <p14:creationId xmlns:p14="http://schemas.microsoft.com/office/powerpoint/2010/main" val="24025749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112" y="1301842"/>
            <a:ext cx="7737069" cy="4351338"/>
          </a:xfrm>
        </p:spPr>
      </p:pic>
      <p:sp>
        <p:nvSpPr>
          <p:cNvPr id="3" name="Rectangle 2"/>
          <p:cNvSpPr/>
          <p:nvPr/>
        </p:nvSpPr>
        <p:spPr>
          <a:xfrm>
            <a:off x="7190912" y="5728763"/>
            <a:ext cx="1447061" cy="861134"/>
          </a:xfrm>
          <a:prstGeom prst="rect">
            <a:avLst/>
          </a:prstGeom>
          <a:solidFill>
            <a:schemeClr val="accent4">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PCOS prediction</a:t>
            </a:r>
          </a:p>
        </p:txBody>
      </p:sp>
      <p:cxnSp>
        <p:nvCxnSpPr>
          <p:cNvPr id="9" name="Straight Arrow Connector 8"/>
          <p:cNvCxnSpPr>
            <a:endCxn id="3" idx="0"/>
          </p:cNvCxnSpPr>
          <p:nvPr/>
        </p:nvCxnSpPr>
        <p:spPr>
          <a:xfrm>
            <a:off x="7821227" y="4545367"/>
            <a:ext cx="93216" cy="1183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027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2156" y="1825625"/>
            <a:ext cx="5387687" cy="4351338"/>
          </a:xfrm>
        </p:spPr>
      </p:pic>
    </p:spTree>
    <p:extLst>
      <p:ext uri="{BB962C8B-B14F-4D97-AF65-F5344CB8AC3E}">
        <p14:creationId xmlns:p14="http://schemas.microsoft.com/office/powerpoint/2010/main" val="37839888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4" name="Content Placeholder 3"/>
          <p:cNvPicPr>
            <a:picLocks noGrp="1" noChangeAspect="1"/>
          </p:cNvPicPr>
          <p:nvPr>
            <p:ph idx="1"/>
          </p:nvPr>
        </p:nvPicPr>
        <p:blipFill>
          <a:blip r:embed="rId2"/>
          <a:stretch>
            <a:fillRect/>
          </a:stretch>
        </p:blipFill>
        <p:spPr>
          <a:xfrm>
            <a:off x="935854" y="1530890"/>
            <a:ext cx="9362244" cy="4351338"/>
          </a:xfrm>
          <a:prstGeom prst="rect">
            <a:avLst/>
          </a:prstGeom>
        </p:spPr>
      </p:pic>
    </p:spTree>
    <p:extLst>
      <p:ext uri="{BB962C8B-B14F-4D97-AF65-F5344CB8AC3E}">
        <p14:creationId xmlns:p14="http://schemas.microsoft.com/office/powerpoint/2010/main" val="25689196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Submitted to Project Guide -6</a:t>
            </a:r>
            <a:r>
              <a:rPr lang="en-IN" baseline="30000" dirty="0"/>
              <a:t>th</a:t>
            </a:r>
            <a:r>
              <a:rPr lang="en-IN" dirty="0"/>
              <a:t> of September 2023</a:t>
            </a:r>
          </a:p>
          <a:p>
            <a:r>
              <a:rPr lang="en-IN" dirty="0"/>
              <a:t>Patent Published – 12</a:t>
            </a:r>
            <a:r>
              <a:rPr lang="en-IN" baseline="30000" dirty="0"/>
              <a:t>th</a:t>
            </a:r>
            <a:r>
              <a:rPr lang="en-IN" dirty="0"/>
              <a:t> February 2024</a:t>
            </a:r>
          </a:p>
          <a:p>
            <a:pPr marL="0" indent="0">
              <a:buNone/>
            </a:pPr>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F9BFDD55-664D-97BD-67CE-51FA4B1B6951}"/>
              </a:ext>
            </a:extLst>
          </p:cNvPr>
          <p:cNvPicPr>
            <a:picLocks noChangeAspect="1"/>
          </p:cNvPicPr>
          <p:nvPr/>
        </p:nvPicPr>
        <p:blipFill>
          <a:blip r:embed="rId2"/>
          <a:stretch>
            <a:fillRect/>
          </a:stretch>
        </p:blipFill>
        <p:spPr>
          <a:xfrm>
            <a:off x="1891145" y="2857479"/>
            <a:ext cx="7419110" cy="3319484"/>
          </a:xfrm>
          <a:prstGeom prst="rect">
            <a:avLst/>
          </a:prstGeom>
        </p:spPr>
      </p:pic>
    </p:spTree>
    <p:extLst>
      <p:ext uri="{BB962C8B-B14F-4D97-AF65-F5344CB8AC3E}">
        <p14:creationId xmlns:p14="http://schemas.microsoft.com/office/powerpoint/2010/main" val="30477377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Draft completion status: 100%</a:t>
            </a:r>
          </a:p>
          <a:p>
            <a:r>
              <a:rPr lang="en-IN" dirty="0"/>
              <a:t>Draft approved by project guide.</a:t>
            </a:r>
          </a:p>
          <a:p>
            <a:r>
              <a:rPr lang="en-IN" dirty="0"/>
              <a:t>Submitted to United College </a:t>
            </a:r>
          </a:p>
          <a:p>
            <a:pPr marL="0" indent="0">
              <a:buNone/>
            </a:pPr>
            <a:r>
              <a:rPr lang="en-IN" dirty="0"/>
              <a:t>of engineering and Research.</a:t>
            </a:r>
          </a:p>
          <a:p>
            <a:endParaRPr lang="en-IN" dirty="0"/>
          </a:p>
        </p:txBody>
      </p:sp>
      <p:pic>
        <p:nvPicPr>
          <p:cNvPr id="7" name="Picture 6" descr="A screenshot of a black and white screen&#10;&#10;Description automatically generated">
            <a:extLst>
              <a:ext uri="{FF2B5EF4-FFF2-40B4-BE49-F238E27FC236}">
                <a16:creationId xmlns:a16="http://schemas.microsoft.com/office/drawing/2014/main" id="{D3E9E812-3803-E430-2171-95A225CBF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577" y="1319645"/>
            <a:ext cx="3086100" cy="4062845"/>
          </a:xfrm>
          <a:prstGeom prst="rect">
            <a:avLst/>
          </a:prstGeom>
        </p:spPr>
      </p:pic>
    </p:spTree>
    <p:extLst>
      <p:ext uri="{BB962C8B-B14F-4D97-AF65-F5344CB8AC3E}">
        <p14:creationId xmlns:p14="http://schemas.microsoft.com/office/powerpoint/2010/main" val="1249653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Frontend complete, ML code complete </a:t>
            </a:r>
          </a:p>
          <a:p>
            <a:r>
              <a:rPr lang="en-IN" dirty="0"/>
              <a:t>Integration Using Flask </a:t>
            </a:r>
          </a:p>
          <a:p>
            <a:pPr marL="0" indent="0">
              <a:buNone/>
            </a:pPr>
            <a:r>
              <a:rPr lang="en-IN" sz="2000" dirty="0"/>
              <a:t>Expected output: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466" y="3180740"/>
            <a:ext cx="6320900" cy="3480286"/>
          </a:xfrm>
          <a:prstGeom prst="rect">
            <a:avLst/>
          </a:prstGeom>
        </p:spPr>
      </p:pic>
    </p:spTree>
    <p:extLst>
      <p:ext uri="{BB962C8B-B14F-4D97-AF65-F5344CB8AC3E}">
        <p14:creationId xmlns:p14="http://schemas.microsoft.com/office/powerpoint/2010/main" val="16818559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Present Output</a:t>
            </a:r>
          </a:p>
          <a:p>
            <a:endParaRPr lang="en-US" dirty="0"/>
          </a:p>
        </p:txBody>
      </p:sp>
      <p:pic>
        <p:nvPicPr>
          <p:cNvPr id="4" name="Picture 3"/>
          <p:cNvPicPr>
            <a:picLocks noChangeAspect="1"/>
          </p:cNvPicPr>
          <p:nvPr/>
        </p:nvPicPr>
        <p:blipFill>
          <a:blip r:embed="rId2"/>
          <a:stretch>
            <a:fillRect/>
          </a:stretch>
        </p:blipFill>
        <p:spPr>
          <a:xfrm>
            <a:off x="838200" y="2379216"/>
            <a:ext cx="4419983" cy="3505915"/>
          </a:xfrm>
          <a:prstGeom prst="rect">
            <a:avLst/>
          </a:prstGeom>
        </p:spPr>
      </p:pic>
    </p:spTree>
    <p:extLst>
      <p:ext uri="{BB962C8B-B14F-4D97-AF65-F5344CB8AC3E}">
        <p14:creationId xmlns:p14="http://schemas.microsoft.com/office/powerpoint/2010/main" val="40303674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Report</a:t>
            </a:r>
          </a:p>
        </p:txBody>
      </p:sp>
      <p:sp>
        <p:nvSpPr>
          <p:cNvPr id="3" name="Content Placeholder 2"/>
          <p:cNvSpPr>
            <a:spLocks noGrp="1"/>
          </p:cNvSpPr>
          <p:nvPr>
            <p:ph idx="1"/>
          </p:nvPr>
        </p:nvSpPr>
        <p:spPr/>
        <p:txBody>
          <a:bodyPr/>
          <a:lstStyle/>
          <a:p>
            <a:r>
              <a:rPr lang="en-US" dirty="0"/>
              <a:t>Drive Link: </a:t>
            </a:r>
            <a:r>
              <a:rPr lang="en-US" dirty="0">
                <a:hlinkClick r:id="rId2" action="ppaction://hlinkfile"/>
              </a:rPr>
              <a:t>Report Link</a:t>
            </a:r>
            <a:endParaRPr lang="en-US" dirty="0"/>
          </a:p>
          <a:p>
            <a:endParaRPr lang="en-US"/>
          </a:p>
          <a:p>
            <a:pPr marL="0" indent="0">
              <a:buNone/>
            </a:pPr>
            <a:endParaRPr lang="en-US" dirty="0"/>
          </a:p>
          <a:p>
            <a:pPr marL="0" indent="0">
              <a:buNone/>
            </a:pPr>
            <a:r>
              <a:rPr lang="en-US" dirty="0">
                <a:hlinkClick r:id="rId3"/>
              </a:rPr>
              <a:t>https://docs.google.com/document/d/19_CweffYDO0TowO4boM6nYNM2UjqQAKP/edit?usp=sharing&amp;ouid=118419814779100673506&amp;rtpof=true&amp;sd=true</a:t>
            </a:r>
            <a:endParaRPr lang="en-US" dirty="0"/>
          </a:p>
          <a:p>
            <a:pPr marL="0" indent="0">
              <a:buNone/>
            </a:pPr>
            <a:endParaRPr lang="en-US" dirty="0"/>
          </a:p>
        </p:txBody>
      </p:sp>
    </p:spTree>
    <p:extLst>
      <p:ext uri="{BB962C8B-B14F-4D97-AF65-F5344CB8AC3E}">
        <p14:creationId xmlns:p14="http://schemas.microsoft.com/office/powerpoint/2010/main" val="353618867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pPr marL="0" indent="0">
              <a:buNone/>
            </a:pPr>
            <a:r>
              <a:rPr lang="en-IN" sz="1600" dirty="0"/>
              <a:t>[1] </a:t>
            </a:r>
            <a:r>
              <a:rPr lang="en-IN" sz="1600" dirty="0" err="1"/>
              <a:t>Palak</a:t>
            </a:r>
            <a:r>
              <a:rPr lang="en-IN" sz="1600" dirty="0"/>
              <a:t> </a:t>
            </a:r>
            <a:r>
              <a:rPr lang="en-IN" sz="1600" dirty="0" err="1"/>
              <a:t>Mehrotra</a:t>
            </a:r>
            <a:r>
              <a:rPr lang="en-IN" sz="1600" dirty="0"/>
              <a:t>, </a:t>
            </a:r>
            <a:r>
              <a:rPr lang="en-IN" sz="1600" dirty="0" err="1"/>
              <a:t>Jyotirmoy</a:t>
            </a:r>
            <a:r>
              <a:rPr lang="en-IN" sz="1600" dirty="0"/>
              <a:t>, Chatterjee, </a:t>
            </a:r>
            <a:r>
              <a:rPr lang="en-IN" sz="1600" dirty="0" err="1"/>
              <a:t>Chandan</a:t>
            </a:r>
            <a:r>
              <a:rPr lang="en-IN" sz="1600" dirty="0"/>
              <a:t> Chakraborty, “Automated Screening of Polycystic Ovary Syndrome using Machine Learning Techniques”, IEEE, 2012.</a:t>
            </a:r>
            <a:endParaRPr lang="en-US" sz="1600" dirty="0"/>
          </a:p>
          <a:p>
            <a:pPr marL="0" indent="0">
              <a:buNone/>
            </a:pPr>
            <a:r>
              <a:rPr lang="en-IN" sz="1600" dirty="0"/>
              <a:t>[2] </a:t>
            </a:r>
            <a:r>
              <a:rPr lang="en-IN" sz="1600" dirty="0" err="1"/>
              <a:t>Bedy</a:t>
            </a:r>
            <a:r>
              <a:rPr lang="en-IN" sz="1600" dirty="0"/>
              <a:t> </a:t>
            </a:r>
            <a:r>
              <a:rPr lang="en-IN" sz="1600" dirty="0" err="1"/>
              <a:t>Purnama</a:t>
            </a:r>
            <a:r>
              <a:rPr lang="en-IN" sz="1600" dirty="0"/>
              <a:t>, </a:t>
            </a:r>
            <a:r>
              <a:rPr lang="en-IN" sz="1600" dirty="0" err="1"/>
              <a:t>Untari</a:t>
            </a:r>
            <a:r>
              <a:rPr lang="en-IN" sz="1600" dirty="0"/>
              <a:t> </a:t>
            </a:r>
            <a:r>
              <a:rPr lang="en-IN" sz="1600" dirty="0" err="1"/>
              <a:t>Novia</a:t>
            </a:r>
            <a:r>
              <a:rPr lang="en-IN" sz="1600" dirty="0"/>
              <a:t> </a:t>
            </a:r>
            <a:r>
              <a:rPr lang="en-IN" sz="1600" dirty="0" err="1"/>
              <a:t>Wisesti</a:t>
            </a:r>
            <a:r>
              <a:rPr lang="en-IN" sz="1600" dirty="0"/>
              <a:t>, </a:t>
            </a:r>
            <a:r>
              <a:rPr lang="en-IN" sz="1600" dirty="0" err="1"/>
              <a:t>Adiwijaya</a:t>
            </a:r>
            <a:r>
              <a:rPr lang="en-IN" sz="1600" dirty="0"/>
              <a:t>, </a:t>
            </a:r>
            <a:r>
              <a:rPr lang="en-IN" sz="1600" dirty="0" err="1"/>
              <a:t>Fhira</a:t>
            </a:r>
            <a:r>
              <a:rPr lang="en-IN" sz="1600" dirty="0"/>
              <a:t> </a:t>
            </a:r>
            <a:r>
              <a:rPr lang="en-IN" sz="1600" dirty="0" err="1"/>
              <a:t>Nhita</a:t>
            </a:r>
            <a:r>
              <a:rPr lang="en-IN" sz="1600" dirty="0"/>
              <a:t>, </a:t>
            </a:r>
            <a:r>
              <a:rPr lang="en-IN" sz="1600" dirty="0" err="1"/>
              <a:t>Andini</a:t>
            </a:r>
            <a:r>
              <a:rPr lang="en-IN" sz="1600" dirty="0"/>
              <a:t> </a:t>
            </a:r>
            <a:r>
              <a:rPr lang="en-IN" sz="1600" dirty="0" err="1"/>
              <a:t>Gayatri</a:t>
            </a:r>
            <a:r>
              <a:rPr lang="en-IN" sz="1600" dirty="0"/>
              <a:t>, </a:t>
            </a:r>
            <a:r>
              <a:rPr lang="en-IN" sz="1600" dirty="0" err="1"/>
              <a:t>Titik</a:t>
            </a:r>
            <a:r>
              <a:rPr lang="en-IN" sz="1600" dirty="0"/>
              <a:t> </a:t>
            </a:r>
            <a:r>
              <a:rPr lang="en-IN" sz="1600" dirty="0" err="1"/>
              <a:t>Mutiah</a:t>
            </a:r>
            <a:r>
              <a:rPr lang="en-IN" sz="1600" dirty="0"/>
              <a:t>, “A Classification of Polycystic Ovary Syndrome Based on Follicle Detection of Ultrasound Images, 2015 3rd International Conference on Information and Communication Technology (</a:t>
            </a:r>
            <a:r>
              <a:rPr lang="en-IN" sz="1600" dirty="0" err="1"/>
              <a:t>ICoICT</a:t>
            </a:r>
            <a:r>
              <a:rPr lang="en-IN" sz="1600" dirty="0"/>
              <a:t>).</a:t>
            </a:r>
            <a:endParaRPr lang="en-US" sz="1600" dirty="0"/>
          </a:p>
          <a:p>
            <a:pPr marL="0" indent="0">
              <a:buNone/>
            </a:pPr>
            <a:r>
              <a:rPr lang="en-IN" sz="1600" dirty="0"/>
              <a:t>[3] </a:t>
            </a:r>
            <a:r>
              <a:rPr lang="en-IN" sz="1600" dirty="0" err="1"/>
              <a:t>Amsy</a:t>
            </a:r>
            <a:r>
              <a:rPr lang="en-IN" sz="1600" dirty="0"/>
              <a:t> Denny, Anita Raj, </a:t>
            </a:r>
            <a:r>
              <a:rPr lang="en-IN" sz="1600" dirty="0" err="1"/>
              <a:t>Ashi</a:t>
            </a:r>
            <a:r>
              <a:rPr lang="en-IN" sz="1600" dirty="0"/>
              <a:t> Ashok, </a:t>
            </a:r>
            <a:r>
              <a:rPr lang="en-IN" sz="1600" dirty="0" err="1"/>
              <a:t>Maneesh</a:t>
            </a:r>
            <a:r>
              <a:rPr lang="en-IN" sz="1600" dirty="0"/>
              <a:t> Ram C, </a:t>
            </a:r>
            <a:r>
              <a:rPr lang="en-IN" sz="1600" dirty="0" err="1"/>
              <a:t>Remya</a:t>
            </a:r>
            <a:r>
              <a:rPr lang="en-IN" sz="1600" dirty="0"/>
              <a:t> George, “I-HOPE: Detection and Prediction System for Polycystic Ovary Syndrome (PCOS) Using Machine Learning Techniques”, 2019 IEEE Region 10 Conference (TENCON 2019).</a:t>
            </a:r>
            <a:endParaRPr lang="en-US" sz="1600" dirty="0"/>
          </a:p>
          <a:p>
            <a:pPr marL="0" indent="0">
              <a:buNone/>
            </a:pPr>
            <a:r>
              <a:rPr lang="en-US" sz="1600" dirty="0"/>
              <a:t>[4]. Image Segmentation for detecting Polycystic Ovarian Disease using Deep Neural Networks </a:t>
            </a:r>
            <a:r>
              <a:rPr lang="en-US" sz="1600" dirty="0" err="1"/>
              <a:t>Palvi</a:t>
            </a:r>
            <a:r>
              <a:rPr lang="en-US" sz="1600" dirty="0"/>
              <a:t> Soni1*, </a:t>
            </a:r>
            <a:r>
              <a:rPr lang="en-US" sz="1600" dirty="0" err="1"/>
              <a:t>Sheveta</a:t>
            </a:r>
            <a:r>
              <a:rPr lang="en-US" sz="1600" dirty="0"/>
              <a:t> Vashisht2 Research Paper Vol. -7, Issue-3, March 2019</a:t>
            </a:r>
          </a:p>
          <a:p>
            <a:pPr marL="0" indent="0">
              <a:buNone/>
            </a:pPr>
            <a:r>
              <a:rPr lang="en-US" sz="1600" dirty="0"/>
              <a:t>[5]. Detection of Polycystic Ovary Syndrome (PCOS) Using </a:t>
            </a:r>
            <a:r>
              <a:rPr lang="en-US" sz="1600" dirty="0" err="1"/>
              <a:t>MachineLearning</a:t>
            </a:r>
            <a:r>
              <a:rPr lang="en-US" sz="1600" dirty="0"/>
              <a:t> Algorithms Dana </a:t>
            </a:r>
            <a:r>
              <a:rPr lang="en-US" sz="1600" dirty="0" err="1"/>
              <a:t>Hdaib</a:t>
            </a:r>
            <a:r>
              <a:rPr lang="en-US" sz="1600" dirty="0"/>
              <a:t>, Dana </a:t>
            </a:r>
            <a:r>
              <a:rPr lang="en-US" sz="1600" dirty="0" err="1"/>
              <a:t>Hdaib</a:t>
            </a:r>
            <a:r>
              <a:rPr lang="en-US" sz="1600" dirty="0"/>
              <a:t>, </a:t>
            </a:r>
            <a:r>
              <a:rPr lang="en-US" sz="1600" dirty="0" err="1"/>
              <a:t>Hiam</a:t>
            </a:r>
            <a:r>
              <a:rPr lang="en-US" sz="1600" dirty="0"/>
              <a:t> </a:t>
            </a:r>
            <a:r>
              <a:rPr lang="en-US" sz="1600" dirty="0" err="1"/>
              <a:t>Alquran</a:t>
            </a:r>
            <a:r>
              <a:rPr lang="en-US" sz="1600" dirty="0"/>
              <a:t>, Wan </a:t>
            </a:r>
            <a:r>
              <a:rPr lang="en-US" sz="1600" dirty="0" err="1"/>
              <a:t>Azani</a:t>
            </a:r>
            <a:r>
              <a:rPr lang="en-US" sz="1600" dirty="0"/>
              <a:t> Mustafa, Wan </a:t>
            </a:r>
            <a:r>
              <a:rPr lang="en-US" sz="1600" dirty="0" err="1"/>
              <a:t>Azani</a:t>
            </a:r>
            <a:r>
              <a:rPr lang="en-US" sz="1600" dirty="0"/>
              <a:t> Mustafa, Ahmed </a:t>
            </a:r>
            <a:r>
              <a:rPr lang="en-US" sz="1600" dirty="0" err="1"/>
              <a:t>Alkhayyat</a:t>
            </a:r>
            <a:r>
              <a:rPr lang="en-US" sz="1600" dirty="0"/>
              <a:t> 5 </a:t>
            </a:r>
            <a:r>
              <a:rPr lang="en-US" sz="1600" dirty="0" err="1"/>
              <a:t>th</a:t>
            </a:r>
            <a:r>
              <a:rPr lang="en-US" sz="1600" dirty="0"/>
              <a:t> International Conference on Engineering Technology and its applications 2022- (5thIICETA2022) </a:t>
            </a:r>
          </a:p>
          <a:p>
            <a:pPr marL="0" indent="0">
              <a:buNone/>
            </a:pPr>
            <a:r>
              <a:rPr lang="en-US" sz="1600" dirty="0"/>
              <a:t>[6]. Automated Detection of Polycystic Ovary Syndrome Using Machine Learning Techniques Yasmine A. Abu </a:t>
            </a:r>
            <a:r>
              <a:rPr lang="en-US" sz="1600" dirty="0" err="1"/>
              <a:t>Adla</a:t>
            </a:r>
            <a:r>
              <a:rPr lang="en-US" sz="1600" dirty="0"/>
              <a:t>, Dalia G. </a:t>
            </a:r>
            <a:r>
              <a:rPr lang="en-US" sz="1600" dirty="0" err="1"/>
              <a:t>Raydan</a:t>
            </a:r>
            <a:r>
              <a:rPr lang="en-US" sz="1600" dirty="0"/>
              <a:t>, Mohammad-</a:t>
            </a:r>
            <a:r>
              <a:rPr lang="en-US" sz="1600" dirty="0" err="1"/>
              <a:t>ZaferJ</a:t>
            </a:r>
            <a:r>
              <a:rPr lang="en-US" sz="1600" dirty="0"/>
              <a:t>. </a:t>
            </a:r>
            <a:r>
              <a:rPr lang="en-US" sz="1600" dirty="0" err="1"/>
              <a:t>Charaf</a:t>
            </a:r>
            <a:r>
              <a:rPr lang="en-US" sz="1600" dirty="0"/>
              <a:t>, </a:t>
            </a:r>
            <a:r>
              <a:rPr lang="en-US" sz="1600" dirty="0" err="1"/>
              <a:t>Roua</a:t>
            </a:r>
            <a:r>
              <a:rPr lang="en-US" sz="1600" dirty="0"/>
              <a:t> A. </a:t>
            </a:r>
            <a:r>
              <a:rPr lang="en-US" sz="1600" dirty="0" err="1"/>
              <a:t>Saad</a:t>
            </a:r>
            <a:r>
              <a:rPr lang="en-US" sz="1600" dirty="0"/>
              <a:t>, </a:t>
            </a:r>
            <a:r>
              <a:rPr lang="en-US" sz="1600" dirty="0" err="1"/>
              <a:t>Jad</a:t>
            </a:r>
            <a:r>
              <a:rPr lang="en-US" sz="1600" dirty="0"/>
              <a:t> </a:t>
            </a:r>
            <a:r>
              <a:rPr lang="en-US" sz="1600" dirty="0" err="1"/>
              <a:t>Nasreddine</a:t>
            </a:r>
            <a:r>
              <a:rPr lang="en-US" sz="1600" dirty="0"/>
              <a:t>, Mohammad O. </a:t>
            </a:r>
            <a:r>
              <a:rPr lang="en-US" sz="1600" dirty="0" err="1"/>
              <a:t>Diab</a:t>
            </a:r>
            <a:r>
              <a:rPr lang="en-US" sz="1600" dirty="0"/>
              <a:t> Conference Paper October 2021 </a:t>
            </a:r>
          </a:p>
        </p:txBody>
      </p:sp>
    </p:spTree>
    <p:extLst>
      <p:ext uri="{BB962C8B-B14F-4D97-AF65-F5344CB8AC3E}">
        <p14:creationId xmlns:p14="http://schemas.microsoft.com/office/powerpoint/2010/main" val="273688315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r>
              <a:rPr lang="en-IN" dirty="0"/>
              <a:t>The problem at hand is to develop an efficient and accurate machine-learning model for the </a:t>
            </a:r>
            <a:r>
              <a:rPr lang="en-US" dirty="0"/>
              <a:t>early detection and prediction of PCOS from an optimal and minimal set of parameters.</a:t>
            </a:r>
            <a:endParaRPr lang="en-IN" dirty="0"/>
          </a:p>
        </p:txBody>
      </p:sp>
    </p:spTree>
    <p:extLst>
      <p:ext uri="{BB962C8B-B14F-4D97-AF65-F5344CB8AC3E}">
        <p14:creationId xmlns:p14="http://schemas.microsoft.com/office/powerpoint/2010/main" val="214707052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r>
              <a:rPr lang="en-IN" dirty="0"/>
              <a:t>Efficient prediction of Poly-Cystic Ovarian Syndrome.</a:t>
            </a:r>
          </a:p>
          <a:p>
            <a:pPr lvl="0"/>
            <a:r>
              <a:rPr lang="en-US" dirty="0"/>
              <a:t>Helping young age girls  gain knowledge about their menstrual health</a:t>
            </a:r>
          </a:p>
          <a:p>
            <a:pPr lvl="0"/>
            <a:r>
              <a:rPr lang="en-US" dirty="0"/>
              <a:t>Decreasing direct dependence on hospitals as the number of patients is increasing exponentially which contradicts available resources.</a:t>
            </a:r>
          </a:p>
          <a:p>
            <a:pPr lvl="0"/>
            <a:r>
              <a:rPr lang="en-US" dirty="0"/>
              <a:t>Providing tips to a healthy lifestyle and a proper diet chart for maintaining menstrual health, especially for women of reproductive age.</a:t>
            </a:r>
          </a:p>
          <a:p>
            <a:pPr marL="0" indent="0">
              <a:buNone/>
            </a:pPr>
            <a:endParaRPr lang="en-IN" dirty="0"/>
          </a:p>
        </p:txBody>
      </p:sp>
    </p:spTree>
    <p:extLst>
      <p:ext uri="{BB962C8B-B14F-4D97-AF65-F5344CB8AC3E}">
        <p14:creationId xmlns:p14="http://schemas.microsoft.com/office/powerpoint/2010/main" val="5972516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fontScale="62500" lnSpcReduction="20000"/>
          </a:bodyPr>
          <a:lstStyle/>
          <a:p>
            <a:r>
              <a:rPr lang="en-IN" dirty="0"/>
              <a:t>Machine Learning </a:t>
            </a:r>
          </a:p>
          <a:p>
            <a:pPr marL="0" indent="0">
              <a:buNone/>
            </a:pPr>
            <a:r>
              <a:rPr lang="en-IN" dirty="0"/>
              <a:t>          Linear Regression</a:t>
            </a:r>
            <a:endParaRPr lang="en-US" dirty="0"/>
          </a:p>
          <a:p>
            <a:pPr marL="0" indent="0">
              <a:buNone/>
            </a:pPr>
            <a:r>
              <a:rPr lang="en-IN" dirty="0"/>
              <a:t>          Convolutional Neural Network [for image classification]</a:t>
            </a:r>
          </a:p>
          <a:p>
            <a:r>
              <a:rPr lang="en-IN" dirty="0"/>
              <a:t>Modules used</a:t>
            </a:r>
          </a:p>
          <a:p>
            <a:pPr marL="0" indent="0">
              <a:buNone/>
            </a:pPr>
            <a:r>
              <a:rPr lang="en-IN" dirty="0"/>
              <a:t>           Flask</a:t>
            </a:r>
          </a:p>
          <a:p>
            <a:pPr marL="0" indent="0">
              <a:buNone/>
            </a:pPr>
            <a:r>
              <a:rPr lang="en-IN" dirty="0"/>
              <a:t>           </a:t>
            </a:r>
            <a:r>
              <a:rPr lang="en-IN" dirty="0" err="1"/>
              <a:t>Tensorflow</a:t>
            </a:r>
            <a:endParaRPr lang="en-IN" dirty="0"/>
          </a:p>
          <a:p>
            <a:pPr marL="0" indent="0">
              <a:buNone/>
            </a:pPr>
            <a:r>
              <a:rPr lang="en-IN" dirty="0"/>
              <a:t>           Google collab</a:t>
            </a:r>
          </a:p>
          <a:p>
            <a:r>
              <a:rPr lang="en-IN" dirty="0"/>
              <a:t>Python Libraries used for the model:</a:t>
            </a:r>
          </a:p>
          <a:p>
            <a:pPr marL="0" indent="0">
              <a:buNone/>
            </a:pPr>
            <a:r>
              <a:rPr lang="en-IN" dirty="0"/>
              <a:t>          Numpy</a:t>
            </a:r>
          </a:p>
          <a:p>
            <a:pPr marL="0" indent="0">
              <a:buNone/>
            </a:pPr>
            <a:r>
              <a:rPr lang="en-IN" dirty="0"/>
              <a:t>          </a:t>
            </a:r>
            <a:r>
              <a:rPr lang="en-US" dirty="0"/>
              <a:t>matplotlib</a:t>
            </a:r>
          </a:p>
          <a:p>
            <a:pPr marL="0" indent="0">
              <a:buNone/>
            </a:pPr>
            <a:r>
              <a:rPr lang="en-US" dirty="0"/>
              <a:t>          </a:t>
            </a:r>
            <a:r>
              <a:rPr lang="en-US" dirty="0" err="1"/>
              <a:t>scikit</a:t>
            </a:r>
            <a:r>
              <a:rPr lang="en-US" dirty="0"/>
              <a:t> learn library</a:t>
            </a:r>
          </a:p>
          <a:p>
            <a:r>
              <a:rPr lang="en-IN" dirty="0"/>
              <a:t>Frontend Web Development</a:t>
            </a:r>
          </a:p>
          <a:p>
            <a:pPr marL="0" indent="0">
              <a:buNone/>
            </a:pPr>
            <a:r>
              <a:rPr lang="en-IN" dirty="0"/>
              <a:t>    HTML, CSS, JAVASCRIPT</a:t>
            </a:r>
          </a:p>
          <a:p>
            <a:pPr marL="0" indent="0">
              <a:buNone/>
            </a:pPr>
            <a:endParaRPr lang="en-IN" dirty="0"/>
          </a:p>
        </p:txBody>
      </p:sp>
    </p:spTree>
    <p:extLst>
      <p:ext uri="{BB962C8B-B14F-4D97-AF65-F5344CB8AC3E}">
        <p14:creationId xmlns:p14="http://schemas.microsoft.com/office/powerpoint/2010/main" val="3375966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Research </a:t>
            </a:r>
          </a:p>
        </p:txBody>
      </p:sp>
      <p:sp>
        <p:nvSpPr>
          <p:cNvPr id="3" name="Content Placeholder 2"/>
          <p:cNvSpPr>
            <a:spLocks noGrp="1"/>
          </p:cNvSpPr>
          <p:nvPr>
            <p:ph idx="1"/>
          </p:nvPr>
        </p:nvSpPr>
        <p:spPr/>
        <p:txBody>
          <a:bodyPr>
            <a:noAutofit/>
          </a:bodyPr>
          <a:lstStyle/>
          <a:p>
            <a:r>
              <a:rPr lang="en-US" sz="1800" dirty="0"/>
              <a:t>Market research on PCOS (Polycystic Ovary Syndrome) prediction and detection using machine learning techniques is an important area of study given the increasing prevalence of PCOS and the potential of machine learning in improving diagnosis and treatment. Conducting market research in this field involves analyzing the </a:t>
            </a:r>
            <a:r>
              <a:rPr lang="en-US" sz="1800" b="1" u="sng" dirty="0"/>
              <a:t>current market trends, identifying key players, understanding customer needs, and predicting future market demands.</a:t>
            </a:r>
            <a:r>
              <a:rPr lang="en-US" sz="1800" dirty="0"/>
              <a:t>[keeping in mind the functional and non-functional requirements of the product]. We discovered may apps and websites related to period tracking and menstrual health but none related to the prediction of PCOS. Some most used apps and websites for tracking menstruation are:</a:t>
            </a:r>
          </a:p>
          <a:p>
            <a:r>
              <a:rPr lang="en-US" sz="1800" dirty="0"/>
              <a:t>1. MyFitnessPal</a:t>
            </a:r>
          </a:p>
          <a:p>
            <a:pPr marL="0" indent="0">
              <a:buNone/>
            </a:pPr>
            <a:r>
              <a:rPr lang="en-US" sz="1800" dirty="0"/>
              <a:t>MyFitnessPal is a popular app that allows you to track your food intake, exercise, and weight</a:t>
            </a:r>
          </a:p>
          <a:p>
            <a:r>
              <a:rPr lang="en-US" sz="1800" dirty="0"/>
              <a:t>2. Flo</a:t>
            </a:r>
          </a:p>
          <a:p>
            <a:pPr marL="0" indent="0">
              <a:buNone/>
            </a:pPr>
            <a:r>
              <a:rPr lang="en-US" sz="1800" dirty="0"/>
              <a:t>Flo is a period tracking app that can also help you manage your PCOS symptoms. It allows you to track your menstrual cycle, ovulation, and symptoms like acne and weight gain. </a:t>
            </a:r>
          </a:p>
          <a:p>
            <a:pPr marL="0" indent="0">
              <a:buNone/>
            </a:pPr>
            <a:endParaRPr lang="en-US" sz="1800" dirty="0"/>
          </a:p>
          <a:p>
            <a:pPr marL="0" indent="0">
              <a:buNone/>
            </a:pPr>
            <a:endParaRPr lang="en-US" sz="1800" b="1" u="sng" dirty="0"/>
          </a:p>
          <a:p>
            <a:pPr marL="0" indent="0">
              <a:buNone/>
            </a:pPr>
            <a:endParaRPr lang="en-US" sz="1800" b="1" u="sng" dirty="0"/>
          </a:p>
          <a:p>
            <a:pPr marL="0" indent="0">
              <a:buNone/>
            </a:pPr>
            <a:endParaRPr lang="en-US" sz="1800" dirty="0"/>
          </a:p>
        </p:txBody>
      </p:sp>
    </p:spTree>
    <p:extLst>
      <p:ext uri="{BB962C8B-B14F-4D97-AF65-F5344CB8AC3E}">
        <p14:creationId xmlns:p14="http://schemas.microsoft.com/office/powerpoint/2010/main" val="14386167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PCOcare?</a:t>
            </a:r>
          </a:p>
        </p:txBody>
      </p:sp>
      <p:sp>
        <p:nvSpPr>
          <p:cNvPr id="3" name="Content Placeholder 2"/>
          <p:cNvSpPr>
            <a:spLocks noGrp="1"/>
          </p:cNvSpPr>
          <p:nvPr>
            <p:ph idx="1"/>
          </p:nvPr>
        </p:nvSpPr>
        <p:spPr/>
        <p:txBody>
          <a:bodyPr>
            <a:normAutofit lnSpcReduction="10000"/>
          </a:bodyPr>
          <a:lstStyle/>
          <a:p>
            <a:r>
              <a:rPr lang="en-US" sz="2000" dirty="0"/>
              <a:t>Creating a PCOS prediction system serves several valuable purposes in the context of healthcare and public health:</a:t>
            </a:r>
          </a:p>
          <a:p>
            <a:pPr marL="457200" indent="-457200">
              <a:buAutoNum type="arabicPeriod"/>
            </a:pPr>
            <a:r>
              <a:rPr lang="en-US" sz="2000" b="1" dirty="0"/>
              <a:t>Early Intervention: </a:t>
            </a:r>
            <a:r>
              <a:rPr lang="en-US" sz="2000" dirty="0"/>
              <a:t>Predictive systems can identify individuals at risk of developing PCOS before symptoms become severe. Early intervention can help prevent or manage the condition effectively, reducing the risk of complications.</a:t>
            </a:r>
          </a:p>
          <a:p>
            <a:pPr marL="457200" indent="-457200">
              <a:buAutoNum type="arabicPeriod"/>
            </a:pPr>
            <a:r>
              <a:rPr lang="en-US" sz="2000" b="1" dirty="0"/>
              <a:t>Preventing Complications:</a:t>
            </a:r>
            <a:r>
              <a:rPr lang="en-US" sz="2000" dirty="0"/>
              <a:t> PCOS is associated with various health complications such as diabetes, heart disease, and endometrial cancer. By predicting PCOS early, healthcare providers can implement measures to reduce the risk of these complications.</a:t>
            </a:r>
          </a:p>
          <a:p>
            <a:pPr marL="457200" indent="-457200">
              <a:buAutoNum type="arabicPeriod"/>
            </a:pPr>
            <a:r>
              <a:rPr lang="en-US" sz="2000" b="1" dirty="0"/>
              <a:t>Fertility Planning: </a:t>
            </a:r>
            <a:r>
              <a:rPr lang="en-US" sz="2000" dirty="0"/>
              <a:t>For individuals trying to conceive, early prediction of PCOS can facilitate appropriate fertility treatments, increasing the chances of successful pregnancies.</a:t>
            </a:r>
          </a:p>
          <a:p>
            <a:pPr marL="457200" indent="-457200">
              <a:buFont typeface="+mj-lt"/>
              <a:buAutoNum type="arabicPeriod"/>
            </a:pPr>
            <a:r>
              <a:rPr lang="en-US" sz="2000" b="1" dirty="0"/>
              <a:t>Healthcare Resource Optimization: </a:t>
            </a:r>
            <a:r>
              <a:rPr lang="en-US" sz="2000" dirty="0"/>
              <a:t>Predictive systems can help healthcare providers allocate resources more efficiently. By identifying high-risk individuals, medical professionals can prioritize screenings and interventions, ensuring that those who need care the most receive it promptly.</a:t>
            </a:r>
          </a:p>
          <a:p>
            <a:pPr marL="457200" indent="-457200">
              <a:buAutoNum type="arabicPeriod"/>
            </a:pPr>
            <a:endParaRPr lang="en-US" sz="2000" dirty="0"/>
          </a:p>
        </p:txBody>
      </p:sp>
    </p:spTree>
    <p:extLst>
      <p:ext uri="{BB962C8B-B14F-4D97-AF65-F5344CB8AC3E}">
        <p14:creationId xmlns:p14="http://schemas.microsoft.com/office/powerpoint/2010/main" val="30498291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5. Public Health Awareness: </a:t>
            </a:r>
            <a:r>
              <a:rPr lang="en-US" dirty="0"/>
              <a:t>Predictive systems can contribute to raising awareness about PCOS. By highlighting the risk factors and early signs, more people might seek medical advice, leading to earlier diagnosis and better management.</a:t>
            </a:r>
          </a:p>
          <a:p>
            <a:endParaRPr lang="en-US" dirty="0"/>
          </a:p>
          <a:p>
            <a:pPr marL="0" indent="0">
              <a:buNone/>
            </a:pPr>
            <a:r>
              <a:rPr lang="en-US" b="1" dirty="0"/>
              <a:t>6. Research and Development: </a:t>
            </a:r>
            <a:r>
              <a:rPr lang="en-US" dirty="0"/>
              <a:t>PCOS prediction systems generate valuable data that can be used in research. Analyzing this data can enhance our understanding of PCOS, leading to improved diagnostic techniques, treatments, and potentially preventive measures.</a:t>
            </a:r>
          </a:p>
          <a:p>
            <a:endParaRPr lang="en-US" dirty="0"/>
          </a:p>
          <a:p>
            <a:pPr marL="0" indent="0">
              <a:buNone/>
            </a:pPr>
            <a:r>
              <a:rPr lang="en-US" b="1" dirty="0"/>
              <a:t>7. Cost-Efficiency: </a:t>
            </a:r>
            <a:r>
              <a:rPr lang="en-US" dirty="0"/>
              <a:t>Early intervention and prevention are generally more cost-effective than treating complications. By predicting PCOS and managing it early, healthcare systems can potentially reduce long-term healthcare costs associated with treating severe complications.</a:t>
            </a:r>
          </a:p>
          <a:p>
            <a:pPr marL="0" indent="0">
              <a:buNone/>
            </a:pPr>
            <a:endParaRPr lang="en-US" dirty="0"/>
          </a:p>
          <a:p>
            <a:pPr marL="0" indent="0">
              <a:buNone/>
            </a:pPr>
            <a:r>
              <a:rPr lang="en-US" dirty="0"/>
              <a:t>In essence, a PCOS prediction system can significantly improve individual outcomes, enhance healthcare efficiency, advance medical research, and contribute to overall public health by addressing this prevalent and impactful condition.</a:t>
            </a:r>
          </a:p>
        </p:txBody>
      </p:sp>
    </p:spTree>
    <p:extLst>
      <p:ext uri="{BB962C8B-B14F-4D97-AF65-F5344CB8AC3E}">
        <p14:creationId xmlns:p14="http://schemas.microsoft.com/office/powerpoint/2010/main" val="9680106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AEED-215A-4BC9-68D8-2A7C2B311E13}"/>
              </a:ext>
            </a:extLst>
          </p:cNvPr>
          <p:cNvSpPr>
            <a:spLocks noGrp="1"/>
          </p:cNvSpPr>
          <p:nvPr>
            <p:ph type="title"/>
          </p:nvPr>
        </p:nvSpPr>
        <p:spPr/>
        <p:txBody>
          <a:bodyPr/>
          <a:lstStyle/>
          <a:p>
            <a:r>
              <a:rPr lang="en-US" dirty="0"/>
              <a:t>Technologies </a:t>
            </a:r>
            <a:endParaRPr lang="en-IN" dirty="0"/>
          </a:p>
        </p:txBody>
      </p:sp>
      <p:sp>
        <p:nvSpPr>
          <p:cNvPr id="3" name="Content Placeholder 2">
            <a:extLst>
              <a:ext uri="{FF2B5EF4-FFF2-40B4-BE49-F238E27FC236}">
                <a16:creationId xmlns:a16="http://schemas.microsoft.com/office/drawing/2014/main" id="{90FF0C10-CB47-3509-E4FF-D38D7BFB4C6F}"/>
              </a:ext>
            </a:extLst>
          </p:cNvPr>
          <p:cNvSpPr>
            <a:spLocks noGrp="1"/>
          </p:cNvSpPr>
          <p:nvPr>
            <p:ph idx="1"/>
          </p:nvPr>
        </p:nvSpPr>
        <p:spPr/>
        <p:txBody>
          <a:bodyPr/>
          <a:lstStyle/>
          <a:p>
            <a:r>
              <a:rPr lang="en-US" sz="1800" b="1" dirty="0" err="1">
                <a:latin typeface="Times New Roman" panose="02020603050405020304" pitchFamily="18" charset="0"/>
                <a:cs typeface="Times New Roman" panose="02020603050405020304" pitchFamily="18" charset="0"/>
              </a:rPr>
              <a:t>Numpy</a:t>
            </a:r>
            <a:r>
              <a:rPr lang="en-US" sz="1800" b="1" dirty="0">
                <a:latin typeface="Times New Roman" panose="02020603050405020304" pitchFamily="18" charset="0"/>
                <a:cs typeface="Times New Roman" panose="02020603050405020304" pitchFamily="18" charset="0"/>
              </a:rPr>
              <a:t>: </a:t>
            </a:r>
            <a:r>
              <a:rPr lang="en-US" sz="1800" spc="310" dirty="0">
                <a:solidFill>
                  <a:srgbClr val="231F20"/>
                </a:solidFill>
                <a:latin typeface="Times New Roman" panose="02020603050405020304" pitchFamily="18" charset="0"/>
                <a:cs typeface="Times New Roman" panose="02020603050405020304" pitchFamily="18" charset="0"/>
              </a:rPr>
              <a:t>It is a fundamental library in the Python programming language for numerical and mathematical computations</a:t>
            </a:r>
          </a:p>
          <a:p>
            <a:r>
              <a:rPr lang="en-US" sz="1800" b="1" spc="310" dirty="0">
                <a:solidFill>
                  <a:srgbClr val="231F20"/>
                </a:solidFill>
                <a:latin typeface="Times New Roman" panose="02020603050405020304" pitchFamily="18" charset="0"/>
                <a:cs typeface="Times New Roman" panose="02020603050405020304" pitchFamily="18" charset="0"/>
              </a:rPr>
              <a:t>Pandas: </a:t>
            </a:r>
            <a:r>
              <a:rPr lang="en-US" sz="1800" spc="306" dirty="0">
                <a:solidFill>
                  <a:srgbClr val="231F20"/>
                </a:solidFill>
                <a:latin typeface="Times New Roman" panose="02020603050405020304" pitchFamily="18" charset="0"/>
                <a:cs typeface="Times New Roman" panose="02020603050405020304" pitchFamily="18" charset="0"/>
              </a:rPr>
              <a:t>Pandas is an open-source Python library designed for data manipulation and analysis for working with structured data.</a:t>
            </a:r>
          </a:p>
          <a:p>
            <a:r>
              <a:rPr lang="en-US" sz="1800" b="1" spc="310" dirty="0">
                <a:solidFill>
                  <a:srgbClr val="231F20"/>
                </a:solidFill>
                <a:latin typeface="Times New Roman" panose="02020603050405020304" pitchFamily="18" charset="0"/>
                <a:cs typeface="Times New Roman" panose="02020603050405020304" pitchFamily="18" charset="0"/>
              </a:rPr>
              <a:t>Matplotlib: </a:t>
            </a:r>
            <a:r>
              <a:rPr lang="en-US" sz="1800" spc="308" dirty="0">
                <a:solidFill>
                  <a:srgbClr val="231F20"/>
                </a:solidFill>
                <a:latin typeface="Times New Roman" panose="02020603050405020304" pitchFamily="18" charset="0"/>
                <a:cs typeface="Times New Roman" panose="02020603050405020304" pitchFamily="18" charset="0"/>
              </a:rPr>
              <a:t>It provides a flexible and highly customizable interface for creating a wide variety of charts, graphs, plots, and other visual representations of data</a:t>
            </a:r>
          </a:p>
          <a:p>
            <a:r>
              <a:rPr lang="en-US" sz="1800" b="1" spc="308" dirty="0">
                <a:solidFill>
                  <a:srgbClr val="231F20"/>
                </a:solidFill>
                <a:latin typeface="Times New Roman" panose="02020603050405020304" pitchFamily="18" charset="0"/>
                <a:cs typeface="Times New Roman" panose="02020603050405020304" pitchFamily="18" charset="0"/>
              </a:rPr>
              <a:t>Scikit Learn: </a:t>
            </a:r>
            <a:r>
              <a:rPr lang="en-US" sz="1800" spc="308" dirty="0">
                <a:solidFill>
                  <a:srgbClr val="231F20"/>
                </a:solidFill>
                <a:latin typeface="Times New Roman" panose="02020603050405020304" pitchFamily="18" charset="0"/>
                <a:cs typeface="Times New Roman" panose="02020603050405020304" pitchFamily="18" charset="0"/>
              </a:rPr>
              <a:t>It provides a comprehensive set of tools and algorithms for various machine learning tasks, including classification, regression, clustering, dimensionality reduction, model selection, and more.</a:t>
            </a:r>
          </a:p>
          <a:p>
            <a:r>
              <a:rPr lang="en-US" sz="1800" b="1" spc="308" dirty="0">
                <a:solidFill>
                  <a:srgbClr val="231F20"/>
                </a:solidFill>
                <a:latin typeface="Times New Roman" panose="02020603050405020304" pitchFamily="18" charset="0"/>
                <a:cs typeface="Times New Roman" panose="02020603050405020304" pitchFamily="18" charset="0"/>
              </a:rPr>
              <a:t>Tensor </a:t>
            </a:r>
            <a:r>
              <a:rPr lang="en-US" sz="1800" b="1" spc="308" dirty="0" err="1">
                <a:solidFill>
                  <a:srgbClr val="231F20"/>
                </a:solidFill>
                <a:latin typeface="Times New Roman" panose="02020603050405020304" pitchFamily="18" charset="0"/>
                <a:cs typeface="Times New Roman" panose="02020603050405020304" pitchFamily="18" charset="0"/>
              </a:rPr>
              <a:t>Flow:</a:t>
            </a:r>
            <a:r>
              <a:rPr lang="en-US" sz="1800" spc="308" dirty="0" err="1">
                <a:solidFill>
                  <a:srgbClr val="231F20"/>
                </a:solidFill>
                <a:latin typeface="Times New Roman" panose="02020603050405020304" pitchFamily="18" charset="0"/>
                <a:cs typeface="Times New Roman" panose="02020603050405020304" pitchFamily="18" charset="0"/>
              </a:rPr>
              <a:t>It</a:t>
            </a:r>
            <a:r>
              <a:rPr lang="en-US" sz="1800" spc="308" dirty="0">
                <a:solidFill>
                  <a:srgbClr val="231F20"/>
                </a:solidFill>
                <a:latin typeface="Times New Roman" panose="02020603050405020304" pitchFamily="18" charset="0"/>
                <a:cs typeface="Times New Roman" panose="02020603050405020304" pitchFamily="18" charset="0"/>
              </a:rPr>
              <a:t> is designed to be user-friendly, modular, and highly extensible, making it a popular choice for building and training deep neural networks.</a:t>
            </a:r>
          </a:p>
          <a:p>
            <a:endParaRPr lang="en-US" sz="1800" b="1" spc="308" dirty="0">
              <a:solidFill>
                <a:srgbClr val="231F2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080181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65126"/>
            <a:ext cx="10515600" cy="1094398"/>
          </a:xfrm>
        </p:spPr>
        <p:txBody>
          <a:bodyPr/>
          <a:lstStyle/>
          <a:p>
            <a:r>
              <a:rPr lang="en-IN" dirty="0"/>
              <a:t>Workflow Diagram</a:t>
            </a:r>
          </a:p>
        </p:txBody>
      </p:sp>
      <p:pic>
        <p:nvPicPr>
          <p:cNvPr id="4" name="Content Placeholder 3"/>
          <p:cNvPicPr>
            <a:picLocks noGrp="1" noChangeAspect="1"/>
          </p:cNvPicPr>
          <p:nvPr>
            <p:ph idx="1"/>
          </p:nvPr>
        </p:nvPicPr>
        <p:blipFill>
          <a:blip r:embed="rId2"/>
          <a:stretch>
            <a:fillRect/>
          </a:stretch>
        </p:blipFill>
        <p:spPr>
          <a:xfrm>
            <a:off x="3314700" y="1690688"/>
            <a:ext cx="3595441" cy="4351338"/>
          </a:xfrm>
          <a:prstGeom prst="rect">
            <a:avLst/>
          </a:prstGeom>
        </p:spPr>
      </p:pic>
    </p:spTree>
    <p:extLst>
      <p:ext uri="{BB962C8B-B14F-4D97-AF65-F5344CB8AC3E}">
        <p14:creationId xmlns:p14="http://schemas.microsoft.com/office/powerpoint/2010/main" val="111675282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1203</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II Project Presentation (KCS 851) (PCOcare)PCS-51</vt:lpstr>
      <vt:lpstr>Problem Statement</vt:lpstr>
      <vt:lpstr>Objectives</vt:lpstr>
      <vt:lpstr>Technology Used </vt:lpstr>
      <vt:lpstr>Market Research </vt:lpstr>
      <vt:lpstr>Why PCOcare?</vt:lpstr>
      <vt:lpstr>PowerPoint Presentation</vt:lpstr>
      <vt:lpstr>Technologies </vt:lpstr>
      <vt:lpstr>Workflow Diagram</vt:lpstr>
      <vt:lpstr>Data Flow Diagram</vt:lpstr>
      <vt:lpstr>Data Flow Diagram</vt:lpstr>
      <vt:lpstr>Use Case Diagram</vt:lpstr>
      <vt:lpstr>ER Diagram</vt:lpstr>
      <vt:lpstr>Patent Status</vt:lpstr>
      <vt:lpstr>Research Paper Status</vt:lpstr>
      <vt:lpstr>Project Status</vt:lpstr>
      <vt:lpstr>PowerPoint Presentation</vt:lpstr>
      <vt:lpstr>Testing Report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Aditi Singh</dc:creator>
  <cp:lastModifiedBy>Prashant Gupta</cp:lastModifiedBy>
  <cp:revision>41</cp:revision>
  <dcterms:created xsi:type="dcterms:W3CDTF">2023-09-23T09:10:50Z</dcterms:created>
  <dcterms:modified xsi:type="dcterms:W3CDTF">2024-03-12T04:10:27Z</dcterms:modified>
</cp:coreProperties>
</file>