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279" r:id="rId5"/>
    <p:sldId id="280" r:id="rId6"/>
    <p:sldId id="284" r:id="rId7"/>
    <p:sldId id="295" r:id="rId8"/>
    <p:sldId id="282" r:id="rId9"/>
    <p:sldId id="296" r:id="rId10"/>
    <p:sldId id="303" r:id="rId11"/>
    <p:sldId id="297" r:id="rId12"/>
    <p:sldId id="300" r:id="rId13"/>
    <p:sldId id="298" r:id="rId14"/>
    <p:sldId id="302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09" autoAdjust="0"/>
  </p:normalViewPr>
  <p:slideViewPr>
    <p:cSldViewPr snapToGrid="0" snapToObjects="1">
      <p:cViewPr varScale="1">
        <p:scale>
          <a:sx n="79" d="100"/>
          <a:sy n="79" d="100"/>
        </p:scale>
        <p:origin x="228" y="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IyHgOCFWM03RNKq50evs5Ts8EVVeKjN0?usp=sharing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12" y="89451"/>
            <a:ext cx="5693664" cy="2524418"/>
          </a:xfrm>
        </p:spPr>
        <p:txBody>
          <a:bodyPr/>
          <a:lstStyle/>
          <a:p>
            <a:r>
              <a:rPr lang="en-US" dirty="0"/>
              <a:t>SKIN N 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6034069" cy="37110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Department of Computer Science</a:t>
            </a:r>
          </a:p>
          <a:p>
            <a:r>
              <a:rPr lang="en-US" dirty="0"/>
              <a:t>Guide- Prof. Pawan Kumar Pal</a:t>
            </a:r>
          </a:p>
          <a:p>
            <a:r>
              <a:rPr lang="en-US" dirty="0"/>
              <a:t>                                  </a:t>
            </a:r>
            <a:r>
              <a:rPr lang="en-US" u="sng" dirty="0">
                <a:solidFill>
                  <a:schemeClr val="tx1"/>
                </a:solidFill>
              </a:rPr>
              <a:t>Presented by:</a:t>
            </a:r>
          </a:p>
          <a:p>
            <a:pPr algn="r"/>
            <a:r>
              <a:rPr lang="en-US" dirty="0" err="1"/>
              <a:t>Tryamb</a:t>
            </a:r>
            <a:r>
              <a:rPr lang="en-US" dirty="0"/>
              <a:t> </a:t>
            </a:r>
            <a:r>
              <a:rPr lang="en-US" dirty="0" err="1"/>
              <a:t>Sachan</a:t>
            </a:r>
            <a:endParaRPr lang="en-US" dirty="0"/>
          </a:p>
          <a:p>
            <a:pPr algn="r"/>
            <a:r>
              <a:rPr lang="en-US" dirty="0"/>
              <a:t>2000290120175(7C)</a:t>
            </a:r>
          </a:p>
          <a:p>
            <a:pPr algn="r"/>
            <a:r>
              <a:rPr lang="en-US" dirty="0"/>
              <a:t>Shivam Singh</a:t>
            </a:r>
          </a:p>
          <a:p>
            <a:pPr algn="r"/>
            <a:r>
              <a:rPr lang="en-US" dirty="0"/>
              <a:t>2000290120151(7C)</a:t>
            </a:r>
          </a:p>
          <a:p>
            <a:pPr algn="r"/>
            <a:r>
              <a:rPr lang="en-US" dirty="0" err="1"/>
              <a:t>Suryansh</a:t>
            </a:r>
            <a:r>
              <a:rPr lang="en-US" dirty="0"/>
              <a:t> Awasthi</a:t>
            </a:r>
          </a:p>
          <a:p>
            <a:pPr algn="r"/>
            <a:r>
              <a:rPr lang="en-US" dirty="0"/>
              <a:t>2000290120170(7C)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21CE-D53A-4759-E2EC-E630C2E6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" y="124487"/>
            <a:ext cx="1936750" cy="1892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69241-87E5-AED8-E1EA-445A5EEB8E21}"/>
              </a:ext>
            </a:extLst>
          </p:cNvPr>
          <p:cNvSpPr txBox="1"/>
          <p:nvPr/>
        </p:nvSpPr>
        <p:spPr>
          <a:xfrm>
            <a:off x="1499616" y="2529601"/>
            <a:ext cx="1412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3">
                    <a:lumMod val="50000"/>
                  </a:schemeClr>
                </a:solidFill>
              </a:rPr>
              <a:t>PCS24-57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778" y="1177801"/>
            <a:ext cx="6734879" cy="738396"/>
          </a:xfrm>
        </p:spPr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03A90-5086-3294-3A12-3574A9168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3991" y="1916197"/>
            <a:ext cx="2446607" cy="8648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95% completed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764B9-D3F2-A570-D57B-290F5EEEBC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83" y="3030141"/>
            <a:ext cx="3282599" cy="38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E5F80-2050-F7E5-0636-9575EC8053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51" y="1998733"/>
            <a:ext cx="2759976" cy="482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1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21" y="1344405"/>
            <a:ext cx="6734879" cy="738396"/>
          </a:xfrm>
        </p:spPr>
        <p:txBody>
          <a:bodyPr/>
          <a:lstStyle/>
          <a:p>
            <a:r>
              <a:rPr lang="en-US" dirty="0"/>
              <a:t>Testing report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113F5-F67E-D0A6-39FA-380C14B0FF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40228" y="2586488"/>
            <a:ext cx="5172130" cy="11277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https://drive.google.com/drive/folders/1IyHgOCFWM03RNKq50evs5Ts8EVVeKjN0?usp=sharing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 err="1"/>
              <a:t>Tryamb</a:t>
            </a:r>
            <a:r>
              <a:rPr lang="en-US" dirty="0"/>
              <a:t> </a:t>
            </a:r>
            <a:r>
              <a:rPr lang="en-US" dirty="0" err="1"/>
              <a:t>Sachan</a:t>
            </a:r>
            <a:r>
              <a:rPr lang="en-US" dirty="0"/>
              <a:t>​</a:t>
            </a:r>
          </a:p>
          <a:p>
            <a:r>
              <a:rPr lang="en-US" dirty="0" err="1"/>
              <a:t>Suryansh</a:t>
            </a:r>
            <a:r>
              <a:rPr lang="en-US" dirty="0"/>
              <a:t> Awasthi</a:t>
            </a:r>
          </a:p>
          <a:p>
            <a:r>
              <a:rPr lang="en-US" dirty="0"/>
              <a:t>Shivam Singh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136237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085" y="2411426"/>
            <a:ext cx="7115003" cy="379644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Prevalence of Skin Conditions: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Impacting 1.8 billion people globally.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Poses a significant health concern.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Mental Health Challenges: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Rising rates of stress and depression.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Affecting an estimated 264 million adults worldwide.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Contributes to the growing burden on mental health.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Integrated Approach Proposal: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Objective:</a:t>
            </a:r>
            <a:endParaRPr lang="en-US" sz="1600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Address challenges posed by skin conditions and mental health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Solution:</a:t>
            </a:r>
            <a:endParaRPr lang="en-US" sz="1600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Develop an Android application.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14F8CB-3369-B7C6-7DFA-656B70F705AD}"/>
              </a:ext>
            </a:extLst>
          </p:cNvPr>
          <p:cNvSpPr/>
          <p:nvPr/>
        </p:nvSpPr>
        <p:spPr>
          <a:xfrm>
            <a:off x="8162388" y="2791147"/>
            <a:ext cx="3517312" cy="27381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97CB740-0761-78A3-F9B9-83FAA0861C28}"/>
              </a:ext>
            </a:extLst>
          </p:cNvPr>
          <p:cNvSpPr/>
          <p:nvPr/>
        </p:nvSpPr>
        <p:spPr>
          <a:xfrm>
            <a:off x="4351316" y="2791147"/>
            <a:ext cx="3650221" cy="27381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TO EVALUATE EMOTIONAL STATES, CONTRIBUTING TO MENTAL</a:t>
            </a:r>
          </a:p>
          <a:p>
            <a:pPr algn="ctr"/>
            <a:r>
              <a:rPr lang="en-US" sz="2000" dirty="0">
                <a:solidFill>
                  <a:schemeClr val="accent6"/>
                </a:solidFill>
              </a:rPr>
              <a:t>HEALTH MONITORING, PROVIDING VALUABLE INSIGHTS INTO EMOTIONAL WELL-BEING. </a:t>
            </a:r>
            <a:endParaRPr lang="en-US" sz="20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1F17C85-8A75-B0D4-0AF1-7BDBA5455857}"/>
              </a:ext>
            </a:extLst>
          </p:cNvPr>
          <p:cNvSpPr/>
          <p:nvPr/>
        </p:nvSpPr>
        <p:spPr>
          <a:xfrm>
            <a:off x="701098" y="2752688"/>
            <a:ext cx="3489367" cy="27381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31C22B-D78F-C682-4DAA-120CF0A6FF29}"/>
              </a:ext>
            </a:extLst>
          </p:cNvPr>
          <p:cNvSpPr txBox="1"/>
          <p:nvPr/>
        </p:nvSpPr>
        <p:spPr>
          <a:xfrm>
            <a:off x="1022972" y="3103467"/>
            <a:ext cx="29383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TO PROVIDE USERS WITH AN  ACCURATE DIAGNOSIS OF THEIR SKIN  ISSUES USING MACHINE LEARNING ALGORITHMS.</a:t>
            </a:r>
            <a:br>
              <a:rPr lang="en-US" sz="20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B5B8D-53F4-FFA6-964C-6AC6DF7FF7E8}"/>
              </a:ext>
            </a:extLst>
          </p:cNvPr>
          <p:cNvSpPr txBox="1"/>
          <p:nvPr/>
        </p:nvSpPr>
        <p:spPr>
          <a:xfrm>
            <a:off x="8451861" y="3485644"/>
            <a:ext cx="29383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LISTING THE NEARBY HEALTHCARE SERVICES TO HELP THE USER</a:t>
            </a:r>
            <a:br>
              <a:rPr lang="en-US" sz="20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D42B038-875E-06C3-8DF2-505A5DF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FRONTEND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XML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HTML/CSS3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CANVA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8A14D03-314F-2F38-D7D6-D834E5CAC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BACKEND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KOTLIN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FIREBASE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GOOGLE APPS SCRIPT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MACHINE LEARNING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Convolutional neural network (CNN)</a:t>
            </a:r>
          </a:p>
        </p:txBody>
      </p:sp>
    </p:spTree>
    <p:extLst>
      <p:ext uri="{BB962C8B-B14F-4D97-AF65-F5344CB8AC3E}">
        <p14:creationId xmlns:p14="http://schemas.microsoft.com/office/powerpoint/2010/main" val="16492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21" y="1344405"/>
            <a:ext cx="6734879" cy="738396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742F6F-6214-E194-25E9-A8919E3BA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1506"/>
              </p:ext>
            </p:extLst>
          </p:nvPr>
        </p:nvGraphicFramePr>
        <p:xfrm>
          <a:off x="3382471" y="1985696"/>
          <a:ext cx="8124405" cy="4724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4881">
                  <a:extLst>
                    <a:ext uri="{9D8B030D-6E8A-4147-A177-3AD203B41FA5}">
                      <a16:colId xmlns:a16="http://schemas.microsoft.com/office/drawing/2014/main" val="1716779296"/>
                    </a:ext>
                  </a:extLst>
                </a:gridCol>
                <a:gridCol w="1624881">
                  <a:extLst>
                    <a:ext uri="{9D8B030D-6E8A-4147-A177-3AD203B41FA5}">
                      <a16:colId xmlns:a16="http://schemas.microsoft.com/office/drawing/2014/main" val="3242595362"/>
                    </a:ext>
                  </a:extLst>
                </a:gridCol>
                <a:gridCol w="1624881">
                  <a:extLst>
                    <a:ext uri="{9D8B030D-6E8A-4147-A177-3AD203B41FA5}">
                      <a16:colId xmlns:a16="http://schemas.microsoft.com/office/drawing/2014/main" val="3894623492"/>
                    </a:ext>
                  </a:extLst>
                </a:gridCol>
                <a:gridCol w="1624881">
                  <a:extLst>
                    <a:ext uri="{9D8B030D-6E8A-4147-A177-3AD203B41FA5}">
                      <a16:colId xmlns:a16="http://schemas.microsoft.com/office/drawing/2014/main" val="3924620290"/>
                    </a:ext>
                  </a:extLst>
                </a:gridCol>
                <a:gridCol w="1624881">
                  <a:extLst>
                    <a:ext uri="{9D8B030D-6E8A-4147-A177-3AD203B41FA5}">
                      <a16:colId xmlns:a16="http://schemas.microsoft.com/office/drawing/2014/main" val="1619344224"/>
                    </a:ext>
                  </a:extLst>
                </a:gridCol>
              </a:tblGrid>
              <a:tr h="561643">
                <a:tc>
                  <a:txBody>
                    <a:bodyPr/>
                    <a:lstStyle/>
                    <a:p>
                      <a:r>
                        <a:rPr lang="en-US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01678"/>
                  </a:ext>
                </a:extLst>
              </a:tr>
              <a:tr h="200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Skin Disease Detection using Machine Learning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Kritika Sujay Rao, Pooja Suresh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Yelkar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Omkar Narayan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Pise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Dr. Swapna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Engineering Research &amp; Technology (IJERT)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 and back propagation method is used to classify skin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74113"/>
                  </a:ext>
                </a:extLst>
              </a:tr>
              <a:tr h="1577949">
                <a:tc>
                  <a:txBody>
                    <a:bodyPr/>
                    <a:lstStyle/>
                    <a:p>
                      <a:r>
                        <a:rPr lang="en-US" dirty="0"/>
                        <a:t>Application of Machine Learning Methods in Mental Health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ROHIZAH ABD RAHMAN , KHAIRUDDIN OMAR, MOHAMMED ALI AL-GARADI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Machines (SVM), Decision Tree (DT), ANN.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9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0" y="1069275"/>
            <a:ext cx="6734879" cy="738396"/>
          </a:xfrm>
        </p:spPr>
        <p:txBody>
          <a:bodyPr/>
          <a:lstStyle/>
          <a:p>
            <a:r>
              <a:rPr lang="en-US" dirty="0"/>
              <a:t>Workflow diagram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1120" y="3977196"/>
            <a:ext cx="4971237" cy="8648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A3013-8319-7D39-E040-0E3A3FDD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20" y="2116643"/>
            <a:ext cx="6108167" cy="4741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FC142E-9E25-B075-E6FE-4DA31AD84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120" y="1807671"/>
            <a:ext cx="6414589" cy="48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7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950" y="1069275"/>
            <a:ext cx="6734879" cy="738396"/>
          </a:xfrm>
        </p:spPr>
        <p:txBody>
          <a:bodyPr/>
          <a:lstStyle/>
          <a:p>
            <a:r>
              <a:rPr lang="en-US" dirty="0" err="1"/>
              <a:t>dFD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60282-C831-5C09-3584-35D51FC2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550" y="2014917"/>
            <a:ext cx="6702926" cy="48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4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21" y="1344405"/>
            <a:ext cx="6734879" cy="738396"/>
          </a:xfrm>
        </p:spPr>
        <p:txBody>
          <a:bodyPr/>
          <a:lstStyle/>
          <a:p>
            <a:r>
              <a:rPr lang="en-US" dirty="0"/>
              <a:t>Patent status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1121" y="2082801"/>
            <a:ext cx="4971237" cy="864804"/>
          </a:xfrm>
        </p:spPr>
        <p:txBody>
          <a:bodyPr/>
          <a:lstStyle/>
          <a:p>
            <a:r>
              <a:rPr lang="en-US" dirty="0"/>
              <a:t>Patent draft has been submitted to guide.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E775F-5D13-F4BF-FC95-F3FC8001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02" y="2515203"/>
            <a:ext cx="4354515" cy="42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5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21" y="1344405"/>
            <a:ext cx="6734879" cy="738396"/>
          </a:xfrm>
        </p:spPr>
        <p:txBody>
          <a:bodyPr/>
          <a:lstStyle/>
          <a:p>
            <a:r>
              <a:rPr lang="en-US" dirty="0"/>
              <a:t>Research paper status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1121" y="2082801"/>
            <a:ext cx="4971237" cy="1623351"/>
          </a:xfrm>
        </p:spPr>
        <p:txBody>
          <a:bodyPr/>
          <a:lstStyle/>
          <a:p>
            <a:r>
              <a:rPr lang="en-US" dirty="0"/>
              <a:t>Research paper has been submitted to guide.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829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{E99A31E4-99D7-48B6-A991-01DD41E1D3B0}tf78438558_win32</Template>
  <TotalTime>410</TotalTime>
  <Words>329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Söhne</vt:lpstr>
      <vt:lpstr>Custom</vt:lpstr>
      <vt:lpstr>SKIN N SENSE</vt:lpstr>
      <vt:lpstr>problem statement</vt:lpstr>
      <vt:lpstr>OBJECTIVE</vt:lpstr>
      <vt:lpstr>Technology used</vt:lpstr>
      <vt:lpstr>Literature survey</vt:lpstr>
      <vt:lpstr>Workflow diagram</vt:lpstr>
      <vt:lpstr>dFD</vt:lpstr>
      <vt:lpstr>Patent status</vt:lpstr>
      <vt:lpstr>Research paper status</vt:lpstr>
      <vt:lpstr>Project status</vt:lpstr>
      <vt:lpstr>Testing report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N SENSE</dc:title>
  <dc:subject/>
  <dc:creator>SARTHAK SRIVASTAVA</dc:creator>
  <cp:lastModifiedBy>tryamb.2024cs1073</cp:lastModifiedBy>
  <cp:revision>15</cp:revision>
  <dcterms:created xsi:type="dcterms:W3CDTF">2023-09-27T05:47:02Z</dcterms:created>
  <dcterms:modified xsi:type="dcterms:W3CDTF">2023-11-25T05:11:54Z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