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74" r:id="rId10"/>
    <p:sldId id="267" r:id="rId11"/>
    <p:sldId id="275" r:id="rId12"/>
    <p:sldId id="269" r:id="rId13"/>
    <p:sldId id="270" r:id="rId14"/>
    <p:sldId id="271" r:id="rId15"/>
    <p:sldId id="272" r:id="rId16"/>
    <p:sldId id="273"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j4F3idndDHcLflnwR2lBqDUSiF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1027"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C7FC74-BDD1-40FA-A8E7-71E755D2232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21F7B83-144E-4131-A081-D4075992E98F}">
      <dgm:prSet/>
      <dgm:spPr/>
      <dgm:t>
        <a:bodyPr/>
        <a:lstStyle/>
        <a:p>
          <a:pPr>
            <a:lnSpc>
              <a:spcPct val="100000"/>
            </a:lnSpc>
          </a:pPr>
          <a:r>
            <a:rPr lang="en-IN" b="0" i="0"/>
            <a:t>The primary objective is to automate the process of generating X-ray reports, reducing the time and effort required by healthcare professionals to create them manually.</a:t>
          </a:r>
          <a:endParaRPr lang="en-US"/>
        </a:p>
      </dgm:t>
    </dgm:pt>
    <dgm:pt modelId="{23E8B753-153C-4063-BE0D-E8305304E316}" type="parTrans" cxnId="{5CFFED18-FE52-471B-B704-4B2D28D77DC1}">
      <dgm:prSet/>
      <dgm:spPr/>
      <dgm:t>
        <a:bodyPr/>
        <a:lstStyle/>
        <a:p>
          <a:endParaRPr lang="en-US"/>
        </a:p>
      </dgm:t>
    </dgm:pt>
    <dgm:pt modelId="{616A166A-AC65-4389-91BB-279A0A4E442D}" type="sibTrans" cxnId="{5CFFED18-FE52-471B-B704-4B2D28D77DC1}">
      <dgm:prSet/>
      <dgm:spPr/>
      <dgm:t>
        <a:bodyPr/>
        <a:lstStyle/>
        <a:p>
          <a:endParaRPr lang="en-US"/>
        </a:p>
      </dgm:t>
    </dgm:pt>
    <dgm:pt modelId="{7FCE3766-8B13-446B-919F-419DF2445A35}">
      <dgm:prSet/>
      <dgm:spPr/>
      <dgm:t>
        <a:bodyPr/>
        <a:lstStyle/>
        <a:p>
          <a:pPr>
            <a:lnSpc>
              <a:spcPct val="100000"/>
            </a:lnSpc>
          </a:pPr>
          <a:r>
            <a:rPr lang="en-IN" b="0" i="0"/>
            <a:t>It will Increase the efficiency of radiologists and medical staff by providing a tool that can quickly generate accurate reports.</a:t>
          </a:r>
          <a:endParaRPr lang="en-US"/>
        </a:p>
      </dgm:t>
    </dgm:pt>
    <dgm:pt modelId="{F44C8048-5333-43EE-A887-C414634B25A7}" type="parTrans" cxnId="{6E3F440C-1788-4EE8-9E16-A5EB89656624}">
      <dgm:prSet/>
      <dgm:spPr/>
      <dgm:t>
        <a:bodyPr/>
        <a:lstStyle/>
        <a:p>
          <a:endParaRPr lang="en-US"/>
        </a:p>
      </dgm:t>
    </dgm:pt>
    <dgm:pt modelId="{90CB8576-EF95-43A5-971D-2E58077B973C}" type="sibTrans" cxnId="{6E3F440C-1788-4EE8-9E16-A5EB89656624}">
      <dgm:prSet/>
      <dgm:spPr/>
      <dgm:t>
        <a:bodyPr/>
        <a:lstStyle/>
        <a:p>
          <a:endParaRPr lang="en-US"/>
        </a:p>
      </dgm:t>
    </dgm:pt>
    <dgm:pt modelId="{5C3F2D80-49EE-4960-AFCC-6D2693553580}">
      <dgm:prSet/>
      <dgm:spPr/>
      <dgm:t>
        <a:bodyPr/>
        <a:lstStyle/>
        <a:p>
          <a:pPr>
            <a:lnSpc>
              <a:spcPct val="100000"/>
            </a:lnSpc>
          </a:pPr>
          <a:r>
            <a:rPr lang="en-IN" b="0" i="0"/>
            <a:t>Automating report generation will produces reports that are accurate and consistent, reducing the likelihood of errors that can occur in manual reporting.</a:t>
          </a:r>
          <a:endParaRPr lang="en-US"/>
        </a:p>
      </dgm:t>
    </dgm:pt>
    <dgm:pt modelId="{ECBE29D4-5B4E-4AE1-BEA7-AA7EA46A3B9C}" type="parTrans" cxnId="{ED6C89C9-556D-4F85-A6D5-2D5742EBDF1A}">
      <dgm:prSet/>
      <dgm:spPr/>
      <dgm:t>
        <a:bodyPr/>
        <a:lstStyle/>
        <a:p>
          <a:endParaRPr lang="en-US"/>
        </a:p>
      </dgm:t>
    </dgm:pt>
    <dgm:pt modelId="{EEE912FA-7647-40C0-A4E4-7A4D51EE74EE}" type="sibTrans" cxnId="{ED6C89C9-556D-4F85-A6D5-2D5742EBDF1A}">
      <dgm:prSet/>
      <dgm:spPr/>
      <dgm:t>
        <a:bodyPr/>
        <a:lstStyle/>
        <a:p>
          <a:endParaRPr lang="en-US"/>
        </a:p>
      </dgm:t>
    </dgm:pt>
    <dgm:pt modelId="{5D6D593D-0334-4F67-8D15-81447B99EA77}">
      <dgm:prSet/>
      <dgm:spPr/>
      <dgm:t>
        <a:bodyPr/>
        <a:lstStyle/>
        <a:p>
          <a:pPr>
            <a:lnSpc>
              <a:spcPct val="100000"/>
            </a:lnSpc>
          </a:pPr>
          <a:r>
            <a:rPr lang="en-IN" b="0" i="0"/>
            <a:t>Develop a user-friendly and intuitive interface to make it easy to use the application without extensive training.</a:t>
          </a:r>
          <a:endParaRPr lang="en-US"/>
        </a:p>
      </dgm:t>
    </dgm:pt>
    <dgm:pt modelId="{3D922876-8F9A-4AF1-BA96-5D376BA5B5DF}" type="parTrans" cxnId="{5CA5D8CA-FE71-4E9A-96F8-B5E3091054CE}">
      <dgm:prSet/>
      <dgm:spPr/>
      <dgm:t>
        <a:bodyPr/>
        <a:lstStyle/>
        <a:p>
          <a:endParaRPr lang="en-US"/>
        </a:p>
      </dgm:t>
    </dgm:pt>
    <dgm:pt modelId="{D575E3DA-7910-4082-A911-9045435E59E6}" type="sibTrans" cxnId="{5CA5D8CA-FE71-4E9A-96F8-B5E3091054CE}">
      <dgm:prSet/>
      <dgm:spPr/>
      <dgm:t>
        <a:bodyPr/>
        <a:lstStyle/>
        <a:p>
          <a:endParaRPr lang="en-US"/>
        </a:p>
      </dgm:t>
    </dgm:pt>
    <dgm:pt modelId="{154038BD-1A89-407B-BBFB-7CA07833DC72}" type="pres">
      <dgm:prSet presAssocID="{DAC7FC74-BDD1-40FA-A8E7-71E755D22321}" presName="root" presStyleCnt="0">
        <dgm:presLayoutVars>
          <dgm:dir/>
          <dgm:resizeHandles val="exact"/>
        </dgm:presLayoutVars>
      </dgm:prSet>
      <dgm:spPr/>
    </dgm:pt>
    <dgm:pt modelId="{C4A25036-04F6-442A-8B83-0293FAE236DE}" type="pres">
      <dgm:prSet presAssocID="{521F7B83-144E-4131-A081-D4075992E98F}" presName="compNode" presStyleCnt="0"/>
      <dgm:spPr/>
    </dgm:pt>
    <dgm:pt modelId="{5A40A0BD-992F-401B-9B55-8AD158C7469B}" type="pres">
      <dgm:prSet presAssocID="{521F7B83-144E-4131-A081-D4075992E98F}" presName="bgRect" presStyleLbl="bgShp" presStyleIdx="0" presStyleCnt="4"/>
      <dgm:spPr/>
    </dgm:pt>
    <dgm:pt modelId="{A8B8BEB1-3B86-4136-8B75-041E9C8C365B}" type="pres">
      <dgm:prSet presAssocID="{521F7B83-144E-4131-A081-D4075992E98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tor"/>
        </a:ext>
      </dgm:extLst>
    </dgm:pt>
    <dgm:pt modelId="{07466D0F-94A3-4BCC-8A21-597BF7FD6424}" type="pres">
      <dgm:prSet presAssocID="{521F7B83-144E-4131-A081-D4075992E98F}" presName="spaceRect" presStyleCnt="0"/>
      <dgm:spPr/>
    </dgm:pt>
    <dgm:pt modelId="{3A2171FA-2CAC-489E-8735-EB34D7A68C65}" type="pres">
      <dgm:prSet presAssocID="{521F7B83-144E-4131-A081-D4075992E98F}" presName="parTx" presStyleLbl="revTx" presStyleIdx="0" presStyleCnt="4">
        <dgm:presLayoutVars>
          <dgm:chMax val="0"/>
          <dgm:chPref val="0"/>
        </dgm:presLayoutVars>
      </dgm:prSet>
      <dgm:spPr/>
    </dgm:pt>
    <dgm:pt modelId="{65354E71-A081-44A6-B0EC-C5B16016C90E}" type="pres">
      <dgm:prSet presAssocID="{616A166A-AC65-4389-91BB-279A0A4E442D}" presName="sibTrans" presStyleCnt="0"/>
      <dgm:spPr/>
    </dgm:pt>
    <dgm:pt modelId="{63D9D73F-8601-4303-84C3-AD88D30C1149}" type="pres">
      <dgm:prSet presAssocID="{7FCE3766-8B13-446B-919F-419DF2445A35}" presName="compNode" presStyleCnt="0"/>
      <dgm:spPr/>
    </dgm:pt>
    <dgm:pt modelId="{A4D3D29A-00A2-4A9E-8955-665EE2A6161D}" type="pres">
      <dgm:prSet presAssocID="{7FCE3766-8B13-446B-919F-419DF2445A35}" presName="bgRect" presStyleLbl="bgShp" presStyleIdx="1" presStyleCnt="4"/>
      <dgm:spPr/>
    </dgm:pt>
    <dgm:pt modelId="{E4D78D89-D4FB-4867-8BED-1B82BBC029E0}" type="pres">
      <dgm:prSet presAssocID="{7FCE3766-8B13-446B-919F-419DF2445A3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hoscope"/>
        </a:ext>
      </dgm:extLst>
    </dgm:pt>
    <dgm:pt modelId="{5AB0F413-95AC-421B-A317-1E007775B7F0}" type="pres">
      <dgm:prSet presAssocID="{7FCE3766-8B13-446B-919F-419DF2445A35}" presName="spaceRect" presStyleCnt="0"/>
      <dgm:spPr/>
    </dgm:pt>
    <dgm:pt modelId="{AD8B75DC-F599-49C8-AA60-D22E545FB6A7}" type="pres">
      <dgm:prSet presAssocID="{7FCE3766-8B13-446B-919F-419DF2445A35}" presName="parTx" presStyleLbl="revTx" presStyleIdx="1" presStyleCnt="4">
        <dgm:presLayoutVars>
          <dgm:chMax val="0"/>
          <dgm:chPref val="0"/>
        </dgm:presLayoutVars>
      </dgm:prSet>
      <dgm:spPr/>
    </dgm:pt>
    <dgm:pt modelId="{46D76CA7-A769-43AE-9977-E6899CBEB12E}" type="pres">
      <dgm:prSet presAssocID="{90CB8576-EF95-43A5-971D-2E58077B973C}" presName="sibTrans" presStyleCnt="0"/>
      <dgm:spPr/>
    </dgm:pt>
    <dgm:pt modelId="{FF71D557-4AA9-4AAE-9B04-A4F4CC23C4C9}" type="pres">
      <dgm:prSet presAssocID="{5C3F2D80-49EE-4960-AFCC-6D2693553580}" presName="compNode" presStyleCnt="0"/>
      <dgm:spPr/>
    </dgm:pt>
    <dgm:pt modelId="{ABF7F0F6-252D-4F3B-9E25-5A3B48AF36D8}" type="pres">
      <dgm:prSet presAssocID="{5C3F2D80-49EE-4960-AFCC-6D2693553580}" presName="bgRect" presStyleLbl="bgShp" presStyleIdx="2" presStyleCnt="4"/>
      <dgm:spPr/>
    </dgm:pt>
    <dgm:pt modelId="{4E58756A-D1FE-4B14-9280-DF9544D36A4C}" type="pres">
      <dgm:prSet presAssocID="{5C3F2D80-49EE-4960-AFCC-6D269355358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2D33CBBF-4933-443D-8298-3B93F5681567}" type="pres">
      <dgm:prSet presAssocID="{5C3F2D80-49EE-4960-AFCC-6D2693553580}" presName="spaceRect" presStyleCnt="0"/>
      <dgm:spPr/>
    </dgm:pt>
    <dgm:pt modelId="{0FEAA19C-C945-4CB0-8B32-3AA55D05E27D}" type="pres">
      <dgm:prSet presAssocID="{5C3F2D80-49EE-4960-AFCC-6D2693553580}" presName="parTx" presStyleLbl="revTx" presStyleIdx="2" presStyleCnt="4">
        <dgm:presLayoutVars>
          <dgm:chMax val="0"/>
          <dgm:chPref val="0"/>
        </dgm:presLayoutVars>
      </dgm:prSet>
      <dgm:spPr/>
    </dgm:pt>
    <dgm:pt modelId="{79945C78-4895-49F5-9BB7-B87022BBFAA7}" type="pres">
      <dgm:prSet presAssocID="{EEE912FA-7647-40C0-A4E4-7A4D51EE74EE}" presName="sibTrans" presStyleCnt="0"/>
      <dgm:spPr/>
    </dgm:pt>
    <dgm:pt modelId="{3EBEDBEB-B20F-47F8-AC5C-BF99A0910240}" type="pres">
      <dgm:prSet presAssocID="{5D6D593D-0334-4F67-8D15-81447B99EA77}" presName="compNode" presStyleCnt="0"/>
      <dgm:spPr/>
    </dgm:pt>
    <dgm:pt modelId="{6EFD145D-C8C7-440B-BFC9-4506AEB67039}" type="pres">
      <dgm:prSet presAssocID="{5D6D593D-0334-4F67-8D15-81447B99EA77}" presName="bgRect" presStyleLbl="bgShp" presStyleIdx="3" presStyleCnt="4"/>
      <dgm:spPr/>
    </dgm:pt>
    <dgm:pt modelId="{86BE1B94-97BE-4346-8747-FE4F8ABDD5B9}" type="pres">
      <dgm:prSet presAssocID="{5D6D593D-0334-4F67-8D15-81447B99EA7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92C8A99D-71E4-49FA-BDA8-A2642A9AF29E}" type="pres">
      <dgm:prSet presAssocID="{5D6D593D-0334-4F67-8D15-81447B99EA77}" presName="spaceRect" presStyleCnt="0"/>
      <dgm:spPr/>
    </dgm:pt>
    <dgm:pt modelId="{2A967444-87EE-4FE5-AC15-C2A6A8A9B3A6}" type="pres">
      <dgm:prSet presAssocID="{5D6D593D-0334-4F67-8D15-81447B99EA77}" presName="parTx" presStyleLbl="revTx" presStyleIdx="3" presStyleCnt="4">
        <dgm:presLayoutVars>
          <dgm:chMax val="0"/>
          <dgm:chPref val="0"/>
        </dgm:presLayoutVars>
      </dgm:prSet>
      <dgm:spPr/>
    </dgm:pt>
  </dgm:ptLst>
  <dgm:cxnLst>
    <dgm:cxn modelId="{6E3F440C-1788-4EE8-9E16-A5EB89656624}" srcId="{DAC7FC74-BDD1-40FA-A8E7-71E755D22321}" destId="{7FCE3766-8B13-446B-919F-419DF2445A35}" srcOrd="1" destOrd="0" parTransId="{F44C8048-5333-43EE-A887-C414634B25A7}" sibTransId="{90CB8576-EF95-43A5-971D-2E58077B973C}"/>
    <dgm:cxn modelId="{5CFFED18-FE52-471B-B704-4B2D28D77DC1}" srcId="{DAC7FC74-BDD1-40FA-A8E7-71E755D22321}" destId="{521F7B83-144E-4131-A081-D4075992E98F}" srcOrd="0" destOrd="0" parTransId="{23E8B753-153C-4063-BE0D-E8305304E316}" sibTransId="{616A166A-AC65-4389-91BB-279A0A4E442D}"/>
    <dgm:cxn modelId="{26C5613F-6CE6-4B47-B6EF-6462E923684E}" type="presOf" srcId="{DAC7FC74-BDD1-40FA-A8E7-71E755D22321}" destId="{154038BD-1A89-407B-BBFB-7CA07833DC72}" srcOrd="0" destOrd="0" presId="urn:microsoft.com/office/officeart/2018/2/layout/IconVerticalSolidList"/>
    <dgm:cxn modelId="{5EBC0C45-4B72-41BB-B046-B08F2D314DCA}" type="presOf" srcId="{7FCE3766-8B13-446B-919F-419DF2445A35}" destId="{AD8B75DC-F599-49C8-AA60-D22E545FB6A7}" srcOrd="0" destOrd="0" presId="urn:microsoft.com/office/officeart/2018/2/layout/IconVerticalSolidList"/>
    <dgm:cxn modelId="{D59BD36B-9F97-41B6-BDF8-F96582E94B07}" type="presOf" srcId="{521F7B83-144E-4131-A081-D4075992E98F}" destId="{3A2171FA-2CAC-489E-8735-EB34D7A68C65}" srcOrd="0" destOrd="0" presId="urn:microsoft.com/office/officeart/2018/2/layout/IconVerticalSolidList"/>
    <dgm:cxn modelId="{BC2CF06C-CB5A-4766-B04D-C75779BBFA76}" type="presOf" srcId="{5D6D593D-0334-4F67-8D15-81447B99EA77}" destId="{2A967444-87EE-4FE5-AC15-C2A6A8A9B3A6}" srcOrd="0" destOrd="0" presId="urn:microsoft.com/office/officeart/2018/2/layout/IconVerticalSolidList"/>
    <dgm:cxn modelId="{CBE7E3AC-E42D-499C-8F43-CC196B5D5E99}" type="presOf" srcId="{5C3F2D80-49EE-4960-AFCC-6D2693553580}" destId="{0FEAA19C-C945-4CB0-8B32-3AA55D05E27D}" srcOrd="0" destOrd="0" presId="urn:microsoft.com/office/officeart/2018/2/layout/IconVerticalSolidList"/>
    <dgm:cxn modelId="{ED6C89C9-556D-4F85-A6D5-2D5742EBDF1A}" srcId="{DAC7FC74-BDD1-40FA-A8E7-71E755D22321}" destId="{5C3F2D80-49EE-4960-AFCC-6D2693553580}" srcOrd="2" destOrd="0" parTransId="{ECBE29D4-5B4E-4AE1-BEA7-AA7EA46A3B9C}" sibTransId="{EEE912FA-7647-40C0-A4E4-7A4D51EE74EE}"/>
    <dgm:cxn modelId="{5CA5D8CA-FE71-4E9A-96F8-B5E3091054CE}" srcId="{DAC7FC74-BDD1-40FA-A8E7-71E755D22321}" destId="{5D6D593D-0334-4F67-8D15-81447B99EA77}" srcOrd="3" destOrd="0" parTransId="{3D922876-8F9A-4AF1-BA96-5D376BA5B5DF}" sibTransId="{D575E3DA-7910-4082-A911-9045435E59E6}"/>
    <dgm:cxn modelId="{EE57B602-C6B3-4333-90E8-841361553D9A}" type="presParOf" srcId="{154038BD-1A89-407B-BBFB-7CA07833DC72}" destId="{C4A25036-04F6-442A-8B83-0293FAE236DE}" srcOrd="0" destOrd="0" presId="urn:microsoft.com/office/officeart/2018/2/layout/IconVerticalSolidList"/>
    <dgm:cxn modelId="{E181E34F-A6B3-4547-B743-407FF162E7D4}" type="presParOf" srcId="{C4A25036-04F6-442A-8B83-0293FAE236DE}" destId="{5A40A0BD-992F-401B-9B55-8AD158C7469B}" srcOrd="0" destOrd="0" presId="urn:microsoft.com/office/officeart/2018/2/layout/IconVerticalSolidList"/>
    <dgm:cxn modelId="{273ACD3A-2030-4E47-9FB1-A0C2E43857F4}" type="presParOf" srcId="{C4A25036-04F6-442A-8B83-0293FAE236DE}" destId="{A8B8BEB1-3B86-4136-8B75-041E9C8C365B}" srcOrd="1" destOrd="0" presId="urn:microsoft.com/office/officeart/2018/2/layout/IconVerticalSolidList"/>
    <dgm:cxn modelId="{D1800178-0C19-4F8C-A0D6-ED153960009F}" type="presParOf" srcId="{C4A25036-04F6-442A-8B83-0293FAE236DE}" destId="{07466D0F-94A3-4BCC-8A21-597BF7FD6424}" srcOrd="2" destOrd="0" presId="urn:microsoft.com/office/officeart/2018/2/layout/IconVerticalSolidList"/>
    <dgm:cxn modelId="{24F9D1C0-5409-4FC9-AC68-CCF90A6967AD}" type="presParOf" srcId="{C4A25036-04F6-442A-8B83-0293FAE236DE}" destId="{3A2171FA-2CAC-489E-8735-EB34D7A68C65}" srcOrd="3" destOrd="0" presId="urn:microsoft.com/office/officeart/2018/2/layout/IconVerticalSolidList"/>
    <dgm:cxn modelId="{DBFBF842-3CF9-47BB-831C-B2987E4F3D78}" type="presParOf" srcId="{154038BD-1A89-407B-BBFB-7CA07833DC72}" destId="{65354E71-A081-44A6-B0EC-C5B16016C90E}" srcOrd="1" destOrd="0" presId="urn:microsoft.com/office/officeart/2018/2/layout/IconVerticalSolidList"/>
    <dgm:cxn modelId="{C48457C6-DBCC-4F31-AEBA-68B1403B5832}" type="presParOf" srcId="{154038BD-1A89-407B-BBFB-7CA07833DC72}" destId="{63D9D73F-8601-4303-84C3-AD88D30C1149}" srcOrd="2" destOrd="0" presId="urn:microsoft.com/office/officeart/2018/2/layout/IconVerticalSolidList"/>
    <dgm:cxn modelId="{0EF3D813-6671-4F9C-86D3-3577D6B682B3}" type="presParOf" srcId="{63D9D73F-8601-4303-84C3-AD88D30C1149}" destId="{A4D3D29A-00A2-4A9E-8955-665EE2A6161D}" srcOrd="0" destOrd="0" presId="urn:microsoft.com/office/officeart/2018/2/layout/IconVerticalSolidList"/>
    <dgm:cxn modelId="{2A76871F-173F-4AEA-96D9-BFAA707D4F9D}" type="presParOf" srcId="{63D9D73F-8601-4303-84C3-AD88D30C1149}" destId="{E4D78D89-D4FB-4867-8BED-1B82BBC029E0}" srcOrd="1" destOrd="0" presId="urn:microsoft.com/office/officeart/2018/2/layout/IconVerticalSolidList"/>
    <dgm:cxn modelId="{B6336869-1E4A-406A-9CCA-D9FDBA899E90}" type="presParOf" srcId="{63D9D73F-8601-4303-84C3-AD88D30C1149}" destId="{5AB0F413-95AC-421B-A317-1E007775B7F0}" srcOrd="2" destOrd="0" presId="urn:microsoft.com/office/officeart/2018/2/layout/IconVerticalSolidList"/>
    <dgm:cxn modelId="{821ECF71-CDF6-4E66-A252-E2EC3443BD8B}" type="presParOf" srcId="{63D9D73F-8601-4303-84C3-AD88D30C1149}" destId="{AD8B75DC-F599-49C8-AA60-D22E545FB6A7}" srcOrd="3" destOrd="0" presId="urn:microsoft.com/office/officeart/2018/2/layout/IconVerticalSolidList"/>
    <dgm:cxn modelId="{64D9A80D-8FF8-4470-BA4C-A6B3CDE24314}" type="presParOf" srcId="{154038BD-1A89-407B-BBFB-7CA07833DC72}" destId="{46D76CA7-A769-43AE-9977-E6899CBEB12E}" srcOrd="3" destOrd="0" presId="urn:microsoft.com/office/officeart/2018/2/layout/IconVerticalSolidList"/>
    <dgm:cxn modelId="{883D1BC1-9341-4FDD-83D0-A61152CBE6A7}" type="presParOf" srcId="{154038BD-1A89-407B-BBFB-7CA07833DC72}" destId="{FF71D557-4AA9-4AAE-9B04-A4F4CC23C4C9}" srcOrd="4" destOrd="0" presId="urn:microsoft.com/office/officeart/2018/2/layout/IconVerticalSolidList"/>
    <dgm:cxn modelId="{06809AD1-E987-4466-866F-E5B652E55DBB}" type="presParOf" srcId="{FF71D557-4AA9-4AAE-9B04-A4F4CC23C4C9}" destId="{ABF7F0F6-252D-4F3B-9E25-5A3B48AF36D8}" srcOrd="0" destOrd="0" presId="urn:microsoft.com/office/officeart/2018/2/layout/IconVerticalSolidList"/>
    <dgm:cxn modelId="{995FB484-9591-429D-9536-1FD09E18A3F8}" type="presParOf" srcId="{FF71D557-4AA9-4AAE-9B04-A4F4CC23C4C9}" destId="{4E58756A-D1FE-4B14-9280-DF9544D36A4C}" srcOrd="1" destOrd="0" presId="urn:microsoft.com/office/officeart/2018/2/layout/IconVerticalSolidList"/>
    <dgm:cxn modelId="{2F0ACAE2-26FD-4864-B76F-4342D0EA0E56}" type="presParOf" srcId="{FF71D557-4AA9-4AAE-9B04-A4F4CC23C4C9}" destId="{2D33CBBF-4933-443D-8298-3B93F5681567}" srcOrd="2" destOrd="0" presId="urn:microsoft.com/office/officeart/2018/2/layout/IconVerticalSolidList"/>
    <dgm:cxn modelId="{7E458D88-0136-4474-84B7-921BB6257461}" type="presParOf" srcId="{FF71D557-4AA9-4AAE-9B04-A4F4CC23C4C9}" destId="{0FEAA19C-C945-4CB0-8B32-3AA55D05E27D}" srcOrd="3" destOrd="0" presId="urn:microsoft.com/office/officeart/2018/2/layout/IconVerticalSolidList"/>
    <dgm:cxn modelId="{36A0EC27-E042-42E7-ABB1-5F4E8FF26335}" type="presParOf" srcId="{154038BD-1A89-407B-BBFB-7CA07833DC72}" destId="{79945C78-4895-49F5-9BB7-B87022BBFAA7}" srcOrd="5" destOrd="0" presId="urn:microsoft.com/office/officeart/2018/2/layout/IconVerticalSolidList"/>
    <dgm:cxn modelId="{7DF8263F-037A-4039-A934-9AD8ACF3D2A6}" type="presParOf" srcId="{154038BD-1A89-407B-BBFB-7CA07833DC72}" destId="{3EBEDBEB-B20F-47F8-AC5C-BF99A0910240}" srcOrd="6" destOrd="0" presId="urn:microsoft.com/office/officeart/2018/2/layout/IconVerticalSolidList"/>
    <dgm:cxn modelId="{799A4096-3261-40C2-8C21-49FE92176A13}" type="presParOf" srcId="{3EBEDBEB-B20F-47F8-AC5C-BF99A0910240}" destId="{6EFD145D-C8C7-440B-BFC9-4506AEB67039}" srcOrd="0" destOrd="0" presId="urn:microsoft.com/office/officeart/2018/2/layout/IconVerticalSolidList"/>
    <dgm:cxn modelId="{6900AFD2-1B50-44F5-BBC0-8D838B4DB828}" type="presParOf" srcId="{3EBEDBEB-B20F-47F8-AC5C-BF99A0910240}" destId="{86BE1B94-97BE-4346-8747-FE4F8ABDD5B9}" srcOrd="1" destOrd="0" presId="urn:microsoft.com/office/officeart/2018/2/layout/IconVerticalSolidList"/>
    <dgm:cxn modelId="{F80AB4AE-71BE-4314-AADA-8DFC1A2AC0AC}" type="presParOf" srcId="{3EBEDBEB-B20F-47F8-AC5C-BF99A0910240}" destId="{92C8A99D-71E4-49FA-BDA8-A2642A9AF29E}" srcOrd="2" destOrd="0" presId="urn:microsoft.com/office/officeart/2018/2/layout/IconVerticalSolidList"/>
    <dgm:cxn modelId="{596CAC24-E179-4A33-9862-065EE2CB572C}" type="presParOf" srcId="{3EBEDBEB-B20F-47F8-AC5C-BF99A0910240}" destId="{2A967444-87EE-4FE5-AC15-C2A6A8A9B3A6}"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40A0BD-992F-401B-9B55-8AD158C7469B}">
      <dsp:nvSpPr>
        <dsp:cNvPr id="0" name=""/>
        <dsp:cNvSpPr/>
      </dsp:nvSpPr>
      <dsp:spPr>
        <a:xfrm>
          <a:off x="0" y="1785"/>
          <a:ext cx="6714066" cy="9048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B8BEB1-3B86-4136-8B75-041E9C8C365B}">
      <dsp:nvSpPr>
        <dsp:cNvPr id="0" name=""/>
        <dsp:cNvSpPr/>
      </dsp:nvSpPr>
      <dsp:spPr>
        <a:xfrm>
          <a:off x="273706" y="205368"/>
          <a:ext cx="497647" cy="4976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2171FA-2CAC-489E-8735-EB34D7A68C65}">
      <dsp:nvSpPr>
        <dsp:cNvPr id="0" name=""/>
        <dsp:cNvSpPr/>
      </dsp:nvSpPr>
      <dsp:spPr>
        <a:xfrm>
          <a:off x="1045060" y="1785"/>
          <a:ext cx="5669005" cy="904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759" tIns="95759" rIns="95759" bIns="95759" numCol="1" spcCol="1270" anchor="ctr" anchorCtr="0">
          <a:noAutofit/>
        </a:bodyPr>
        <a:lstStyle/>
        <a:p>
          <a:pPr marL="0" lvl="0" indent="0" algn="l" defTabSz="666750">
            <a:lnSpc>
              <a:spcPct val="100000"/>
            </a:lnSpc>
            <a:spcBef>
              <a:spcPct val="0"/>
            </a:spcBef>
            <a:spcAft>
              <a:spcPct val="35000"/>
            </a:spcAft>
            <a:buNone/>
          </a:pPr>
          <a:r>
            <a:rPr lang="en-IN" sz="1500" b="0" i="0" kern="1200"/>
            <a:t>The primary objective is to automate the process of generating X-ray reports, reducing the time and effort required by healthcare professionals to create them manually.</a:t>
          </a:r>
          <a:endParaRPr lang="en-US" sz="1500" kern="1200"/>
        </a:p>
      </dsp:txBody>
      <dsp:txXfrm>
        <a:off x="1045060" y="1785"/>
        <a:ext cx="5669005" cy="904813"/>
      </dsp:txXfrm>
    </dsp:sp>
    <dsp:sp modelId="{A4D3D29A-00A2-4A9E-8955-665EE2A6161D}">
      <dsp:nvSpPr>
        <dsp:cNvPr id="0" name=""/>
        <dsp:cNvSpPr/>
      </dsp:nvSpPr>
      <dsp:spPr>
        <a:xfrm>
          <a:off x="0" y="1132802"/>
          <a:ext cx="6714066" cy="9048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D78D89-D4FB-4867-8BED-1B82BBC029E0}">
      <dsp:nvSpPr>
        <dsp:cNvPr id="0" name=""/>
        <dsp:cNvSpPr/>
      </dsp:nvSpPr>
      <dsp:spPr>
        <a:xfrm>
          <a:off x="273706" y="1336385"/>
          <a:ext cx="497647" cy="4976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8B75DC-F599-49C8-AA60-D22E545FB6A7}">
      <dsp:nvSpPr>
        <dsp:cNvPr id="0" name=""/>
        <dsp:cNvSpPr/>
      </dsp:nvSpPr>
      <dsp:spPr>
        <a:xfrm>
          <a:off x="1045060" y="1132802"/>
          <a:ext cx="5669005" cy="904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759" tIns="95759" rIns="95759" bIns="95759" numCol="1" spcCol="1270" anchor="ctr" anchorCtr="0">
          <a:noAutofit/>
        </a:bodyPr>
        <a:lstStyle/>
        <a:p>
          <a:pPr marL="0" lvl="0" indent="0" algn="l" defTabSz="666750">
            <a:lnSpc>
              <a:spcPct val="100000"/>
            </a:lnSpc>
            <a:spcBef>
              <a:spcPct val="0"/>
            </a:spcBef>
            <a:spcAft>
              <a:spcPct val="35000"/>
            </a:spcAft>
            <a:buNone/>
          </a:pPr>
          <a:r>
            <a:rPr lang="en-IN" sz="1500" b="0" i="0" kern="1200"/>
            <a:t>It will Increase the efficiency of radiologists and medical staff by providing a tool that can quickly generate accurate reports.</a:t>
          </a:r>
          <a:endParaRPr lang="en-US" sz="1500" kern="1200"/>
        </a:p>
      </dsp:txBody>
      <dsp:txXfrm>
        <a:off x="1045060" y="1132802"/>
        <a:ext cx="5669005" cy="904813"/>
      </dsp:txXfrm>
    </dsp:sp>
    <dsp:sp modelId="{ABF7F0F6-252D-4F3B-9E25-5A3B48AF36D8}">
      <dsp:nvSpPr>
        <dsp:cNvPr id="0" name=""/>
        <dsp:cNvSpPr/>
      </dsp:nvSpPr>
      <dsp:spPr>
        <a:xfrm>
          <a:off x="0" y="2263820"/>
          <a:ext cx="6714066" cy="9048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58756A-D1FE-4B14-9280-DF9544D36A4C}">
      <dsp:nvSpPr>
        <dsp:cNvPr id="0" name=""/>
        <dsp:cNvSpPr/>
      </dsp:nvSpPr>
      <dsp:spPr>
        <a:xfrm>
          <a:off x="273706" y="2467403"/>
          <a:ext cx="497647" cy="4976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EAA19C-C945-4CB0-8B32-3AA55D05E27D}">
      <dsp:nvSpPr>
        <dsp:cNvPr id="0" name=""/>
        <dsp:cNvSpPr/>
      </dsp:nvSpPr>
      <dsp:spPr>
        <a:xfrm>
          <a:off x="1045060" y="2263820"/>
          <a:ext cx="5669005" cy="904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759" tIns="95759" rIns="95759" bIns="95759" numCol="1" spcCol="1270" anchor="ctr" anchorCtr="0">
          <a:noAutofit/>
        </a:bodyPr>
        <a:lstStyle/>
        <a:p>
          <a:pPr marL="0" lvl="0" indent="0" algn="l" defTabSz="666750">
            <a:lnSpc>
              <a:spcPct val="100000"/>
            </a:lnSpc>
            <a:spcBef>
              <a:spcPct val="0"/>
            </a:spcBef>
            <a:spcAft>
              <a:spcPct val="35000"/>
            </a:spcAft>
            <a:buNone/>
          </a:pPr>
          <a:r>
            <a:rPr lang="en-IN" sz="1500" b="0" i="0" kern="1200"/>
            <a:t>Automating report generation will produces reports that are accurate and consistent, reducing the likelihood of errors that can occur in manual reporting.</a:t>
          </a:r>
          <a:endParaRPr lang="en-US" sz="1500" kern="1200"/>
        </a:p>
      </dsp:txBody>
      <dsp:txXfrm>
        <a:off x="1045060" y="2263820"/>
        <a:ext cx="5669005" cy="904813"/>
      </dsp:txXfrm>
    </dsp:sp>
    <dsp:sp modelId="{6EFD145D-C8C7-440B-BFC9-4506AEB67039}">
      <dsp:nvSpPr>
        <dsp:cNvPr id="0" name=""/>
        <dsp:cNvSpPr/>
      </dsp:nvSpPr>
      <dsp:spPr>
        <a:xfrm>
          <a:off x="0" y="3394837"/>
          <a:ext cx="6714066" cy="9048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BE1B94-97BE-4346-8747-FE4F8ABDD5B9}">
      <dsp:nvSpPr>
        <dsp:cNvPr id="0" name=""/>
        <dsp:cNvSpPr/>
      </dsp:nvSpPr>
      <dsp:spPr>
        <a:xfrm>
          <a:off x="273706" y="3598420"/>
          <a:ext cx="497647" cy="4976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967444-87EE-4FE5-AC15-C2A6A8A9B3A6}">
      <dsp:nvSpPr>
        <dsp:cNvPr id="0" name=""/>
        <dsp:cNvSpPr/>
      </dsp:nvSpPr>
      <dsp:spPr>
        <a:xfrm>
          <a:off x="1045060" y="3394837"/>
          <a:ext cx="5669005" cy="904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759" tIns="95759" rIns="95759" bIns="95759" numCol="1" spcCol="1270" anchor="ctr" anchorCtr="0">
          <a:noAutofit/>
        </a:bodyPr>
        <a:lstStyle/>
        <a:p>
          <a:pPr marL="0" lvl="0" indent="0" algn="l" defTabSz="666750">
            <a:lnSpc>
              <a:spcPct val="100000"/>
            </a:lnSpc>
            <a:spcBef>
              <a:spcPct val="0"/>
            </a:spcBef>
            <a:spcAft>
              <a:spcPct val="35000"/>
            </a:spcAft>
            <a:buNone/>
          </a:pPr>
          <a:r>
            <a:rPr lang="en-IN" sz="1500" b="0" i="0" kern="1200"/>
            <a:t>Develop a user-friendly and intuitive interface to make it easy to use the application without extensive training.</a:t>
          </a:r>
          <a:endParaRPr lang="en-US" sz="1500" kern="1200"/>
        </a:p>
      </dsp:txBody>
      <dsp:txXfrm>
        <a:off x="1045060" y="3394837"/>
        <a:ext cx="5669005" cy="90481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986d037e6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986d037e6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2986d037e6c_0_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986d037e6c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986d037e6c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2986d037e6c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986d037e6c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986d037e6c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g2986d037e6c_0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986d037e6c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986d037e6c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2986d037e6c_0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985402ab3d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985402ab3d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985402ab3d_0_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1"/>
          <p:cNvSpPr>
            <a:spLocks noGrp="1"/>
          </p:cNvSpPr>
          <p:nvPr>
            <p:ph type="pic" idx="2"/>
          </p:nvPr>
        </p:nvSpPr>
        <p:spPr>
          <a:xfrm>
            <a:off x="5183188" y="987425"/>
            <a:ext cx="6172200" cy="4873625"/>
          </a:xfrm>
          <a:prstGeom prst="rect">
            <a:avLst/>
          </a:prstGeom>
          <a:noFill/>
          <a:ln>
            <a:noFill/>
          </a:ln>
        </p:spPr>
      </p:sp>
      <p:sp>
        <p:nvSpPr>
          <p:cNvPr id="68" name="Google Shape;68;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421364" y="1726162"/>
            <a:ext cx="9144000" cy="1875875"/>
          </a:xfrm>
          <a:prstGeom prst="rect">
            <a:avLst/>
          </a:prstGeom>
          <a:noFill/>
          <a:ln>
            <a:noFill/>
          </a:ln>
        </p:spPr>
        <p:txBody>
          <a:bodyPr spcFirstLastPara="1" wrap="square" lIns="91425" tIns="45700" rIns="91425" bIns="45700" anchor="b" anchorCtr="0">
            <a:noAutofit/>
          </a:bodyPr>
          <a:lstStyle/>
          <a:p>
            <a:pPr marL="0" lvl="0" indent="0" algn="ctr" rtl="0">
              <a:lnSpc>
                <a:spcPct val="107000"/>
              </a:lnSpc>
              <a:spcBef>
                <a:spcPts val="0"/>
              </a:spcBef>
              <a:spcAft>
                <a:spcPts val="0"/>
              </a:spcAft>
              <a:buClr>
                <a:schemeClr val="dk1"/>
              </a:buClr>
              <a:buSzPts val="1800"/>
              <a:buFont typeface="Calibri"/>
              <a:buNone/>
            </a:pP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r>
              <a:rPr lang="en-IN" sz="1800" b="1" dirty="0">
                <a:latin typeface="Bookman Old Style"/>
                <a:ea typeface="Bookman Old Style"/>
                <a:cs typeface="Bookman Old Style"/>
                <a:sym typeface="Bookman Old Style"/>
              </a:rPr>
              <a:t>DEPARTMENT OF COMPUTER SCIENCE</a:t>
            </a:r>
            <a:br>
              <a:rPr lang="en-IN" sz="1800" dirty="0"/>
            </a:br>
            <a:br>
              <a:rPr lang="en-IN" sz="1800" dirty="0">
                <a:latin typeface="Calibri"/>
                <a:ea typeface="Calibri"/>
                <a:cs typeface="Calibri"/>
                <a:sym typeface="Calibri"/>
              </a:rPr>
            </a:br>
            <a:r>
              <a:rPr lang="en-IN" sz="1800" b="1" dirty="0">
                <a:solidFill>
                  <a:srgbClr val="000000"/>
                </a:solidFill>
                <a:latin typeface="Times New Roman"/>
                <a:ea typeface="Times New Roman"/>
                <a:cs typeface="Times New Roman"/>
                <a:sym typeface="Times New Roman"/>
              </a:rPr>
              <a:t> </a:t>
            </a:r>
            <a:br>
              <a:rPr lang="en-IN" sz="1800" dirty="0">
                <a:latin typeface="Calibri"/>
                <a:ea typeface="Calibri"/>
                <a:cs typeface="Calibri"/>
                <a:sym typeface="Calibri"/>
              </a:rPr>
            </a:br>
            <a:br>
              <a:rPr lang="en-IN" sz="1800" dirty="0"/>
            </a:br>
            <a:r>
              <a:rPr lang="en-IN" sz="3600" dirty="0"/>
              <a:t>II Project Presentation (KCS 753)</a:t>
            </a:r>
            <a:br>
              <a:rPr lang="en-IN" sz="3600" dirty="0"/>
            </a:br>
            <a:r>
              <a:rPr lang="en-IN" sz="3600" dirty="0"/>
              <a:t>App: Chest X-ray Report Generator</a:t>
            </a:r>
            <a:endParaRPr dirty="0"/>
          </a:p>
        </p:txBody>
      </p:sp>
      <p:sp>
        <p:nvSpPr>
          <p:cNvPr id="89" name="Google Shape;89;p1"/>
          <p:cNvSpPr txBox="1">
            <a:spLocks noGrp="1"/>
          </p:cNvSpPr>
          <p:nvPr>
            <p:ph type="subTitle" idx="1"/>
          </p:nvPr>
        </p:nvSpPr>
        <p:spPr>
          <a:xfrm>
            <a:off x="1524000" y="3900325"/>
            <a:ext cx="9485912" cy="2001837"/>
          </a:xfrm>
          <a:prstGeom prst="rect">
            <a:avLst/>
          </a:prstGeom>
          <a:noFill/>
          <a:ln>
            <a:noFill/>
          </a:ln>
        </p:spPr>
        <p:txBody>
          <a:bodyPr spcFirstLastPara="1" wrap="square" lIns="91425" tIns="45700" rIns="91425" bIns="45700" anchor="t" anchorCtr="0">
            <a:normAutofit fontScale="92500"/>
          </a:bodyPr>
          <a:lstStyle/>
          <a:p>
            <a:pPr marL="5029200" lvl="0" indent="457200" algn="ctr" rtl="0">
              <a:lnSpc>
                <a:spcPct val="90000"/>
              </a:lnSpc>
              <a:spcBef>
                <a:spcPts val="0"/>
              </a:spcBef>
              <a:spcAft>
                <a:spcPts val="0"/>
              </a:spcAft>
              <a:buClr>
                <a:schemeClr val="dk1"/>
              </a:buClr>
              <a:buSzPct val="100000"/>
              <a:buNone/>
            </a:pPr>
            <a:r>
              <a:rPr lang="en-IN" dirty="0"/>
              <a:t>Guide Name: </a:t>
            </a:r>
            <a:r>
              <a:rPr lang="en-IN" b="1" dirty="0"/>
              <a:t>Mr. Pawan Kumar Pal</a:t>
            </a:r>
            <a:endParaRPr b="1" dirty="0"/>
          </a:p>
          <a:p>
            <a:pPr marL="0" lvl="0" indent="0" algn="ctr" rtl="0">
              <a:lnSpc>
                <a:spcPct val="90000"/>
              </a:lnSpc>
              <a:spcBef>
                <a:spcPts val="1000"/>
              </a:spcBef>
              <a:spcAft>
                <a:spcPts val="0"/>
              </a:spcAft>
              <a:buClr>
                <a:schemeClr val="dk1"/>
              </a:buClr>
              <a:buSzPct val="100000"/>
              <a:buNone/>
            </a:pPr>
            <a:r>
              <a:rPr lang="en-IN" dirty="0"/>
              <a:t>						</a:t>
            </a:r>
            <a:r>
              <a:rPr lang="en-US" dirty="0"/>
              <a:t>1. </a:t>
            </a:r>
            <a:r>
              <a:rPr lang="en-US" dirty="0" err="1"/>
              <a:t>Sujal</a:t>
            </a:r>
            <a:r>
              <a:rPr lang="en-US" dirty="0"/>
              <a:t> Gupta 2000290120166/C</a:t>
            </a:r>
          </a:p>
          <a:p>
            <a:pPr marL="3200400" lvl="0" indent="457200" algn="ctr" rtl="0">
              <a:lnSpc>
                <a:spcPct val="90000"/>
              </a:lnSpc>
              <a:spcBef>
                <a:spcPts val="1000"/>
              </a:spcBef>
              <a:spcAft>
                <a:spcPts val="0"/>
              </a:spcAft>
              <a:buClr>
                <a:schemeClr val="dk1"/>
              </a:buClr>
              <a:buSzPct val="100000"/>
              <a:buNone/>
            </a:pPr>
            <a:r>
              <a:rPr lang="en-IN" dirty="0"/>
              <a:t>                           </a:t>
            </a:r>
            <a:r>
              <a:rPr lang="nn-NO" dirty="0"/>
              <a:t> 2. Vikas Yadav 2000290120190/C</a:t>
            </a:r>
          </a:p>
          <a:p>
            <a:pPr marL="0" lvl="0" indent="0" algn="r" rtl="0">
              <a:lnSpc>
                <a:spcPct val="90000"/>
              </a:lnSpc>
              <a:spcBef>
                <a:spcPts val="1000"/>
              </a:spcBef>
              <a:spcAft>
                <a:spcPts val="0"/>
              </a:spcAft>
              <a:buClr>
                <a:schemeClr val="dk1"/>
              </a:buClr>
              <a:buSzPct val="100000"/>
              <a:buNone/>
            </a:pPr>
            <a:r>
              <a:rPr lang="en-IN" dirty="0"/>
              <a:t> 			                              3. Anmol Ratan 2100290128001/C</a:t>
            </a:r>
            <a:endParaRPr dirty="0"/>
          </a:p>
          <a:p>
            <a:pPr marL="0" lvl="0" indent="0" algn="ctr" rtl="0">
              <a:lnSpc>
                <a:spcPct val="90000"/>
              </a:lnSpc>
              <a:spcBef>
                <a:spcPts val="1000"/>
              </a:spcBef>
              <a:spcAft>
                <a:spcPts val="0"/>
              </a:spcAft>
              <a:buClr>
                <a:schemeClr val="dk1"/>
              </a:buClr>
              <a:buSzPct val="100000"/>
              <a:buNone/>
            </a:pPr>
            <a:endParaRPr dirty="0"/>
          </a:p>
        </p:txBody>
      </p:sp>
      <p:sp>
        <p:nvSpPr>
          <p:cNvPr id="90" name="Google Shape;90;p1"/>
          <p:cNvSpPr/>
          <p:nvPr/>
        </p:nvSpPr>
        <p:spPr>
          <a:xfrm>
            <a:off x="0" y="0"/>
            <a:ext cx="12192000" cy="457200"/>
          </a:xfrm>
          <a:prstGeom prst="rect">
            <a:avLst/>
          </a:prstGeom>
          <a:noFill/>
          <a:ln>
            <a:noFill/>
          </a:ln>
        </p:spPr>
        <p:txBody>
          <a:bodyPr spcFirstLastPara="1" wrap="square" lIns="126950" tIns="22200" rIns="91425" bIns="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1" name="Google Shape;91;p1"/>
          <p:cNvPicPr preferRelativeResize="0"/>
          <p:nvPr/>
        </p:nvPicPr>
        <p:blipFill rotWithShape="1">
          <a:blip r:embed="rId3">
            <a:alphaModFix/>
          </a:blip>
          <a:srcRect/>
          <a:stretch/>
        </p:blipFill>
        <p:spPr>
          <a:xfrm>
            <a:off x="813977" y="228600"/>
            <a:ext cx="10195935" cy="9563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0"/>
        <p:cNvGrpSpPr/>
        <p:nvPr/>
      </p:nvGrpSpPr>
      <p:grpSpPr>
        <a:xfrm>
          <a:off x="0" y="0"/>
          <a:ext cx="0" cy="0"/>
          <a:chOff x="0" y="0"/>
          <a:chExt cx="0" cy="0"/>
        </a:xfrm>
      </p:grpSpPr>
      <p:sp useBgFill="1">
        <p:nvSpPr>
          <p:cNvPr id="172" name="Rectangle 17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Google Shape;161;g2985402ab3d_0_22"/>
          <p:cNvSpPr txBox="1">
            <a:spLocks noGrp="1"/>
          </p:cNvSpPr>
          <p:nvPr>
            <p:ph type="title"/>
          </p:nvPr>
        </p:nvSpPr>
        <p:spPr>
          <a:xfrm>
            <a:off x="638882" y="639193"/>
            <a:ext cx="3571810" cy="3573516"/>
          </a:xfrm>
          <a:prstGeom prst="rect">
            <a:avLst/>
          </a:prstGeom>
        </p:spPr>
        <p:txBody>
          <a:bodyPr spcFirstLastPara="1" vert="horz" lIns="91440" tIns="45720" rIns="91440" bIns="45720" rtlCol="0" anchor="b" anchorCtr="0">
            <a:normAutofit/>
          </a:bodyPr>
          <a:lstStyle/>
          <a:p>
            <a:pPr marL="0" lvl="0" indent="0">
              <a:spcBef>
                <a:spcPct val="0"/>
              </a:spcBef>
              <a:spcAft>
                <a:spcPts val="0"/>
              </a:spcAft>
            </a:pPr>
            <a:r>
              <a:rPr lang="en-US" sz="6600" kern="1200">
                <a:solidFill>
                  <a:schemeClr val="tx1"/>
                </a:solidFill>
                <a:latin typeface="+mj-lt"/>
                <a:ea typeface="+mj-ea"/>
                <a:cs typeface="+mj-cs"/>
              </a:rPr>
              <a:t>Process Flow Diagram</a:t>
            </a:r>
          </a:p>
        </p:txBody>
      </p:sp>
      <p:sp>
        <p:nvSpPr>
          <p:cNvPr id="17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2" name="Google Shape;162;g2985402ab3d_0_22"/>
          <p:cNvPicPr preferRelativeResize="0"/>
          <p:nvPr/>
        </p:nvPicPr>
        <p:blipFill>
          <a:blip r:embed="rId3"/>
          <a:stretch>
            <a:fillRect/>
          </a:stretch>
        </p:blipFill>
        <p:spPr>
          <a:xfrm>
            <a:off x="6561792" y="640080"/>
            <a:ext cx="3399624" cy="555040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diagram of a diagram&#10;&#10;Description automatically generated">
            <a:extLst>
              <a:ext uri="{FF2B5EF4-FFF2-40B4-BE49-F238E27FC236}">
                <a16:creationId xmlns:a16="http://schemas.microsoft.com/office/drawing/2014/main" id="{B64EC310-0E7A-DC79-F9E9-E823D87A262F}"/>
              </a:ext>
            </a:extLst>
          </p:cNvPr>
          <p:cNvPicPr>
            <a:picLocks noChangeAspect="1"/>
          </p:cNvPicPr>
          <p:nvPr/>
        </p:nvPicPr>
        <p:blipFill>
          <a:blip r:embed="rId2"/>
          <a:stretch>
            <a:fillRect/>
          </a:stretch>
        </p:blipFill>
        <p:spPr>
          <a:xfrm>
            <a:off x="1230439" y="643466"/>
            <a:ext cx="9731121" cy="5571067"/>
          </a:xfrm>
          <a:prstGeom prst="rect">
            <a:avLst/>
          </a:prstGeom>
        </p:spPr>
      </p:pic>
    </p:spTree>
    <p:extLst>
      <p:ext uri="{BB962C8B-B14F-4D97-AF65-F5344CB8AC3E}">
        <p14:creationId xmlns:p14="http://schemas.microsoft.com/office/powerpoint/2010/main" val="3013660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Research Paper Status</a:t>
            </a:r>
            <a:endParaRPr/>
          </a:p>
        </p:txBody>
      </p:sp>
      <p:sp>
        <p:nvSpPr>
          <p:cNvPr id="174" name="Google Shape;174;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IN"/>
              <a:t>Completed Work:</a:t>
            </a:r>
            <a:endParaRPr/>
          </a:p>
          <a:p>
            <a:pPr marL="228600" lvl="0" indent="-228600" algn="l" rtl="0">
              <a:lnSpc>
                <a:spcPct val="90000"/>
              </a:lnSpc>
              <a:spcBef>
                <a:spcPts val="0"/>
              </a:spcBef>
              <a:spcAft>
                <a:spcPts val="0"/>
              </a:spcAft>
              <a:buClr>
                <a:schemeClr val="dk1"/>
              </a:buClr>
              <a:buSzPts val="2800"/>
              <a:buChar char="•"/>
            </a:pPr>
            <a:r>
              <a:rPr lang="en-IN"/>
              <a:t>Abstract</a:t>
            </a:r>
            <a:endParaRPr/>
          </a:p>
          <a:p>
            <a:pPr marL="228600" lvl="0" indent="-228600" algn="l" rtl="0">
              <a:lnSpc>
                <a:spcPct val="90000"/>
              </a:lnSpc>
              <a:spcBef>
                <a:spcPts val="1000"/>
              </a:spcBef>
              <a:spcAft>
                <a:spcPts val="0"/>
              </a:spcAft>
              <a:buClr>
                <a:schemeClr val="dk1"/>
              </a:buClr>
              <a:buSzPts val="2800"/>
              <a:buChar char="•"/>
            </a:pPr>
            <a:r>
              <a:rPr lang="en-IN"/>
              <a:t>Introduction</a:t>
            </a:r>
            <a:endParaRPr/>
          </a:p>
          <a:p>
            <a:pPr marL="228600" lvl="0" indent="-228600" algn="l" rtl="0">
              <a:lnSpc>
                <a:spcPct val="90000"/>
              </a:lnSpc>
              <a:spcBef>
                <a:spcPts val="1000"/>
              </a:spcBef>
              <a:spcAft>
                <a:spcPts val="0"/>
              </a:spcAft>
              <a:buClr>
                <a:schemeClr val="dk1"/>
              </a:buClr>
              <a:buSzPts val="2800"/>
              <a:buChar char="•"/>
            </a:pPr>
            <a:r>
              <a:rPr lang="en-IN"/>
              <a:t>Literature survey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8"/>
        <p:cNvGrpSpPr/>
        <p:nvPr/>
      </p:nvGrpSpPr>
      <p:grpSpPr>
        <a:xfrm>
          <a:off x="0" y="0"/>
          <a:ext cx="0" cy="0"/>
          <a:chOff x="0" y="0"/>
          <a:chExt cx="0" cy="0"/>
        </a:xfrm>
      </p:grpSpPr>
      <p:sp useBgFill="1">
        <p:nvSpPr>
          <p:cNvPr id="195" name="Rectangle 194">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A01BCB23-9C0F-D028-1059-43CEBECEA81C}"/>
              </a:ext>
            </a:extLst>
          </p:cNvPr>
          <p:cNvPicPr>
            <a:picLocks noChangeAspect="1"/>
          </p:cNvPicPr>
          <p:nvPr/>
        </p:nvPicPr>
        <p:blipFill rotWithShape="1">
          <a:blip r:embed="rId3"/>
          <a:srcRect t="25958" b="32956"/>
          <a:stretch/>
        </p:blipFill>
        <p:spPr>
          <a:xfrm>
            <a:off x="20" y="10"/>
            <a:ext cx="12191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197"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Google Shape;180;p9"/>
          <p:cNvSpPr txBox="1">
            <a:spLocks noGrp="1"/>
          </p:cNvSpPr>
          <p:nvPr>
            <p:ph type="body" idx="1"/>
          </p:nvPr>
        </p:nvSpPr>
        <p:spPr>
          <a:xfrm>
            <a:off x="4654294" y="4777739"/>
            <a:ext cx="6897626" cy="1399223"/>
          </a:xfrm>
          <a:prstGeom prst="rect">
            <a:avLst/>
          </a:prstGeom>
        </p:spPr>
        <p:txBody>
          <a:bodyPr spcFirstLastPara="1" lIns="91425" tIns="45700" rIns="91425" bIns="45700" anchor="ctr" anchorCtr="0">
            <a:normAutofit/>
          </a:bodyPr>
          <a:lstStyle/>
          <a:p>
            <a:pPr marL="228600" lvl="0" indent="-228600" rtl="0">
              <a:spcBef>
                <a:spcPts val="0"/>
              </a:spcBef>
              <a:spcAft>
                <a:spcPts val="600"/>
              </a:spcAft>
              <a:buClr>
                <a:schemeClr val="dk1"/>
              </a:buClr>
              <a:buSzPts val="2800"/>
              <a:buChar char="•"/>
            </a:pPr>
            <a:r>
              <a:rPr lang="en-IN" sz="2200" b="1"/>
              <a:t>Output:</a:t>
            </a:r>
          </a:p>
          <a:p>
            <a:pPr marL="228600" lvl="0" indent="0" rtl="0">
              <a:spcBef>
                <a:spcPts val="0"/>
              </a:spcBef>
              <a:spcAft>
                <a:spcPts val="600"/>
              </a:spcAft>
              <a:buNone/>
            </a:pPr>
            <a:endParaRPr lang="en-IN" sz="22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0"/>
          <p:cNvSpPr txBox="1">
            <a:spLocks noGrp="1"/>
          </p:cNvSpPr>
          <p:nvPr>
            <p:ph type="title"/>
          </p:nvPr>
        </p:nvSpPr>
        <p:spPr>
          <a:xfrm>
            <a:off x="838200" y="2579329"/>
            <a:ext cx="10571375" cy="849672"/>
          </a:xfrm>
          <a:prstGeom prst="rect">
            <a:avLst/>
          </a:prstGeom>
          <a:noFill/>
          <a:ln>
            <a:noFill/>
          </a:ln>
        </p:spPr>
        <p:txBody>
          <a:bodyPr spcFirstLastPara="1" wrap="square" lIns="91425" tIns="45700" rIns="91425" bIns="45700" anchor="ctr" anchorCtr="0">
            <a:normAutofit fontScale="90000"/>
          </a:bodyPr>
          <a:lstStyle/>
          <a:p>
            <a:pPr>
              <a:buSzPts val="4400"/>
            </a:pPr>
            <a:br>
              <a:rPr lang="en-IN" dirty="0"/>
            </a:br>
            <a:endParaRPr dirty="0"/>
          </a:p>
        </p:txBody>
      </p:sp>
      <p:sp>
        <p:nvSpPr>
          <p:cNvPr id="187" name="Google Shape;187;p10"/>
          <p:cNvSpPr txBox="1">
            <a:spLocks noGrp="1"/>
          </p:cNvSpPr>
          <p:nvPr>
            <p:ph type="body" idx="1"/>
          </p:nvPr>
        </p:nvSpPr>
        <p:spPr>
          <a:xfrm>
            <a:off x="782425" y="1843088"/>
            <a:ext cx="8880835" cy="107783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dirty="0"/>
              <a:t>Patent Draft:- Submitted</a:t>
            </a:r>
            <a:endParaRPr dirty="0"/>
          </a:p>
        </p:txBody>
      </p:sp>
      <p:sp>
        <p:nvSpPr>
          <p:cNvPr id="2" name="Google Shape;186;p10">
            <a:extLst>
              <a:ext uri="{FF2B5EF4-FFF2-40B4-BE49-F238E27FC236}">
                <a16:creationId xmlns:a16="http://schemas.microsoft.com/office/drawing/2014/main" id="{749D5773-C7B1-609F-26F4-90A110C4294E}"/>
              </a:ext>
            </a:extLst>
          </p:cNvPr>
          <p:cNvSpPr txBox="1">
            <a:spLocks/>
          </p:cNvSpPr>
          <p:nvPr/>
        </p:nvSpPr>
        <p:spPr>
          <a:xfrm>
            <a:off x="990600" y="517525"/>
            <a:ext cx="105156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IN" dirty="0"/>
              <a:t>Report	</a:t>
            </a:r>
          </a:p>
        </p:txBody>
      </p:sp>
      <p:sp>
        <p:nvSpPr>
          <p:cNvPr id="3" name="Google Shape;187;p10">
            <a:extLst>
              <a:ext uri="{FF2B5EF4-FFF2-40B4-BE49-F238E27FC236}">
                <a16:creationId xmlns:a16="http://schemas.microsoft.com/office/drawing/2014/main" id="{14E5243A-CDBB-EB38-9ACE-E15CE85A8F57}"/>
              </a:ext>
            </a:extLst>
          </p:cNvPr>
          <p:cNvSpPr txBox="1">
            <a:spLocks/>
          </p:cNvSpPr>
          <p:nvPr/>
        </p:nvSpPr>
        <p:spPr>
          <a:xfrm>
            <a:off x="782425" y="2859251"/>
            <a:ext cx="8880835" cy="107783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228600">
              <a:spcBef>
                <a:spcPts val="0"/>
              </a:spcBef>
              <a:buSzPts val="2800"/>
            </a:pPr>
            <a:r>
              <a:rPr lang="en-IN" dirty="0"/>
              <a:t>Testing Report:- Submitted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1"/>
        <p:cNvGrpSpPr/>
        <p:nvPr/>
      </p:nvGrpSpPr>
      <p:grpSpPr>
        <a:xfrm>
          <a:off x="0" y="0"/>
          <a:ext cx="0" cy="0"/>
          <a:chOff x="0" y="0"/>
          <a:chExt cx="0" cy="0"/>
        </a:xfrm>
      </p:grpSpPr>
      <p:sp useBgFill="1">
        <p:nvSpPr>
          <p:cNvPr id="199" name="Rectangle 19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Google Shape;192;p11"/>
          <p:cNvSpPr txBox="1">
            <a:spLocks noGrp="1"/>
          </p:cNvSpPr>
          <p:nvPr>
            <p:ph type="title"/>
          </p:nvPr>
        </p:nvSpPr>
        <p:spPr>
          <a:xfrm>
            <a:off x="5297762" y="329184"/>
            <a:ext cx="6251110" cy="1783080"/>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4400"/>
              <a:buFont typeface="Calibri"/>
              <a:buNone/>
            </a:pPr>
            <a:r>
              <a:rPr lang="en-IN" sz="5400"/>
              <a:t>References	</a:t>
            </a:r>
          </a:p>
        </p:txBody>
      </p:sp>
      <p:pic>
        <p:nvPicPr>
          <p:cNvPr id="195" name="Picture 194" descr="Graph on document with pen">
            <a:extLst>
              <a:ext uri="{FF2B5EF4-FFF2-40B4-BE49-F238E27FC236}">
                <a16:creationId xmlns:a16="http://schemas.microsoft.com/office/drawing/2014/main" id="{3D71C9E6-E286-B8C0-A324-6A9AAF8498EE}"/>
              </a:ext>
            </a:extLst>
          </p:cNvPr>
          <p:cNvPicPr>
            <a:picLocks noChangeAspect="1"/>
          </p:cNvPicPr>
          <p:nvPr/>
        </p:nvPicPr>
        <p:blipFill rotWithShape="1">
          <a:blip r:embed="rId3"/>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Google Shape;193;p11"/>
          <p:cNvSpPr txBox="1">
            <a:spLocks noGrp="1"/>
          </p:cNvSpPr>
          <p:nvPr>
            <p:ph type="body" idx="1"/>
          </p:nvPr>
        </p:nvSpPr>
        <p:spPr>
          <a:xfrm>
            <a:off x="5297762" y="2706624"/>
            <a:ext cx="6251110" cy="3483864"/>
          </a:xfrm>
          <a:prstGeom prst="rect">
            <a:avLst/>
          </a:prstGeom>
        </p:spPr>
        <p:txBody>
          <a:bodyPr spcFirstLastPara="1" lIns="91425" tIns="45700" rIns="91425" bIns="45700" anchorCtr="0">
            <a:normAutofit/>
          </a:bodyPr>
          <a:lstStyle/>
          <a:p>
            <a:pPr marL="457200" lvl="0" indent="-381000" rtl="0">
              <a:spcBef>
                <a:spcPts val="0"/>
              </a:spcBef>
              <a:spcAft>
                <a:spcPts val="600"/>
              </a:spcAft>
              <a:buClr>
                <a:srgbClr val="2196D1"/>
              </a:buClr>
              <a:buSzPts val="2400"/>
              <a:buChar char="•"/>
            </a:pPr>
            <a:r>
              <a:rPr lang="en-IN" sz="1200"/>
              <a:t>Lukaszewicz A, Uricchio J, Gerasymchuk G. The art of the radiology report: practical and stylistic guidelines for perfecting the conveyance of imaging findings.Can Assoc Radiol J 2016.</a:t>
            </a:r>
          </a:p>
          <a:p>
            <a:pPr marL="457200" lvl="0" indent="-381000" rtl="0">
              <a:spcBef>
                <a:spcPts val="0"/>
              </a:spcBef>
              <a:spcAft>
                <a:spcPts val="600"/>
              </a:spcAft>
              <a:buClr>
                <a:srgbClr val="2196D1"/>
              </a:buClr>
              <a:buSzPts val="2400"/>
              <a:buChar char="•"/>
            </a:pPr>
            <a:r>
              <a:rPr lang="en-IN" sz="1200"/>
              <a:t>Xue Y, Xu T, Long LR, Xue Z, Antani S, Thoma GR, Huang X. Multimodal recurrent model with attention for automated radiology report generation. Proceedings of the international conference on medical image computing and computer-assisted intervention (MICCAI). Granada, Spain: Springer; 2018. </a:t>
            </a:r>
          </a:p>
          <a:p>
            <a:pPr marL="457200" lvl="0" indent="-381000" rtl="0">
              <a:spcBef>
                <a:spcPts val="0"/>
              </a:spcBef>
              <a:spcAft>
                <a:spcPts val="600"/>
              </a:spcAft>
              <a:buSzPts val="2400"/>
              <a:buChar char="•"/>
            </a:pPr>
            <a:r>
              <a:rPr lang="en-IN" sz="1200"/>
              <a:t>Jimmy Ba, Volodymyr Mnih, and Koray Kavukcuoglu.Multiple object recognition with visual attention. </a:t>
            </a:r>
            <a:r>
              <a:rPr lang="en-IN" sz="1200" i="1"/>
              <a:t>ICLR</a:t>
            </a:r>
            <a:r>
              <a:rPr lang="en-IN" sz="1200"/>
              <a:t>, 2015.</a:t>
            </a:r>
          </a:p>
          <a:p>
            <a:pPr marL="457200" lvl="0" indent="-381000" rtl="0">
              <a:spcBef>
                <a:spcPts val="0"/>
              </a:spcBef>
              <a:spcAft>
                <a:spcPts val="600"/>
              </a:spcAft>
              <a:buClr>
                <a:srgbClr val="2196D1"/>
              </a:buClr>
              <a:buSzPts val="2400"/>
              <a:buChar char="•"/>
            </a:pPr>
            <a:r>
              <a:rPr lang="en-IN" sz="1200"/>
              <a:t>Razvan Pascanu, Caglar Gulcehre, Kyunghyun Cho, and Yoshua Bengio. How to construct deep recurrent neural networks. </a:t>
            </a:r>
            <a:r>
              <a:rPr lang="en-IN" sz="1200" i="1"/>
              <a:t>ICLR</a:t>
            </a:r>
            <a:r>
              <a:rPr lang="en-IN" sz="1200"/>
              <a:t>, 2014.</a:t>
            </a:r>
          </a:p>
          <a:p>
            <a:pPr marL="457200" lvl="0" indent="-381000" rtl="0">
              <a:spcBef>
                <a:spcPts val="0"/>
              </a:spcBef>
              <a:spcAft>
                <a:spcPts val="600"/>
              </a:spcAft>
              <a:buClr>
                <a:srgbClr val="2196D1"/>
              </a:buClr>
              <a:buSzPts val="2400"/>
              <a:buChar char="•"/>
            </a:pPr>
            <a:r>
              <a:rPr lang="en-IN" sz="1200"/>
              <a:t>Aerts HJ, Velazquez ER, Leijenaar RT, Parmar C, Grossmann P, Carvalho S, Bussink J, Monshouwer R, Haibe-Kains B, Rietveld D et al (2014) Decoding tumour phenotype by noninvasive imaging using a quantitative radiomics approach.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8"/>
        <p:cNvGrpSpPr/>
        <p:nvPr/>
      </p:nvGrpSpPr>
      <p:grpSpPr>
        <a:xfrm>
          <a:off x="0" y="0"/>
          <a:ext cx="0" cy="0"/>
          <a:chOff x="0" y="0"/>
          <a:chExt cx="0" cy="0"/>
        </a:xfrm>
      </p:grpSpPr>
      <p:sp useBgFill="1">
        <p:nvSpPr>
          <p:cNvPr id="205" name="Rectangle 20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1" name="Picture 200" descr="Desk with stethoscope and computer keyboard">
            <a:extLst>
              <a:ext uri="{FF2B5EF4-FFF2-40B4-BE49-F238E27FC236}">
                <a16:creationId xmlns:a16="http://schemas.microsoft.com/office/drawing/2014/main" id="{FB32B93A-8843-709E-682C-927C8DBD4E9B}"/>
              </a:ext>
            </a:extLst>
          </p:cNvPr>
          <p:cNvPicPr>
            <a:picLocks noChangeAspect="1"/>
          </p:cNvPicPr>
          <p:nvPr/>
        </p:nvPicPr>
        <p:blipFill rotWithShape="1">
          <a:blip r:embed="rId3"/>
          <a:srcRect l="54670" r="-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7"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Google Shape;199;g2986d037e6c_0_38"/>
          <p:cNvSpPr txBox="1">
            <a:spLocks noGrp="1"/>
          </p:cNvSpPr>
          <p:nvPr>
            <p:ph type="body" idx="1"/>
          </p:nvPr>
        </p:nvSpPr>
        <p:spPr>
          <a:xfrm>
            <a:off x="5297762" y="2706624"/>
            <a:ext cx="6251110" cy="3483864"/>
          </a:xfrm>
          <a:prstGeom prst="rect">
            <a:avLst/>
          </a:prstGeom>
        </p:spPr>
        <p:txBody>
          <a:bodyPr spcFirstLastPara="1" lIns="91425" tIns="45700" rIns="91425" bIns="45700" anchorCtr="0">
            <a:normAutofit/>
          </a:bodyPr>
          <a:lstStyle/>
          <a:p>
            <a:pPr marL="457200" lvl="0" indent="-381000" rtl="0">
              <a:spcBef>
                <a:spcPts val="0"/>
              </a:spcBef>
              <a:spcAft>
                <a:spcPts val="600"/>
              </a:spcAft>
              <a:buClr>
                <a:srgbClr val="2196D1"/>
              </a:buClr>
              <a:buSzPts val="2400"/>
              <a:buFont typeface="Calibri"/>
              <a:buChar char="•"/>
            </a:pPr>
            <a:r>
              <a:rPr lang="en-IN" sz="1200"/>
              <a:t>Nat Commun 5:1–92. Agrawal H, Desai K, Wang Y, Chen X, Jain R, Johnson M, Batra D, Parikh D, Lee S, Anderson P(2019) nocaps: novel object captioning at scale. In: Proceedings of the IEEE international conference on computer vision, Seoul, Korea, pp 8948–8957</a:t>
            </a:r>
          </a:p>
          <a:p>
            <a:pPr marL="457200" lvl="0" indent="-381000" rtl="0">
              <a:spcBef>
                <a:spcPts val="0"/>
              </a:spcBef>
              <a:spcAft>
                <a:spcPts val="600"/>
              </a:spcAft>
              <a:buClr>
                <a:srgbClr val="2196D1"/>
              </a:buClr>
              <a:buSzPts val="2400"/>
              <a:buFont typeface="Calibri"/>
              <a:buChar char="•"/>
            </a:pPr>
            <a:r>
              <a:rPr lang="en-IN" sz="1200"/>
              <a:t>3. Anderson P, Fernando B, Johnson M, Gould S (2016) SPICE: semantic propositional image caption evaluation. In: Proceedings of the European conference on computer vision, Amsterdam, Netherlands, pp 382–398</a:t>
            </a:r>
          </a:p>
          <a:p>
            <a:pPr marL="457200" lvl="0" indent="-381000" rtl="0">
              <a:spcBef>
                <a:spcPts val="0"/>
              </a:spcBef>
              <a:spcAft>
                <a:spcPts val="600"/>
              </a:spcAft>
              <a:buClr>
                <a:srgbClr val="2196D1"/>
              </a:buClr>
              <a:buSzPts val="2400"/>
              <a:buFont typeface="Calibri"/>
              <a:buChar char="•"/>
            </a:pPr>
            <a:r>
              <a:rPr lang="en-IN" sz="1200"/>
              <a:t>Jing, B., Xie, P., Xing, E.: On the automatic generation of medical imaging reports.</a:t>
            </a:r>
          </a:p>
          <a:p>
            <a:pPr marL="457200" lvl="0" indent="-381000" rtl="0">
              <a:spcBef>
                <a:spcPts val="0"/>
              </a:spcBef>
              <a:spcAft>
                <a:spcPts val="600"/>
              </a:spcAft>
              <a:buClr>
                <a:srgbClr val="2196D1"/>
              </a:buClr>
              <a:buSzPts val="2400"/>
              <a:buFont typeface="Calibri"/>
              <a:buChar char="•"/>
            </a:pPr>
            <a:r>
              <a:rPr lang="en-IN" sz="1200"/>
              <a:t>ACL (2018)</a:t>
            </a:r>
          </a:p>
          <a:p>
            <a:pPr marL="457200" lvl="0" indent="-381000" rtl="0">
              <a:spcBef>
                <a:spcPts val="0"/>
              </a:spcBef>
              <a:spcAft>
                <a:spcPts val="600"/>
              </a:spcAft>
              <a:buClr>
                <a:srgbClr val="2196D1"/>
              </a:buClr>
              <a:buSzPts val="2400"/>
              <a:buFont typeface="Calibri"/>
              <a:buChar char="•"/>
            </a:pPr>
            <a:r>
              <a:rPr lang="en-IN" sz="1200"/>
              <a:t>3. Wang, X., Peng, Y., Lu, L., Lu, Z., Summers, R.M.: Tienet: Text-image embedding</a:t>
            </a:r>
          </a:p>
          <a:p>
            <a:pPr marL="457200" lvl="0" indent="-381000" rtl="0">
              <a:spcBef>
                <a:spcPts val="0"/>
              </a:spcBef>
              <a:spcAft>
                <a:spcPts val="600"/>
              </a:spcAft>
              <a:buClr>
                <a:srgbClr val="2196D1"/>
              </a:buClr>
              <a:buSzPts val="2400"/>
              <a:buFont typeface="Calibri"/>
              <a:buChar char="•"/>
            </a:pPr>
            <a:r>
              <a:rPr lang="en-IN" sz="1200"/>
              <a:t>network for common thorax disease classification and reporting in chest x-rays. In: Proceedings of the IEEE conference on computer vision and pattern recognition. (2018) 9049–9058</a:t>
            </a:r>
          </a:p>
          <a:p>
            <a:pPr marL="457200" lvl="0" indent="-381000" rtl="0">
              <a:spcBef>
                <a:spcPts val="0"/>
              </a:spcBef>
              <a:spcAft>
                <a:spcPts val="600"/>
              </a:spcAft>
              <a:buClr>
                <a:srgbClr val="2196D1"/>
              </a:buClr>
              <a:buSzPts val="2400"/>
              <a:buFont typeface="Calibri"/>
              <a:buChar char="•"/>
            </a:pPr>
            <a:r>
              <a:rPr lang="en-IN" sz="1200"/>
              <a:t>4. Johnson, J., Karpathy, A., Fei-Fei, L.: Densecap: Fully convolutional localization networks for dense captioning. In: Proceedings of the IEEE Conference on Computer Vision and Pattern Recognition. (2016)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Google Shape;96;p2"/>
          <p:cNvSpPr txBox="1">
            <a:spLocks noGrp="1"/>
          </p:cNvSpPr>
          <p:nvPr>
            <p:ph type="title"/>
          </p:nvPr>
        </p:nvSpPr>
        <p:spPr>
          <a:xfrm>
            <a:off x="640080" y="325369"/>
            <a:ext cx="4368602" cy="1956841"/>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4400"/>
              <a:buFont typeface="Calibri"/>
              <a:buNone/>
            </a:pPr>
            <a:r>
              <a:rPr lang="en-IN" sz="5400"/>
              <a:t>Problem Statement</a:t>
            </a:r>
          </a:p>
        </p:txBody>
      </p:sp>
      <p:sp>
        <p:nvSpPr>
          <p:cNvPr id="10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Google Shape;97;p2"/>
          <p:cNvSpPr txBox="1">
            <a:spLocks noGrp="1"/>
          </p:cNvSpPr>
          <p:nvPr>
            <p:ph type="body" idx="1"/>
          </p:nvPr>
        </p:nvSpPr>
        <p:spPr>
          <a:xfrm>
            <a:off x="640080" y="2872899"/>
            <a:ext cx="4243589" cy="3320668"/>
          </a:xfrm>
          <a:prstGeom prst="rect">
            <a:avLst/>
          </a:prstGeom>
        </p:spPr>
        <p:txBody>
          <a:bodyPr spcFirstLastPara="1" lIns="91425" tIns="45700" rIns="91425" bIns="45700" anchorCtr="0">
            <a:normAutofit/>
          </a:bodyPr>
          <a:lstStyle/>
          <a:p>
            <a:pPr marL="457200" marR="723900" lvl="0" indent="-381000" rtl="0">
              <a:spcBef>
                <a:spcPts val="0"/>
              </a:spcBef>
              <a:spcAft>
                <a:spcPts val="0"/>
              </a:spcAft>
              <a:buClr>
                <a:srgbClr val="242424"/>
              </a:buClr>
              <a:buSzPts val="2400"/>
              <a:buChar char="•"/>
            </a:pPr>
            <a:r>
              <a:rPr lang="en-US" sz="1400">
                <a:highlight>
                  <a:srgbClr val="FFFFFF"/>
                </a:highlight>
              </a:rPr>
              <a:t>Summarizing the X-ray in a form of radiology report is a complex task and more care should be taken in generating reports.</a:t>
            </a:r>
          </a:p>
          <a:p>
            <a:pPr marL="457200" marR="723900" lvl="0" indent="-381000" rtl="0">
              <a:spcBef>
                <a:spcPts val="0"/>
              </a:spcBef>
              <a:spcAft>
                <a:spcPts val="0"/>
              </a:spcAft>
              <a:buClr>
                <a:srgbClr val="242424"/>
              </a:buClr>
              <a:buSzPts val="2400"/>
              <a:buChar char="•"/>
            </a:pPr>
            <a:r>
              <a:rPr lang="en-US" sz="1400">
                <a:highlight>
                  <a:srgbClr val="FFFFFF"/>
                </a:highlight>
              </a:rPr>
              <a:t>Radiology departments face challenges in efficiency due to manual generation of X-ray reports. </a:t>
            </a:r>
          </a:p>
          <a:p>
            <a:pPr marL="457200" marR="723900" lvl="0" indent="-381000" rtl="0">
              <a:spcBef>
                <a:spcPts val="0"/>
              </a:spcBef>
              <a:spcAft>
                <a:spcPts val="0"/>
              </a:spcAft>
              <a:buSzPts val="2400"/>
              <a:buChar char="•"/>
            </a:pPr>
            <a:r>
              <a:rPr lang="en-US" sz="1400"/>
              <a:t>Manual generation of X-ray reports in radiology leads to time-consuming and error-prone processes. </a:t>
            </a:r>
          </a:p>
          <a:p>
            <a:pPr marL="457200" marR="723900" lvl="0" indent="-381000" rtl="0">
              <a:spcBef>
                <a:spcPts val="0"/>
              </a:spcBef>
              <a:spcAft>
                <a:spcPts val="0"/>
              </a:spcAft>
              <a:buClr>
                <a:srgbClr val="242424"/>
              </a:buClr>
              <a:buSzPts val="2400"/>
              <a:buChar char="•"/>
            </a:pPr>
            <a:r>
              <a:rPr lang="en-US" sz="1400">
                <a:highlight>
                  <a:srgbClr val="FFFFFF"/>
                </a:highlight>
              </a:rPr>
              <a:t>Manual reports increase the risk of inaccuracies and misinterpretations.</a:t>
            </a:r>
          </a:p>
          <a:p>
            <a:pPr marL="457200" marR="723900" lvl="0" indent="-381000" rtl="0">
              <a:spcBef>
                <a:spcPts val="0"/>
              </a:spcBef>
              <a:spcAft>
                <a:spcPts val="0"/>
              </a:spcAft>
              <a:buClr>
                <a:srgbClr val="242424"/>
              </a:buClr>
              <a:buSzPts val="2400"/>
              <a:buChar char="•"/>
            </a:pPr>
            <a:r>
              <a:rPr lang="en-US" sz="1400">
                <a:highlight>
                  <a:srgbClr val="FFFFFF"/>
                </a:highlight>
              </a:rPr>
              <a:t>Streamlining  and automating this process is crucial to enhance efficiency and improve patient outcomes.</a:t>
            </a:r>
          </a:p>
          <a:p>
            <a:pPr marL="457200" marR="723900" lvl="0" indent="0" rtl="0">
              <a:spcBef>
                <a:spcPts val="400"/>
              </a:spcBef>
              <a:spcAft>
                <a:spcPts val="0"/>
              </a:spcAft>
              <a:buNone/>
            </a:pPr>
            <a:endParaRPr lang="en-US" sz="1400">
              <a:highlight>
                <a:srgbClr val="FFFFFF"/>
              </a:highlight>
            </a:endParaRPr>
          </a:p>
          <a:p>
            <a:pPr marL="228600" lvl="0" indent="0" rtl="0">
              <a:spcBef>
                <a:spcPts val="400"/>
              </a:spcBef>
              <a:spcAft>
                <a:spcPts val="0"/>
              </a:spcAft>
              <a:buNone/>
            </a:pPr>
            <a:endParaRPr lang="en-US" sz="1400">
              <a:highlight>
                <a:srgbClr val="FFFFFF"/>
              </a:highlight>
            </a:endParaRPr>
          </a:p>
        </p:txBody>
      </p:sp>
      <p:pic>
        <p:nvPicPr>
          <p:cNvPr id="99" name="Picture 98" descr="Graph on document with pen">
            <a:extLst>
              <a:ext uri="{FF2B5EF4-FFF2-40B4-BE49-F238E27FC236}">
                <a16:creationId xmlns:a16="http://schemas.microsoft.com/office/drawing/2014/main" id="{423526AF-AC6E-7933-E5F7-D9F16D4E1647}"/>
              </a:ext>
            </a:extLst>
          </p:cNvPr>
          <p:cNvPicPr>
            <a:picLocks noChangeAspect="1"/>
          </p:cNvPicPr>
          <p:nvPr/>
        </p:nvPicPr>
        <p:blipFill rotWithShape="1">
          <a:blip r:embed="rId3"/>
          <a:srcRect l="23385" r="966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1"/>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39F23E05-E5C5-497C-A842-7BD21B207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Google Shape;102;p3"/>
          <p:cNvSpPr txBox="1">
            <a:spLocks noGrp="1"/>
          </p:cNvSpPr>
          <p:nvPr>
            <p:ph type="title"/>
          </p:nvPr>
        </p:nvSpPr>
        <p:spPr>
          <a:xfrm>
            <a:off x="838200" y="365126"/>
            <a:ext cx="10515600" cy="1306440"/>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IN" sz="4000"/>
              <a:t>Objectives</a:t>
            </a:r>
          </a:p>
        </p:txBody>
      </p:sp>
      <p:pic>
        <p:nvPicPr>
          <p:cNvPr id="113" name="Picture 112">
            <a:extLst>
              <a:ext uri="{FF2B5EF4-FFF2-40B4-BE49-F238E27FC236}">
                <a16:creationId xmlns:a16="http://schemas.microsoft.com/office/drawing/2014/main" id="{850B0223-462C-A784-D2C4-605DEFD7C498}"/>
              </a:ext>
            </a:extLst>
          </p:cNvPr>
          <p:cNvPicPr>
            <a:picLocks noChangeAspect="1"/>
          </p:cNvPicPr>
          <p:nvPr/>
        </p:nvPicPr>
        <p:blipFill rotWithShape="1">
          <a:blip r:embed="rId3"/>
          <a:srcRect l="28120" r="25409"/>
          <a:stretch/>
        </p:blipFill>
        <p:spPr>
          <a:xfrm>
            <a:off x="7989296" y="1843285"/>
            <a:ext cx="3364502" cy="3728611"/>
          </a:xfrm>
          <a:prstGeom prst="rect">
            <a:avLst/>
          </a:prstGeom>
        </p:spPr>
      </p:pic>
      <p:graphicFrame>
        <p:nvGraphicFramePr>
          <p:cNvPr id="105" name="Google Shape;103;p3">
            <a:extLst>
              <a:ext uri="{FF2B5EF4-FFF2-40B4-BE49-F238E27FC236}">
                <a16:creationId xmlns:a16="http://schemas.microsoft.com/office/drawing/2014/main" id="{CD5930F9-BAAE-BFF0-5268-96BA406F8911}"/>
              </a:ext>
            </a:extLst>
          </p:cNvPr>
          <p:cNvGraphicFramePr/>
          <p:nvPr>
            <p:extLst>
              <p:ext uri="{D42A27DB-BD31-4B8C-83A1-F6EECF244321}">
                <p14:modId xmlns:p14="http://schemas.microsoft.com/office/powerpoint/2010/main" val="1332318156"/>
              </p:ext>
            </p:extLst>
          </p:nvPr>
        </p:nvGraphicFramePr>
        <p:xfrm>
          <a:off x="838200" y="1825625"/>
          <a:ext cx="6714066" cy="43014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1321975" y="37707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Technology Used	</a:t>
            </a:r>
            <a:endParaRPr/>
          </a:p>
        </p:txBody>
      </p:sp>
      <p:sp>
        <p:nvSpPr>
          <p:cNvPr id="109" name="Google Shape;109;p4"/>
          <p:cNvSpPr txBox="1">
            <a:spLocks noGrp="1"/>
          </p:cNvSpPr>
          <p:nvPr>
            <p:ph type="body" idx="1"/>
          </p:nvPr>
        </p:nvSpPr>
        <p:spPr>
          <a:xfrm>
            <a:off x="1880450" y="4188875"/>
            <a:ext cx="5120100" cy="2292300"/>
          </a:xfrm>
          <a:prstGeom prst="rect">
            <a:avLst/>
          </a:prstGeom>
          <a:noFill/>
          <a:ln>
            <a:noFill/>
          </a:ln>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IN" dirty="0"/>
              <a:t>Pre-Trained Model (</a:t>
            </a:r>
            <a:r>
              <a:rPr lang="en-IN" dirty="0" err="1"/>
              <a:t>CheXNet</a:t>
            </a:r>
            <a:r>
              <a:rPr lang="en-IN" dirty="0"/>
              <a:t>)</a:t>
            </a:r>
            <a:endParaRPr dirty="0"/>
          </a:p>
          <a:p>
            <a:pPr marL="457200" lvl="0" indent="-342900" algn="l" rtl="0">
              <a:spcBef>
                <a:spcPts val="0"/>
              </a:spcBef>
              <a:spcAft>
                <a:spcPts val="0"/>
              </a:spcAft>
              <a:buSzPts val="1800"/>
              <a:buChar char="•"/>
            </a:pPr>
            <a:r>
              <a:rPr lang="en-IN" dirty="0"/>
              <a:t> </a:t>
            </a:r>
            <a:r>
              <a:rPr lang="en-IN" dirty="0" err="1"/>
              <a:t>Jupitor</a:t>
            </a:r>
            <a:r>
              <a:rPr lang="en-IN" dirty="0"/>
              <a:t> Notebook</a:t>
            </a:r>
            <a:endParaRPr dirty="0"/>
          </a:p>
          <a:p>
            <a:pPr marL="228600" lvl="0" indent="0" algn="l" rtl="0">
              <a:spcBef>
                <a:spcPts val="1000"/>
              </a:spcBef>
              <a:spcAft>
                <a:spcPts val="0"/>
              </a:spcAft>
              <a:buNone/>
            </a:pPr>
            <a:endParaRPr dirty="0"/>
          </a:p>
        </p:txBody>
      </p:sp>
      <p:sp>
        <p:nvSpPr>
          <p:cNvPr id="110" name="Google Shape;110;p4"/>
          <p:cNvSpPr txBox="1"/>
          <p:nvPr/>
        </p:nvSpPr>
        <p:spPr>
          <a:xfrm>
            <a:off x="6194725" y="1702775"/>
            <a:ext cx="3051300" cy="2197800"/>
          </a:xfrm>
          <a:prstGeom prst="rect">
            <a:avLst/>
          </a:prstGeom>
          <a:noFill/>
          <a:ln>
            <a:noFill/>
          </a:ln>
        </p:spPr>
        <p:txBody>
          <a:bodyPr spcFirstLastPara="1" wrap="square" lIns="91425" tIns="91425" rIns="91425" bIns="91425" anchor="t" anchorCtr="0">
            <a:noAutofit/>
          </a:bodyPr>
          <a:lstStyle/>
          <a:p>
            <a:pPr marL="228600" lvl="0" indent="-228600" algn="l" rtl="0">
              <a:lnSpc>
                <a:spcPct val="90000"/>
              </a:lnSpc>
              <a:spcBef>
                <a:spcPts val="1000"/>
              </a:spcBef>
              <a:spcAft>
                <a:spcPts val="0"/>
              </a:spcAft>
              <a:buClr>
                <a:schemeClr val="dk1"/>
              </a:buClr>
              <a:buSzPts val="2800"/>
              <a:buChar char="•"/>
            </a:pPr>
            <a:r>
              <a:rPr lang="en-IN" sz="2800" b="1" dirty="0">
                <a:solidFill>
                  <a:schemeClr val="dk1"/>
                </a:solidFill>
                <a:latin typeface="Calibri"/>
                <a:ea typeface="Calibri"/>
                <a:cs typeface="Calibri"/>
                <a:sym typeface="Calibri"/>
              </a:rPr>
              <a:t>Backend</a:t>
            </a:r>
            <a:endParaRPr sz="2800" b="1" dirty="0">
              <a:solidFill>
                <a:schemeClr val="dk1"/>
              </a:solidFill>
              <a:latin typeface="Calibri"/>
              <a:ea typeface="Calibri"/>
              <a:cs typeface="Calibri"/>
              <a:sym typeface="Calibri"/>
            </a:endParaRPr>
          </a:p>
          <a:p>
            <a:pPr marL="228600" lvl="0" indent="-212725" algn="l" rtl="0">
              <a:lnSpc>
                <a:spcPct val="90000"/>
              </a:lnSpc>
              <a:spcBef>
                <a:spcPts val="1000"/>
              </a:spcBef>
              <a:spcAft>
                <a:spcPts val="0"/>
              </a:spcAft>
              <a:buClr>
                <a:schemeClr val="dk1"/>
              </a:buClr>
              <a:buSzPts val="2550"/>
              <a:buChar char="•"/>
            </a:pPr>
            <a:r>
              <a:rPr lang="en-IN" sz="2550" dirty="0">
                <a:solidFill>
                  <a:schemeClr val="dk1"/>
                </a:solidFill>
                <a:latin typeface="Calibri"/>
                <a:ea typeface="Calibri"/>
                <a:cs typeface="Calibri"/>
                <a:sym typeface="Calibri"/>
              </a:rPr>
              <a:t>Google Collab</a:t>
            </a:r>
            <a:endParaRPr sz="2550" dirty="0">
              <a:solidFill>
                <a:schemeClr val="dk1"/>
              </a:solidFill>
              <a:latin typeface="Calibri"/>
              <a:ea typeface="Calibri"/>
              <a:cs typeface="Calibri"/>
              <a:sym typeface="Calibri"/>
            </a:endParaRPr>
          </a:p>
          <a:p>
            <a:pPr marL="228600" lvl="0" indent="-212725" algn="l" rtl="0">
              <a:lnSpc>
                <a:spcPct val="90000"/>
              </a:lnSpc>
              <a:spcBef>
                <a:spcPts val="1000"/>
              </a:spcBef>
              <a:spcAft>
                <a:spcPts val="0"/>
              </a:spcAft>
              <a:buClr>
                <a:schemeClr val="dk1"/>
              </a:buClr>
              <a:buSzPts val="2550"/>
              <a:buChar char="•"/>
            </a:pPr>
            <a:r>
              <a:rPr lang="en-IN" sz="2550" dirty="0">
                <a:solidFill>
                  <a:schemeClr val="dk1"/>
                </a:solidFill>
                <a:latin typeface="Calibri"/>
                <a:ea typeface="Calibri"/>
                <a:cs typeface="Calibri"/>
                <a:sym typeface="Calibri"/>
              </a:rPr>
              <a:t>Python</a:t>
            </a:r>
            <a:endParaRPr sz="2550" dirty="0">
              <a:solidFill>
                <a:schemeClr val="dk1"/>
              </a:solidFill>
              <a:latin typeface="Calibri"/>
              <a:ea typeface="Calibri"/>
              <a:cs typeface="Calibri"/>
              <a:sym typeface="Calibri"/>
            </a:endParaRPr>
          </a:p>
          <a:p>
            <a:pPr marL="0" lvl="0" indent="0" algn="l" rtl="0">
              <a:spcBef>
                <a:spcPts val="0"/>
              </a:spcBef>
              <a:spcAft>
                <a:spcPts val="0"/>
              </a:spcAft>
              <a:buNone/>
            </a:pPr>
            <a:endParaRPr sz="2800" dirty="0">
              <a:solidFill>
                <a:schemeClr val="dk1"/>
              </a:solidFill>
              <a:latin typeface="Calibri"/>
              <a:ea typeface="Calibri"/>
              <a:cs typeface="Calibri"/>
              <a:sym typeface="Calibri"/>
            </a:endParaRPr>
          </a:p>
        </p:txBody>
      </p:sp>
      <p:sp>
        <p:nvSpPr>
          <p:cNvPr id="111" name="Google Shape;111;p4"/>
          <p:cNvSpPr txBox="1"/>
          <p:nvPr/>
        </p:nvSpPr>
        <p:spPr>
          <a:xfrm>
            <a:off x="2013375" y="1702775"/>
            <a:ext cx="3366000" cy="2486100"/>
          </a:xfrm>
          <a:prstGeom prst="rect">
            <a:avLst/>
          </a:prstGeom>
          <a:noFill/>
          <a:ln>
            <a:noFill/>
          </a:ln>
        </p:spPr>
        <p:txBody>
          <a:bodyPr spcFirstLastPara="1" wrap="square" lIns="91425" tIns="91425" rIns="91425" bIns="91425" anchor="t" anchorCtr="0">
            <a:noAutofit/>
          </a:bodyPr>
          <a:lstStyle/>
          <a:p>
            <a:pPr marL="228600" lvl="0" indent="-228600" algn="l" rtl="0">
              <a:lnSpc>
                <a:spcPct val="90000"/>
              </a:lnSpc>
              <a:spcBef>
                <a:spcPts val="1000"/>
              </a:spcBef>
              <a:spcAft>
                <a:spcPts val="0"/>
              </a:spcAft>
              <a:buClr>
                <a:schemeClr val="dk1"/>
              </a:buClr>
              <a:buSzPts val="2800"/>
              <a:buChar char="•"/>
            </a:pPr>
            <a:r>
              <a:rPr lang="en-IN" sz="2800" b="1" dirty="0">
                <a:solidFill>
                  <a:schemeClr val="dk1"/>
                </a:solidFill>
                <a:latin typeface="Calibri"/>
                <a:ea typeface="Calibri"/>
                <a:cs typeface="Calibri"/>
                <a:sym typeface="Calibri"/>
              </a:rPr>
              <a:t>Front end</a:t>
            </a:r>
            <a:r>
              <a:rPr lang="en-IN" sz="2800" dirty="0">
                <a:solidFill>
                  <a:schemeClr val="dk1"/>
                </a:solidFill>
                <a:latin typeface="Calibri"/>
                <a:ea typeface="Calibri"/>
                <a:cs typeface="Calibri"/>
                <a:sym typeface="Calibri"/>
              </a:rPr>
              <a:t> </a:t>
            </a:r>
            <a:endParaRPr sz="2800" dirty="0">
              <a:solidFill>
                <a:schemeClr val="dk1"/>
              </a:solidFill>
              <a:latin typeface="Calibri"/>
              <a:ea typeface="Calibri"/>
              <a:cs typeface="Calibri"/>
              <a:sym typeface="Calibri"/>
            </a:endParaRPr>
          </a:p>
          <a:p>
            <a:pPr marL="228600" lvl="0" indent="-212725" algn="l" rtl="0">
              <a:lnSpc>
                <a:spcPct val="90000"/>
              </a:lnSpc>
              <a:spcBef>
                <a:spcPts val="1000"/>
              </a:spcBef>
              <a:spcAft>
                <a:spcPts val="0"/>
              </a:spcAft>
              <a:buClr>
                <a:schemeClr val="dk1"/>
              </a:buClr>
              <a:buSzPts val="2550"/>
              <a:buChar char="•"/>
            </a:pPr>
            <a:r>
              <a:rPr lang="en-IN" sz="2550" dirty="0">
                <a:solidFill>
                  <a:schemeClr val="dk1"/>
                </a:solidFill>
                <a:latin typeface="Calibri"/>
                <a:ea typeface="Calibri"/>
                <a:cs typeface="Calibri"/>
                <a:sym typeface="Calibri"/>
              </a:rPr>
              <a:t>HTML/CSS</a:t>
            </a:r>
            <a:endParaRPr sz="2550" dirty="0">
              <a:solidFill>
                <a:schemeClr val="dk1"/>
              </a:solidFill>
              <a:latin typeface="Calibri"/>
              <a:ea typeface="Calibri"/>
              <a:cs typeface="Calibri"/>
              <a:sym typeface="Calibri"/>
            </a:endParaRPr>
          </a:p>
          <a:p>
            <a:pPr marL="228600" lvl="0" indent="-212725" algn="l" rtl="0">
              <a:lnSpc>
                <a:spcPct val="90000"/>
              </a:lnSpc>
              <a:spcBef>
                <a:spcPts val="1000"/>
              </a:spcBef>
              <a:spcAft>
                <a:spcPts val="0"/>
              </a:spcAft>
              <a:buClr>
                <a:schemeClr val="dk1"/>
              </a:buClr>
              <a:buSzPts val="2550"/>
              <a:buChar char="•"/>
            </a:pPr>
            <a:r>
              <a:rPr lang="en-IN" sz="2550" dirty="0">
                <a:solidFill>
                  <a:schemeClr val="dk1"/>
                </a:solidFill>
                <a:latin typeface="Calibri"/>
                <a:ea typeface="Calibri"/>
                <a:cs typeface="Calibri"/>
                <a:sym typeface="Calibri"/>
              </a:rPr>
              <a:t>Python(Language)</a:t>
            </a:r>
            <a:endParaRPr sz="2550" dirty="0">
              <a:solidFill>
                <a:schemeClr val="dk1"/>
              </a:solidFill>
              <a:latin typeface="Calibri"/>
              <a:ea typeface="Calibri"/>
              <a:cs typeface="Calibri"/>
              <a:sym typeface="Calibri"/>
            </a:endParaRPr>
          </a:p>
          <a:p>
            <a:pPr marL="228600" lvl="0" indent="-212725" algn="l" rtl="0">
              <a:lnSpc>
                <a:spcPct val="90000"/>
              </a:lnSpc>
              <a:spcBef>
                <a:spcPts val="1000"/>
              </a:spcBef>
              <a:spcAft>
                <a:spcPts val="0"/>
              </a:spcAft>
              <a:buClr>
                <a:schemeClr val="dk1"/>
              </a:buClr>
              <a:buSzPts val="2550"/>
              <a:buChar char="•"/>
            </a:pPr>
            <a:r>
              <a:rPr lang="en-IN" sz="2550" dirty="0" err="1">
                <a:solidFill>
                  <a:schemeClr val="dk1"/>
                </a:solidFill>
                <a:latin typeface="Calibri"/>
                <a:ea typeface="Calibri"/>
                <a:cs typeface="Calibri"/>
                <a:sym typeface="Calibri"/>
              </a:rPr>
              <a:t>Streamlit</a:t>
            </a:r>
            <a:endParaRPr sz="2550" dirty="0">
              <a:solidFill>
                <a:schemeClr val="dk1"/>
              </a:solidFill>
              <a:latin typeface="Calibri"/>
              <a:ea typeface="Calibri"/>
              <a:cs typeface="Calibri"/>
              <a:sym typeface="Calibri"/>
            </a:endParaRPr>
          </a:p>
          <a:p>
            <a:pPr marL="0" lvl="0" indent="0" algn="l" rtl="0">
              <a:spcBef>
                <a:spcPts val="0"/>
              </a:spcBef>
              <a:spcAft>
                <a:spcPts val="0"/>
              </a:spcAft>
              <a:buNone/>
            </a:pPr>
            <a:endParaRPr sz="28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5"/>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Google Shape;116;p5"/>
          <p:cNvSpPr txBox="1">
            <a:spLocks noGrp="1"/>
          </p:cNvSpPr>
          <p:nvPr>
            <p:ph type="title"/>
          </p:nvPr>
        </p:nvSpPr>
        <p:spPr>
          <a:xfrm>
            <a:off x="838200" y="365125"/>
            <a:ext cx="10515600" cy="1325563"/>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IN" sz="5400"/>
              <a:t>Literature Survey	</a:t>
            </a:r>
          </a:p>
        </p:txBody>
      </p:sp>
      <p:sp>
        <p:nvSpPr>
          <p:cNvPr id="1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Google Shape;117;p5"/>
          <p:cNvSpPr txBox="1">
            <a:spLocks noGrp="1"/>
          </p:cNvSpPr>
          <p:nvPr>
            <p:ph type="body" idx="1"/>
          </p:nvPr>
        </p:nvSpPr>
        <p:spPr>
          <a:xfrm>
            <a:off x="838200" y="1929384"/>
            <a:ext cx="10515600" cy="4251960"/>
          </a:xfrm>
          <a:prstGeom prst="rect">
            <a:avLst/>
          </a:prstGeom>
        </p:spPr>
        <p:txBody>
          <a:bodyPr spcFirstLastPara="1" lIns="91425" tIns="45700" rIns="91425" bIns="45700" anchorCtr="0">
            <a:normAutofit/>
          </a:bodyPr>
          <a:lstStyle/>
          <a:p>
            <a:pPr marL="228600" lvl="0" indent="-203200" rtl="0">
              <a:spcBef>
                <a:spcPts val="1000"/>
              </a:spcBef>
              <a:spcAft>
                <a:spcPts val="0"/>
              </a:spcAft>
              <a:buClr>
                <a:schemeClr val="dk1"/>
              </a:buClr>
              <a:buSzPts val="2400"/>
              <a:buChar char="•"/>
            </a:pPr>
            <a:r>
              <a:rPr lang="en-US" sz="2000"/>
              <a:t>Title: </a:t>
            </a:r>
            <a:r>
              <a:rPr lang="en-US" sz="2000" b="1"/>
              <a:t>“Diagnostic Captioning: a survey”</a:t>
            </a:r>
          </a:p>
          <a:p>
            <a:pPr marL="228600" lvl="0" indent="-203200" rtl="0">
              <a:spcBef>
                <a:spcPts val="1000"/>
              </a:spcBef>
              <a:spcAft>
                <a:spcPts val="0"/>
              </a:spcAft>
              <a:buClr>
                <a:schemeClr val="dk1"/>
              </a:buClr>
              <a:buSzPts val="2400"/>
              <a:buChar char="•"/>
            </a:pPr>
            <a:r>
              <a:rPr lang="en-US" sz="2000"/>
              <a:t>Author: </a:t>
            </a:r>
            <a:r>
              <a:rPr lang="en-US" sz="2000" b="1"/>
              <a:t>John Pavlopoulos, Vasiliki Kougia, Ion Androutsopoulos and Dimitris Papamichail.</a:t>
            </a:r>
          </a:p>
          <a:p>
            <a:pPr marL="228600" lvl="0" indent="-203200" rtl="0">
              <a:spcBef>
                <a:spcPts val="1000"/>
              </a:spcBef>
              <a:spcAft>
                <a:spcPts val="0"/>
              </a:spcAft>
              <a:buClr>
                <a:schemeClr val="dk1"/>
              </a:buClr>
              <a:buSzPts val="2400"/>
              <a:buChar char="•"/>
            </a:pPr>
            <a:r>
              <a:rPr lang="en-US" sz="2000"/>
              <a:t>Journal: Springer</a:t>
            </a:r>
          </a:p>
          <a:p>
            <a:pPr marL="228600" lvl="0" indent="-203200" rtl="0">
              <a:spcBef>
                <a:spcPts val="1000"/>
              </a:spcBef>
              <a:spcAft>
                <a:spcPts val="0"/>
              </a:spcAft>
              <a:buClr>
                <a:schemeClr val="dk1"/>
              </a:buClr>
              <a:buSzPts val="2400"/>
              <a:buChar char="•"/>
            </a:pPr>
            <a:r>
              <a:rPr lang="en-US" sz="2000"/>
              <a:t>Year of publishing: 2022</a:t>
            </a:r>
          </a:p>
          <a:p>
            <a:pPr marL="228600" lvl="0" indent="0" rtl="0">
              <a:spcBef>
                <a:spcPts val="1000"/>
              </a:spcBef>
              <a:spcAft>
                <a:spcPts val="0"/>
              </a:spcAft>
              <a:buNone/>
            </a:pPr>
            <a:r>
              <a:rPr lang="en-US" sz="2000"/>
              <a:t>   Diagnostic captioning (DC) concerns the automatic generation of a diagnostic text from a set of medical images of a patient collected during an examination. DC can assist inexperienced physicians, reducing clinical errors. It can also help experienced physicians produce diagnostic reports faster. Following the advances of deep learning, especially in generic image captioning, DC has recently attracted more attention, leading to several systems and datasets. This article is an extensive overview of DC. It presents relevant datasets, evaluation measures, and up-to-date systems. It also highlights shortcomings that hinder DC’s progress and proposes future directions.</a:t>
            </a:r>
          </a:p>
          <a:p>
            <a:pPr marL="228600" lvl="0" indent="0" rtl="0">
              <a:spcBef>
                <a:spcPts val="1000"/>
              </a:spcBef>
              <a:spcAft>
                <a:spcPts val="0"/>
              </a:spcAft>
              <a:buNone/>
            </a:pP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2"/>
        <p:cNvGrpSpPr/>
        <p:nvPr/>
      </p:nvGrpSpPr>
      <p:grpSpPr>
        <a:xfrm>
          <a:off x="0" y="0"/>
          <a:ext cx="0" cy="0"/>
          <a:chOff x="0" y="0"/>
          <a:chExt cx="0" cy="0"/>
        </a:xfrm>
      </p:grpSpPr>
      <p:sp useBgFill="1">
        <p:nvSpPr>
          <p:cNvPr id="128" name="Rectangle 12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Google Shape;123;g2986d037e6c_0_4"/>
          <p:cNvSpPr txBox="1">
            <a:spLocks noGrp="1"/>
          </p:cNvSpPr>
          <p:nvPr>
            <p:ph type="body" idx="1"/>
          </p:nvPr>
        </p:nvSpPr>
        <p:spPr>
          <a:xfrm>
            <a:off x="838200" y="1929384"/>
            <a:ext cx="10515600" cy="4251960"/>
          </a:xfrm>
          <a:prstGeom prst="rect">
            <a:avLst/>
          </a:prstGeom>
        </p:spPr>
        <p:txBody>
          <a:bodyPr spcFirstLastPara="1" lIns="91425" tIns="45700" rIns="91425" bIns="45700" anchorCtr="0">
            <a:normAutofit/>
          </a:bodyPr>
          <a:lstStyle/>
          <a:p>
            <a:pPr marL="228600" lvl="0" indent="-203200" rtl="0">
              <a:spcBef>
                <a:spcPts val="1000"/>
              </a:spcBef>
              <a:spcAft>
                <a:spcPts val="0"/>
              </a:spcAft>
              <a:buSzPts val="2400"/>
              <a:buFont typeface="Calibri"/>
              <a:buChar char="•"/>
            </a:pPr>
            <a:r>
              <a:rPr lang="en-US" sz="2000"/>
              <a:t>Title: </a:t>
            </a:r>
            <a:r>
              <a:rPr lang="en-US" sz="2000" b="1"/>
              <a:t>”Hierarchical X-Ray Report Generation via Pathology tags and Multi Head Attention”</a:t>
            </a:r>
          </a:p>
          <a:p>
            <a:pPr marL="228600" lvl="0" indent="-203200" rtl="0">
              <a:spcBef>
                <a:spcPts val="1000"/>
              </a:spcBef>
              <a:spcAft>
                <a:spcPts val="0"/>
              </a:spcAft>
              <a:buSzPts val="2400"/>
              <a:buFont typeface="Calibri"/>
              <a:buChar char="•"/>
            </a:pPr>
            <a:r>
              <a:rPr lang="en-US" sz="2000"/>
              <a:t>Author: </a:t>
            </a:r>
            <a:r>
              <a:rPr lang="en-US" sz="2000" b="1"/>
              <a:t>Preeti Srinivasan, Daksh Thapar</a:t>
            </a:r>
          </a:p>
          <a:p>
            <a:pPr marL="228600" lvl="0" indent="-203200" rtl="0">
              <a:spcBef>
                <a:spcPts val="1000"/>
              </a:spcBef>
              <a:spcAft>
                <a:spcPts val="0"/>
              </a:spcAft>
              <a:buSzPts val="2400"/>
              <a:buFont typeface="Calibri"/>
              <a:buChar char="•"/>
            </a:pPr>
            <a:r>
              <a:rPr lang="en-US" sz="2000"/>
              <a:t>Journal: Springer</a:t>
            </a:r>
          </a:p>
          <a:p>
            <a:pPr marL="228600" lvl="0" indent="-203200" rtl="0">
              <a:spcBef>
                <a:spcPts val="1000"/>
              </a:spcBef>
              <a:spcAft>
                <a:spcPts val="0"/>
              </a:spcAft>
              <a:buSzPts val="2400"/>
              <a:buFont typeface="Calibri"/>
              <a:buChar char="•"/>
            </a:pPr>
            <a:r>
              <a:rPr lang="en-US" sz="2000"/>
              <a:t>Year of publishing: 2020</a:t>
            </a:r>
          </a:p>
          <a:p>
            <a:pPr marL="0" lvl="0" indent="0" rtl="0">
              <a:spcBef>
                <a:spcPts val="1000"/>
              </a:spcBef>
              <a:spcAft>
                <a:spcPts val="0"/>
              </a:spcAft>
              <a:buNone/>
            </a:pPr>
            <a:r>
              <a:rPr lang="en-US" sz="2000"/>
              <a:t>	For generating the report and tags, the proposed network learns to extract salient features of the image from a deep CNN and generates tag embeddings for each patient’s X-Ray images. We use transformers for learning self and cross attention. We encode the image and tag features with self-attention to get a finer representation. Use both the above features in cross attention with the input sequence to generate the report’s Findings. Then, cross attention is applied between the generated Findings and the input sequence to generate the report’s Impressions. We use a publicly available dataset to evaluate the proposed network. </a:t>
            </a:r>
          </a:p>
          <a:p>
            <a:pPr marL="0" lvl="0" indent="0" rtl="0">
              <a:spcBef>
                <a:spcPts val="1000"/>
              </a:spcBef>
              <a:spcAft>
                <a:spcPts val="0"/>
              </a:spcAft>
              <a:buNone/>
            </a:pP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8"/>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Google Shape;129;g2986d037e6c_0_10"/>
          <p:cNvSpPr txBox="1">
            <a:spLocks noGrp="1"/>
          </p:cNvSpPr>
          <p:nvPr>
            <p:ph type="body" idx="1"/>
          </p:nvPr>
        </p:nvSpPr>
        <p:spPr>
          <a:xfrm>
            <a:off x="838200" y="1929384"/>
            <a:ext cx="10515600" cy="4251960"/>
          </a:xfrm>
          <a:prstGeom prst="rect">
            <a:avLst/>
          </a:prstGeom>
        </p:spPr>
        <p:txBody>
          <a:bodyPr spcFirstLastPara="1" lIns="91425" tIns="45700" rIns="91425" bIns="45700" anchorCtr="0">
            <a:normAutofit/>
          </a:bodyPr>
          <a:lstStyle/>
          <a:p>
            <a:pPr marL="228600" lvl="0" indent="-203200" rtl="0">
              <a:spcBef>
                <a:spcPts val="1000"/>
              </a:spcBef>
              <a:spcAft>
                <a:spcPts val="0"/>
              </a:spcAft>
              <a:buSzPts val="2400"/>
              <a:buFont typeface="Calibri"/>
              <a:buChar char="•"/>
            </a:pPr>
            <a:r>
              <a:rPr lang="en-US" sz="2200"/>
              <a:t>Title: </a:t>
            </a:r>
            <a:r>
              <a:rPr lang="en-US" sz="2200" b="1"/>
              <a:t>“On the Automatic Generation of Medical Imaging Reports”</a:t>
            </a:r>
          </a:p>
          <a:p>
            <a:pPr marL="228600" lvl="0" indent="-203200" rtl="0">
              <a:spcBef>
                <a:spcPts val="1000"/>
              </a:spcBef>
              <a:spcAft>
                <a:spcPts val="0"/>
              </a:spcAft>
              <a:buSzPts val="2400"/>
              <a:buFont typeface="Calibri"/>
              <a:buChar char="•"/>
            </a:pPr>
            <a:r>
              <a:rPr lang="en-US" sz="2200"/>
              <a:t>Author: </a:t>
            </a:r>
            <a:r>
              <a:rPr lang="en-US" sz="2200" b="1"/>
              <a:t>Baoyu Jing, Pengtao Xie and Eric P. Xing</a:t>
            </a:r>
          </a:p>
          <a:p>
            <a:pPr marL="228600" lvl="0" indent="-203200" rtl="0">
              <a:spcBef>
                <a:spcPts val="1000"/>
              </a:spcBef>
              <a:spcAft>
                <a:spcPts val="0"/>
              </a:spcAft>
              <a:buSzPts val="2400"/>
              <a:buFont typeface="Calibri"/>
              <a:buChar char="•"/>
            </a:pPr>
            <a:r>
              <a:rPr lang="en-US" sz="2200"/>
              <a:t>Journal: Petuum Inc.</a:t>
            </a:r>
          </a:p>
          <a:p>
            <a:pPr marL="228600" lvl="0" indent="-203200" rtl="0">
              <a:spcBef>
                <a:spcPts val="1000"/>
              </a:spcBef>
              <a:spcAft>
                <a:spcPts val="0"/>
              </a:spcAft>
              <a:buSzPts val="2400"/>
              <a:buFont typeface="Calibri"/>
              <a:buChar char="•"/>
            </a:pPr>
            <a:r>
              <a:rPr lang="en-US" sz="2200"/>
              <a:t>Year of publishing: 2018</a:t>
            </a:r>
          </a:p>
          <a:p>
            <a:pPr marL="0" lvl="0" indent="0" rtl="0">
              <a:spcBef>
                <a:spcPts val="1000"/>
              </a:spcBef>
              <a:spcAft>
                <a:spcPts val="0"/>
              </a:spcAft>
              <a:buNone/>
            </a:pPr>
            <a:r>
              <a:rPr lang="en-US" sz="2200"/>
              <a:t>    First, a complete report contains multiple heterogeneous forms of information, including </a:t>
            </a:r>
            <a:r>
              <a:rPr lang="en-US" sz="2200" i="1"/>
              <a:t>findings </a:t>
            </a:r>
            <a:r>
              <a:rPr lang="en-US" sz="2200"/>
              <a:t>and </a:t>
            </a:r>
            <a:r>
              <a:rPr lang="en-US" sz="2200" i="1"/>
              <a:t>tags</a:t>
            </a:r>
            <a:r>
              <a:rPr lang="en-US" sz="2200"/>
              <a:t>. Second, abnormal regions in medical images are difficult to identify. Third, the reports are typically long, containing multiple sentences. To cope with these challenges, we (1) build a multi-task learning framework which jointly performs the prediction of tags and the generation of paragraphs, (2) propose a co-attention mechanism to localize regions containing abnormalities and generate narrations for them,(3) develop a hierarchical LSTM model to generate long paragraphs.</a:t>
            </a:r>
          </a:p>
          <a:p>
            <a:pPr marL="0" lvl="0" indent="0" rtl="0">
              <a:spcBef>
                <a:spcPts val="1000"/>
              </a:spcBef>
              <a:spcAft>
                <a:spcPts val="0"/>
              </a:spcAft>
              <a:buNone/>
            </a:pPr>
            <a:endParaRPr lang="en-US"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4"/>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Google Shape;135;g2986d037e6c_0_26"/>
          <p:cNvSpPr txBox="1">
            <a:spLocks noGrp="1"/>
          </p:cNvSpPr>
          <p:nvPr>
            <p:ph type="body" idx="1"/>
          </p:nvPr>
        </p:nvSpPr>
        <p:spPr>
          <a:xfrm>
            <a:off x="838200" y="1929384"/>
            <a:ext cx="10515600" cy="4251960"/>
          </a:xfrm>
          <a:prstGeom prst="rect">
            <a:avLst/>
          </a:prstGeom>
        </p:spPr>
        <p:txBody>
          <a:bodyPr spcFirstLastPara="1" lIns="91425" tIns="45700" rIns="91425" bIns="45700" anchorCtr="0">
            <a:normAutofit/>
          </a:bodyPr>
          <a:lstStyle/>
          <a:p>
            <a:pPr marL="457200" lvl="0" indent="-381000" rtl="0">
              <a:spcBef>
                <a:spcPts val="1000"/>
              </a:spcBef>
              <a:spcAft>
                <a:spcPts val="0"/>
              </a:spcAft>
              <a:buSzPts val="2400"/>
              <a:buChar char="•"/>
            </a:pPr>
            <a:r>
              <a:rPr lang="en-US" sz="2000" dirty="0"/>
              <a:t>Title</a:t>
            </a:r>
            <a:r>
              <a:rPr lang="en-US" sz="2000" b="1" dirty="0"/>
              <a:t>: ”Evaluating diagnostic content of AI-generated radiology reports of chest X-rays ”</a:t>
            </a:r>
          </a:p>
          <a:p>
            <a:pPr marL="457200" lvl="0" indent="-381000" rtl="0">
              <a:spcBef>
                <a:spcPts val="0"/>
              </a:spcBef>
              <a:spcAft>
                <a:spcPts val="0"/>
              </a:spcAft>
              <a:buSzPts val="2400"/>
              <a:buChar char="•"/>
            </a:pPr>
            <a:r>
              <a:rPr lang="en-US" sz="2000" dirty="0"/>
              <a:t>Author: </a:t>
            </a:r>
            <a:r>
              <a:rPr lang="en-US" sz="2000" b="1" dirty="0"/>
              <a:t>Zaheer Babar, Twan van </a:t>
            </a:r>
            <a:r>
              <a:rPr lang="en-US" sz="2000" b="1" dirty="0" err="1"/>
              <a:t>Laarhoven</a:t>
            </a:r>
            <a:r>
              <a:rPr lang="en-US" sz="2000" b="1" dirty="0"/>
              <a:t>, Fabio Massimo </a:t>
            </a:r>
            <a:r>
              <a:rPr lang="en-US" sz="2000" b="1" dirty="0" err="1"/>
              <a:t>Zanzotto</a:t>
            </a:r>
            <a:r>
              <a:rPr lang="en-US" sz="2000" b="1" dirty="0"/>
              <a:t>.</a:t>
            </a:r>
          </a:p>
          <a:p>
            <a:pPr marL="457200" lvl="0" indent="-381000" rtl="0">
              <a:spcBef>
                <a:spcPts val="0"/>
              </a:spcBef>
              <a:spcAft>
                <a:spcPts val="0"/>
              </a:spcAft>
              <a:buSzPts val="2400"/>
              <a:buChar char="•"/>
            </a:pPr>
            <a:r>
              <a:rPr lang="en-US" sz="2000" b="1" dirty="0"/>
              <a:t>Journal: AI in medicine</a:t>
            </a:r>
          </a:p>
          <a:p>
            <a:pPr marL="457200" lvl="0" indent="-381000" rtl="0">
              <a:spcBef>
                <a:spcPts val="0"/>
              </a:spcBef>
              <a:spcAft>
                <a:spcPts val="0"/>
              </a:spcAft>
              <a:buSzPts val="2400"/>
              <a:buChar char="•"/>
            </a:pPr>
            <a:r>
              <a:rPr lang="en-US" sz="2000" dirty="0"/>
              <a:t>Year of Publishing: 2021</a:t>
            </a:r>
          </a:p>
          <a:p>
            <a:pPr marL="0" lvl="0" indent="0" rtl="0">
              <a:spcBef>
                <a:spcPts val="1000"/>
              </a:spcBef>
              <a:spcAft>
                <a:spcPts val="0"/>
              </a:spcAft>
              <a:buNone/>
            </a:pPr>
            <a:r>
              <a:rPr lang="en-US" sz="2000" dirty="0"/>
              <a:t> 	 Producing a well structured, clear, and clinically well-focused radiology report is essential for high-quality patient diagnosis and care. Despite recent advances in deep learning for image caption generation, this task remains highly challenging in a medical setting. Research has mainly focused on the design of tailored machine learning methods for this task, while little attention has been devoted to the development of evaluation metrics to assess the quality of AI-generated documents. Conventional quality metrics for natural language processing methods like the popular BLEU score, provide little information about the quality of the diagnostic content of AI-generated radiology reports. </a:t>
            </a:r>
          </a:p>
          <a:p>
            <a:pPr marL="0" lvl="0" indent="0" rtl="0">
              <a:spcBef>
                <a:spcPts val="1000"/>
              </a:spcBef>
              <a:spcAft>
                <a:spcPts val="0"/>
              </a:spcAft>
              <a:buNone/>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web application&#10;&#10;Description automatically generated">
            <a:extLst>
              <a:ext uri="{FF2B5EF4-FFF2-40B4-BE49-F238E27FC236}">
                <a16:creationId xmlns:a16="http://schemas.microsoft.com/office/drawing/2014/main" id="{A48ED03E-B039-F309-6B67-8F3206F95476}"/>
              </a:ext>
            </a:extLst>
          </p:cNvPr>
          <p:cNvPicPr>
            <a:picLocks noChangeAspect="1"/>
          </p:cNvPicPr>
          <p:nvPr/>
        </p:nvPicPr>
        <p:blipFill>
          <a:blip r:embed="rId2"/>
          <a:stretch>
            <a:fillRect/>
          </a:stretch>
        </p:blipFill>
        <p:spPr>
          <a:xfrm>
            <a:off x="2042934" y="433633"/>
            <a:ext cx="7506419" cy="5780899"/>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23030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1426</TotalTime>
  <Words>1270</Words>
  <Application>Microsoft Office PowerPoint</Application>
  <PresentationFormat>Widescreen</PresentationFormat>
  <Paragraphs>76</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Bookman Old Style</vt:lpstr>
      <vt:lpstr>Calibri</vt:lpstr>
      <vt:lpstr>Times New Roman</vt:lpstr>
      <vt:lpstr>Office Theme</vt:lpstr>
      <vt:lpstr>        DEPARTMENT OF COMPUTER SCIENCE     II Project Presentation (KCS 753) App: Chest X-ray Report Generator</vt:lpstr>
      <vt:lpstr>Problem Statement</vt:lpstr>
      <vt:lpstr>Objectives</vt:lpstr>
      <vt:lpstr>Technology Used </vt:lpstr>
      <vt:lpstr>Literature Survey </vt:lpstr>
      <vt:lpstr>PowerPoint Presentation</vt:lpstr>
      <vt:lpstr>PowerPoint Presentation</vt:lpstr>
      <vt:lpstr>PowerPoint Presentation</vt:lpstr>
      <vt:lpstr>PowerPoint Presentation</vt:lpstr>
      <vt:lpstr>Process Flow Diagram</vt:lpstr>
      <vt:lpstr>PowerPoint Presentation</vt:lpstr>
      <vt:lpstr>Research Paper Status</vt:lpstr>
      <vt:lpstr>PowerPoint Presentation</vt:lpstr>
      <vt:lpstr>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DEPARTMENT OF COMPUTER SCIENCE     II Project Presentation (KCS 753) Chest X-ray Report Generator based Web App</dc:title>
  <dc:creator>NEHA SHUKLA</dc:creator>
  <cp:lastModifiedBy>vikas.2024cs1186</cp:lastModifiedBy>
  <cp:revision>4</cp:revision>
  <dcterms:created xsi:type="dcterms:W3CDTF">2023-09-23T09:10:50Z</dcterms:created>
  <dcterms:modified xsi:type="dcterms:W3CDTF">2024-04-23T08:21:30Z</dcterms:modified>
</cp:coreProperties>
</file>