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67" r:id="rId4"/>
    <p:sldId id="258" r:id="rId5"/>
    <p:sldId id="288" r:id="rId6"/>
    <p:sldId id="268" r:id="rId7"/>
    <p:sldId id="259" r:id="rId8"/>
    <p:sldId id="289" r:id="rId9"/>
    <p:sldId id="290" r:id="rId10"/>
    <p:sldId id="291" r:id="rId11"/>
    <p:sldId id="285" r:id="rId12"/>
    <p:sldId id="286" r:id="rId13"/>
    <p:sldId id="287" r:id="rId14"/>
    <p:sldId id="269" r:id="rId15"/>
    <p:sldId id="270" r:id="rId16"/>
    <p:sldId id="271" r:id="rId17"/>
    <p:sldId id="272" r:id="rId18"/>
    <p:sldId id="273" r:id="rId19"/>
    <p:sldId id="262" r:id="rId20"/>
    <p:sldId id="263" r:id="rId21"/>
    <p:sldId id="292" r:id="rId22"/>
    <p:sldId id="293" r:id="rId23"/>
    <p:sldId id="264" r:id="rId24"/>
    <p:sldId id="266" r:id="rId25"/>
    <p:sldId id="265" r:id="rId26"/>
    <p:sldId id="29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3B454D-0CA5-CAC2-1D89-F6F9897DC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0FE72F2-A472-7271-F8E9-F105D6AC5B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E30979-637C-46D1-AB17-AA0B0CD55B3B}" type="datetimeFigureOut">
              <a:rPr lang="en-IN" smtClean="0"/>
              <a:t>25-05-2024</a:t>
            </a:fld>
            <a:endParaRPr lang="en-IN"/>
          </a:p>
        </p:txBody>
      </p:sp>
      <p:sp>
        <p:nvSpPr>
          <p:cNvPr id="4" name="Footer Placeholder 3">
            <a:extLst>
              <a:ext uri="{FF2B5EF4-FFF2-40B4-BE49-F238E27FC236}">
                <a16:creationId xmlns:a16="http://schemas.microsoft.com/office/drawing/2014/main" id="{A122F03E-CC1E-0285-D28A-CC49B6F82E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0C5187D-36A1-30F5-4796-C238192D3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8FA315-A931-49DF-8C3A-933D727FE80B}" type="slidenum">
              <a:rPr lang="en-IN" smtClean="0"/>
              <a:t>‹#›</a:t>
            </a:fld>
            <a:endParaRPr lang="en-IN"/>
          </a:p>
        </p:txBody>
      </p:sp>
    </p:spTree>
    <p:extLst>
      <p:ext uri="{BB962C8B-B14F-4D97-AF65-F5344CB8AC3E}">
        <p14:creationId xmlns:p14="http://schemas.microsoft.com/office/powerpoint/2010/main" val="3906511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5656213B-AFF8-4A47-9E11-B51FE377BB8E}" type="datetime1">
              <a:rPr lang="en-IN" smtClean="0"/>
              <a:t>25-05-2024</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675C211D-CDE2-471E-8A6E-A0C4419A01AA}" type="datetime1">
              <a:rPr lang="en-IN" smtClean="0"/>
              <a:t>25-05-2024</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2DF50D88-BC83-4131-8B93-D0358F9A7783}" type="datetime1">
              <a:rPr lang="en-IN" smtClean="0"/>
              <a:t>25-05-2024</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21EF2F7D-557B-4CF0-80EB-B5F1B19C9CFE}" type="datetime1">
              <a:rPr lang="en-IN" smtClean="0"/>
              <a:t>25-05-2024</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8C739987-A7DD-467A-A56E-FC0084E7A1D9}" type="datetime1">
              <a:rPr lang="en-IN" smtClean="0"/>
              <a:t>25-05-2024</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C50C92C4-5205-4BEF-8C84-36622CB3B219}" type="datetime1">
              <a:rPr lang="en-IN" smtClean="0"/>
              <a:t>25-05-2024</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747370B0-2159-491B-A092-65A109EEB83A}" type="datetime1">
              <a:rPr lang="en-IN" smtClean="0"/>
              <a:t>25-05-2024</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E768AAFE-4C15-41ED-951F-18487BE46F13}" type="datetime1">
              <a:rPr lang="en-IN" smtClean="0"/>
              <a:t>25-05-2024</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EB620ADB-C9CD-421C-9751-EA4679659A14}" type="datetime1">
              <a:rPr lang="en-IN" smtClean="0"/>
              <a:t>25-05-2024</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328E12B-E952-400A-B986-68759FAD30ED}" type="datetime1">
              <a:rPr lang="en-IN" smtClean="0"/>
              <a:t>25-05-2024</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72DC5733-DA24-4A4F-AEDF-A9A496EFD0C4}" type="datetime1">
              <a:rPr lang="en-IN" smtClean="0"/>
              <a:t>25-05-2024</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38386-AA99-462C-8041-1BCA3B29E950}" type="datetime1">
              <a:rPr lang="en-IN" smtClean="0"/>
              <a:t>25-05-2024</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rive.google.com/file/d/1YtjsnR8zEYvm9rXtSlmAW5iOSyXAAbDM/view?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rive.google.com/file/d/1olWJ1HKpYSQQhiFtCI8-0e9XLmTk9J_1/view?usp=shar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KIET-Github/CS-2024-B/tree/main/PCS24-53-KalashJai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rive.google.com/file/d/1U3KYWc8SPYtyZ8DzBaL4GbK-cXZBksQM/view?usp=sharing" TargetMode="External"/><Relationship Id="rId2" Type="http://schemas.openxmlformats.org/officeDocument/2006/relationships/hyperlink" Target="https://drive.google.com/file/d/10s8-MbL6PhzEKAsGZe2Obe7xANAqQdld/view?usp=sharing" TargetMode="External"/><Relationship Id="rId1" Type="http://schemas.openxmlformats.org/officeDocument/2006/relationships/slideLayout" Target="../slideLayouts/slideLayout2.xml"/><Relationship Id="rId5" Type="http://schemas.openxmlformats.org/officeDocument/2006/relationships/hyperlink" Target="https://drive.google.com/file/d/1AkrfUXkwkB7EcDPS4-Te2rHxp9-ub5Im/view?usp=sharing" TargetMode="External"/><Relationship Id="rId4" Type="http://schemas.openxmlformats.org/officeDocument/2006/relationships/hyperlink" Target="https://drive.google.com/file/d/1YhWDtbD_8_MZc3wpeVgUpY-YA1-H--ex/view?usp=shar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1726162"/>
            <a:ext cx="9144000" cy="1875875"/>
          </a:xfrm>
        </p:spPr>
        <p:txBody>
          <a:bodyPr>
            <a:noAutofit/>
          </a:bodyPr>
          <a:lstStyle/>
          <a:p>
            <a:pPr algn="ctr">
              <a:lnSpc>
                <a:spcPct val="107000"/>
              </a:lnSpc>
              <a:spcAft>
                <a:spcPts val="800"/>
              </a:spcAft>
            </a:pP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r>
              <a:rPr lang="en-IN" sz="1800" b="1" kern="100" dirty="0">
                <a:effectLst/>
                <a:latin typeface="Bookman Old Style" panose="02050604050505020204" pitchFamily="18" charset="0"/>
                <a:ea typeface="Calibri" panose="020F0502020204030204" pitchFamily="34" charset="0"/>
                <a:cs typeface="Mangal" panose="02040503050203030202" pitchFamily="18" charset="0"/>
              </a:rPr>
              <a:t>DEPARTMENT OF COMPUTER SCIENCE</a:t>
            </a:r>
            <a:br>
              <a:rPr lang="en-IN" sz="1800" dirty="0"/>
            </a:b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3600" b="1" dirty="0"/>
              <a:t> Project Presentation (KCS 851)</a:t>
            </a:r>
            <a:br>
              <a:rPr lang="en-IN" sz="3600" dirty="0"/>
            </a:br>
            <a:r>
              <a:rPr lang="en-IN" sz="3600" b="1" dirty="0"/>
              <a:t>(Neural Style Transfer)</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3900325"/>
            <a:ext cx="9144000" cy="2001837"/>
          </a:xfrm>
        </p:spPr>
        <p:txBody>
          <a:bodyPr>
            <a:normAutofit fontScale="92500" lnSpcReduction="10000"/>
          </a:bodyPr>
          <a:lstStyle/>
          <a:p>
            <a:r>
              <a:rPr lang="en-IN" dirty="0"/>
              <a:t>    Akash Goel(Assistant professor)</a:t>
            </a:r>
          </a:p>
          <a:p>
            <a:r>
              <a:rPr lang="en-IN" dirty="0"/>
              <a:t>			Project Members Name with Roll Number &amp; Section</a:t>
            </a:r>
          </a:p>
          <a:p>
            <a:r>
              <a:rPr lang="en-IN" dirty="0"/>
              <a:t>            1. Palak Singh (2000290120103)</a:t>
            </a:r>
          </a:p>
          <a:p>
            <a:r>
              <a:rPr lang="en-IN" dirty="0"/>
              <a:t>          2. Ragini Rani (2000290120121</a:t>
            </a:r>
          </a:p>
          <a:p>
            <a:r>
              <a:rPr lang="en-IN" dirty="0"/>
              <a:t>           3. Kalash Jain (2000290120080)</a:t>
            </a:r>
          </a:p>
          <a:p>
            <a:endParaRPr lang="en-IN" dirty="0"/>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399CCFC6-9AB8-E142-8ABF-2BDE178B4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58" y="0"/>
            <a:ext cx="11364684" cy="1205982"/>
          </a:xfrm>
          <a:prstGeom prst="rect">
            <a:avLst/>
          </a:prstGeom>
        </p:spPr>
      </p:pic>
      <p:sp>
        <p:nvSpPr>
          <p:cNvPr id="6" name="Slide Number Placeholder 5">
            <a:extLst>
              <a:ext uri="{FF2B5EF4-FFF2-40B4-BE49-F238E27FC236}">
                <a16:creationId xmlns:a16="http://schemas.microsoft.com/office/drawing/2014/main" id="{E114F4EE-400B-FEDB-993A-F70B49DB4028}"/>
              </a:ext>
            </a:extLst>
          </p:cNvPr>
          <p:cNvSpPr>
            <a:spLocks noGrp="1"/>
          </p:cNvSpPr>
          <p:nvPr>
            <p:ph type="sldNum" sz="quarter" idx="12"/>
          </p:nvPr>
        </p:nvSpPr>
        <p:spPr/>
        <p:txBody>
          <a:bodyPr/>
          <a:lstStyle/>
          <a:p>
            <a:fld id="{3F87B148-DC85-4EDB-ACA3-100B1D618A48}" type="slidenum">
              <a:rPr lang="en-IN" smtClean="0"/>
              <a:t>1</a:t>
            </a:fld>
            <a:endParaRPr lang="en-IN"/>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671E-646F-6987-5AC7-A4EE1242F996}"/>
              </a:ext>
            </a:extLst>
          </p:cNvPr>
          <p:cNvSpPr>
            <a:spLocks noGrp="1"/>
          </p:cNvSpPr>
          <p:nvPr>
            <p:ph type="title"/>
          </p:nvPr>
        </p:nvSpPr>
        <p:spPr/>
        <p:txBody>
          <a:bodyPr/>
          <a:lstStyle/>
          <a:p>
            <a:r>
              <a:rPr lang="en-IN" dirty="0"/>
              <a:t>Screenshot of output images</a:t>
            </a:r>
          </a:p>
        </p:txBody>
      </p:sp>
      <p:sp>
        <p:nvSpPr>
          <p:cNvPr id="4" name="Slide Number Placeholder 3">
            <a:extLst>
              <a:ext uri="{FF2B5EF4-FFF2-40B4-BE49-F238E27FC236}">
                <a16:creationId xmlns:a16="http://schemas.microsoft.com/office/drawing/2014/main" id="{C1FC4EB0-B0F2-2041-BF18-59567581FFB1}"/>
              </a:ext>
            </a:extLst>
          </p:cNvPr>
          <p:cNvSpPr>
            <a:spLocks noGrp="1"/>
          </p:cNvSpPr>
          <p:nvPr>
            <p:ph type="sldNum" sz="quarter" idx="12"/>
          </p:nvPr>
        </p:nvSpPr>
        <p:spPr/>
        <p:txBody>
          <a:bodyPr/>
          <a:lstStyle/>
          <a:p>
            <a:fld id="{3F87B148-DC85-4EDB-ACA3-100B1D618A48}" type="slidenum">
              <a:rPr lang="en-IN" smtClean="0"/>
              <a:t>10</a:t>
            </a:fld>
            <a:endParaRPr lang="en-IN"/>
          </a:p>
        </p:txBody>
      </p:sp>
      <p:pic>
        <p:nvPicPr>
          <p:cNvPr id="5" name="Picture 2">
            <a:extLst>
              <a:ext uri="{FF2B5EF4-FFF2-40B4-BE49-F238E27FC236}">
                <a16:creationId xmlns:a16="http://schemas.microsoft.com/office/drawing/2014/main" id="{9C6F92A3-24F5-0F46-1191-CFBAADD82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617" y="1690688"/>
            <a:ext cx="8116478" cy="449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124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C325F9-38FC-08F9-9E0F-FC43A799CC6F}"/>
              </a:ext>
            </a:extLst>
          </p:cNvPr>
          <p:cNvSpPr>
            <a:spLocks noGrp="1"/>
          </p:cNvSpPr>
          <p:nvPr>
            <p:ph type="sldNum" sz="quarter" idx="12"/>
          </p:nvPr>
        </p:nvSpPr>
        <p:spPr/>
        <p:txBody>
          <a:bodyPr/>
          <a:lstStyle/>
          <a:p>
            <a:fld id="{3F87B148-DC85-4EDB-ACA3-100B1D618A48}" type="slidenum">
              <a:rPr lang="en-IN" smtClean="0"/>
              <a:t>11</a:t>
            </a:fld>
            <a:endParaRPr lang="en-IN"/>
          </a:p>
        </p:txBody>
      </p:sp>
      <p:graphicFrame>
        <p:nvGraphicFramePr>
          <p:cNvPr id="5" name="Google Shape;133;p6">
            <a:extLst>
              <a:ext uri="{FF2B5EF4-FFF2-40B4-BE49-F238E27FC236}">
                <a16:creationId xmlns:a16="http://schemas.microsoft.com/office/drawing/2014/main" id="{1B19BD07-0A1D-7C3B-0B16-A284FC9A5BBF}"/>
              </a:ext>
            </a:extLst>
          </p:cNvPr>
          <p:cNvGraphicFramePr/>
          <p:nvPr>
            <p:extLst>
              <p:ext uri="{D42A27DB-BD31-4B8C-83A1-F6EECF244321}">
                <p14:modId xmlns:p14="http://schemas.microsoft.com/office/powerpoint/2010/main" val="2452041432"/>
              </p:ext>
            </p:extLst>
          </p:nvPr>
        </p:nvGraphicFramePr>
        <p:xfrm>
          <a:off x="448235" y="1174376"/>
          <a:ext cx="10995164" cy="5263572"/>
        </p:xfrm>
        <a:graphic>
          <a:graphicData uri="http://schemas.openxmlformats.org/drawingml/2006/table">
            <a:tbl>
              <a:tblPr/>
              <a:tblGrid>
                <a:gridCol w="586951">
                  <a:extLst>
                    <a:ext uri="{9D8B030D-6E8A-4147-A177-3AD203B41FA5}">
                      <a16:colId xmlns:a16="http://schemas.microsoft.com/office/drawing/2014/main" val="20000"/>
                    </a:ext>
                  </a:extLst>
                </a:gridCol>
                <a:gridCol w="1063810">
                  <a:extLst>
                    <a:ext uri="{9D8B030D-6E8A-4147-A177-3AD203B41FA5}">
                      <a16:colId xmlns:a16="http://schemas.microsoft.com/office/drawing/2014/main" val="20001"/>
                    </a:ext>
                  </a:extLst>
                </a:gridCol>
                <a:gridCol w="1100497">
                  <a:extLst>
                    <a:ext uri="{9D8B030D-6E8A-4147-A177-3AD203B41FA5}">
                      <a16:colId xmlns:a16="http://schemas.microsoft.com/office/drawing/2014/main" val="20002"/>
                    </a:ext>
                  </a:extLst>
                </a:gridCol>
                <a:gridCol w="685398">
                  <a:extLst>
                    <a:ext uri="{9D8B030D-6E8A-4147-A177-3AD203B41FA5}">
                      <a16:colId xmlns:a16="http://schemas.microsoft.com/office/drawing/2014/main" val="20003"/>
                    </a:ext>
                  </a:extLst>
                </a:gridCol>
                <a:gridCol w="1380462">
                  <a:extLst>
                    <a:ext uri="{9D8B030D-6E8A-4147-A177-3AD203B41FA5}">
                      <a16:colId xmlns:a16="http://schemas.microsoft.com/office/drawing/2014/main" val="20004"/>
                    </a:ext>
                  </a:extLst>
                </a:gridCol>
                <a:gridCol w="1424107">
                  <a:extLst>
                    <a:ext uri="{9D8B030D-6E8A-4147-A177-3AD203B41FA5}">
                      <a16:colId xmlns:a16="http://schemas.microsoft.com/office/drawing/2014/main" val="20005"/>
                    </a:ext>
                  </a:extLst>
                </a:gridCol>
                <a:gridCol w="4753939">
                  <a:extLst>
                    <a:ext uri="{9D8B030D-6E8A-4147-A177-3AD203B41FA5}">
                      <a16:colId xmlns:a16="http://schemas.microsoft.com/office/drawing/2014/main" val="20006"/>
                    </a:ext>
                  </a:extLst>
                </a:gridCol>
              </a:tblGrid>
              <a:tr h="641206">
                <a:tc>
                  <a:txBody>
                    <a:bodyPr/>
                    <a:lstStyle/>
                    <a:p>
                      <a:pPr marL="0" lvl="0" indent="0" algn="l" rtl="0">
                        <a:lnSpc>
                          <a:spcPct val="115000"/>
                        </a:lnSpc>
                        <a:spcBef>
                          <a:spcPts val="1200"/>
                        </a:spcBef>
                        <a:spcAft>
                          <a:spcPts val="0"/>
                        </a:spcAft>
                        <a:buNone/>
                      </a:pPr>
                      <a:r>
                        <a:rPr lang="en-IN" sz="1400" b="1" dirty="0">
                          <a:latin typeface="Times New Roman" panose="02020603050405020304" pitchFamily="18" charset="0"/>
                          <a:cs typeface="Times New Roman" panose="02020603050405020304" pitchFamily="18" charset="0"/>
                          <a:sym typeface="Comic Sans MS"/>
                        </a:rPr>
                        <a:t>Sr.</a:t>
                      </a:r>
                      <a:r>
                        <a:rPr lang="en-IN" sz="1400" b="1" baseline="0" dirty="0">
                          <a:latin typeface="Times New Roman" panose="02020603050405020304" pitchFamily="18" charset="0"/>
                          <a:cs typeface="Times New Roman" panose="02020603050405020304" pitchFamily="18" charset="0"/>
                          <a:sym typeface="Comic Sans MS"/>
                        </a:rPr>
                        <a:t> No</a:t>
                      </a:r>
                      <a:endParaRPr lang="en-IN" sz="1400" b="1"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400" b="1" dirty="0">
                          <a:latin typeface="Times New Roman" panose="02020603050405020304" pitchFamily="18" charset="0"/>
                          <a:cs typeface="Times New Roman" panose="02020603050405020304" pitchFamily="18" charset="0"/>
                          <a:sym typeface="Comic Sans MS"/>
                        </a:rPr>
                        <a:t>Reference</a:t>
                      </a:r>
                      <a:endParaRPr sz="1200" b="1"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400" b="1" dirty="0">
                          <a:latin typeface="Times New Roman" panose="02020603050405020304" pitchFamily="18" charset="0"/>
                          <a:cs typeface="Times New Roman" panose="02020603050405020304" pitchFamily="18" charset="0"/>
                          <a:sym typeface="Comic Sans MS"/>
                        </a:rPr>
                        <a:t>Author(s)</a:t>
                      </a:r>
                      <a:endParaRPr sz="1400" b="1"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400" b="1" dirty="0">
                          <a:latin typeface="Times New Roman" panose="02020603050405020304" pitchFamily="18" charset="0"/>
                          <a:cs typeface="Times New Roman" panose="02020603050405020304" pitchFamily="18" charset="0"/>
                          <a:sym typeface="Comic Sans MS"/>
                        </a:rPr>
                        <a:t>Year</a:t>
                      </a:r>
                      <a:endParaRPr sz="1200" b="1"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400" b="1" dirty="0">
                          <a:latin typeface="Times New Roman" panose="02020603050405020304" pitchFamily="18" charset="0"/>
                          <a:cs typeface="Times New Roman" panose="02020603050405020304" pitchFamily="18" charset="0"/>
                          <a:sym typeface="Comic Sans MS"/>
                        </a:rPr>
                        <a:t>Research</a:t>
                      </a:r>
                      <a:r>
                        <a:rPr lang="en-IN" sz="1400" b="1" baseline="0" dirty="0">
                          <a:latin typeface="Times New Roman" panose="02020603050405020304" pitchFamily="18" charset="0"/>
                          <a:cs typeface="Times New Roman" panose="02020603050405020304" pitchFamily="18" charset="0"/>
                          <a:sym typeface="Comic Sans MS"/>
                        </a:rPr>
                        <a:t>  </a:t>
                      </a:r>
                      <a:r>
                        <a:rPr lang="en-IN" sz="1400" b="1" dirty="0">
                          <a:latin typeface="Times New Roman" panose="02020603050405020304" pitchFamily="18" charset="0"/>
                          <a:cs typeface="Times New Roman" panose="02020603050405020304" pitchFamily="18" charset="0"/>
                          <a:sym typeface="Comic Sans MS"/>
                        </a:rPr>
                        <a:t>Focus</a:t>
                      </a:r>
                      <a:endParaRPr sz="1400" b="1"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400" b="1" dirty="0">
                          <a:latin typeface="Times New Roman" panose="02020603050405020304" pitchFamily="18" charset="0"/>
                          <a:cs typeface="Times New Roman" panose="02020603050405020304" pitchFamily="18" charset="0"/>
                          <a:sym typeface="Comic Sans MS"/>
                        </a:rPr>
                        <a:t>Methodology</a:t>
                      </a:r>
                      <a:endParaRPr sz="1200" b="1"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400" b="1" dirty="0">
                          <a:latin typeface="Times New Roman" panose="02020603050405020304" pitchFamily="18" charset="0"/>
                          <a:cs typeface="Times New Roman" panose="02020603050405020304" pitchFamily="18" charset="0"/>
                          <a:sym typeface="Comic Sans MS"/>
                        </a:rPr>
                        <a:t>Key</a:t>
                      </a:r>
                      <a:r>
                        <a:rPr lang="en-IN" sz="1400" b="1" baseline="0" dirty="0">
                          <a:latin typeface="Times New Roman" panose="02020603050405020304" pitchFamily="18" charset="0"/>
                          <a:cs typeface="Times New Roman" panose="02020603050405020304" pitchFamily="18" charset="0"/>
                          <a:sym typeface="Comic Sans MS"/>
                        </a:rPr>
                        <a:t>  </a:t>
                      </a:r>
                      <a:r>
                        <a:rPr lang="en-IN" sz="1400" b="1" dirty="0">
                          <a:latin typeface="Times New Roman" panose="02020603050405020304" pitchFamily="18" charset="0"/>
                          <a:cs typeface="Times New Roman" panose="02020603050405020304" pitchFamily="18" charset="0"/>
                          <a:sym typeface="Comic Sans MS"/>
                        </a:rPr>
                        <a:t>Findings</a:t>
                      </a:r>
                      <a:endParaRPr sz="1400" b="1"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extLst>
                  <a:ext uri="{0D108BD9-81ED-4DB2-BD59-A6C34878D82A}">
                    <a16:rowId xmlns:a16="http://schemas.microsoft.com/office/drawing/2014/main" val="10000"/>
                  </a:ext>
                </a:extLst>
              </a:tr>
              <a:tr h="899153">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1.</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Wei and Levoy, 2000 </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L.-Y. Wei, M. Levoy</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2000</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Fast Texture Synthesis using Tree Structured VQ</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Tree Structured Vector Quantization (VQ)  </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Proposed a fast texture synthesis algorithm using tree structured VQ</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extLst>
                  <a:ext uri="{0D108BD9-81ED-4DB2-BD59-A6C34878D82A}">
                    <a16:rowId xmlns:a16="http://schemas.microsoft.com/office/drawing/2014/main" val="10001"/>
                  </a:ext>
                </a:extLst>
              </a:tr>
              <a:tr h="987569">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2.</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Mahendran and Vedaldi, 2014 </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A. Mahendran, A. Vedaldi</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2014</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Understanding Deep Image Representations by Inverting</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Convolutional Neural Networks (CNNs) </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Explored the inversion of deep image representations for understanding</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extLst>
                  <a:ext uri="{0D108BD9-81ED-4DB2-BD59-A6C34878D82A}">
                    <a16:rowId xmlns:a16="http://schemas.microsoft.com/office/drawing/2014/main" val="10002"/>
                  </a:ext>
                </a:extLst>
              </a:tr>
              <a:tr h="987569">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3.</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Simonyan and Zisserman, 2014 </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Karen Simonyan, Andrew Zisserman</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2014</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Very Deep Convolutional Networks for Image Recognition</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Deep Convolutional Networks</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Introduced a deep architecture for large-scale image recognition</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extLst>
                  <a:ext uri="{0D108BD9-81ED-4DB2-BD59-A6C34878D82A}">
                    <a16:rowId xmlns:a16="http://schemas.microsoft.com/office/drawing/2014/main" val="10003"/>
                  </a:ext>
                </a:extLst>
              </a:tr>
              <a:tr h="781357">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4.</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Yang et al., 2014</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C.-Y. Yang, C. Ma, M.-H. Yang</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2014</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Single-Image Super-Resolution: A Benchmark</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Super-Resolution Algorithms</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Established a benchmark for single-image super-resolution algorithms</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extLst>
                  <a:ext uri="{0D108BD9-81ED-4DB2-BD59-A6C34878D82A}">
                    <a16:rowId xmlns:a16="http://schemas.microsoft.com/office/drawing/2014/main" val="10004"/>
                  </a:ext>
                </a:extLst>
              </a:tr>
              <a:tr h="899153">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5.</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Liu et al., 2015 </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cs typeface="Times New Roman" panose="02020603050405020304" pitchFamily="18" charset="0"/>
                          <a:sym typeface="Comic Sans MS"/>
                        </a:rPr>
                        <a:t>F. Liu, C. Shen, G. Lin</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2015</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Deep Convolutional Neural Fields for Depth Estimation</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Deep Convolutional Neural Networks (CNNs)</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cs typeface="Times New Roman" panose="02020603050405020304" pitchFamily="18" charset="0"/>
                          <a:sym typeface="Comic Sans MS"/>
                        </a:rPr>
                        <a:t>Proposed deep CNNs for depth estimation from a single image</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tc>
                <a:extLst>
                  <a:ext uri="{0D108BD9-81ED-4DB2-BD59-A6C34878D82A}">
                    <a16:rowId xmlns:a16="http://schemas.microsoft.com/office/drawing/2014/main" val="10005"/>
                  </a:ext>
                </a:extLst>
              </a:tr>
            </a:tbl>
          </a:graphicData>
        </a:graphic>
      </p:graphicFrame>
      <p:sp>
        <p:nvSpPr>
          <p:cNvPr id="6" name="Title 1">
            <a:extLst>
              <a:ext uri="{FF2B5EF4-FFF2-40B4-BE49-F238E27FC236}">
                <a16:creationId xmlns:a16="http://schemas.microsoft.com/office/drawing/2014/main" id="{FE6F46EE-B7EB-3FC1-F567-3400CE059084}"/>
              </a:ext>
            </a:extLst>
          </p:cNvPr>
          <p:cNvSpPr>
            <a:spLocks noGrp="1"/>
          </p:cNvSpPr>
          <p:nvPr>
            <p:ph type="title"/>
          </p:nvPr>
        </p:nvSpPr>
        <p:spPr>
          <a:xfrm>
            <a:off x="448235" y="0"/>
            <a:ext cx="10515600" cy="1325563"/>
          </a:xfrm>
        </p:spPr>
        <p:txBody>
          <a:bodyPr/>
          <a:lstStyle/>
          <a:p>
            <a:r>
              <a:rPr lang="en-IN" dirty="0"/>
              <a:t>Literature Survey	</a:t>
            </a:r>
          </a:p>
        </p:txBody>
      </p:sp>
    </p:spTree>
    <p:extLst>
      <p:ext uri="{BB962C8B-B14F-4D97-AF65-F5344CB8AC3E}">
        <p14:creationId xmlns:p14="http://schemas.microsoft.com/office/powerpoint/2010/main" val="60798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2B5D03-5551-79F9-6B04-F08033E47502}"/>
              </a:ext>
            </a:extLst>
          </p:cNvPr>
          <p:cNvSpPr>
            <a:spLocks noGrp="1"/>
          </p:cNvSpPr>
          <p:nvPr>
            <p:ph type="sldNum" sz="quarter" idx="12"/>
          </p:nvPr>
        </p:nvSpPr>
        <p:spPr/>
        <p:txBody>
          <a:bodyPr/>
          <a:lstStyle/>
          <a:p>
            <a:fld id="{3F87B148-DC85-4EDB-ACA3-100B1D618A48}" type="slidenum">
              <a:rPr lang="en-IN" smtClean="0"/>
              <a:t>12</a:t>
            </a:fld>
            <a:endParaRPr lang="en-IN"/>
          </a:p>
        </p:txBody>
      </p:sp>
      <p:graphicFrame>
        <p:nvGraphicFramePr>
          <p:cNvPr id="5" name="Google Shape;141;g26794e38768_0_105">
            <a:extLst>
              <a:ext uri="{FF2B5EF4-FFF2-40B4-BE49-F238E27FC236}">
                <a16:creationId xmlns:a16="http://schemas.microsoft.com/office/drawing/2014/main" id="{AB7C38D2-5C34-EBFC-026E-F627E2A43F9B}"/>
              </a:ext>
            </a:extLst>
          </p:cNvPr>
          <p:cNvGraphicFramePr/>
          <p:nvPr>
            <p:extLst>
              <p:ext uri="{D42A27DB-BD31-4B8C-83A1-F6EECF244321}">
                <p14:modId xmlns:p14="http://schemas.microsoft.com/office/powerpoint/2010/main" val="456878026"/>
              </p:ext>
            </p:extLst>
          </p:nvPr>
        </p:nvGraphicFramePr>
        <p:xfrm>
          <a:off x="640751" y="762850"/>
          <a:ext cx="10826572" cy="4844847"/>
        </p:xfrm>
        <a:graphic>
          <a:graphicData uri="http://schemas.openxmlformats.org/drawingml/2006/table">
            <a:tbl>
              <a:tblPr>
                <a:noFill/>
              </a:tblPr>
              <a:tblGrid>
                <a:gridCol w="745940">
                  <a:extLst>
                    <a:ext uri="{9D8B030D-6E8A-4147-A177-3AD203B41FA5}">
                      <a16:colId xmlns:a16="http://schemas.microsoft.com/office/drawing/2014/main" val="20000"/>
                    </a:ext>
                  </a:extLst>
                </a:gridCol>
                <a:gridCol w="1748724">
                  <a:extLst>
                    <a:ext uri="{9D8B030D-6E8A-4147-A177-3AD203B41FA5}">
                      <a16:colId xmlns:a16="http://schemas.microsoft.com/office/drawing/2014/main" val="20001"/>
                    </a:ext>
                  </a:extLst>
                </a:gridCol>
                <a:gridCol w="1002753">
                  <a:extLst>
                    <a:ext uri="{9D8B030D-6E8A-4147-A177-3AD203B41FA5}">
                      <a16:colId xmlns:a16="http://schemas.microsoft.com/office/drawing/2014/main" val="20002"/>
                    </a:ext>
                  </a:extLst>
                </a:gridCol>
                <a:gridCol w="624534">
                  <a:extLst>
                    <a:ext uri="{9D8B030D-6E8A-4147-A177-3AD203B41FA5}">
                      <a16:colId xmlns:a16="http://schemas.microsoft.com/office/drawing/2014/main" val="20003"/>
                    </a:ext>
                  </a:extLst>
                </a:gridCol>
                <a:gridCol w="1537409">
                  <a:extLst>
                    <a:ext uri="{9D8B030D-6E8A-4147-A177-3AD203B41FA5}">
                      <a16:colId xmlns:a16="http://schemas.microsoft.com/office/drawing/2014/main" val="20004"/>
                    </a:ext>
                  </a:extLst>
                </a:gridCol>
                <a:gridCol w="2223459">
                  <a:extLst>
                    <a:ext uri="{9D8B030D-6E8A-4147-A177-3AD203B41FA5}">
                      <a16:colId xmlns:a16="http://schemas.microsoft.com/office/drawing/2014/main" val="20005"/>
                    </a:ext>
                  </a:extLst>
                </a:gridCol>
                <a:gridCol w="2943753">
                  <a:extLst>
                    <a:ext uri="{9D8B030D-6E8A-4147-A177-3AD203B41FA5}">
                      <a16:colId xmlns:a16="http://schemas.microsoft.com/office/drawing/2014/main" val="20006"/>
                    </a:ext>
                  </a:extLst>
                </a:gridCol>
              </a:tblGrid>
              <a:tr h="445097">
                <a:tc>
                  <a:txBody>
                    <a:bodyPr/>
                    <a:lstStyle/>
                    <a:p>
                      <a:pPr marL="0" lvl="0" indent="0" algn="l" rtl="0">
                        <a:lnSpc>
                          <a:spcPct val="115000"/>
                        </a:lnSpc>
                        <a:spcBef>
                          <a:spcPts val="1200"/>
                        </a:spcBef>
                        <a:spcAft>
                          <a:spcPts val="0"/>
                        </a:spcAft>
                        <a:buNone/>
                      </a:pPr>
                      <a:r>
                        <a:rPr lang="en-IN" sz="1200" b="1" dirty="0">
                          <a:latin typeface="Times New Roman" panose="02020603050405020304" pitchFamily="18" charset="0"/>
                          <a:ea typeface="Comic Sans MS"/>
                          <a:cs typeface="Times New Roman" panose="02020603050405020304" pitchFamily="18" charset="0"/>
                          <a:sym typeface="Comic Sans MS"/>
                        </a:rPr>
                        <a:t>Sr.</a:t>
                      </a:r>
                      <a:r>
                        <a:rPr lang="en-IN" sz="1200" b="1" baseline="0" dirty="0">
                          <a:latin typeface="Times New Roman" panose="02020603050405020304" pitchFamily="18" charset="0"/>
                          <a:ea typeface="Comic Sans MS"/>
                          <a:cs typeface="Times New Roman" panose="02020603050405020304" pitchFamily="18" charset="0"/>
                          <a:sym typeface="Comic Sans MS"/>
                        </a:rPr>
                        <a:t> No</a:t>
                      </a:r>
                      <a:endParaRPr sz="1200" b="1"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b="1">
                          <a:latin typeface="Times New Roman" panose="02020603050405020304" pitchFamily="18" charset="0"/>
                          <a:ea typeface="Comic Sans MS"/>
                          <a:cs typeface="Times New Roman" panose="02020603050405020304" pitchFamily="18" charset="0"/>
                          <a:sym typeface="Comic Sans MS"/>
                        </a:rPr>
                        <a:t>Reference</a:t>
                      </a:r>
                      <a:endParaRPr sz="1200" b="1">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b="1">
                          <a:latin typeface="Times New Roman" panose="02020603050405020304" pitchFamily="18" charset="0"/>
                          <a:ea typeface="Comic Sans MS"/>
                          <a:cs typeface="Times New Roman" panose="02020603050405020304" pitchFamily="18" charset="0"/>
                          <a:sym typeface="Comic Sans MS"/>
                        </a:rPr>
                        <a:t>Author(s)</a:t>
                      </a:r>
                      <a:endParaRPr sz="1200" b="1">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b="1">
                          <a:latin typeface="Times New Roman" panose="02020603050405020304" pitchFamily="18" charset="0"/>
                          <a:ea typeface="Comic Sans MS"/>
                          <a:cs typeface="Times New Roman" panose="02020603050405020304" pitchFamily="18" charset="0"/>
                          <a:sym typeface="Comic Sans MS"/>
                        </a:rPr>
                        <a:t>Year</a:t>
                      </a:r>
                      <a:endParaRPr sz="1200" b="1">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b="1" dirty="0">
                          <a:latin typeface="Times New Roman" panose="02020603050405020304" pitchFamily="18" charset="0"/>
                          <a:ea typeface="Comic Sans MS"/>
                          <a:cs typeface="Times New Roman" panose="02020603050405020304" pitchFamily="18" charset="0"/>
                          <a:sym typeface="Comic Sans MS"/>
                        </a:rPr>
                        <a:t>Research</a:t>
                      </a:r>
                      <a:r>
                        <a:rPr lang="en-IN" sz="1200" b="1" baseline="0" dirty="0">
                          <a:latin typeface="Times New Roman" panose="02020603050405020304" pitchFamily="18" charset="0"/>
                          <a:ea typeface="Comic Sans MS"/>
                          <a:cs typeface="Times New Roman" panose="02020603050405020304" pitchFamily="18" charset="0"/>
                          <a:sym typeface="Comic Sans MS"/>
                        </a:rPr>
                        <a:t>  </a:t>
                      </a:r>
                      <a:r>
                        <a:rPr lang="en-IN" sz="1200" b="1" dirty="0">
                          <a:latin typeface="Times New Roman" panose="02020603050405020304" pitchFamily="18" charset="0"/>
                          <a:ea typeface="Comic Sans MS"/>
                          <a:cs typeface="Times New Roman" panose="02020603050405020304" pitchFamily="18" charset="0"/>
                          <a:sym typeface="Comic Sans MS"/>
                        </a:rPr>
                        <a:t>Focus</a:t>
                      </a:r>
                      <a:endParaRPr sz="1200" b="1"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b="1" dirty="0">
                          <a:latin typeface="Times New Roman" panose="02020603050405020304" pitchFamily="18" charset="0"/>
                          <a:ea typeface="Comic Sans MS"/>
                          <a:cs typeface="Times New Roman" panose="02020603050405020304" pitchFamily="18" charset="0"/>
                          <a:sym typeface="Comic Sans MS"/>
                        </a:rPr>
                        <a:t>              Methodology</a:t>
                      </a:r>
                      <a:endParaRPr sz="1200" b="1"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b="1" dirty="0">
                          <a:latin typeface="Times New Roman" panose="02020603050405020304" pitchFamily="18" charset="0"/>
                          <a:ea typeface="Comic Sans MS"/>
                          <a:cs typeface="Times New Roman" panose="02020603050405020304" pitchFamily="18" charset="0"/>
                          <a:sym typeface="Comic Sans MS"/>
                        </a:rPr>
                        <a:t>Key</a:t>
                      </a:r>
                      <a:r>
                        <a:rPr lang="en-IN" sz="1200" b="1" baseline="0" dirty="0">
                          <a:latin typeface="Times New Roman" panose="02020603050405020304" pitchFamily="18" charset="0"/>
                          <a:ea typeface="Comic Sans MS"/>
                          <a:cs typeface="Times New Roman" panose="02020603050405020304" pitchFamily="18" charset="0"/>
                          <a:sym typeface="Comic Sans MS"/>
                        </a:rPr>
                        <a:t>  </a:t>
                      </a:r>
                      <a:r>
                        <a:rPr lang="en-IN" sz="1200" b="1" dirty="0">
                          <a:latin typeface="Times New Roman" panose="02020603050405020304" pitchFamily="18" charset="0"/>
                          <a:ea typeface="Comic Sans MS"/>
                          <a:cs typeface="Times New Roman" panose="02020603050405020304" pitchFamily="18" charset="0"/>
                          <a:sym typeface="Comic Sans MS"/>
                        </a:rPr>
                        <a:t>Findings</a:t>
                      </a:r>
                      <a:endParaRPr sz="1200" b="1"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50064">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6.</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Gatys et al., 2016 </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L. A. Gatys, A. S. Ecker, M. Bethge</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2016</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Image Style Transfer using CNNs</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Convolutional Neural Networks (CNNs)</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Developed an approach for artistic style transfer using CNNs</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50064">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7.</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Johnson et al., 2016 </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J. Johnson, A. Alahi, L. Fei-Fei</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2016</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Perceptual Losses for Real-Time Style Transfer</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Convolutional Neural Networks (CNNs) 	</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Introduced perceptual loss for real-time style transfer and super-resolution</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50064">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8.</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Dosovitskiy and Brox, 2016 </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Alexey Dosovitskiy, Thomas Brox</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2016</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Generating Images with Perceptual Similarity Metrics</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Deep Networks, Perceptual Metrics</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Proposed a method for image generation based on perceptual similarity metrics</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27980">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9.</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Li and Wand, 2016 </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C. Li, M. Wand</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2016</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Precomputed Real-time Texture Synthesis with M-GANs</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Markovian Generative Adversarial Networks (M-GANs)</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Introduced precomputed real-time texture synthesis using M-GANs</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021578">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10.</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Huang and Belongie, 2017 </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X. Huang, S. Belongie </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2017</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Arbitrary Style Transfer in Real-Time</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Adaptive Instance Normalization (AdaIN)</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Achieved real-time arbitrary style transfer with adaptive normalization</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2782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901DDD-A730-F679-73A6-66A5D1D1931F}"/>
              </a:ext>
            </a:extLst>
          </p:cNvPr>
          <p:cNvSpPr>
            <a:spLocks noGrp="1"/>
          </p:cNvSpPr>
          <p:nvPr>
            <p:ph type="sldNum" sz="quarter" idx="12"/>
          </p:nvPr>
        </p:nvSpPr>
        <p:spPr/>
        <p:txBody>
          <a:bodyPr/>
          <a:lstStyle/>
          <a:p>
            <a:fld id="{3F87B148-DC85-4EDB-ACA3-100B1D618A48}" type="slidenum">
              <a:rPr lang="en-IN" smtClean="0"/>
              <a:t>13</a:t>
            </a:fld>
            <a:endParaRPr lang="en-IN"/>
          </a:p>
        </p:txBody>
      </p:sp>
      <p:graphicFrame>
        <p:nvGraphicFramePr>
          <p:cNvPr id="5" name="Google Shape;149;g26794e38768_0_117">
            <a:extLst>
              <a:ext uri="{FF2B5EF4-FFF2-40B4-BE49-F238E27FC236}">
                <a16:creationId xmlns:a16="http://schemas.microsoft.com/office/drawing/2014/main" id="{B9F64377-2AEA-30B1-BA03-02DF6AFC367C}"/>
              </a:ext>
            </a:extLst>
          </p:cNvPr>
          <p:cNvGraphicFramePr/>
          <p:nvPr>
            <p:extLst>
              <p:ext uri="{D42A27DB-BD31-4B8C-83A1-F6EECF244321}">
                <p14:modId xmlns:p14="http://schemas.microsoft.com/office/powerpoint/2010/main" val="1067232982"/>
              </p:ext>
            </p:extLst>
          </p:nvPr>
        </p:nvGraphicFramePr>
        <p:xfrm>
          <a:off x="500875" y="657521"/>
          <a:ext cx="11508025" cy="4772661"/>
        </p:xfrm>
        <a:graphic>
          <a:graphicData uri="http://schemas.openxmlformats.org/drawingml/2006/table">
            <a:tbl>
              <a:tblPr>
                <a:noFill/>
              </a:tblPr>
              <a:tblGrid>
                <a:gridCol w="896550">
                  <a:extLst>
                    <a:ext uri="{9D8B030D-6E8A-4147-A177-3AD203B41FA5}">
                      <a16:colId xmlns:a16="http://schemas.microsoft.com/office/drawing/2014/main" val="20000"/>
                    </a:ext>
                  </a:extLst>
                </a:gridCol>
                <a:gridCol w="1860025">
                  <a:extLst>
                    <a:ext uri="{9D8B030D-6E8A-4147-A177-3AD203B41FA5}">
                      <a16:colId xmlns:a16="http://schemas.microsoft.com/office/drawing/2014/main" val="20001"/>
                    </a:ext>
                  </a:extLst>
                </a:gridCol>
                <a:gridCol w="1525475">
                  <a:extLst>
                    <a:ext uri="{9D8B030D-6E8A-4147-A177-3AD203B41FA5}">
                      <a16:colId xmlns:a16="http://schemas.microsoft.com/office/drawing/2014/main" val="20002"/>
                    </a:ext>
                  </a:extLst>
                </a:gridCol>
                <a:gridCol w="950075">
                  <a:extLst>
                    <a:ext uri="{9D8B030D-6E8A-4147-A177-3AD203B41FA5}">
                      <a16:colId xmlns:a16="http://schemas.microsoft.com/office/drawing/2014/main" val="20003"/>
                    </a:ext>
                  </a:extLst>
                </a:gridCol>
                <a:gridCol w="1913550">
                  <a:extLst>
                    <a:ext uri="{9D8B030D-6E8A-4147-A177-3AD203B41FA5}">
                      <a16:colId xmlns:a16="http://schemas.microsoft.com/office/drawing/2014/main" val="20004"/>
                    </a:ext>
                  </a:extLst>
                </a:gridCol>
                <a:gridCol w="1712825">
                  <a:extLst>
                    <a:ext uri="{9D8B030D-6E8A-4147-A177-3AD203B41FA5}">
                      <a16:colId xmlns:a16="http://schemas.microsoft.com/office/drawing/2014/main" val="20005"/>
                    </a:ext>
                  </a:extLst>
                </a:gridCol>
                <a:gridCol w="2649525">
                  <a:extLst>
                    <a:ext uri="{9D8B030D-6E8A-4147-A177-3AD203B41FA5}">
                      <a16:colId xmlns:a16="http://schemas.microsoft.com/office/drawing/2014/main" val="20006"/>
                    </a:ext>
                  </a:extLst>
                </a:gridCol>
              </a:tblGrid>
              <a:tr h="389150">
                <a:tc>
                  <a:txBody>
                    <a:bodyPr/>
                    <a:lstStyle/>
                    <a:p>
                      <a:pPr marL="0" lvl="0" indent="0" algn="l" rtl="0">
                        <a:lnSpc>
                          <a:spcPct val="115000"/>
                        </a:lnSpc>
                        <a:spcBef>
                          <a:spcPts val="1200"/>
                        </a:spcBef>
                        <a:spcAft>
                          <a:spcPts val="0"/>
                        </a:spcAft>
                        <a:buNone/>
                      </a:pPr>
                      <a:r>
                        <a:rPr lang="en-IN" sz="1200" b="1" dirty="0">
                          <a:latin typeface="Times New Roman" panose="02020603050405020304" pitchFamily="18" charset="0"/>
                          <a:ea typeface="Comic Sans MS"/>
                          <a:cs typeface="Times New Roman" panose="02020603050405020304" pitchFamily="18" charset="0"/>
                          <a:sym typeface="Comic Sans MS"/>
                        </a:rPr>
                        <a:t>Sr. No.</a:t>
                      </a:r>
                      <a:endParaRPr sz="1200" b="1"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b="1" dirty="0">
                          <a:latin typeface="Times New Roman" panose="02020603050405020304" pitchFamily="18" charset="0"/>
                          <a:ea typeface="Comic Sans MS"/>
                          <a:cs typeface="Times New Roman" panose="02020603050405020304" pitchFamily="18" charset="0"/>
                          <a:sym typeface="Comic Sans MS"/>
                        </a:rPr>
                        <a:t>Reference</a:t>
                      </a:r>
                      <a:endParaRPr sz="1200" b="1"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b="1">
                          <a:latin typeface="Times New Roman" panose="02020603050405020304" pitchFamily="18" charset="0"/>
                          <a:ea typeface="Comic Sans MS"/>
                          <a:cs typeface="Times New Roman" panose="02020603050405020304" pitchFamily="18" charset="0"/>
                          <a:sym typeface="Comic Sans MS"/>
                        </a:rPr>
                        <a:t>Author(s)</a:t>
                      </a:r>
                      <a:endParaRPr sz="1200" b="1">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b="1">
                          <a:latin typeface="Times New Roman" panose="02020603050405020304" pitchFamily="18" charset="0"/>
                          <a:ea typeface="Comic Sans MS"/>
                          <a:cs typeface="Times New Roman" panose="02020603050405020304" pitchFamily="18" charset="0"/>
                          <a:sym typeface="Comic Sans MS"/>
                        </a:rPr>
                        <a:t>Year</a:t>
                      </a:r>
                      <a:endParaRPr sz="1200" b="1">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b="1">
                          <a:latin typeface="Times New Roman" panose="02020603050405020304" pitchFamily="18" charset="0"/>
                          <a:ea typeface="Comic Sans MS"/>
                          <a:cs typeface="Times New Roman" panose="02020603050405020304" pitchFamily="18" charset="0"/>
                          <a:sym typeface="Comic Sans MS"/>
                        </a:rPr>
                        <a:t>Research</a:t>
                      </a:r>
                      <a:endParaRPr sz="1200" b="1">
                        <a:latin typeface="Times New Roman" panose="02020603050405020304" pitchFamily="18" charset="0"/>
                        <a:ea typeface="Comic Sans MS"/>
                        <a:cs typeface="Times New Roman" panose="02020603050405020304" pitchFamily="18" charset="0"/>
                        <a:sym typeface="Comic Sans MS"/>
                      </a:endParaRPr>
                    </a:p>
                    <a:p>
                      <a:pPr marL="0" lvl="0" indent="0" algn="l" rtl="0">
                        <a:lnSpc>
                          <a:spcPct val="115000"/>
                        </a:lnSpc>
                        <a:spcBef>
                          <a:spcPts val="1200"/>
                        </a:spcBef>
                        <a:spcAft>
                          <a:spcPts val="0"/>
                        </a:spcAft>
                        <a:buNone/>
                      </a:pPr>
                      <a:r>
                        <a:rPr lang="en-IN" sz="1200" b="1">
                          <a:latin typeface="Times New Roman" panose="02020603050405020304" pitchFamily="18" charset="0"/>
                          <a:ea typeface="Comic Sans MS"/>
                          <a:cs typeface="Times New Roman" panose="02020603050405020304" pitchFamily="18" charset="0"/>
                          <a:sym typeface="Comic Sans MS"/>
                        </a:rPr>
                        <a:t>Focus</a:t>
                      </a:r>
                      <a:endParaRPr sz="1200" b="1">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b="1">
                          <a:latin typeface="Times New Roman" panose="02020603050405020304" pitchFamily="18" charset="0"/>
                          <a:ea typeface="Comic Sans MS"/>
                          <a:cs typeface="Times New Roman" panose="02020603050405020304" pitchFamily="18" charset="0"/>
                          <a:sym typeface="Comic Sans MS"/>
                        </a:rPr>
                        <a:t>Methodology</a:t>
                      </a:r>
                      <a:endParaRPr sz="1200" b="1">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b="1">
                          <a:latin typeface="Times New Roman" panose="02020603050405020304" pitchFamily="18" charset="0"/>
                          <a:ea typeface="Comic Sans MS"/>
                          <a:cs typeface="Times New Roman" panose="02020603050405020304" pitchFamily="18" charset="0"/>
                          <a:sym typeface="Comic Sans MS"/>
                        </a:rPr>
                        <a:t>Key</a:t>
                      </a:r>
                      <a:endParaRPr sz="1200" b="1">
                        <a:latin typeface="Times New Roman" panose="02020603050405020304" pitchFamily="18" charset="0"/>
                        <a:ea typeface="Comic Sans MS"/>
                        <a:cs typeface="Times New Roman" panose="02020603050405020304" pitchFamily="18" charset="0"/>
                        <a:sym typeface="Comic Sans MS"/>
                      </a:endParaRPr>
                    </a:p>
                    <a:p>
                      <a:pPr marL="0" lvl="0" indent="0" algn="l" rtl="0">
                        <a:lnSpc>
                          <a:spcPct val="115000"/>
                        </a:lnSpc>
                        <a:spcBef>
                          <a:spcPts val="1200"/>
                        </a:spcBef>
                        <a:spcAft>
                          <a:spcPts val="0"/>
                        </a:spcAft>
                        <a:buNone/>
                      </a:pPr>
                      <a:r>
                        <a:rPr lang="en-IN" sz="1200" b="1">
                          <a:latin typeface="Times New Roman" panose="02020603050405020304" pitchFamily="18" charset="0"/>
                          <a:ea typeface="Comic Sans MS"/>
                          <a:cs typeface="Times New Roman" panose="02020603050405020304" pitchFamily="18" charset="0"/>
                          <a:sym typeface="Comic Sans MS"/>
                        </a:rPr>
                        <a:t>Findings</a:t>
                      </a:r>
                      <a:endParaRPr sz="1200" b="1">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42925">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11.</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Elad and Milanfar, 2017 </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Michael Elad, Peyman Milanfar</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2017</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Style Transfer via Texture Synthesis</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Image Texture Synthesis</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Explored style transfer through texture synthesis, achieving realistic results</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23900">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12.</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Hou et al., 2017</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Q. Hou, M.-M. Cheng, X. Hu, A. Borji, Z. Tu, P. Torr</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2017</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Deeply Supervised Salient Object Detection with Short Connections</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Deep Learning, Short Connections</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Proposed a deeply supervised approach for salient object detection with short connections</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23900">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13.</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Jing et al., 2020</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Y. Jing, Y. Yang, Z. Feng, J. Ye, Y. Yu, M. Song</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2020</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Neural Style Transfer: A Review</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Neural Style Transfer Techniques</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Presented a comprehensive review of neural style transfer methods</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46098">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14.</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Khatter et al., 2021</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H. Khatter, S. Arif, U. Singh, S. Mathur, S. Jain</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2021</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Product Recommendation System for E-Commerce using Collaborative Filtering</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Collaborative Filtering, Textual Clustering</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Developed a recommendation system integrating collaborative filtering and textual clustering for E-Commerce</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866473">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15.</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Sharma et al., 2022 </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S. Sharma, S. Gupta, D. Gupta, S. Juneja, G. Singal, G. Dhiman, S. Kautish</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2022</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Recognition of Gurmukhi Handwritten City Names Using Deep Learning</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a:latin typeface="Times New Roman" panose="02020603050405020304" pitchFamily="18" charset="0"/>
                          <a:ea typeface="Comic Sans MS"/>
                          <a:cs typeface="Times New Roman" panose="02020603050405020304" pitchFamily="18" charset="0"/>
                          <a:sym typeface="Comic Sans MS"/>
                        </a:rPr>
                        <a:t>Deep Learning, Cloud Computing</a:t>
                      </a:r>
                      <a:endParaRPr sz="120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sz="1200" dirty="0">
                          <a:latin typeface="Times New Roman" panose="02020603050405020304" pitchFamily="18" charset="0"/>
                          <a:ea typeface="Comic Sans MS"/>
                          <a:cs typeface="Times New Roman" panose="02020603050405020304" pitchFamily="18" charset="0"/>
                          <a:sym typeface="Comic Sans MS"/>
                        </a:rPr>
                        <a:t>Implemented a system for recognizing handwritten Gurmukhi city names using deep learning and cloud computing</a:t>
                      </a:r>
                      <a:endParaRPr sz="1200" dirty="0">
                        <a:latin typeface="Times New Roman" panose="02020603050405020304" pitchFamily="18" charset="0"/>
                        <a:ea typeface="Comic Sans MS"/>
                        <a:cs typeface="Times New Roman" panose="02020603050405020304" pitchFamily="18" charset="0"/>
                        <a:sym typeface="Comic Sans MS"/>
                      </a:endParaRPr>
                    </a:p>
                  </a:txBody>
                  <a:tcPr marL="68575" marR="68575" marT="91425" marB="91425">
                    <a:lnL w="12200" cap="flat" cmpd="sng">
                      <a:solidFill>
                        <a:srgbClr val="000000"/>
                      </a:solidFill>
                      <a:prstDash val="solid"/>
                      <a:round/>
                      <a:headEnd type="none" w="sm" len="sm"/>
                      <a:tailEnd type="none" w="sm" len="sm"/>
                    </a:lnL>
                    <a:lnR w="12200" cap="flat" cmpd="sng">
                      <a:solidFill>
                        <a:srgbClr val="000000"/>
                      </a:solidFill>
                      <a:prstDash val="solid"/>
                      <a:round/>
                      <a:headEnd type="none" w="sm" len="sm"/>
                      <a:tailEnd type="none" w="sm" len="sm"/>
                    </a:lnR>
                    <a:lnT w="12200" cap="flat" cmpd="sng">
                      <a:solidFill>
                        <a:srgbClr val="000000"/>
                      </a:solidFill>
                      <a:prstDash val="solid"/>
                      <a:round/>
                      <a:headEnd type="none" w="sm" len="sm"/>
                      <a:tailEnd type="none" w="sm" len="sm"/>
                    </a:lnT>
                    <a:lnB w="122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98579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D2F1-B166-72A0-6B9E-7E50A4D0B59B}"/>
              </a:ext>
            </a:extLst>
          </p:cNvPr>
          <p:cNvSpPr>
            <a:spLocks noGrp="1"/>
          </p:cNvSpPr>
          <p:nvPr>
            <p:ph type="title"/>
          </p:nvPr>
        </p:nvSpPr>
        <p:spPr/>
        <p:txBody>
          <a:bodyPr/>
          <a:lstStyle/>
          <a:p>
            <a:r>
              <a:rPr lang="en-IN" dirty="0"/>
              <a:t>Workflow Diagram</a:t>
            </a:r>
          </a:p>
        </p:txBody>
      </p:sp>
      <p:sp>
        <p:nvSpPr>
          <p:cNvPr id="4" name="Slide Number Placeholder 3">
            <a:extLst>
              <a:ext uri="{FF2B5EF4-FFF2-40B4-BE49-F238E27FC236}">
                <a16:creationId xmlns:a16="http://schemas.microsoft.com/office/drawing/2014/main" id="{2648A5C9-FED9-1106-50F6-D458236AD91D}"/>
              </a:ext>
            </a:extLst>
          </p:cNvPr>
          <p:cNvSpPr>
            <a:spLocks noGrp="1"/>
          </p:cNvSpPr>
          <p:nvPr>
            <p:ph type="sldNum" sz="quarter" idx="12"/>
          </p:nvPr>
        </p:nvSpPr>
        <p:spPr/>
        <p:txBody>
          <a:bodyPr/>
          <a:lstStyle/>
          <a:p>
            <a:fld id="{3F87B148-DC85-4EDB-ACA3-100B1D618A48}" type="slidenum">
              <a:rPr lang="en-IN" smtClean="0"/>
              <a:t>14</a:t>
            </a:fld>
            <a:endParaRPr lang="en-IN"/>
          </a:p>
        </p:txBody>
      </p:sp>
      <p:pic>
        <p:nvPicPr>
          <p:cNvPr id="1026" name="Content Placeholder 3">
            <a:extLst>
              <a:ext uri="{FF2B5EF4-FFF2-40B4-BE49-F238E27FC236}">
                <a16:creationId xmlns:a16="http://schemas.microsoft.com/office/drawing/2014/main" id="{E0E2CC33-FA52-451C-098D-BB8A54309F1B}"/>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l="21227" t="2419" r="10796"/>
          <a:stretch>
            <a:fillRect/>
          </a:stretch>
        </p:blipFill>
        <p:spPr bwMode="auto">
          <a:xfrm>
            <a:off x="3128168" y="1416424"/>
            <a:ext cx="5935663" cy="5305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669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74AF-51B2-1BDB-4590-7E95DB95FC9B}"/>
              </a:ext>
            </a:extLst>
          </p:cNvPr>
          <p:cNvSpPr>
            <a:spLocks noGrp="1"/>
          </p:cNvSpPr>
          <p:nvPr>
            <p:ph type="title"/>
          </p:nvPr>
        </p:nvSpPr>
        <p:spPr/>
        <p:txBody>
          <a:bodyPr/>
          <a:lstStyle/>
          <a:p>
            <a:r>
              <a:rPr lang="en-IN" dirty="0"/>
              <a:t>ER Diagram</a:t>
            </a:r>
          </a:p>
        </p:txBody>
      </p:sp>
      <p:sp>
        <p:nvSpPr>
          <p:cNvPr id="4" name="Slide Number Placeholder 3">
            <a:extLst>
              <a:ext uri="{FF2B5EF4-FFF2-40B4-BE49-F238E27FC236}">
                <a16:creationId xmlns:a16="http://schemas.microsoft.com/office/drawing/2014/main" id="{4315C372-AC57-C0F1-86BB-8CE0A2A377C7}"/>
              </a:ext>
            </a:extLst>
          </p:cNvPr>
          <p:cNvSpPr>
            <a:spLocks noGrp="1"/>
          </p:cNvSpPr>
          <p:nvPr>
            <p:ph type="sldNum" sz="quarter" idx="12"/>
          </p:nvPr>
        </p:nvSpPr>
        <p:spPr/>
        <p:txBody>
          <a:bodyPr/>
          <a:lstStyle/>
          <a:p>
            <a:fld id="{3F87B148-DC85-4EDB-ACA3-100B1D618A48}" type="slidenum">
              <a:rPr lang="en-IN" smtClean="0"/>
              <a:t>15</a:t>
            </a:fld>
            <a:endParaRPr lang="en-IN"/>
          </a:p>
        </p:txBody>
      </p:sp>
      <p:pic>
        <p:nvPicPr>
          <p:cNvPr id="2050" name="Picture 2">
            <a:extLst>
              <a:ext uri="{FF2B5EF4-FFF2-40B4-BE49-F238E27FC236}">
                <a16:creationId xmlns:a16="http://schemas.microsoft.com/office/drawing/2014/main" id="{F68B0E4B-A928-6968-6290-77FF7C6B2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820" y="1349469"/>
            <a:ext cx="7884179" cy="514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636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21F1-C68D-7F51-3ED6-330100104E53}"/>
              </a:ext>
            </a:extLst>
          </p:cNvPr>
          <p:cNvSpPr>
            <a:spLocks noGrp="1"/>
          </p:cNvSpPr>
          <p:nvPr>
            <p:ph type="title"/>
          </p:nvPr>
        </p:nvSpPr>
        <p:spPr/>
        <p:txBody>
          <a:bodyPr/>
          <a:lstStyle/>
          <a:p>
            <a:r>
              <a:rPr lang="en-IN" dirty="0"/>
              <a:t>Use Case Diagram</a:t>
            </a:r>
          </a:p>
        </p:txBody>
      </p:sp>
      <p:sp>
        <p:nvSpPr>
          <p:cNvPr id="4" name="Slide Number Placeholder 3">
            <a:extLst>
              <a:ext uri="{FF2B5EF4-FFF2-40B4-BE49-F238E27FC236}">
                <a16:creationId xmlns:a16="http://schemas.microsoft.com/office/drawing/2014/main" id="{42A7ABC9-F223-3E98-1C62-6A4FC110D574}"/>
              </a:ext>
            </a:extLst>
          </p:cNvPr>
          <p:cNvSpPr>
            <a:spLocks noGrp="1"/>
          </p:cNvSpPr>
          <p:nvPr>
            <p:ph type="sldNum" sz="quarter" idx="12"/>
          </p:nvPr>
        </p:nvSpPr>
        <p:spPr/>
        <p:txBody>
          <a:bodyPr/>
          <a:lstStyle/>
          <a:p>
            <a:fld id="{3F87B148-DC85-4EDB-ACA3-100B1D618A48}" type="slidenum">
              <a:rPr lang="en-IN" smtClean="0"/>
              <a:t>16</a:t>
            </a:fld>
            <a:endParaRPr lang="en-IN"/>
          </a:p>
        </p:txBody>
      </p:sp>
      <p:pic>
        <p:nvPicPr>
          <p:cNvPr id="5" name="Content Placeholder 4">
            <a:extLst>
              <a:ext uri="{FF2B5EF4-FFF2-40B4-BE49-F238E27FC236}">
                <a16:creationId xmlns:a16="http://schemas.microsoft.com/office/drawing/2014/main" id="{8DE1DC6C-7ADB-52B6-869E-391EDB054736}"/>
              </a:ext>
            </a:extLst>
          </p:cNvPr>
          <p:cNvPicPr>
            <a:picLocks noGrp="1" noChangeAspect="1"/>
          </p:cNvPicPr>
          <p:nvPr>
            <p:ph idx="1"/>
          </p:nvPr>
        </p:nvPicPr>
        <p:blipFill>
          <a:blip r:embed="rId2"/>
          <a:stretch>
            <a:fillRect/>
          </a:stretch>
        </p:blipFill>
        <p:spPr>
          <a:xfrm>
            <a:off x="2671482" y="1380566"/>
            <a:ext cx="6911789" cy="5340910"/>
          </a:xfrm>
          <a:prstGeom prst="rect">
            <a:avLst/>
          </a:prstGeom>
        </p:spPr>
      </p:pic>
    </p:spTree>
    <p:extLst>
      <p:ext uri="{BB962C8B-B14F-4D97-AF65-F5344CB8AC3E}">
        <p14:creationId xmlns:p14="http://schemas.microsoft.com/office/powerpoint/2010/main" val="1725289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3CEB-8385-3F3E-58BC-AFA61A21706D}"/>
              </a:ext>
            </a:extLst>
          </p:cNvPr>
          <p:cNvSpPr>
            <a:spLocks noGrp="1"/>
          </p:cNvSpPr>
          <p:nvPr>
            <p:ph type="title"/>
          </p:nvPr>
        </p:nvSpPr>
        <p:spPr/>
        <p:txBody>
          <a:bodyPr/>
          <a:lstStyle/>
          <a:p>
            <a:r>
              <a:rPr lang="en-IN" dirty="0"/>
              <a:t>Data Flow Diagram</a:t>
            </a:r>
          </a:p>
        </p:txBody>
      </p:sp>
      <p:sp>
        <p:nvSpPr>
          <p:cNvPr id="4" name="Slide Number Placeholder 3">
            <a:extLst>
              <a:ext uri="{FF2B5EF4-FFF2-40B4-BE49-F238E27FC236}">
                <a16:creationId xmlns:a16="http://schemas.microsoft.com/office/drawing/2014/main" id="{CB881DE7-FC4F-C5CA-2019-04CBCB59B876}"/>
              </a:ext>
            </a:extLst>
          </p:cNvPr>
          <p:cNvSpPr>
            <a:spLocks noGrp="1"/>
          </p:cNvSpPr>
          <p:nvPr>
            <p:ph type="sldNum" sz="quarter" idx="12"/>
          </p:nvPr>
        </p:nvSpPr>
        <p:spPr/>
        <p:txBody>
          <a:bodyPr/>
          <a:lstStyle/>
          <a:p>
            <a:fld id="{3F87B148-DC85-4EDB-ACA3-100B1D618A48}" type="slidenum">
              <a:rPr lang="en-IN" smtClean="0"/>
              <a:t>17</a:t>
            </a:fld>
            <a:endParaRPr lang="en-IN"/>
          </a:p>
        </p:txBody>
      </p:sp>
      <p:pic>
        <p:nvPicPr>
          <p:cNvPr id="5" name="Content Placeholder 4">
            <a:extLst>
              <a:ext uri="{FF2B5EF4-FFF2-40B4-BE49-F238E27FC236}">
                <a16:creationId xmlns:a16="http://schemas.microsoft.com/office/drawing/2014/main" id="{3F416350-7CB1-BCBE-BC8F-3B8243A32283}"/>
              </a:ext>
            </a:extLst>
          </p:cNvPr>
          <p:cNvPicPr>
            <a:picLocks noGrp="1" noChangeAspect="1"/>
          </p:cNvPicPr>
          <p:nvPr>
            <p:ph idx="1"/>
          </p:nvPr>
        </p:nvPicPr>
        <p:blipFill>
          <a:blip r:embed="rId2"/>
          <a:stretch>
            <a:fillRect/>
          </a:stretch>
        </p:blipFill>
        <p:spPr>
          <a:xfrm>
            <a:off x="2657475" y="1559860"/>
            <a:ext cx="6877050" cy="4222375"/>
          </a:xfrm>
          <a:prstGeom prst="rect">
            <a:avLst/>
          </a:prstGeom>
        </p:spPr>
      </p:pic>
      <p:sp>
        <p:nvSpPr>
          <p:cNvPr id="6" name="TextBox 5">
            <a:extLst>
              <a:ext uri="{FF2B5EF4-FFF2-40B4-BE49-F238E27FC236}">
                <a16:creationId xmlns:a16="http://schemas.microsoft.com/office/drawing/2014/main" id="{A09240EB-B4F7-0032-0CA0-A4135DD3E90A}"/>
              </a:ext>
            </a:extLst>
          </p:cNvPr>
          <p:cNvSpPr txBox="1"/>
          <p:nvPr/>
        </p:nvSpPr>
        <p:spPr>
          <a:xfrm>
            <a:off x="5172634" y="5884626"/>
            <a:ext cx="1514203" cy="369332"/>
          </a:xfrm>
          <a:prstGeom prst="rect">
            <a:avLst/>
          </a:prstGeom>
          <a:noFill/>
        </p:spPr>
        <p:txBody>
          <a:bodyPr wrap="square" rtlCol="0">
            <a:spAutoFit/>
          </a:bodyPr>
          <a:lstStyle/>
          <a:p>
            <a:r>
              <a:rPr lang="en-IN" b="1" dirty="0"/>
              <a:t>Level-0 DFD</a:t>
            </a:r>
          </a:p>
        </p:txBody>
      </p:sp>
    </p:spTree>
    <p:extLst>
      <p:ext uri="{BB962C8B-B14F-4D97-AF65-F5344CB8AC3E}">
        <p14:creationId xmlns:p14="http://schemas.microsoft.com/office/powerpoint/2010/main" val="2730411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1410C8-3E43-06E7-92D1-BBFAED56E5CC}"/>
              </a:ext>
            </a:extLst>
          </p:cNvPr>
          <p:cNvSpPr>
            <a:spLocks noGrp="1"/>
          </p:cNvSpPr>
          <p:nvPr>
            <p:ph type="sldNum" sz="quarter" idx="12"/>
          </p:nvPr>
        </p:nvSpPr>
        <p:spPr/>
        <p:txBody>
          <a:bodyPr/>
          <a:lstStyle/>
          <a:p>
            <a:fld id="{3F87B148-DC85-4EDB-ACA3-100B1D618A48}" type="slidenum">
              <a:rPr lang="en-IN" smtClean="0"/>
              <a:t>18</a:t>
            </a:fld>
            <a:endParaRPr lang="en-IN"/>
          </a:p>
        </p:txBody>
      </p:sp>
      <p:pic>
        <p:nvPicPr>
          <p:cNvPr id="5" name="Google Shape;252;g294da3a9d66_1_10">
            <a:extLst>
              <a:ext uri="{FF2B5EF4-FFF2-40B4-BE49-F238E27FC236}">
                <a16:creationId xmlns:a16="http://schemas.microsoft.com/office/drawing/2014/main" id="{7747845A-B3B9-3A3A-F424-A397A5A8C8E9}"/>
              </a:ext>
            </a:extLst>
          </p:cNvPr>
          <p:cNvPicPr preferRelativeResize="0">
            <a:picLocks noGrp="1"/>
          </p:cNvPicPr>
          <p:nvPr>
            <p:ph idx="1"/>
          </p:nvPr>
        </p:nvPicPr>
        <p:blipFill>
          <a:blip r:embed="rId2">
            <a:alphaModFix/>
          </a:blip>
          <a:stretch>
            <a:fillRect/>
          </a:stretch>
        </p:blipFill>
        <p:spPr>
          <a:xfrm>
            <a:off x="1380565" y="582706"/>
            <a:ext cx="9170893" cy="5594257"/>
          </a:xfrm>
          <a:prstGeom prst="rect">
            <a:avLst/>
          </a:prstGeom>
          <a:noFill/>
          <a:ln>
            <a:noFill/>
          </a:ln>
        </p:spPr>
      </p:pic>
      <p:sp>
        <p:nvSpPr>
          <p:cNvPr id="6" name="TextBox 5">
            <a:extLst>
              <a:ext uri="{FF2B5EF4-FFF2-40B4-BE49-F238E27FC236}">
                <a16:creationId xmlns:a16="http://schemas.microsoft.com/office/drawing/2014/main" id="{4FC42608-38EE-3DAC-651F-62070820AD23}"/>
              </a:ext>
            </a:extLst>
          </p:cNvPr>
          <p:cNvSpPr txBox="1"/>
          <p:nvPr/>
        </p:nvSpPr>
        <p:spPr>
          <a:xfrm>
            <a:off x="4784797" y="6275294"/>
            <a:ext cx="1445674" cy="369332"/>
          </a:xfrm>
          <a:prstGeom prst="rect">
            <a:avLst/>
          </a:prstGeom>
          <a:noFill/>
        </p:spPr>
        <p:txBody>
          <a:bodyPr wrap="square">
            <a:spAutoFit/>
          </a:bodyPr>
          <a:lstStyle/>
          <a:p>
            <a:r>
              <a:rPr lang="en-IN" b="1" dirty="0"/>
              <a:t>Level-1 DFD</a:t>
            </a:r>
          </a:p>
        </p:txBody>
      </p:sp>
    </p:spTree>
    <p:extLst>
      <p:ext uri="{BB962C8B-B14F-4D97-AF65-F5344CB8AC3E}">
        <p14:creationId xmlns:p14="http://schemas.microsoft.com/office/powerpoint/2010/main" val="2482998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dirty="0"/>
              <a:t>Patent Status</a:t>
            </a:r>
          </a:p>
        </p:txBody>
      </p:sp>
      <p:sp>
        <p:nvSpPr>
          <p:cNvPr id="4" name="Slide Number Placeholder 3">
            <a:extLst>
              <a:ext uri="{FF2B5EF4-FFF2-40B4-BE49-F238E27FC236}">
                <a16:creationId xmlns:a16="http://schemas.microsoft.com/office/drawing/2014/main" id="{D448161B-2D61-4FA3-1B6A-A942EFCC93F0}"/>
              </a:ext>
            </a:extLst>
          </p:cNvPr>
          <p:cNvSpPr>
            <a:spLocks noGrp="1"/>
          </p:cNvSpPr>
          <p:nvPr>
            <p:ph type="sldNum" sz="quarter" idx="12"/>
          </p:nvPr>
        </p:nvSpPr>
        <p:spPr/>
        <p:txBody>
          <a:bodyPr/>
          <a:lstStyle/>
          <a:p>
            <a:fld id="{3F87B148-DC85-4EDB-ACA3-100B1D618A48}" type="slidenum">
              <a:rPr lang="en-IN" smtClean="0"/>
              <a:t>19</a:t>
            </a:fld>
            <a:endParaRPr lang="en-IN"/>
          </a:p>
        </p:txBody>
      </p:sp>
      <p:sp>
        <p:nvSpPr>
          <p:cNvPr id="5" name="Text Placeholder 1">
            <a:extLst>
              <a:ext uri="{FF2B5EF4-FFF2-40B4-BE49-F238E27FC236}">
                <a16:creationId xmlns:a16="http://schemas.microsoft.com/office/drawing/2014/main" id="{12EC5894-9AD9-880D-F7C9-EB55F3BD5B4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Font typeface="Arial" panose="020B0604020202020204" pitchFamily="34" charset="0"/>
              <a:buNone/>
            </a:pPr>
            <a:r>
              <a:rPr lang="en-IN" b="1" u="sng" dirty="0">
                <a:hlinkClick r:id="rId2">
                  <a:extLst>
                    <a:ext uri="{A12FA001-AC4F-418D-AE19-62706E023703}">
                      <ahyp:hlinkClr xmlns:ahyp="http://schemas.microsoft.com/office/drawing/2018/hyperlinkcolor" val="tx"/>
                    </a:ext>
                  </a:extLst>
                </a:hlinkClick>
              </a:rPr>
              <a:t>Patent published</a:t>
            </a:r>
          </a:p>
          <a:p>
            <a:pPr marL="114300" indent="0">
              <a:buFont typeface="Arial" panose="020B0604020202020204" pitchFamily="34" charset="0"/>
              <a:buNone/>
            </a:pPr>
            <a:r>
              <a:rPr lang="en-IN" dirty="0">
                <a:solidFill>
                  <a:srgbClr val="0563C1"/>
                </a:solidFill>
                <a:hlinkClick r:id="rId2">
                  <a:extLst>
                    <a:ext uri="{A12FA001-AC4F-418D-AE19-62706E023703}">
                      <ahyp:hlinkClr xmlns:ahyp="http://schemas.microsoft.com/office/drawing/2018/hyperlinkcolor" val="tx"/>
                    </a:ext>
                  </a:extLst>
                </a:hlinkClick>
              </a:rPr>
              <a:t>https://drive.google.com/file/d/18TR2ZxfHf39B-MSftPo__pneiNZ2Ohoy/view?usp=sharing</a:t>
            </a:r>
          </a:p>
          <a:p>
            <a:pPr marL="114300" indent="0">
              <a:buFont typeface="Arial" panose="020B0604020202020204" pitchFamily="34" charset="0"/>
              <a:buNone/>
            </a:pPr>
            <a:endParaRPr lang="en-IN" dirty="0">
              <a:solidFill>
                <a:srgbClr val="0563C1"/>
              </a:solidFill>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304773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lstStyle/>
          <a:p>
            <a:pPr marL="0" lvl="0" indent="0" algn="just" rtl="0">
              <a:lnSpc>
                <a:spcPct val="90000"/>
              </a:lnSpc>
              <a:spcBef>
                <a:spcPts val="0"/>
              </a:spcBef>
              <a:spcAft>
                <a:spcPts val="0"/>
              </a:spcAft>
              <a:buClr>
                <a:schemeClr val="dk1"/>
              </a:buClr>
              <a:buSzPts val="1100"/>
              <a:buFont typeface="Arial"/>
              <a:buNone/>
            </a:pPr>
            <a:r>
              <a:rPr lang="en-US" sz="2800" dirty="0">
                <a:solidFill>
                  <a:srgbClr val="333333"/>
                </a:solidFill>
              </a:rPr>
              <a:t>The problem we wanted to solve in this project was how to improve the process of transferring the artistic style of one image to the content of another image using neural networks while maintaining the integrity of the content and achieve high quality results.</a:t>
            </a:r>
          </a:p>
          <a:p>
            <a:pPr marL="0" lvl="0" indent="0" algn="just" rtl="0">
              <a:lnSpc>
                <a:spcPct val="90000"/>
              </a:lnSpc>
              <a:spcBef>
                <a:spcPts val="0"/>
              </a:spcBef>
              <a:spcAft>
                <a:spcPts val="0"/>
              </a:spcAft>
              <a:buClr>
                <a:schemeClr val="dk1"/>
              </a:buClr>
              <a:buSzPts val="1100"/>
              <a:buFont typeface="Arial"/>
              <a:buNone/>
            </a:pPr>
            <a:r>
              <a:rPr lang="en-US" sz="2800" dirty="0">
                <a:solidFill>
                  <a:srgbClr val="333333"/>
                </a:solidFill>
              </a:rPr>
              <a:t>In other words, the central challenge to be addressed is how to make the neural type conversion process more efficient, productive and user-friendly, ensuring that it produces images that the tone is visually appealing while preserving the important elements of the original content.</a:t>
            </a:r>
          </a:p>
          <a:p>
            <a:pPr marL="0" indent="0">
              <a:buNone/>
            </a:pPr>
            <a:endParaRPr lang="en-IN" dirty="0"/>
          </a:p>
        </p:txBody>
      </p:sp>
      <p:sp>
        <p:nvSpPr>
          <p:cNvPr id="4" name="Slide Number Placeholder 3">
            <a:extLst>
              <a:ext uri="{FF2B5EF4-FFF2-40B4-BE49-F238E27FC236}">
                <a16:creationId xmlns:a16="http://schemas.microsoft.com/office/drawing/2014/main" id="{FA669B67-E642-6359-B42A-A1E89FAE02DD}"/>
              </a:ext>
            </a:extLst>
          </p:cNvPr>
          <p:cNvSpPr>
            <a:spLocks noGrp="1"/>
          </p:cNvSpPr>
          <p:nvPr>
            <p:ph type="sldNum" sz="quarter" idx="12"/>
          </p:nvPr>
        </p:nvSpPr>
        <p:spPr/>
        <p:txBody>
          <a:bodyPr/>
          <a:lstStyle/>
          <a:p>
            <a:fld id="{3F87B148-DC85-4EDB-ACA3-100B1D618A48}" type="slidenum">
              <a:rPr lang="en-IN" smtClean="0"/>
              <a:t>2</a:t>
            </a:fld>
            <a:endParaRPr lang="en-IN"/>
          </a:p>
        </p:txBody>
      </p:sp>
    </p:spTree>
    <p:extLst>
      <p:ext uri="{BB962C8B-B14F-4D97-AF65-F5344CB8AC3E}">
        <p14:creationId xmlns:p14="http://schemas.microsoft.com/office/powerpoint/2010/main" val="214707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4" name="Slide Number Placeholder 3">
            <a:extLst>
              <a:ext uri="{FF2B5EF4-FFF2-40B4-BE49-F238E27FC236}">
                <a16:creationId xmlns:a16="http://schemas.microsoft.com/office/drawing/2014/main" id="{B78F3FF2-54F3-F6BD-E6A9-4F6B96467980}"/>
              </a:ext>
            </a:extLst>
          </p:cNvPr>
          <p:cNvSpPr>
            <a:spLocks noGrp="1"/>
          </p:cNvSpPr>
          <p:nvPr>
            <p:ph type="sldNum" sz="quarter" idx="12"/>
          </p:nvPr>
        </p:nvSpPr>
        <p:spPr/>
        <p:txBody>
          <a:bodyPr/>
          <a:lstStyle/>
          <a:p>
            <a:fld id="{3F87B148-DC85-4EDB-ACA3-100B1D618A48}" type="slidenum">
              <a:rPr lang="en-IN" smtClean="0"/>
              <a:t>20</a:t>
            </a:fld>
            <a:endParaRPr lang="en-IN"/>
          </a:p>
        </p:txBody>
      </p:sp>
      <p:sp>
        <p:nvSpPr>
          <p:cNvPr id="8" name="Google Shape;308;p8">
            <a:extLst>
              <a:ext uri="{FF2B5EF4-FFF2-40B4-BE49-F238E27FC236}">
                <a16:creationId xmlns:a16="http://schemas.microsoft.com/office/drawing/2014/main" id="{BE9F3A16-32F6-78A4-0B14-6EAB88266B75}"/>
              </a:ext>
            </a:extLst>
          </p:cNvPr>
          <p:cNvSpPr txBox="1">
            <a:spLocks/>
          </p:cNvSpPr>
          <p:nvPr/>
        </p:nvSpPr>
        <p:spPr>
          <a:xfrm>
            <a:off x="838200" y="1825625"/>
            <a:ext cx="10515600" cy="4351338"/>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chemeClr val="dk1"/>
              </a:buClr>
              <a:buSzPts val="2800"/>
            </a:pPr>
            <a:r>
              <a:rPr lang="en-US" dirty="0"/>
              <a:t>Research paper published</a:t>
            </a:r>
          </a:p>
          <a:p>
            <a:pPr indent="-165100">
              <a:spcBef>
                <a:spcPts val="0"/>
              </a:spcBef>
              <a:buSzPts val="1800"/>
            </a:pPr>
            <a:r>
              <a:rPr lang="en-US" dirty="0"/>
              <a:t>Link-</a:t>
            </a:r>
          </a:p>
          <a:p>
            <a:pPr indent="-165100">
              <a:spcBef>
                <a:spcPts val="0"/>
              </a:spcBef>
              <a:buSzPts val="1800"/>
            </a:pPr>
            <a:r>
              <a:rPr lang="en-US" dirty="0">
                <a:hlinkClick r:id="rId2"/>
              </a:rPr>
              <a:t>https://drive.google.com/file/d/1olWJ1HKpYSQQhiFtCI8-0e9XLmTk9J_1/view?usp=sharing</a:t>
            </a:r>
            <a:endParaRPr lang="en-US" dirty="0"/>
          </a:p>
          <a:p>
            <a:pPr indent="-165100">
              <a:spcBef>
                <a:spcPts val="0"/>
              </a:spcBef>
              <a:buSzPts val="1800"/>
            </a:pPr>
            <a:endParaRPr lang="en-US" dirty="0"/>
          </a:p>
          <a:p>
            <a:pPr indent="0">
              <a:spcBef>
                <a:spcPts val="0"/>
              </a:spcBef>
              <a:buFont typeface="Arial" panose="020B0604020202020204" pitchFamily="34" charset="0"/>
              <a:buNone/>
            </a:pPr>
            <a:endParaRPr lang="en-US" dirty="0"/>
          </a:p>
          <a:p>
            <a:pPr indent="0">
              <a:buFont typeface="Arial" panose="020B0604020202020204" pitchFamily="34" charset="0"/>
              <a:buNone/>
            </a:pPr>
            <a:endParaRPr lang="en-US" dirty="0"/>
          </a:p>
        </p:txBody>
      </p:sp>
    </p:spTree>
    <p:extLst>
      <p:ext uri="{BB962C8B-B14F-4D97-AF65-F5344CB8AC3E}">
        <p14:creationId xmlns:p14="http://schemas.microsoft.com/office/powerpoint/2010/main" val="124965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A355-410A-EEBC-772F-58FB5A5D85E6}"/>
              </a:ext>
            </a:extLst>
          </p:cNvPr>
          <p:cNvSpPr>
            <a:spLocks noGrp="1"/>
          </p:cNvSpPr>
          <p:nvPr>
            <p:ph type="title"/>
          </p:nvPr>
        </p:nvSpPr>
        <p:spPr/>
        <p:txBody>
          <a:bodyPr/>
          <a:lstStyle/>
          <a:p>
            <a:r>
              <a:rPr lang="en-IN" dirty="0"/>
              <a:t>Certificate </a:t>
            </a:r>
          </a:p>
        </p:txBody>
      </p:sp>
      <p:sp>
        <p:nvSpPr>
          <p:cNvPr id="4" name="Slide Number Placeholder 3">
            <a:extLst>
              <a:ext uri="{FF2B5EF4-FFF2-40B4-BE49-F238E27FC236}">
                <a16:creationId xmlns:a16="http://schemas.microsoft.com/office/drawing/2014/main" id="{1E0FE287-0AD5-87B8-1863-9FBCD2CC0A77}"/>
              </a:ext>
            </a:extLst>
          </p:cNvPr>
          <p:cNvSpPr>
            <a:spLocks noGrp="1"/>
          </p:cNvSpPr>
          <p:nvPr>
            <p:ph type="sldNum" sz="quarter" idx="12"/>
          </p:nvPr>
        </p:nvSpPr>
        <p:spPr/>
        <p:txBody>
          <a:bodyPr/>
          <a:lstStyle/>
          <a:p>
            <a:fld id="{3F87B148-DC85-4EDB-ACA3-100B1D618A48}" type="slidenum">
              <a:rPr lang="en-IN" smtClean="0"/>
              <a:t>21</a:t>
            </a:fld>
            <a:endParaRPr lang="en-IN"/>
          </a:p>
        </p:txBody>
      </p:sp>
      <p:pic>
        <p:nvPicPr>
          <p:cNvPr id="6" name="Picture 5">
            <a:extLst>
              <a:ext uri="{FF2B5EF4-FFF2-40B4-BE49-F238E27FC236}">
                <a16:creationId xmlns:a16="http://schemas.microsoft.com/office/drawing/2014/main" id="{D0B21AAB-F3AC-8EFF-5D39-CCF6828AF8E6}"/>
              </a:ext>
            </a:extLst>
          </p:cNvPr>
          <p:cNvPicPr>
            <a:picLocks noChangeAspect="1"/>
          </p:cNvPicPr>
          <p:nvPr/>
        </p:nvPicPr>
        <p:blipFill rotWithShape="1">
          <a:blip r:embed="rId2"/>
          <a:srcRect l="30773" t="21168" r="13093" b="5324"/>
          <a:stretch/>
        </p:blipFill>
        <p:spPr>
          <a:xfrm>
            <a:off x="618565" y="2180665"/>
            <a:ext cx="5380841" cy="3733800"/>
          </a:xfrm>
          <a:prstGeom prst="rect">
            <a:avLst/>
          </a:prstGeom>
        </p:spPr>
      </p:pic>
      <p:pic>
        <p:nvPicPr>
          <p:cNvPr id="7" name="Picture 6">
            <a:extLst>
              <a:ext uri="{FF2B5EF4-FFF2-40B4-BE49-F238E27FC236}">
                <a16:creationId xmlns:a16="http://schemas.microsoft.com/office/drawing/2014/main" id="{971E9513-A0BC-F3F5-BA3D-77A4E7385C61}"/>
              </a:ext>
            </a:extLst>
          </p:cNvPr>
          <p:cNvPicPr>
            <a:picLocks noChangeAspect="1"/>
          </p:cNvPicPr>
          <p:nvPr/>
        </p:nvPicPr>
        <p:blipFill rotWithShape="1">
          <a:blip r:embed="rId3">
            <a:extLst>
              <a:ext uri="{28A0092B-C50C-407E-A947-70E740481C1C}">
                <a14:useLocalDpi xmlns:a14="http://schemas.microsoft.com/office/drawing/2010/main" val="0"/>
              </a:ext>
            </a:extLst>
          </a:blip>
          <a:srcRect l="31243" t="20090" r="12387" b="5220"/>
          <a:stretch/>
        </p:blipFill>
        <p:spPr bwMode="auto">
          <a:xfrm>
            <a:off x="6192596" y="2180665"/>
            <a:ext cx="5615940" cy="3733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1583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66BAA3-47D2-63E7-B681-513DC314D721}"/>
              </a:ext>
            </a:extLst>
          </p:cNvPr>
          <p:cNvSpPr>
            <a:spLocks noGrp="1"/>
          </p:cNvSpPr>
          <p:nvPr>
            <p:ph type="sldNum" sz="quarter" idx="12"/>
          </p:nvPr>
        </p:nvSpPr>
        <p:spPr/>
        <p:txBody>
          <a:bodyPr/>
          <a:lstStyle/>
          <a:p>
            <a:fld id="{3F87B148-DC85-4EDB-ACA3-100B1D618A48}" type="slidenum">
              <a:rPr lang="en-IN" smtClean="0"/>
              <a:t>22</a:t>
            </a:fld>
            <a:endParaRPr lang="en-IN"/>
          </a:p>
        </p:txBody>
      </p:sp>
      <p:pic>
        <p:nvPicPr>
          <p:cNvPr id="5" name="Picture 4">
            <a:extLst>
              <a:ext uri="{FF2B5EF4-FFF2-40B4-BE49-F238E27FC236}">
                <a16:creationId xmlns:a16="http://schemas.microsoft.com/office/drawing/2014/main" id="{D7769827-56A5-00EB-3603-2410F17BB673}"/>
              </a:ext>
            </a:extLst>
          </p:cNvPr>
          <p:cNvPicPr>
            <a:picLocks noChangeAspect="1"/>
          </p:cNvPicPr>
          <p:nvPr/>
        </p:nvPicPr>
        <p:blipFill rotWithShape="1">
          <a:blip r:embed="rId2">
            <a:extLst>
              <a:ext uri="{28A0092B-C50C-407E-A947-70E740481C1C}">
                <a14:useLocalDpi xmlns:a14="http://schemas.microsoft.com/office/drawing/2010/main" val="0"/>
              </a:ext>
            </a:extLst>
          </a:blip>
          <a:srcRect l="32306" t="19618" r="12786" b="5220"/>
          <a:stretch/>
        </p:blipFill>
        <p:spPr bwMode="auto">
          <a:xfrm>
            <a:off x="305773" y="1543387"/>
            <a:ext cx="5646420" cy="365760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73FEBEF8-1C90-BF6E-3D59-2F275847D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808" y="1492624"/>
            <a:ext cx="5517526" cy="3708363"/>
          </a:xfrm>
          <a:prstGeom prst="rect">
            <a:avLst/>
          </a:prstGeom>
        </p:spPr>
      </p:pic>
    </p:spTree>
    <p:extLst>
      <p:ext uri="{BB962C8B-B14F-4D97-AF65-F5344CB8AC3E}">
        <p14:creationId xmlns:p14="http://schemas.microsoft.com/office/powerpoint/2010/main" val="1941909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pPr marL="0" indent="0">
              <a:buNone/>
            </a:pPr>
            <a:r>
              <a:rPr lang="en-IN" dirty="0"/>
              <a:t>Project Completed</a:t>
            </a:r>
          </a:p>
          <a:p>
            <a:pPr marL="0" indent="0">
              <a:buNone/>
            </a:pPr>
            <a:r>
              <a:rPr lang="en-IN" dirty="0"/>
              <a:t>GitHub Link- </a:t>
            </a:r>
            <a:r>
              <a:rPr lang="en-IN" sz="1800" b="1" u="sng" dirty="0">
                <a:solidFill>
                  <a:srgbClr val="000000"/>
                </a:solidFill>
                <a:effectLst/>
                <a:latin typeface="Times New Roman" panose="02020603050405020304" pitchFamily="18" charset="0"/>
                <a:ea typeface="Times New Roman" panose="02020603050405020304" pitchFamily="18" charset="0"/>
                <a:hlinkClick r:id="rId2"/>
              </a:rPr>
              <a:t>https://github.com/KIET-Github/CS-2024-B/tree/main/PCS24-53-KalashJain</a:t>
            </a:r>
            <a:endParaRPr lang="en-IN" dirty="0"/>
          </a:p>
        </p:txBody>
      </p:sp>
      <p:sp>
        <p:nvSpPr>
          <p:cNvPr id="4" name="Slide Number Placeholder 3">
            <a:extLst>
              <a:ext uri="{FF2B5EF4-FFF2-40B4-BE49-F238E27FC236}">
                <a16:creationId xmlns:a16="http://schemas.microsoft.com/office/drawing/2014/main" id="{8050F8CA-C9C5-1ECE-0758-D95CF267D5CB}"/>
              </a:ext>
            </a:extLst>
          </p:cNvPr>
          <p:cNvSpPr>
            <a:spLocks noGrp="1"/>
          </p:cNvSpPr>
          <p:nvPr>
            <p:ph type="sldNum" sz="quarter" idx="12"/>
          </p:nvPr>
        </p:nvSpPr>
        <p:spPr/>
        <p:txBody>
          <a:bodyPr/>
          <a:lstStyle/>
          <a:p>
            <a:fld id="{3F87B148-DC85-4EDB-ACA3-100B1D618A48}" type="slidenum">
              <a:rPr lang="en-IN" smtClean="0"/>
              <a:t>23</a:t>
            </a:fld>
            <a:endParaRPr lang="en-IN"/>
          </a:p>
        </p:txBody>
      </p:sp>
    </p:spTree>
    <p:extLst>
      <p:ext uri="{BB962C8B-B14F-4D97-AF65-F5344CB8AC3E}">
        <p14:creationId xmlns:p14="http://schemas.microsoft.com/office/powerpoint/2010/main" val="1681855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7756-DA70-DECE-F716-253091BEAF90}"/>
              </a:ext>
            </a:extLst>
          </p:cNvPr>
          <p:cNvSpPr>
            <a:spLocks noGrp="1"/>
          </p:cNvSpPr>
          <p:nvPr>
            <p:ph type="title"/>
          </p:nvPr>
        </p:nvSpPr>
        <p:spPr/>
        <p:txBody>
          <a:bodyPr/>
          <a:lstStyle/>
          <a:p>
            <a:r>
              <a:rPr lang="en-IN" dirty="0"/>
              <a:t>All documents Proofs</a:t>
            </a:r>
          </a:p>
        </p:txBody>
      </p:sp>
      <p:sp>
        <p:nvSpPr>
          <p:cNvPr id="3" name="Content Placeholder 2">
            <a:extLst>
              <a:ext uri="{FF2B5EF4-FFF2-40B4-BE49-F238E27FC236}">
                <a16:creationId xmlns:a16="http://schemas.microsoft.com/office/drawing/2014/main" id="{C46DD2A9-BE34-8D8A-FFD6-13CA37F46D93}"/>
              </a:ext>
            </a:extLst>
          </p:cNvPr>
          <p:cNvSpPr>
            <a:spLocks noGrp="1"/>
          </p:cNvSpPr>
          <p:nvPr>
            <p:ph idx="1"/>
          </p:nvPr>
        </p:nvSpPr>
        <p:spPr/>
        <p:txBody>
          <a:bodyPr>
            <a:normAutofit/>
          </a:bodyPr>
          <a:lstStyle/>
          <a:p>
            <a:r>
              <a:rPr lang="en-IN" dirty="0"/>
              <a:t>Hyperlink of the testing report</a:t>
            </a:r>
          </a:p>
          <a:p>
            <a:r>
              <a:rPr lang="en-IN" sz="2000" dirty="0">
                <a:hlinkClick r:id="rId2"/>
              </a:rPr>
              <a:t>https://drive.google.com/file/d/10s8-MbL6PhzEKAsGZe2Obe7xANAqQdld/view?usp=sharing</a:t>
            </a:r>
            <a:endParaRPr lang="en-IN" sz="2000" dirty="0"/>
          </a:p>
          <a:p>
            <a:r>
              <a:rPr lang="en-IN" dirty="0"/>
              <a:t>Hyperlink of the Synopsis</a:t>
            </a:r>
          </a:p>
          <a:p>
            <a:r>
              <a:rPr lang="en-IN" sz="2000" dirty="0">
                <a:hlinkClick r:id="rId3"/>
              </a:rPr>
              <a:t>https://drive.google.com/file/d/1U3KYWc8SPYtyZ8DzBaL4GbK-cXZBksQM/view?usp=sharing</a:t>
            </a:r>
            <a:endParaRPr lang="en-IN" dirty="0"/>
          </a:p>
          <a:p>
            <a:r>
              <a:rPr lang="en-IN" dirty="0"/>
              <a:t>Hyperlink of the SRS</a:t>
            </a:r>
          </a:p>
          <a:p>
            <a:r>
              <a:rPr lang="en-IN" sz="2000" dirty="0">
                <a:hlinkClick r:id="rId4"/>
              </a:rPr>
              <a:t>https://drive.google.com/file/d/1YhWDtbD_8_MZc3wpeVgUpY-YA1-H--ex/view?usp=sharing</a:t>
            </a:r>
            <a:endParaRPr lang="en-IN" dirty="0"/>
          </a:p>
          <a:p>
            <a:r>
              <a:rPr lang="en-IN" dirty="0"/>
              <a:t>Hyperlink of Report.</a:t>
            </a:r>
          </a:p>
          <a:p>
            <a:r>
              <a:rPr lang="en-IN" sz="2000" dirty="0">
                <a:hlinkClick r:id="rId5"/>
              </a:rPr>
              <a:t>https://drive.google.com/file/d/1AkrfUXkwkB7EcDPS4-Te2rHxp9-ub5Im/view?usp=sharing</a:t>
            </a:r>
            <a:endParaRPr lang="en-IN" sz="2000" dirty="0"/>
          </a:p>
          <a:p>
            <a:endParaRPr lang="en-IN" dirty="0"/>
          </a:p>
        </p:txBody>
      </p:sp>
      <p:sp>
        <p:nvSpPr>
          <p:cNvPr id="4" name="Slide Number Placeholder 3">
            <a:extLst>
              <a:ext uri="{FF2B5EF4-FFF2-40B4-BE49-F238E27FC236}">
                <a16:creationId xmlns:a16="http://schemas.microsoft.com/office/drawing/2014/main" id="{4898C628-1954-7F89-2DB3-6D39DEAD49FD}"/>
              </a:ext>
            </a:extLst>
          </p:cNvPr>
          <p:cNvSpPr>
            <a:spLocks noGrp="1"/>
          </p:cNvSpPr>
          <p:nvPr>
            <p:ph type="sldNum" sz="quarter" idx="12"/>
          </p:nvPr>
        </p:nvSpPr>
        <p:spPr/>
        <p:txBody>
          <a:bodyPr/>
          <a:lstStyle/>
          <a:p>
            <a:fld id="{3F87B148-DC85-4EDB-ACA3-100B1D618A48}" type="slidenum">
              <a:rPr lang="en-IN" smtClean="0"/>
              <a:t>24</a:t>
            </a:fld>
            <a:endParaRPr lang="en-IN"/>
          </a:p>
        </p:txBody>
      </p:sp>
    </p:spTree>
    <p:extLst>
      <p:ext uri="{BB962C8B-B14F-4D97-AF65-F5344CB8AC3E}">
        <p14:creationId xmlns:p14="http://schemas.microsoft.com/office/powerpoint/2010/main" val="473929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a:xfrm>
            <a:off x="838200" y="1524000"/>
            <a:ext cx="10515600" cy="4832350"/>
          </a:xfrm>
        </p:spPr>
        <p:txBody>
          <a:bodyPr>
            <a:noAutofit/>
          </a:bodyPr>
          <a:lstStyle/>
          <a:p>
            <a:pPr marL="0" indent="0" algn="just">
              <a:lnSpc>
                <a:spcPct val="115000"/>
              </a:lnSpc>
              <a:spcAft>
                <a:spcPts val="600"/>
              </a:spcAft>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Gatys</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L. A., Ecker, A. S.,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Bethge</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M. (2016). "Image Style Transfer using CNNs." In IEEE Conference on Computer Vision and Pattern Recognition (CVPR), 2016.</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600"/>
              </a:spcAft>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[2]   Huang, X.,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Belongie</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S. (2017). "Arbitrary Style Transfer in Real-Time with Adaptive Instance Normalization." In IEEE International Conference on Computer Vision (ICCV), 2017.</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600"/>
              </a:spcAft>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[3]   Johnson, J.,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Alahi</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 Fei-Fei, L. (2016). "Perceptual Losses for Real-Time Style Transfer and Super-Resolution." In European Conference on Computer Vision, 2016.</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600"/>
              </a:spcAft>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[4]   Wei, L.-Y.,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Levoy</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M. (2000). "Fast Texture Synthesis using Tree Structured Vector Quantization." In Proceedings of the 27th Annual Conference on Computer Graphics and Interactive Techniques, 2000.</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600"/>
              </a:spcAft>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Elad</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Milanfar</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P. (2017). "Style Transfer via Texture Synthesis." In IEEE Transactions on Image Processing, 2017.</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600"/>
              </a:spcAft>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[6]   Simonyan, K., Zisserman, A. (2014). "Very Deep Convolutional Networks for Large-Scale Image Recognition." In International Conference on Learning Representation, 2014.</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600"/>
              </a:spcAft>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[7]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Dosovitskiy</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Brox</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T. (2016). "Generating Images with Perceptual Similarity Metrics." In IEEE Conference on Computer Vision and Pattern Recognition (CVPR), 2016.</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EAD480E-8B71-75F5-FE30-5283CB4B3ABB}"/>
              </a:ext>
            </a:extLst>
          </p:cNvPr>
          <p:cNvSpPr>
            <a:spLocks noGrp="1"/>
          </p:cNvSpPr>
          <p:nvPr>
            <p:ph type="sldNum" sz="quarter" idx="12"/>
          </p:nvPr>
        </p:nvSpPr>
        <p:spPr/>
        <p:txBody>
          <a:bodyPr/>
          <a:lstStyle/>
          <a:p>
            <a:fld id="{3F87B148-DC85-4EDB-ACA3-100B1D618A48}" type="slidenum">
              <a:rPr lang="en-IN" smtClean="0"/>
              <a:t>25</a:t>
            </a:fld>
            <a:endParaRPr lang="en-IN"/>
          </a:p>
        </p:txBody>
      </p:sp>
    </p:spTree>
    <p:extLst>
      <p:ext uri="{BB962C8B-B14F-4D97-AF65-F5344CB8AC3E}">
        <p14:creationId xmlns:p14="http://schemas.microsoft.com/office/powerpoint/2010/main" val="2736883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B01A2-48AF-DA25-A515-4B627FD34AA9}"/>
              </a:ext>
            </a:extLst>
          </p:cNvPr>
          <p:cNvSpPr>
            <a:spLocks noGrp="1"/>
          </p:cNvSpPr>
          <p:nvPr>
            <p:ph idx="1"/>
          </p:nvPr>
        </p:nvSpPr>
        <p:spPr>
          <a:xfrm>
            <a:off x="838200" y="537883"/>
            <a:ext cx="10515600" cy="5719482"/>
          </a:xfrm>
        </p:spPr>
        <p:txBody>
          <a:bodyPr>
            <a:normAutofit fontScale="32500" lnSpcReduction="20000"/>
          </a:bodyPr>
          <a:lstStyle/>
          <a:p>
            <a:pPr marL="0" indent="0" algn="just">
              <a:lnSpc>
                <a:spcPct val="115000"/>
              </a:lnSpc>
              <a:spcAft>
                <a:spcPts val="600"/>
              </a:spcAft>
              <a:buNone/>
            </a:pPr>
            <a:r>
              <a:rPr lang="en-IN" sz="5400" dirty="0">
                <a:effectLst/>
                <a:latin typeface="Times New Roman" panose="02020603050405020304" pitchFamily="18" charset="0"/>
                <a:ea typeface="Times New Roman" panose="02020603050405020304" pitchFamily="18" charset="0"/>
                <a:cs typeface="Times New Roman" panose="02020603050405020304" pitchFamily="18" charset="0"/>
              </a:rPr>
              <a:t>[8]   </a:t>
            </a:r>
            <a:r>
              <a:rPr lang="en-IN" sz="5400" dirty="0" err="1">
                <a:effectLst/>
                <a:latin typeface="Times New Roman" panose="02020603050405020304" pitchFamily="18" charset="0"/>
                <a:ea typeface="Times New Roman" panose="02020603050405020304" pitchFamily="18" charset="0"/>
                <a:cs typeface="Times New Roman" panose="02020603050405020304" pitchFamily="18" charset="0"/>
              </a:rPr>
              <a:t>Khatter</a:t>
            </a:r>
            <a:r>
              <a:rPr lang="en-IN" sz="5400" dirty="0">
                <a:effectLst/>
                <a:latin typeface="Times New Roman" panose="02020603050405020304" pitchFamily="18" charset="0"/>
                <a:ea typeface="Times New Roman" panose="02020603050405020304" pitchFamily="18" charset="0"/>
                <a:cs typeface="Times New Roman" panose="02020603050405020304" pitchFamily="18" charset="0"/>
              </a:rPr>
              <a:t>, H., Arif, S., Singh, U., Mathur, S., Jain, S. (2021). "Product Recommendation System for E-Commerce using Collaborative Filtering and Textual Clustering." In Third International Conference on Inventive Research in Computing Applications (ICIRCA), 2021.</a:t>
            </a:r>
            <a:endParaRPr lang="en-IN" sz="5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600"/>
              </a:spcAft>
              <a:buNone/>
            </a:pPr>
            <a:r>
              <a:rPr lang="en-IN" sz="5400" dirty="0">
                <a:effectLst/>
                <a:latin typeface="Times New Roman" panose="02020603050405020304" pitchFamily="18" charset="0"/>
                <a:ea typeface="Times New Roman" panose="02020603050405020304" pitchFamily="18" charset="0"/>
                <a:cs typeface="Times New Roman" panose="02020603050405020304" pitchFamily="18" charset="0"/>
              </a:rPr>
              <a:t>[9]   Sharma, S., Gupta, S., Gupta, D., Ju </a:t>
            </a:r>
            <a:r>
              <a:rPr lang="en-IN" sz="5400" dirty="0" err="1">
                <a:effectLst/>
                <a:latin typeface="Times New Roman" panose="02020603050405020304" pitchFamily="18" charset="0"/>
                <a:ea typeface="Times New Roman" panose="02020603050405020304" pitchFamily="18" charset="0"/>
                <a:cs typeface="Times New Roman" panose="02020603050405020304" pitchFamily="18" charset="0"/>
              </a:rPr>
              <a:t>neja</a:t>
            </a:r>
            <a:r>
              <a:rPr lang="en-IN" sz="5400"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IN" sz="5400" dirty="0" err="1">
                <a:effectLst/>
                <a:latin typeface="Times New Roman" panose="02020603050405020304" pitchFamily="18" charset="0"/>
                <a:ea typeface="Times New Roman" panose="02020603050405020304" pitchFamily="18" charset="0"/>
                <a:cs typeface="Times New Roman" panose="02020603050405020304" pitchFamily="18" charset="0"/>
              </a:rPr>
              <a:t>Singal</a:t>
            </a:r>
            <a:r>
              <a:rPr lang="en-IN" sz="5400" dirty="0">
                <a:effectLst/>
                <a:latin typeface="Times New Roman" panose="02020603050405020304" pitchFamily="18" charset="0"/>
                <a:ea typeface="Times New Roman" panose="02020603050405020304" pitchFamily="18" charset="0"/>
                <a:cs typeface="Times New Roman" panose="02020603050405020304" pitchFamily="18" charset="0"/>
              </a:rPr>
              <a:t>, G., Dhiman, G., </a:t>
            </a:r>
            <a:r>
              <a:rPr lang="en-IN" sz="5400" dirty="0" err="1">
                <a:effectLst/>
                <a:latin typeface="Times New Roman" panose="02020603050405020304" pitchFamily="18" charset="0"/>
                <a:ea typeface="Times New Roman" panose="02020603050405020304" pitchFamily="18" charset="0"/>
                <a:cs typeface="Times New Roman" panose="02020603050405020304" pitchFamily="18" charset="0"/>
              </a:rPr>
              <a:t>Kautish</a:t>
            </a:r>
            <a:r>
              <a:rPr lang="en-IN" sz="5400" dirty="0">
                <a:effectLst/>
                <a:latin typeface="Times New Roman" panose="02020603050405020304" pitchFamily="18" charset="0"/>
                <a:ea typeface="Times New Roman" panose="02020603050405020304" pitchFamily="18" charset="0"/>
                <a:cs typeface="Times New Roman" panose="02020603050405020304" pitchFamily="18" charset="0"/>
              </a:rPr>
              <a:t>, S. (2022). "Recognition of Gurmukhi Handwritten City Names Using Deep Learning." In </a:t>
            </a:r>
            <a:r>
              <a:rPr lang="en-IN" sz="5400" dirty="0" err="1">
                <a:effectLst/>
                <a:latin typeface="Times New Roman" panose="02020603050405020304" pitchFamily="18" charset="0"/>
                <a:ea typeface="Times New Roman" panose="02020603050405020304" pitchFamily="18" charset="0"/>
                <a:cs typeface="Times New Roman" panose="02020603050405020304" pitchFamily="18" charset="0"/>
              </a:rPr>
              <a:t>Hindawi</a:t>
            </a:r>
            <a:r>
              <a:rPr lang="en-IN" sz="5400" dirty="0">
                <a:effectLst/>
                <a:latin typeface="Times New Roman" panose="02020603050405020304" pitchFamily="18" charset="0"/>
                <a:ea typeface="Times New Roman" panose="02020603050405020304" pitchFamily="18" charset="0"/>
                <a:cs typeface="Times New Roman" panose="02020603050405020304" pitchFamily="18" charset="0"/>
              </a:rPr>
              <a:t> Limited, 2022.</a:t>
            </a:r>
            <a:endParaRPr lang="en-IN" sz="5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600"/>
              </a:spcAft>
              <a:buNone/>
            </a:pPr>
            <a:r>
              <a:rPr lang="en-IN" sz="5000" dirty="0">
                <a:effectLst/>
                <a:latin typeface="Times New Roman" panose="02020603050405020304" pitchFamily="18" charset="0"/>
                <a:ea typeface="Times New Roman" panose="02020603050405020304" pitchFamily="18" charset="0"/>
                <a:cs typeface="Times New Roman" panose="02020603050405020304" pitchFamily="18" charset="0"/>
              </a:rPr>
              <a:t>[10]  Mahendran, A., </a:t>
            </a:r>
            <a:r>
              <a:rPr lang="en-IN" sz="5000" dirty="0" err="1">
                <a:effectLst/>
                <a:latin typeface="Times New Roman" panose="02020603050405020304" pitchFamily="18" charset="0"/>
                <a:ea typeface="Times New Roman" panose="02020603050405020304" pitchFamily="18" charset="0"/>
                <a:cs typeface="Times New Roman" panose="02020603050405020304" pitchFamily="18" charset="0"/>
              </a:rPr>
              <a:t>Vedaldi</a:t>
            </a:r>
            <a:r>
              <a:rPr lang="en-IN" sz="5000" dirty="0">
                <a:effectLst/>
                <a:latin typeface="Times New Roman" panose="02020603050405020304" pitchFamily="18" charset="0"/>
                <a:ea typeface="Times New Roman" panose="02020603050405020304" pitchFamily="18" charset="0"/>
                <a:cs typeface="Times New Roman" panose="02020603050405020304" pitchFamily="18" charset="0"/>
              </a:rPr>
              <a:t>, A. (2014). "Understanding Deep Image Representations   by Inverting."    CVPR, 2014.</a:t>
            </a:r>
            <a:endParaRPr lang="en-IN" sz="5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600"/>
              </a:spcAft>
              <a:buNone/>
            </a:pPr>
            <a:r>
              <a:rPr lang="en-IN" sz="5000" dirty="0">
                <a:effectLst/>
                <a:latin typeface="Times New Roman" panose="02020603050405020304" pitchFamily="18" charset="0"/>
                <a:ea typeface="Times New Roman" panose="02020603050405020304" pitchFamily="18" charset="0"/>
                <a:cs typeface="Times New Roman" panose="02020603050405020304" pitchFamily="18" charset="0"/>
              </a:rPr>
              <a:t>[11]  Liu, F., Shen, C., Lin, G. (2015). "Deep Convolutional Neural Fields for Depth Estimation from a   Single Image." In CVPR, 2015.</a:t>
            </a:r>
            <a:endParaRPr lang="en-IN" sz="5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600"/>
              </a:spcAft>
              <a:buNone/>
            </a:pPr>
            <a:r>
              <a:rPr lang="en-IN" sz="5000" dirty="0">
                <a:effectLst/>
                <a:latin typeface="Times New Roman" panose="02020603050405020304" pitchFamily="18" charset="0"/>
                <a:ea typeface="Times New Roman" panose="02020603050405020304" pitchFamily="18" charset="0"/>
                <a:cs typeface="Times New Roman" panose="02020603050405020304" pitchFamily="18" charset="0"/>
              </a:rPr>
              <a:t>[12]  Li, C., Wand, M. (2016). "Precomputed Real-time Texture Synthesis with Markovian Generative Adversarial Networks." In European Conference on Computer Vision, 2016.</a:t>
            </a:r>
            <a:endParaRPr lang="en-IN" sz="5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600"/>
              </a:spcAft>
              <a:buNone/>
            </a:pPr>
            <a:r>
              <a:rPr lang="en-IN" sz="5000" dirty="0">
                <a:effectLst/>
                <a:latin typeface="Times New Roman" panose="02020603050405020304" pitchFamily="18" charset="0"/>
                <a:ea typeface="Times New Roman" panose="02020603050405020304" pitchFamily="18" charset="0"/>
                <a:cs typeface="Times New Roman" panose="02020603050405020304" pitchFamily="18" charset="0"/>
              </a:rPr>
              <a:t>[13]   Yang, C.-Y., Ma, C., Yang, M.-H. (2014). "Single-Image Super-Resolution: A Benchmark." In European Conference on Computer Vision, 2014.</a:t>
            </a:r>
            <a:endParaRPr lang="en-IN" sz="5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600"/>
              </a:spcAft>
              <a:buNone/>
            </a:pPr>
            <a:r>
              <a:rPr lang="en-IN" sz="5000" dirty="0">
                <a:effectLst/>
                <a:latin typeface="Times New Roman" panose="02020603050405020304" pitchFamily="18" charset="0"/>
                <a:ea typeface="Times New Roman" panose="02020603050405020304" pitchFamily="18" charset="0"/>
                <a:cs typeface="Times New Roman" panose="02020603050405020304" pitchFamily="18" charset="0"/>
              </a:rPr>
              <a:t>[14]   Jing, Y., Yang, Y., Feng, Z., Ye, J., Yu, Y., Song, M. (2020). "Neural Style Transfer: A Review." In IEEE Transactions on Visualization and Computer Graphics, 26(11), 3365-3385, 2020.</a:t>
            </a:r>
          </a:p>
          <a:p>
            <a:pPr marL="0" indent="0" algn="just">
              <a:lnSpc>
                <a:spcPct val="115000"/>
              </a:lnSpc>
              <a:spcAft>
                <a:spcPts val="600"/>
              </a:spcAft>
              <a:buNone/>
            </a:pPr>
            <a:r>
              <a:rPr lang="pl-PL" sz="5000" dirty="0">
                <a:effectLst/>
                <a:latin typeface="Times New Roman" panose="02020603050405020304" pitchFamily="18" charset="0"/>
                <a:ea typeface="Times New Roman" panose="02020603050405020304" pitchFamily="18" charset="0"/>
                <a:cs typeface="Times New Roman" panose="02020603050405020304" pitchFamily="18" charset="0"/>
              </a:rPr>
              <a:t>[15]   Hou, Q., Cheng, M.-M., Hu, X., Borji, A., Tu, Z., Torr, P. (2017). </a:t>
            </a:r>
            <a:r>
              <a:rPr lang="en-IN" sz="5000" dirty="0">
                <a:effectLst/>
                <a:latin typeface="Times New Roman" panose="02020603050405020304" pitchFamily="18" charset="0"/>
                <a:ea typeface="Times New Roman" panose="02020603050405020304" pitchFamily="18" charset="0"/>
                <a:cs typeface="Times New Roman" panose="02020603050405020304" pitchFamily="18" charset="0"/>
              </a:rPr>
              <a:t>"Deeply Supervised Salient  Object   Detection with Short Connections." In IEEE Conference on Computer Vision and Pattern   Recognition (CVPR), 2017.</a:t>
            </a:r>
            <a:endParaRPr lang="en-IN" sz="5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600"/>
              </a:spcAft>
              <a:buNone/>
            </a:pP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F362B12-8D9A-7B54-550F-5FEA8C65C01D}"/>
              </a:ext>
            </a:extLst>
          </p:cNvPr>
          <p:cNvSpPr>
            <a:spLocks noGrp="1"/>
          </p:cNvSpPr>
          <p:nvPr>
            <p:ph type="sldNum" sz="quarter" idx="12"/>
          </p:nvPr>
        </p:nvSpPr>
        <p:spPr/>
        <p:txBody>
          <a:bodyPr/>
          <a:lstStyle/>
          <a:p>
            <a:fld id="{3F87B148-DC85-4EDB-ACA3-100B1D618A48}" type="slidenum">
              <a:rPr lang="en-IN" smtClean="0"/>
              <a:t>26</a:t>
            </a:fld>
            <a:endParaRPr lang="en-IN"/>
          </a:p>
        </p:txBody>
      </p:sp>
    </p:spTree>
    <p:extLst>
      <p:ext uri="{BB962C8B-B14F-4D97-AF65-F5344CB8AC3E}">
        <p14:creationId xmlns:p14="http://schemas.microsoft.com/office/powerpoint/2010/main" val="70831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2D48-88F1-C7F9-0E8A-07CE9C44483E}"/>
              </a:ext>
            </a:extLst>
          </p:cNvPr>
          <p:cNvSpPr>
            <a:spLocks noGrp="1"/>
          </p:cNvSpPr>
          <p:nvPr>
            <p:ph type="title"/>
          </p:nvPr>
        </p:nvSpPr>
        <p:spPr/>
        <p:txBody>
          <a:bodyPr/>
          <a:lstStyle/>
          <a:p>
            <a:r>
              <a:rPr lang="en-IN" dirty="0"/>
              <a:t>Example of Neural Style Transfer</a:t>
            </a:r>
          </a:p>
        </p:txBody>
      </p:sp>
      <p:sp>
        <p:nvSpPr>
          <p:cNvPr id="4" name="Slide Number Placeholder 3">
            <a:extLst>
              <a:ext uri="{FF2B5EF4-FFF2-40B4-BE49-F238E27FC236}">
                <a16:creationId xmlns:a16="http://schemas.microsoft.com/office/drawing/2014/main" id="{534C5D59-546E-4EB0-C294-3B66CCC28E25}"/>
              </a:ext>
            </a:extLst>
          </p:cNvPr>
          <p:cNvSpPr>
            <a:spLocks noGrp="1"/>
          </p:cNvSpPr>
          <p:nvPr>
            <p:ph type="sldNum" sz="quarter" idx="12"/>
          </p:nvPr>
        </p:nvSpPr>
        <p:spPr/>
        <p:txBody>
          <a:bodyPr/>
          <a:lstStyle/>
          <a:p>
            <a:fld id="{3F87B148-DC85-4EDB-ACA3-100B1D618A48}" type="slidenum">
              <a:rPr lang="en-IN" smtClean="0"/>
              <a:t>3</a:t>
            </a:fld>
            <a:endParaRPr lang="en-IN"/>
          </a:p>
        </p:txBody>
      </p:sp>
      <p:pic>
        <p:nvPicPr>
          <p:cNvPr id="5" name="Google Shape;123;g283a770ae65_0_52">
            <a:extLst>
              <a:ext uri="{FF2B5EF4-FFF2-40B4-BE49-F238E27FC236}">
                <a16:creationId xmlns:a16="http://schemas.microsoft.com/office/drawing/2014/main" id="{116EB8AB-CC9F-422A-4727-97DC47F6E5A6}"/>
              </a:ext>
            </a:extLst>
          </p:cNvPr>
          <p:cNvPicPr preferRelativeResize="0">
            <a:picLocks noGrp="1"/>
          </p:cNvPicPr>
          <p:nvPr>
            <p:ph idx="1"/>
          </p:nvPr>
        </p:nvPicPr>
        <p:blipFill>
          <a:blip r:embed="rId2">
            <a:alphaModFix/>
          </a:blip>
          <a:stretch>
            <a:fillRect/>
          </a:stretch>
        </p:blipFill>
        <p:spPr>
          <a:xfrm>
            <a:off x="881343" y="2277035"/>
            <a:ext cx="2695575" cy="1909483"/>
          </a:xfrm>
          <a:prstGeom prst="rect">
            <a:avLst/>
          </a:prstGeom>
          <a:noFill/>
          <a:ln>
            <a:noFill/>
          </a:ln>
        </p:spPr>
      </p:pic>
      <p:pic>
        <p:nvPicPr>
          <p:cNvPr id="6" name="Google Shape;124;g283a770ae65_0_52">
            <a:extLst>
              <a:ext uri="{FF2B5EF4-FFF2-40B4-BE49-F238E27FC236}">
                <a16:creationId xmlns:a16="http://schemas.microsoft.com/office/drawing/2014/main" id="{9A81B4E8-64AA-22FE-F70C-25F2004F19DB}"/>
              </a:ext>
            </a:extLst>
          </p:cNvPr>
          <p:cNvPicPr preferRelativeResize="0"/>
          <p:nvPr/>
        </p:nvPicPr>
        <p:blipFill>
          <a:blip r:embed="rId3">
            <a:alphaModFix/>
          </a:blip>
          <a:stretch>
            <a:fillRect/>
          </a:stretch>
        </p:blipFill>
        <p:spPr>
          <a:xfrm>
            <a:off x="4065070" y="2348753"/>
            <a:ext cx="2695575" cy="1837765"/>
          </a:xfrm>
          <a:prstGeom prst="rect">
            <a:avLst/>
          </a:prstGeom>
          <a:noFill/>
          <a:ln>
            <a:noFill/>
          </a:ln>
        </p:spPr>
      </p:pic>
      <p:pic>
        <p:nvPicPr>
          <p:cNvPr id="7" name="Google Shape;121;g283a770ae65_0_52">
            <a:extLst>
              <a:ext uri="{FF2B5EF4-FFF2-40B4-BE49-F238E27FC236}">
                <a16:creationId xmlns:a16="http://schemas.microsoft.com/office/drawing/2014/main" id="{5DE2C77C-693C-02C1-0E0A-C04ED8E079A2}"/>
              </a:ext>
            </a:extLst>
          </p:cNvPr>
          <p:cNvPicPr preferRelativeResize="0"/>
          <p:nvPr/>
        </p:nvPicPr>
        <p:blipFill>
          <a:blip r:embed="rId4">
            <a:alphaModFix/>
          </a:blip>
          <a:stretch>
            <a:fillRect/>
          </a:stretch>
        </p:blipFill>
        <p:spPr>
          <a:xfrm>
            <a:off x="7933765" y="2348753"/>
            <a:ext cx="2941650" cy="1909483"/>
          </a:xfrm>
          <a:prstGeom prst="rect">
            <a:avLst/>
          </a:prstGeom>
          <a:noFill/>
          <a:ln>
            <a:noFill/>
          </a:ln>
        </p:spPr>
      </p:pic>
      <p:sp>
        <p:nvSpPr>
          <p:cNvPr id="8" name="Google Shape;125;g283a770ae65_0_52">
            <a:extLst>
              <a:ext uri="{FF2B5EF4-FFF2-40B4-BE49-F238E27FC236}">
                <a16:creationId xmlns:a16="http://schemas.microsoft.com/office/drawing/2014/main" id="{BD0E43A9-3B5D-A936-15A8-37FC87F38B2A}"/>
              </a:ext>
            </a:extLst>
          </p:cNvPr>
          <p:cNvSpPr txBox="1"/>
          <p:nvPr/>
        </p:nvSpPr>
        <p:spPr>
          <a:xfrm>
            <a:off x="1420278" y="4186518"/>
            <a:ext cx="2743200" cy="3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Calibri"/>
                <a:ea typeface="Calibri"/>
                <a:cs typeface="Calibri"/>
                <a:sym typeface="Calibri"/>
              </a:rPr>
              <a:t>Content Image</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
        <p:nvSpPr>
          <p:cNvPr id="10" name="Google Shape;126;g283a770ae65_0_52">
            <a:extLst>
              <a:ext uri="{FF2B5EF4-FFF2-40B4-BE49-F238E27FC236}">
                <a16:creationId xmlns:a16="http://schemas.microsoft.com/office/drawing/2014/main" id="{EEB5119A-557B-1E01-D0D2-8D1A77832BED}"/>
              </a:ext>
            </a:extLst>
          </p:cNvPr>
          <p:cNvSpPr txBox="1"/>
          <p:nvPr/>
        </p:nvSpPr>
        <p:spPr>
          <a:xfrm>
            <a:off x="4724400" y="4190330"/>
            <a:ext cx="2743200" cy="3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Calibri"/>
                <a:ea typeface="Calibri"/>
                <a:cs typeface="Calibri"/>
                <a:sym typeface="Calibri"/>
              </a:rPr>
              <a:t>Style Image</a:t>
            </a:r>
            <a:endParaRPr dirty="0">
              <a:latin typeface="Calibri"/>
              <a:ea typeface="Calibri"/>
              <a:cs typeface="Calibri"/>
              <a:sym typeface="Calibri"/>
            </a:endParaRPr>
          </a:p>
        </p:txBody>
      </p:sp>
      <p:sp>
        <p:nvSpPr>
          <p:cNvPr id="11" name="Google Shape;129;g283a770ae65_0_52">
            <a:extLst>
              <a:ext uri="{FF2B5EF4-FFF2-40B4-BE49-F238E27FC236}">
                <a16:creationId xmlns:a16="http://schemas.microsoft.com/office/drawing/2014/main" id="{FE75CD7B-D501-5835-487E-E0D68D2CEFEC}"/>
              </a:ext>
            </a:extLst>
          </p:cNvPr>
          <p:cNvSpPr txBox="1"/>
          <p:nvPr/>
        </p:nvSpPr>
        <p:spPr>
          <a:xfrm>
            <a:off x="8109527" y="4205207"/>
            <a:ext cx="2189018" cy="48008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Calibri"/>
                <a:ea typeface="Calibri"/>
                <a:cs typeface="Calibri"/>
                <a:sym typeface="Calibri"/>
              </a:rPr>
              <a:t>           Output Image </a:t>
            </a:r>
            <a:endParaRPr dirty="0">
              <a:latin typeface="Calibri"/>
              <a:ea typeface="Calibri"/>
              <a:cs typeface="Calibri"/>
              <a:sym typeface="Calibri"/>
            </a:endParaRPr>
          </a:p>
        </p:txBody>
      </p:sp>
      <p:cxnSp>
        <p:nvCxnSpPr>
          <p:cNvPr id="13" name="Straight Arrow Connector 12">
            <a:extLst>
              <a:ext uri="{FF2B5EF4-FFF2-40B4-BE49-F238E27FC236}">
                <a16:creationId xmlns:a16="http://schemas.microsoft.com/office/drawing/2014/main" id="{F9AAFC1F-63B4-A98B-4F20-582CEC5BF55D}"/>
              </a:ext>
            </a:extLst>
          </p:cNvPr>
          <p:cNvCxnSpPr>
            <a:cxnSpLocks/>
          </p:cNvCxnSpPr>
          <p:nvPr/>
        </p:nvCxnSpPr>
        <p:spPr>
          <a:xfrm>
            <a:off x="6918036" y="3303494"/>
            <a:ext cx="9051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Plus Sign 17">
            <a:extLst>
              <a:ext uri="{FF2B5EF4-FFF2-40B4-BE49-F238E27FC236}">
                <a16:creationId xmlns:a16="http://schemas.microsoft.com/office/drawing/2014/main" id="{C7BCAB6F-975C-8B40-94ED-133FE08AB887}"/>
              </a:ext>
            </a:extLst>
          </p:cNvPr>
          <p:cNvSpPr/>
          <p:nvPr/>
        </p:nvSpPr>
        <p:spPr>
          <a:xfrm>
            <a:off x="3558548" y="3043408"/>
            <a:ext cx="532891" cy="556763"/>
          </a:xfrm>
          <a:prstGeom prst="mathPl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4795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lstStyle/>
          <a:p>
            <a:pPr marL="457200" lvl="0" indent="-342900" algn="just" rtl="0">
              <a:lnSpc>
                <a:spcPct val="90000"/>
              </a:lnSpc>
              <a:spcBef>
                <a:spcPts val="1000"/>
              </a:spcBef>
              <a:spcAft>
                <a:spcPts val="0"/>
              </a:spcAft>
              <a:buSzPts val="1800"/>
              <a:buChar char="•"/>
            </a:pPr>
            <a:r>
              <a:rPr lang="en-US" b="1" dirty="0"/>
              <a:t>Content Preservation: </a:t>
            </a:r>
            <a:r>
              <a:rPr lang="en-US" dirty="0"/>
              <a:t>Ensure that the generated images retain the meaningful content and recognizable objects from the original input images.</a:t>
            </a:r>
          </a:p>
          <a:p>
            <a:pPr marL="114300" lvl="0" indent="0" algn="just" rtl="0">
              <a:lnSpc>
                <a:spcPct val="90000"/>
              </a:lnSpc>
              <a:spcBef>
                <a:spcPts val="1000"/>
              </a:spcBef>
              <a:spcAft>
                <a:spcPts val="0"/>
              </a:spcAft>
              <a:buSzPts val="1800"/>
              <a:buNone/>
            </a:pPr>
            <a:endParaRPr lang="en-US" sz="2000" dirty="0"/>
          </a:p>
          <a:p>
            <a:pPr marL="457200" lvl="0" indent="-342900" algn="just" rtl="0">
              <a:lnSpc>
                <a:spcPct val="90000"/>
              </a:lnSpc>
              <a:spcBef>
                <a:spcPts val="0"/>
              </a:spcBef>
              <a:spcAft>
                <a:spcPts val="0"/>
              </a:spcAft>
              <a:buSzPts val="1800"/>
              <a:buChar char="•"/>
            </a:pPr>
            <a:r>
              <a:rPr lang="en-US" b="1" dirty="0"/>
              <a:t>Style Replication: </a:t>
            </a:r>
            <a:r>
              <a:rPr lang="en-US" dirty="0"/>
              <a:t>Replicate the distinctive artistic styles, including textures, colors, and patterns, from reference images to create visually appealing and stylistically consistent output.</a:t>
            </a:r>
          </a:p>
          <a:p>
            <a:pPr marL="0" indent="0">
              <a:buNone/>
            </a:pPr>
            <a:endParaRPr lang="en-IN" dirty="0"/>
          </a:p>
        </p:txBody>
      </p:sp>
      <p:sp>
        <p:nvSpPr>
          <p:cNvPr id="4" name="Slide Number Placeholder 3">
            <a:extLst>
              <a:ext uri="{FF2B5EF4-FFF2-40B4-BE49-F238E27FC236}">
                <a16:creationId xmlns:a16="http://schemas.microsoft.com/office/drawing/2014/main" id="{B161C2EE-9908-3402-0331-79EA8373855C}"/>
              </a:ext>
            </a:extLst>
          </p:cNvPr>
          <p:cNvSpPr>
            <a:spLocks noGrp="1"/>
          </p:cNvSpPr>
          <p:nvPr>
            <p:ph type="sldNum" sz="quarter" idx="12"/>
          </p:nvPr>
        </p:nvSpPr>
        <p:spPr/>
        <p:txBody>
          <a:bodyPr/>
          <a:lstStyle/>
          <a:p>
            <a:fld id="{3F87B148-DC85-4EDB-ACA3-100B1D618A48}" type="slidenum">
              <a:rPr lang="en-IN" smtClean="0"/>
              <a:t>4</a:t>
            </a:fld>
            <a:endParaRPr lang="en-IN"/>
          </a:p>
        </p:txBody>
      </p:sp>
    </p:spTree>
    <p:extLst>
      <p:ext uri="{BB962C8B-B14F-4D97-AF65-F5344CB8AC3E}">
        <p14:creationId xmlns:p14="http://schemas.microsoft.com/office/powerpoint/2010/main" val="59725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6FF9C-1DC1-651A-2D2D-AAACE65B7653}"/>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BAB07C43-5F70-9A35-F505-CF32E69625A7}"/>
              </a:ext>
            </a:extLst>
          </p:cNvPr>
          <p:cNvSpPr>
            <a:spLocks noGrp="1"/>
          </p:cNvSpPr>
          <p:nvPr>
            <p:ph idx="1"/>
          </p:nvPr>
        </p:nvSpPr>
        <p:spPr/>
        <p:txBody>
          <a:bodyPr>
            <a:normAutofit fontScale="92500" lnSpcReduction="20000"/>
          </a:bodyPr>
          <a:lstStyle/>
          <a:p>
            <a:pPr algn="just">
              <a:lnSpc>
                <a:spcPct val="115000"/>
              </a:lnSpc>
              <a:spcAft>
                <a:spcPts val="1000"/>
              </a:spcAft>
            </a:pPr>
            <a:r>
              <a:rPr lang="en-US" dirty="0">
                <a:effectLst/>
                <a:latin typeface="Calibri" panose="020F0502020204030204" pitchFamily="34" charset="0"/>
                <a:ea typeface="Calibri" panose="020F0502020204030204" pitchFamily="34" charset="0"/>
                <a:cs typeface="Calibri" panose="020F0502020204030204" pitchFamily="34" charset="0"/>
              </a:rPr>
              <a:t>Our proposed system is a web-based platform that leverages neural style transfer technology to allow users to create stylized images. Neural style transfer is a technique that involves applying the artistic style of one image (style image) to the content of another image (content image).</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pPr>
            <a:r>
              <a:rPr lang="en-US" dirty="0">
                <a:effectLst/>
                <a:latin typeface="Calibri" panose="020F0502020204030204" pitchFamily="34" charset="0"/>
                <a:ea typeface="Calibri" panose="020F0502020204030204" pitchFamily="34" charset="0"/>
                <a:cs typeface="Calibri" panose="020F0502020204030204" pitchFamily="34" charset="0"/>
              </a:rPr>
              <a:t>In our system, users will have the ability to upload two images: the content image, which contains the subject matter they want to stylize, and the style image, which defines the artistic style they wish to apply. The system will then use neural network algorithms to blend the content of the input images while preserving the style characteristics, resulting in a stylized output image.</a:t>
            </a:r>
            <a:endParaRPr lang="en-IN"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4E731830-0FED-2566-BD5E-C9026F5A0B6E}"/>
              </a:ext>
            </a:extLst>
          </p:cNvPr>
          <p:cNvSpPr>
            <a:spLocks noGrp="1"/>
          </p:cNvSpPr>
          <p:nvPr>
            <p:ph type="sldNum" sz="quarter" idx="12"/>
          </p:nvPr>
        </p:nvSpPr>
        <p:spPr/>
        <p:txBody>
          <a:bodyPr/>
          <a:lstStyle/>
          <a:p>
            <a:fld id="{3F87B148-DC85-4EDB-ACA3-100B1D618A48}" type="slidenum">
              <a:rPr lang="en-IN" smtClean="0"/>
              <a:t>5</a:t>
            </a:fld>
            <a:endParaRPr lang="en-IN"/>
          </a:p>
        </p:txBody>
      </p:sp>
    </p:spTree>
    <p:extLst>
      <p:ext uri="{BB962C8B-B14F-4D97-AF65-F5344CB8AC3E}">
        <p14:creationId xmlns:p14="http://schemas.microsoft.com/office/powerpoint/2010/main" val="209470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6229-AA00-C36E-D95F-F7A995A2616A}"/>
              </a:ext>
            </a:extLst>
          </p:cNvPr>
          <p:cNvSpPr>
            <a:spLocks noGrp="1"/>
          </p:cNvSpPr>
          <p:nvPr>
            <p:ph type="title"/>
          </p:nvPr>
        </p:nvSpPr>
        <p:spPr/>
        <p:txBody>
          <a:bodyPr/>
          <a:lstStyle/>
          <a:p>
            <a:r>
              <a:rPr lang="en-IN" dirty="0"/>
              <a:t>Unique feature</a:t>
            </a:r>
          </a:p>
        </p:txBody>
      </p:sp>
      <p:sp>
        <p:nvSpPr>
          <p:cNvPr id="3" name="Content Placeholder 2">
            <a:extLst>
              <a:ext uri="{FF2B5EF4-FFF2-40B4-BE49-F238E27FC236}">
                <a16:creationId xmlns:a16="http://schemas.microsoft.com/office/drawing/2014/main" id="{D053E62C-A11C-A41B-832E-B3075898AC95}"/>
              </a:ext>
            </a:extLst>
          </p:cNvPr>
          <p:cNvSpPr>
            <a:spLocks noGrp="1"/>
          </p:cNvSpPr>
          <p:nvPr>
            <p:ph idx="1"/>
          </p:nvPr>
        </p:nvSpPr>
        <p:spPr>
          <a:xfrm>
            <a:off x="838200" y="1613647"/>
            <a:ext cx="10515600" cy="4563316"/>
          </a:xfrm>
        </p:spPr>
        <p:txBody>
          <a:bodyPr>
            <a:normAutofit fontScale="77500" lnSpcReduction="20000"/>
          </a:bodyPr>
          <a:lstStyle/>
          <a:p>
            <a:pPr algn="just">
              <a:lnSpc>
                <a:spcPct val="115000"/>
              </a:lnSpc>
              <a:spcAft>
                <a:spcPts val="1000"/>
              </a:spcAft>
            </a:pPr>
            <a:r>
              <a:rPr lang="en-US" sz="2800" b="1" dirty="0">
                <a:effectLst/>
                <a:latin typeface="Calibri" panose="020F0502020204030204" pitchFamily="34" charset="0"/>
                <a:ea typeface="Calibri" panose="020F0502020204030204" pitchFamily="34" charset="0"/>
                <a:cs typeface="Calibri" panose="020F0502020204030204" pitchFamily="34" charset="0"/>
              </a:rPr>
              <a:t>Easy Input:</a:t>
            </a:r>
            <a:r>
              <a:rPr lang="en-US" sz="2800" dirty="0">
                <a:effectLst/>
                <a:latin typeface="Calibri" panose="020F0502020204030204" pitchFamily="34" charset="0"/>
                <a:ea typeface="Calibri" panose="020F0502020204030204" pitchFamily="34" charset="0"/>
                <a:cs typeface="Calibri" panose="020F0502020204030204" pitchFamily="34" charset="0"/>
              </a:rPr>
              <a:t> Our system simplifies the stylization process by allowing users to easily upload their content and style images through a user-friendly interface.</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pPr>
            <a:r>
              <a:rPr lang="en-US" sz="2800" b="1" dirty="0">
                <a:effectLst/>
                <a:latin typeface="Calibri" panose="020F0502020204030204" pitchFamily="34" charset="0"/>
                <a:ea typeface="Calibri" panose="020F0502020204030204" pitchFamily="34" charset="0"/>
                <a:cs typeface="Calibri" panose="020F0502020204030204" pitchFamily="34" charset="0"/>
              </a:rPr>
              <a:t>Customization:</a:t>
            </a:r>
            <a:r>
              <a:rPr lang="en-US" sz="2800" dirty="0">
                <a:effectLst/>
                <a:latin typeface="Calibri" panose="020F0502020204030204" pitchFamily="34" charset="0"/>
                <a:ea typeface="Calibri" panose="020F0502020204030204" pitchFamily="34" charset="0"/>
                <a:cs typeface="Calibri" panose="020F0502020204030204" pitchFamily="34" charset="0"/>
              </a:rPr>
              <a:t> Users have the flexibility to customize their stylized images by adjusting parameters such as style intensity and output resolution. This allows users to fine-tune their images to their preferences.</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pPr>
            <a:r>
              <a:rPr lang="en-US" sz="2800" b="1" dirty="0">
                <a:effectLst/>
                <a:latin typeface="Calibri" panose="020F0502020204030204" pitchFamily="34" charset="0"/>
                <a:ea typeface="Calibri" panose="020F0502020204030204" pitchFamily="34" charset="0"/>
                <a:cs typeface="Calibri" panose="020F0502020204030204" pitchFamily="34" charset="0"/>
              </a:rPr>
              <a:t>Fast Processing:</a:t>
            </a:r>
            <a:r>
              <a:rPr lang="en-US" sz="2800" dirty="0">
                <a:effectLst/>
                <a:latin typeface="Calibri" panose="020F0502020204030204" pitchFamily="34" charset="0"/>
                <a:ea typeface="Calibri" panose="020F0502020204030204" pitchFamily="34" charset="0"/>
                <a:cs typeface="Calibri" panose="020F0502020204030204" pitchFamily="34" charset="0"/>
              </a:rPr>
              <a:t> The system utilizes cutting-edge neural network algorithms to ensure fast processing times, enabling users to view their stylized images within moments of uploading their input images.</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pPr>
            <a:r>
              <a:rPr lang="en-US" sz="2800" b="1" dirty="0">
                <a:effectLst/>
                <a:latin typeface="Calibri" panose="020F0502020204030204" pitchFamily="34" charset="0"/>
                <a:ea typeface="Calibri" panose="020F0502020204030204" pitchFamily="34" charset="0"/>
                <a:cs typeface="Calibri" panose="020F0502020204030204" pitchFamily="34" charset="0"/>
              </a:rPr>
              <a:t>Downloadable Results:</a:t>
            </a:r>
            <a:r>
              <a:rPr lang="en-US" sz="2800" dirty="0">
                <a:effectLst/>
                <a:latin typeface="Calibri" panose="020F0502020204030204" pitchFamily="34" charset="0"/>
                <a:ea typeface="Calibri" panose="020F0502020204030204" pitchFamily="34" charset="0"/>
                <a:cs typeface="Calibri" panose="020F0502020204030204" pitchFamily="34" charset="0"/>
              </a:rPr>
              <a:t> Once the stylization process is complete, users can conveniently download their stylized images directly from the website. This makes it easy for users to share their creations or use them in various projects.</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4514A4D0-4847-DB8D-6AF3-BBF03B663967}"/>
              </a:ext>
            </a:extLst>
          </p:cNvPr>
          <p:cNvSpPr>
            <a:spLocks noGrp="1"/>
          </p:cNvSpPr>
          <p:nvPr>
            <p:ph type="sldNum" sz="quarter" idx="12"/>
          </p:nvPr>
        </p:nvSpPr>
        <p:spPr/>
        <p:txBody>
          <a:bodyPr/>
          <a:lstStyle/>
          <a:p>
            <a:fld id="{3F87B148-DC85-4EDB-ACA3-100B1D618A48}" type="slidenum">
              <a:rPr lang="en-IN" smtClean="0"/>
              <a:t>6</a:t>
            </a:fld>
            <a:endParaRPr lang="en-IN"/>
          </a:p>
        </p:txBody>
      </p:sp>
    </p:spTree>
    <p:extLst>
      <p:ext uri="{BB962C8B-B14F-4D97-AF65-F5344CB8AC3E}">
        <p14:creationId xmlns:p14="http://schemas.microsoft.com/office/powerpoint/2010/main" val="360952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838200" y="1506071"/>
            <a:ext cx="10515600" cy="4670892"/>
          </a:xfrm>
        </p:spPr>
        <p:txBody>
          <a:bodyPr>
            <a:normAutofit fontScale="92500" lnSpcReduction="10000"/>
          </a:bodyPr>
          <a:lstStyle/>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Web Application Development with Neural Style Transfer (NST)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category encapsulates the essence of our project, highlighting the integration of machine learning, specifically neural style transfer, into a web application. Here's a breakdown: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Machine Learning: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Our project involves the utilization of machine learning techniques, particularly neural style transfer, to combine the content of one image with the style of another image. This encompasses the training and deployment of a machine learning model capable of transforming images according to specified artistic styles.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Web Application Development: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By utilizing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Streamlit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we're developing a web application that provides a user-friendly interface for users to interact with the neural style transfer model. This includes features such as image uploading, style selection, and real-time generation of stylized images. The web application aspect emphasizes accessibility and ease of use for users accessing the functionality through a web browser.</a:t>
            </a:r>
            <a:endParaRPr lang="en-IN" dirty="0"/>
          </a:p>
        </p:txBody>
      </p:sp>
      <p:sp>
        <p:nvSpPr>
          <p:cNvPr id="4" name="Slide Number Placeholder 3">
            <a:extLst>
              <a:ext uri="{FF2B5EF4-FFF2-40B4-BE49-F238E27FC236}">
                <a16:creationId xmlns:a16="http://schemas.microsoft.com/office/drawing/2014/main" id="{782A078F-32D4-C99B-5F3A-24FE425A791D}"/>
              </a:ext>
            </a:extLst>
          </p:cNvPr>
          <p:cNvSpPr>
            <a:spLocks noGrp="1"/>
          </p:cNvSpPr>
          <p:nvPr>
            <p:ph type="sldNum" sz="quarter" idx="12"/>
          </p:nvPr>
        </p:nvSpPr>
        <p:spPr/>
        <p:txBody>
          <a:bodyPr/>
          <a:lstStyle/>
          <a:p>
            <a:fld id="{3F87B148-DC85-4EDB-ACA3-100B1D618A48}" type="slidenum">
              <a:rPr lang="en-IN" smtClean="0"/>
              <a:t>7</a:t>
            </a:fld>
            <a:endParaRPr lang="en-IN"/>
          </a:p>
        </p:txBody>
      </p:sp>
    </p:spTree>
    <p:extLst>
      <p:ext uri="{BB962C8B-B14F-4D97-AF65-F5344CB8AC3E}">
        <p14:creationId xmlns:p14="http://schemas.microsoft.com/office/powerpoint/2010/main" val="33759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F0F3-BF1F-54AC-4810-17C45B13EC20}"/>
              </a:ext>
            </a:extLst>
          </p:cNvPr>
          <p:cNvSpPr>
            <a:spLocks noGrp="1"/>
          </p:cNvSpPr>
          <p:nvPr>
            <p:ph type="title"/>
          </p:nvPr>
        </p:nvSpPr>
        <p:spPr/>
        <p:txBody>
          <a:bodyPr/>
          <a:lstStyle/>
          <a:p>
            <a:r>
              <a:rPr lang="en-IN" dirty="0"/>
              <a:t>User Interface Representation</a:t>
            </a:r>
          </a:p>
        </p:txBody>
      </p:sp>
      <p:sp>
        <p:nvSpPr>
          <p:cNvPr id="4" name="Slide Number Placeholder 3">
            <a:extLst>
              <a:ext uri="{FF2B5EF4-FFF2-40B4-BE49-F238E27FC236}">
                <a16:creationId xmlns:a16="http://schemas.microsoft.com/office/drawing/2014/main" id="{FB24980A-F479-38F1-7924-862CC81197AA}"/>
              </a:ext>
            </a:extLst>
          </p:cNvPr>
          <p:cNvSpPr>
            <a:spLocks noGrp="1"/>
          </p:cNvSpPr>
          <p:nvPr>
            <p:ph type="sldNum" sz="quarter" idx="12"/>
          </p:nvPr>
        </p:nvSpPr>
        <p:spPr/>
        <p:txBody>
          <a:bodyPr/>
          <a:lstStyle/>
          <a:p>
            <a:fld id="{3F87B148-DC85-4EDB-ACA3-100B1D618A48}" type="slidenum">
              <a:rPr lang="en-IN" smtClean="0"/>
              <a:t>8</a:t>
            </a:fld>
            <a:endParaRPr lang="en-IN"/>
          </a:p>
        </p:txBody>
      </p:sp>
      <p:pic>
        <p:nvPicPr>
          <p:cNvPr id="5" name="Picture 2">
            <a:extLst>
              <a:ext uri="{FF2B5EF4-FFF2-40B4-BE49-F238E27FC236}">
                <a16:creationId xmlns:a16="http://schemas.microsoft.com/office/drawing/2014/main" id="{1EF66514-F032-724F-E9C3-E2B5E4DC2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590" y="1930535"/>
            <a:ext cx="7814820" cy="4185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126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0EF2-7956-B572-6B81-F21246A1C037}"/>
              </a:ext>
            </a:extLst>
          </p:cNvPr>
          <p:cNvSpPr>
            <a:spLocks noGrp="1"/>
          </p:cNvSpPr>
          <p:nvPr>
            <p:ph type="title"/>
          </p:nvPr>
        </p:nvSpPr>
        <p:spPr/>
        <p:txBody>
          <a:bodyPr/>
          <a:lstStyle/>
          <a:p>
            <a:r>
              <a:rPr lang="en-IN" dirty="0"/>
              <a:t>Screenshot of Input images</a:t>
            </a:r>
          </a:p>
        </p:txBody>
      </p:sp>
      <p:sp>
        <p:nvSpPr>
          <p:cNvPr id="4" name="Slide Number Placeholder 3">
            <a:extLst>
              <a:ext uri="{FF2B5EF4-FFF2-40B4-BE49-F238E27FC236}">
                <a16:creationId xmlns:a16="http://schemas.microsoft.com/office/drawing/2014/main" id="{53D4A54E-57B2-7922-0C0E-ECC9CA9D44B9}"/>
              </a:ext>
            </a:extLst>
          </p:cNvPr>
          <p:cNvSpPr>
            <a:spLocks noGrp="1"/>
          </p:cNvSpPr>
          <p:nvPr>
            <p:ph type="sldNum" sz="quarter" idx="12"/>
          </p:nvPr>
        </p:nvSpPr>
        <p:spPr/>
        <p:txBody>
          <a:bodyPr/>
          <a:lstStyle/>
          <a:p>
            <a:fld id="{3F87B148-DC85-4EDB-ACA3-100B1D618A48}" type="slidenum">
              <a:rPr lang="en-IN" smtClean="0"/>
              <a:t>9</a:t>
            </a:fld>
            <a:endParaRPr lang="en-IN"/>
          </a:p>
        </p:txBody>
      </p:sp>
      <p:pic>
        <p:nvPicPr>
          <p:cNvPr id="5" name="Picture 3">
            <a:extLst>
              <a:ext uri="{FF2B5EF4-FFF2-40B4-BE49-F238E27FC236}">
                <a16:creationId xmlns:a16="http://schemas.microsoft.com/office/drawing/2014/main" id="{6F158564-F097-1246-4289-32FF359AF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14" y="2441113"/>
            <a:ext cx="2183844" cy="289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E554C104-F1FA-4E21-EBBC-5715D80C8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343" y="2441113"/>
            <a:ext cx="2337848" cy="289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60B1AD67-392C-CCA0-FFCF-9604DFAC971E}"/>
              </a:ext>
            </a:extLst>
          </p:cNvPr>
          <p:cNvSpPr txBox="1"/>
          <p:nvPr/>
        </p:nvSpPr>
        <p:spPr>
          <a:xfrm>
            <a:off x="2259106" y="5331967"/>
            <a:ext cx="6096000"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Content Image                                                  Style Image</a:t>
            </a:r>
            <a:endParaRPr lang="en-IN" dirty="0"/>
          </a:p>
        </p:txBody>
      </p:sp>
    </p:spTree>
    <p:extLst>
      <p:ext uri="{BB962C8B-B14F-4D97-AF65-F5344CB8AC3E}">
        <p14:creationId xmlns:p14="http://schemas.microsoft.com/office/powerpoint/2010/main" val="3469275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3241</TotalTime>
  <Words>2179</Words>
  <Application>Microsoft Office PowerPoint</Application>
  <PresentationFormat>Widescreen</PresentationFormat>
  <Paragraphs>232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Aptos</vt:lpstr>
      <vt:lpstr>Arial</vt:lpstr>
      <vt:lpstr>Bookman Old Style</vt:lpstr>
      <vt:lpstr>Calibri</vt:lpstr>
      <vt:lpstr>Calibri Light</vt:lpstr>
      <vt:lpstr>Times New Roman</vt:lpstr>
      <vt:lpstr>Office Theme</vt:lpstr>
      <vt:lpstr>                      DEPARTMENT OF COMPUTER SCIENCE     Project Presentation (KCS 851) (Neural Style Transfer)</vt:lpstr>
      <vt:lpstr>Problem Statement</vt:lpstr>
      <vt:lpstr>Example of Neural Style Transfer</vt:lpstr>
      <vt:lpstr>Objectives</vt:lpstr>
      <vt:lpstr>Proposed System</vt:lpstr>
      <vt:lpstr>Unique feature</vt:lpstr>
      <vt:lpstr>Technology Used </vt:lpstr>
      <vt:lpstr>User Interface Representation</vt:lpstr>
      <vt:lpstr>Screenshot of Input images</vt:lpstr>
      <vt:lpstr>Screenshot of output images</vt:lpstr>
      <vt:lpstr>Literature Survey </vt:lpstr>
      <vt:lpstr>PowerPoint Presentation</vt:lpstr>
      <vt:lpstr>PowerPoint Presentation</vt:lpstr>
      <vt:lpstr>Workflow Diagram</vt:lpstr>
      <vt:lpstr>ER Diagram</vt:lpstr>
      <vt:lpstr>Use Case Diagram</vt:lpstr>
      <vt:lpstr>Data Flow Diagram</vt:lpstr>
      <vt:lpstr>PowerPoint Presentation</vt:lpstr>
      <vt:lpstr>Patent Status</vt:lpstr>
      <vt:lpstr>Research Paper Status</vt:lpstr>
      <vt:lpstr>Certificate </vt:lpstr>
      <vt:lpstr>PowerPoint Presentation</vt:lpstr>
      <vt:lpstr>Project Status</vt:lpstr>
      <vt:lpstr>All documents Proofs</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palak.2024cs1118</cp:lastModifiedBy>
  <cp:revision>20</cp:revision>
  <dcterms:created xsi:type="dcterms:W3CDTF">2023-09-23T09:10:50Z</dcterms:created>
  <dcterms:modified xsi:type="dcterms:W3CDTF">2024-05-25T07:19:42Z</dcterms:modified>
</cp:coreProperties>
</file>