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A7D8BC-AAF8-420F-9383-9D6118DBF05E}">
  <a:tblStyle styleId="{0AA7D8BC-AAF8-420F-9383-9D6118DBF0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c929ee69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c929ee69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4334647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4334647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4334647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4334647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c929ee69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c929ee69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verified that the solutions worked well through extensive testing with out-of-distribution test sets and comparison with other models.  As you can see here in the screenshots from our own streamlit app interface, when the user instruct the model to insert a </a:t>
            </a:r>
            <a:r>
              <a:rPr lang="en"/>
              <a:t>heart</a:t>
            </a:r>
            <a:r>
              <a:rPr lang="en"/>
              <a:t> after every word, our model successfully identified this as an attack and refused to generate the text.  Solution 2, on the other hand, will generate the text and will actually insert the heart, so the user will not be able to know that we have identified an attack.  However, when they go on and remove the heart and submit the text, the detector still successfully identified this as generated by a language model, unlike the demo from the original </a:t>
            </a:r>
            <a:r>
              <a:rPr lang="en"/>
              <a:t>watermarker that Palak showed.  The solution 2, though, has a lower accuracy than the solution 1, as it has many dependencies, such as being able to successfully separate the good prompts from the attacks, being able to re-insert the attack into the watermarked text, both of which can be improved in future work.  In fact, sometimes, the watermarker itself does not work very well, which is outside of our scope.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c929ee69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c929ee69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433464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433464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c929ee69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c929ee69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Watermarking LLMs: Identifying and Preventing Attacks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Ridhika </a:t>
            </a:r>
            <a:r>
              <a:rPr b="1" lang="en"/>
              <a:t>A</a:t>
            </a:r>
            <a:r>
              <a:rPr lang="en"/>
              <a:t>grawal, Palak </a:t>
            </a:r>
            <a:r>
              <a:rPr b="1" lang="en"/>
              <a:t>B</a:t>
            </a:r>
            <a:r>
              <a:rPr lang="en"/>
              <a:t>ansal, Jennifer </a:t>
            </a:r>
            <a:r>
              <a:rPr b="1" lang="en"/>
              <a:t>C</a:t>
            </a:r>
            <a:r>
              <a:rPr lang="en"/>
              <a:t>hae, Hoa </a:t>
            </a:r>
            <a:r>
              <a:rPr b="1" lang="en"/>
              <a:t>D</a:t>
            </a:r>
            <a:r>
              <a:rPr lang="en"/>
              <a:t>uong</a:t>
            </a:r>
            <a:endParaRPr/>
          </a:p>
        </p:txBody>
      </p:sp>
      <p:pic>
        <p:nvPicPr>
          <p:cNvPr id="60" name="Google Shape;60;p13"/>
          <p:cNvPicPr preferRelativeResize="0"/>
          <p:nvPr/>
        </p:nvPicPr>
        <p:blipFill>
          <a:blip r:embed="rId3">
            <a:alphaModFix amt="16000"/>
          </a:blip>
          <a:stretch>
            <a:fillRect/>
          </a:stretch>
        </p:blipFill>
        <p:spPr>
          <a:xfrm>
            <a:off x="152400" y="2827675"/>
            <a:ext cx="8839204" cy="2067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01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Watermarking LLMs</a:t>
            </a:r>
            <a:endParaRPr/>
          </a:p>
        </p:txBody>
      </p:sp>
      <p:sp>
        <p:nvSpPr>
          <p:cNvPr id="66" name="Google Shape;66;p14"/>
          <p:cNvSpPr txBox="1"/>
          <p:nvPr>
            <p:ph idx="1" type="body"/>
          </p:nvPr>
        </p:nvSpPr>
        <p:spPr>
          <a:xfrm>
            <a:off x="311700" y="836250"/>
            <a:ext cx="8520600" cy="1060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Large Language Models (LLMs) are vulnerable to potential misapplications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Kirchenbauer’s watermarking softly promotes a randomized set of “green” tokens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However, watermarking techniques are susceptible to prompt-based attacks</a:t>
            </a:r>
            <a:endParaRPr>
              <a:solidFill>
                <a:srgbClr val="000000"/>
              </a:solidFill>
            </a:endParaRPr>
          </a:p>
        </p:txBody>
      </p:sp>
      <p:sp>
        <p:nvSpPr>
          <p:cNvPr id="67" name="Google Shape;67;p14"/>
          <p:cNvSpPr txBox="1"/>
          <p:nvPr/>
        </p:nvSpPr>
        <p:spPr>
          <a:xfrm>
            <a:off x="132400" y="4866600"/>
            <a:ext cx="6202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Lato"/>
                <a:ea typeface="Lato"/>
                <a:cs typeface="Lato"/>
                <a:sym typeface="Lato"/>
              </a:rPr>
              <a:t>John Kirchenbauer, Jonas Geiping, Yuxin Wen, Jonathan Katz, Ian Miers, and Tom Goldstein. A watermark for large language models. arXiv preprint arXiv:2301.10226, 2023.</a:t>
            </a:r>
            <a:endParaRPr sz="600">
              <a:solidFill>
                <a:schemeClr val="dk2"/>
              </a:solidFill>
              <a:latin typeface="Lato"/>
              <a:ea typeface="Lato"/>
              <a:cs typeface="Lato"/>
              <a:sym typeface="Lato"/>
            </a:endParaRPr>
          </a:p>
        </p:txBody>
      </p:sp>
      <p:grpSp>
        <p:nvGrpSpPr>
          <p:cNvPr id="68" name="Google Shape;68;p14"/>
          <p:cNvGrpSpPr/>
          <p:nvPr/>
        </p:nvGrpSpPr>
        <p:grpSpPr>
          <a:xfrm>
            <a:off x="645800" y="3014638"/>
            <a:ext cx="7852400" cy="1789412"/>
            <a:chOff x="645800" y="3318788"/>
            <a:chExt cx="7852400" cy="1789412"/>
          </a:xfrm>
        </p:grpSpPr>
        <p:pic>
          <p:nvPicPr>
            <p:cNvPr id="69" name="Google Shape;69;p14"/>
            <p:cNvPicPr preferRelativeResize="0"/>
            <p:nvPr/>
          </p:nvPicPr>
          <p:blipFill>
            <a:blip r:embed="rId3">
              <a:alphaModFix/>
            </a:blip>
            <a:stretch>
              <a:fillRect/>
            </a:stretch>
          </p:blipFill>
          <p:spPr>
            <a:xfrm>
              <a:off x="645800" y="3318788"/>
              <a:ext cx="7852400" cy="1789412"/>
            </a:xfrm>
            <a:prstGeom prst="rect">
              <a:avLst/>
            </a:prstGeom>
            <a:noFill/>
            <a:ln>
              <a:noFill/>
            </a:ln>
          </p:spPr>
        </p:pic>
        <p:sp>
          <p:nvSpPr>
            <p:cNvPr id="70" name="Google Shape;70;p14"/>
            <p:cNvSpPr/>
            <p:nvPr/>
          </p:nvSpPr>
          <p:spPr>
            <a:xfrm>
              <a:off x="7369223" y="4904551"/>
              <a:ext cx="921000" cy="147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grpSp>
      <p:grpSp>
        <p:nvGrpSpPr>
          <p:cNvPr id="71" name="Google Shape;71;p14"/>
          <p:cNvGrpSpPr/>
          <p:nvPr/>
        </p:nvGrpSpPr>
        <p:grpSpPr>
          <a:xfrm>
            <a:off x="645801" y="1838949"/>
            <a:ext cx="7852398" cy="1587069"/>
            <a:chOff x="486850" y="2166750"/>
            <a:chExt cx="8078599" cy="1720400"/>
          </a:xfrm>
        </p:grpSpPr>
        <p:pic>
          <p:nvPicPr>
            <p:cNvPr id="72" name="Google Shape;72;p14"/>
            <p:cNvPicPr preferRelativeResize="0"/>
            <p:nvPr/>
          </p:nvPicPr>
          <p:blipFill>
            <a:blip r:embed="rId3">
              <a:alphaModFix/>
            </a:blip>
            <a:stretch>
              <a:fillRect/>
            </a:stretch>
          </p:blipFill>
          <p:spPr>
            <a:xfrm>
              <a:off x="486850" y="2166750"/>
              <a:ext cx="8078598" cy="1720400"/>
            </a:xfrm>
            <a:prstGeom prst="rect">
              <a:avLst/>
            </a:prstGeom>
            <a:noFill/>
            <a:ln>
              <a:noFill/>
            </a:ln>
          </p:spPr>
        </p:pic>
        <p:pic>
          <p:nvPicPr>
            <p:cNvPr id="73" name="Google Shape;73;p14"/>
            <p:cNvPicPr preferRelativeResize="0"/>
            <p:nvPr/>
          </p:nvPicPr>
          <p:blipFill>
            <a:blip r:embed="rId4">
              <a:alphaModFix/>
            </a:blip>
            <a:stretch>
              <a:fillRect/>
            </a:stretch>
          </p:blipFill>
          <p:spPr>
            <a:xfrm>
              <a:off x="486850" y="2190093"/>
              <a:ext cx="8078599" cy="1673714"/>
            </a:xfrm>
            <a:prstGeom prst="rect">
              <a:avLst/>
            </a:prstGeom>
            <a:noFill/>
            <a:ln>
              <a:noFill/>
            </a:ln>
          </p:spPr>
        </p:pic>
        <p:sp>
          <p:nvSpPr>
            <p:cNvPr id="74" name="Google Shape;74;p14"/>
            <p:cNvSpPr/>
            <p:nvPr/>
          </p:nvSpPr>
          <p:spPr>
            <a:xfrm>
              <a:off x="7711725" y="3718300"/>
              <a:ext cx="599700" cy="145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3171363" y="97625"/>
            <a:ext cx="100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Augmentation</a:t>
            </a:r>
            <a:endParaRPr sz="1000">
              <a:latin typeface="Lato"/>
              <a:ea typeface="Lato"/>
              <a:cs typeface="Lato"/>
              <a:sym typeface="Lato"/>
            </a:endParaRPr>
          </a:p>
        </p:txBody>
      </p:sp>
      <p:sp>
        <p:nvSpPr>
          <p:cNvPr id="80" name="Google Shape;80;p15"/>
          <p:cNvSpPr/>
          <p:nvPr/>
        </p:nvSpPr>
        <p:spPr>
          <a:xfrm>
            <a:off x="1732775" y="11895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Crowd-sourced</a:t>
            </a:r>
            <a:endParaRPr sz="1000">
              <a:latin typeface="Lato"/>
              <a:ea typeface="Lato"/>
              <a:cs typeface="Lato"/>
              <a:sym typeface="Lato"/>
            </a:endParaRPr>
          </a:p>
        </p:txBody>
      </p:sp>
      <p:sp>
        <p:nvSpPr>
          <p:cNvPr id="81" name="Google Shape;81;p15"/>
          <p:cNvSpPr/>
          <p:nvPr/>
        </p:nvSpPr>
        <p:spPr>
          <a:xfrm>
            <a:off x="1732775" y="4386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LLMs-generated</a:t>
            </a:r>
            <a:endParaRPr sz="1000">
              <a:latin typeface="Lato"/>
              <a:ea typeface="Lato"/>
              <a:cs typeface="Lato"/>
              <a:sym typeface="Lato"/>
            </a:endParaRPr>
          </a:p>
        </p:txBody>
      </p:sp>
      <p:cxnSp>
        <p:nvCxnSpPr>
          <p:cNvPr id="82" name="Google Shape;82;p15"/>
          <p:cNvCxnSpPr/>
          <p:nvPr/>
        </p:nvCxnSpPr>
        <p:spPr>
          <a:xfrm>
            <a:off x="3199638" y="411725"/>
            <a:ext cx="921600" cy="0"/>
          </a:xfrm>
          <a:prstGeom prst="straightConnector1">
            <a:avLst/>
          </a:prstGeom>
          <a:noFill/>
          <a:ln cap="flat" cmpd="sng" w="9525">
            <a:solidFill>
              <a:srgbClr val="0000FF"/>
            </a:solidFill>
            <a:prstDash val="solid"/>
            <a:round/>
            <a:headEnd len="med" w="med" type="none"/>
            <a:tailEnd len="med" w="med" type="triangle"/>
          </a:ln>
        </p:spPr>
      </p:cxnSp>
      <p:sp>
        <p:nvSpPr>
          <p:cNvPr id="83" name="Google Shape;83;p15"/>
          <p:cNvSpPr/>
          <p:nvPr/>
        </p:nvSpPr>
        <p:spPr>
          <a:xfrm>
            <a:off x="4205575" y="236588"/>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1 Data</a:t>
            </a:r>
            <a:endParaRPr sz="1000">
              <a:latin typeface="Lato"/>
              <a:ea typeface="Lato"/>
              <a:cs typeface="Lato"/>
              <a:sym typeface="Lato"/>
            </a:endParaRPr>
          </a:p>
        </p:txBody>
      </p:sp>
      <p:sp>
        <p:nvSpPr>
          <p:cNvPr id="84" name="Google Shape;84;p15"/>
          <p:cNvSpPr/>
          <p:nvPr/>
        </p:nvSpPr>
        <p:spPr>
          <a:xfrm>
            <a:off x="1740925" y="785425"/>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HuggingFace</a:t>
            </a:r>
            <a:endParaRPr sz="1000">
              <a:latin typeface="Lato"/>
              <a:ea typeface="Lato"/>
              <a:cs typeface="Lato"/>
              <a:sym typeface="Lato"/>
            </a:endParaRPr>
          </a:p>
        </p:txBody>
      </p:sp>
      <p:sp>
        <p:nvSpPr>
          <p:cNvPr id="85" name="Google Shape;85;p15"/>
          <p:cNvSpPr/>
          <p:nvPr/>
        </p:nvSpPr>
        <p:spPr>
          <a:xfrm>
            <a:off x="1740925" y="11028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GitHub</a:t>
            </a:r>
            <a:endParaRPr sz="1000">
              <a:latin typeface="Lato"/>
              <a:ea typeface="Lato"/>
              <a:cs typeface="Lato"/>
              <a:sym typeface="Lato"/>
            </a:endParaRPr>
          </a:p>
        </p:txBody>
      </p:sp>
      <p:sp>
        <p:nvSpPr>
          <p:cNvPr id="86" name="Google Shape;86;p15"/>
          <p:cNvSpPr/>
          <p:nvPr/>
        </p:nvSpPr>
        <p:spPr>
          <a:xfrm>
            <a:off x="4205575" y="903063"/>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0 Data</a:t>
            </a:r>
            <a:endParaRPr sz="1000">
              <a:latin typeface="Lato"/>
              <a:ea typeface="Lato"/>
              <a:cs typeface="Lato"/>
              <a:sym typeface="Lato"/>
            </a:endParaRPr>
          </a:p>
        </p:txBody>
      </p:sp>
      <p:sp>
        <p:nvSpPr>
          <p:cNvPr id="87" name="Google Shape;87;p15"/>
          <p:cNvSpPr/>
          <p:nvPr/>
        </p:nvSpPr>
        <p:spPr>
          <a:xfrm>
            <a:off x="5503600" y="76200"/>
            <a:ext cx="195600" cy="1366200"/>
          </a:xfrm>
          <a:prstGeom prst="righ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15"/>
          <p:cNvSpPr txBox="1"/>
          <p:nvPr/>
        </p:nvSpPr>
        <p:spPr>
          <a:xfrm>
            <a:off x="3135988" y="764100"/>
            <a:ext cx="1000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Combine</a:t>
            </a:r>
            <a:endParaRPr sz="1000">
              <a:latin typeface="Lato"/>
              <a:ea typeface="Lato"/>
              <a:cs typeface="Lato"/>
              <a:sym typeface="Lato"/>
            </a:endParaRPr>
          </a:p>
        </p:txBody>
      </p:sp>
      <p:cxnSp>
        <p:nvCxnSpPr>
          <p:cNvPr id="89" name="Google Shape;89;p15"/>
          <p:cNvCxnSpPr/>
          <p:nvPr/>
        </p:nvCxnSpPr>
        <p:spPr>
          <a:xfrm>
            <a:off x="5740700" y="676475"/>
            <a:ext cx="783300" cy="0"/>
          </a:xfrm>
          <a:prstGeom prst="straightConnector1">
            <a:avLst/>
          </a:prstGeom>
          <a:noFill/>
          <a:ln cap="flat" cmpd="sng" w="9525">
            <a:solidFill>
              <a:srgbClr val="0000FF"/>
            </a:solidFill>
            <a:prstDash val="solid"/>
            <a:round/>
            <a:headEnd len="med" w="med" type="none"/>
            <a:tailEnd len="med" w="med" type="triangle"/>
          </a:ln>
        </p:spPr>
      </p:cxnSp>
      <p:sp>
        <p:nvSpPr>
          <p:cNvPr id="90" name="Google Shape;90;p15"/>
          <p:cNvSpPr txBox="1"/>
          <p:nvPr/>
        </p:nvSpPr>
        <p:spPr>
          <a:xfrm>
            <a:off x="5654563" y="282050"/>
            <a:ext cx="866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Ensure shared distribution</a:t>
            </a:r>
            <a:endParaRPr sz="1000">
              <a:latin typeface="Lato"/>
              <a:ea typeface="Lato"/>
              <a:cs typeface="Lato"/>
              <a:sym typeface="Lato"/>
            </a:endParaRPr>
          </a:p>
        </p:txBody>
      </p:sp>
      <p:sp>
        <p:nvSpPr>
          <p:cNvPr id="91" name="Google Shape;91;p15"/>
          <p:cNvSpPr/>
          <p:nvPr/>
        </p:nvSpPr>
        <p:spPr>
          <a:xfrm>
            <a:off x="6565575" y="224975"/>
            <a:ext cx="1078200" cy="9030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Finalized Data</a:t>
            </a:r>
            <a:endParaRPr>
              <a:latin typeface="Lato"/>
              <a:ea typeface="Lato"/>
              <a:cs typeface="Lato"/>
              <a:sym typeface="Lato"/>
            </a:endParaRPr>
          </a:p>
        </p:txBody>
      </p:sp>
      <p:sp>
        <p:nvSpPr>
          <p:cNvPr id="92" name="Google Shape;92;p15"/>
          <p:cNvSpPr/>
          <p:nvPr/>
        </p:nvSpPr>
        <p:spPr>
          <a:xfrm rot="5400000">
            <a:off x="7455325" y="3740975"/>
            <a:ext cx="2030100" cy="6690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Watermarking Generation</a:t>
            </a:r>
            <a:endParaRPr>
              <a:solidFill>
                <a:srgbClr val="FFFFFF"/>
              </a:solidFill>
              <a:latin typeface="Roboto"/>
              <a:ea typeface="Roboto"/>
              <a:cs typeface="Roboto"/>
              <a:sym typeface="Roboto"/>
            </a:endParaRPr>
          </a:p>
        </p:txBody>
      </p:sp>
      <p:sp>
        <p:nvSpPr>
          <p:cNvPr id="93" name="Google Shape;93;p15"/>
          <p:cNvSpPr/>
          <p:nvPr/>
        </p:nvSpPr>
        <p:spPr>
          <a:xfrm rot="5400000">
            <a:off x="7592576" y="596274"/>
            <a:ext cx="17556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94" name="Google Shape;94;p15"/>
          <p:cNvSpPr/>
          <p:nvPr/>
        </p:nvSpPr>
        <p:spPr>
          <a:xfrm rot="5400000">
            <a:off x="7501066" y="2110328"/>
            <a:ext cx="1938600" cy="669000"/>
          </a:xfrm>
          <a:prstGeom prst="chevron">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cxnSp>
        <p:nvCxnSpPr>
          <p:cNvPr id="95" name="Google Shape;95;p15"/>
          <p:cNvCxnSpPr/>
          <p:nvPr/>
        </p:nvCxnSpPr>
        <p:spPr>
          <a:xfrm>
            <a:off x="3175438" y="1078200"/>
            <a:ext cx="921600" cy="0"/>
          </a:xfrm>
          <a:prstGeom prst="straightConnector1">
            <a:avLst/>
          </a:prstGeom>
          <a:noFill/>
          <a:ln cap="flat" cmpd="sng" w="9525">
            <a:solidFill>
              <a:srgbClr val="0000FF"/>
            </a:solidFill>
            <a:prstDash val="solid"/>
            <a:round/>
            <a:headEnd len="med" w="med" type="none"/>
            <a:tailEnd len="med" w="med" type="triangle"/>
          </a:ln>
        </p:spPr>
      </p:cxnSp>
      <p:sp>
        <p:nvSpPr>
          <p:cNvPr id="96" name="Google Shape;96;p15"/>
          <p:cNvSpPr/>
          <p:nvPr/>
        </p:nvSpPr>
        <p:spPr>
          <a:xfrm>
            <a:off x="6643950" y="1835850"/>
            <a:ext cx="921600" cy="921600"/>
          </a:xfrm>
          <a:prstGeom prst="ellipse">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DistilBERT</a:t>
            </a:r>
            <a:endParaRPr>
              <a:latin typeface="Lato"/>
              <a:ea typeface="Lato"/>
              <a:cs typeface="Lato"/>
              <a:sym typeface="Lato"/>
            </a:endParaRPr>
          </a:p>
        </p:txBody>
      </p:sp>
      <p:sp>
        <p:nvSpPr>
          <p:cNvPr id="97" name="Google Shape;97;p15"/>
          <p:cNvSpPr/>
          <p:nvPr/>
        </p:nvSpPr>
        <p:spPr>
          <a:xfrm>
            <a:off x="6936150" y="1219800"/>
            <a:ext cx="3372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 name="Google Shape;98;p15"/>
          <p:cNvCxnSpPr/>
          <p:nvPr/>
        </p:nvCxnSpPr>
        <p:spPr>
          <a:xfrm rot="10800000">
            <a:off x="5635063" y="1875388"/>
            <a:ext cx="905400" cy="355500"/>
          </a:xfrm>
          <a:prstGeom prst="straightConnector1">
            <a:avLst/>
          </a:prstGeom>
          <a:noFill/>
          <a:ln cap="flat" cmpd="sng" w="9525">
            <a:solidFill>
              <a:schemeClr val="dk1"/>
            </a:solidFill>
            <a:prstDash val="solid"/>
            <a:round/>
            <a:headEnd len="med" w="med" type="none"/>
            <a:tailEnd len="med" w="med" type="triangle"/>
          </a:ln>
        </p:spPr>
      </p:cxnSp>
      <p:sp>
        <p:nvSpPr>
          <p:cNvPr id="99" name="Google Shape;99;p15"/>
          <p:cNvSpPr/>
          <p:nvPr/>
        </p:nvSpPr>
        <p:spPr>
          <a:xfrm>
            <a:off x="4205575" y="24672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No Attacks</a:t>
            </a:r>
            <a:endParaRPr sz="1000">
              <a:latin typeface="Lato"/>
              <a:ea typeface="Lato"/>
              <a:cs typeface="Lato"/>
              <a:sym typeface="Lato"/>
            </a:endParaRPr>
          </a:p>
        </p:txBody>
      </p:sp>
      <p:sp>
        <p:nvSpPr>
          <p:cNvPr id="100" name="Google Shape;100;p15"/>
          <p:cNvSpPr/>
          <p:nvPr/>
        </p:nvSpPr>
        <p:spPr>
          <a:xfrm>
            <a:off x="4205675" y="17514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Attacks</a:t>
            </a:r>
            <a:endParaRPr sz="1000">
              <a:latin typeface="Lato"/>
              <a:ea typeface="Lato"/>
              <a:cs typeface="Lato"/>
              <a:sym typeface="Lato"/>
            </a:endParaRPr>
          </a:p>
        </p:txBody>
      </p:sp>
      <p:cxnSp>
        <p:nvCxnSpPr>
          <p:cNvPr id="101" name="Google Shape;101;p15"/>
          <p:cNvCxnSpPr/>
          <p:nvPr/>
        </p:nvCxnSpPr>
        <p:spPr>
          <a:xfrm flipH="1">
            <a:off x="5635063" y="2230888"/>
            <a:ext cx="905400" cy="355500"/>
          </a:xfrm>
          <a:prstGeom prst="straightConnector1">
            <a:avLst/>
          </a:prstGeom>
          <a:noFill/>
          <a:ln cap="flat" cmpd="sng" w="9525">
            <a:solidFill>
              <a:schemeClr val="dk1"/>
            </a:solidFill>
            <a:prstDash val="solid"/>
            <a:round/>
            <a:headEnd len="med" w="med" type="none"/>
            <a:tailEnd len="med" w="med" type="triangle"/>
          </a:ln>
        </p:spPr>
      </p:cxnSp>
      <p:grpSp>
        <p:nvGrpSpPr>
          <p:cNvPr id="102" name="Google Shape;102;p15"/>
          <p:cNvGrpSpPr/>
          <p:nvPr/>
        </p:nvGrpSpPr>
        <p:grpSpPr>
          <a:xfrm>
            <a:off x="4237025" y="3307625"/>
            <a:ext cx="1172700" cy="1078200"/>
            <a:chOff x="6202000" y="3290800"/>
            <a:chExt cx="1172700" cy="1078200"/>
          </a:xfrm>
        </p:grpSpPr>
        <p:sp>
          <p:nvSpPr>
            <p:cNvPr id="103" name="Google Shape;103;p15"/>
            <p:cNvSpPr/>
            <p:nvPr/>
          </p:nvSpPr>
          <p:spPr>
            <a:xfrm>
              <a:off x="6249250" y="3290800"/>
              <a:ext cx="1078200" cy="1078200"/>
            </a:xfrm>
            <a:prstGeom prst="plus">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15"/>
            <p:cNvSpPr txBox="1"/>
            <p:nvPr/>
          </p:nvSpPr>
          <p:spPr>
            <a:xfrm>
              <a:off x="6202000" y="3510375"/>
              <a:ext cx="11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Watermark Framework</a:t>
              </a:r>
              <a:endParaRPr>
                <a:latin typeface="Lato"/>
                <a:ea typeface="Lato"/>
                <a:cs typeface="Lato"/>
                <a:sym typeface="Lato"/>
              </a:endParaRPr>
            </a:p>
          </p:txBody>
        </p:sp>
      </p:grpSp>
      <p:sp>
        <p:nvSpPr>
          <p:cNvPr id="105" name="Google Shape;105;p15"/>
          <p:cNvSpPr/>
          <p:nvPr/>
        </p:nvSpPr>
        <p:spPr>
          <a:xfrm>
            <a:off x="4654875" y="2822175"/>
            <a:ext cx="337200" cy="4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5"/>
          <p:cNvSpPr/>
          <p:nvPr/>
        </p:nvSpPr>
        <p:spPr>
          <a:xfrm>
            <a:off x="4160375" y="480102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Watermarked Text Present to User</a:t>
            </a:r>
            <a:endParaRPr sz="1000">
              <a:latin typeface="Lato"/>
              <a:ea typeface="Lato"/>
              <a:cs typeface="Lato"/>
              <a:sym typeface="Lato"/>
            </a:endParaRPr>
          </a:p>
        </p:txBody>
      </p:sp>
      <p:cxnSp>
        <p:nvCxnSpPr>
          <p:cNvPr id="107" name="Google Shape;107;p15"/>
          <p:cNvCxnSpPr/>
          <p:nvPr/>
        </p:nvCxnSpPr>
        <p:spPr>
          <a:xfrm>
            <a:off x="4823375" y="4435375"/>
            <a:ext cx="0" cy="315300"/>
          </a:xfrm>
          <a:prstGeom prst="straightConnector1">
            <a:avLst/>
          </a:prstGeom>
          <a:noFill/>
          <a:ln cap="flat" cmpd="sng" w="9525">
            <a:solidFill>
              <a:schemeClr val="accent3"/>
            </a:solidFill>
            <a:prstDash val="solid"/>
            <a:round/>
            <a:headEnd len="med" w="med" type="none"/>
            <a:tailEnd len="med" w="med" type="triangle"/>
          </a:ln>
        </p:spPr>
      </p:cxnSp>
      <p:sp>
        <p:nvSpPr>
          <p:cNvPr id="108" name="Google Shape;108;p15"/>
          <p:cNvSpPr txBox="1"/>
          <p:nvPr>
            <p:ph type="title"/>
          </p:nvPr>
        </p:nvSpPr>
        <p:spPr>
          <a:xfrm rot="-5400000">
            <a:off x="-707850" y="2258700"/>
            <a:ext cx="2451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9" name="Google Shape;109;p15"/>
          <p:cNvSpPr/>
          <p:nvPr/>
        </p:nvSpPr>
        <p:spPr>
          <a:xfrm rot="5400000">
            <a:off x="3464575" y="1489750"/>
            <a:ext cx="337200" cy="81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15"/>
          <p:cNvSpPr/>
          <p:nvPr/>
        </p:nvSpPr>
        <p:spPr>
          <a:xfrm>
            <a:off x="1721925" y="1774100"/>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Filtered and Do Not Generate Text</a:t>
            </a:r>
            <a:endParaRPr sz="1000">
              <a:latin typeface="Lato"/>
              <a:ea typeface="Lato"/>
              <a:cs typeface="Lato"/>
              <a:sym typeface="Lato"/>
            </a:endParaRPr>
          </a:p>
        </p:txBody>
      </p:sp>
      <p:grpSp>
        <p:nvGrpSpPr>
          <p:cNvPr id="111" name="Google Shape;111;p15"/>
          <p:cNvGrpSpPr/>
          <p:nvPr/>
        </p:nvGrpSpPr>
        <p:grpSpPr>
          <a:xfrm>
            <a:off x="3279975" y="1408175"/>
            <a:ext cx="817075" cy="338700"/>
            <a:chOff x="3279975" y="1408175"/>
            <a:chExt cx="817075" cy="338700"/>
          </a:xfrm>
        </p:grpSpPr>
        <p:sp>
          <p:nvSpPr>
            <p:cNvPr id="112" name="Google Shape;112;p15"/>
            <p:cNvSpPr/>
            <p:nvPr/>
          </p:nvSpPr>
          <p:spPr>
            <a:xfrm>
              <a:off x="3279975" y="14426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113" name="Google Shape;113;p15"/>
            <p:cNvSpPr txBox="1"/>
            <p:nvPr/>
          </p:nvSpPr>
          <p:spPr>
            <a:xfrm>
              <a:off x="3313750" y="1408175"/>
              <a:ext cx="78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12121"/>
                  </a:solidFill>
                  <a:latin typeface="Lato"/>
                  <a:ea typeface="Lato"/>
                  <a:cs typeface="Lato"/>
                  <a:sym typeface="Lato"/>
                </a:rPr>
                <a:t>Solution 1</a:t>
              </a:r>
              <a:endParaRPr sz="1000">
                <a:solidFill>
                  <a:srgbClr val="212121"/>
                </a:solidFill>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nvSpPr>
        <p:spPr>
          <a:xfrm>
            <a:off x="3171363" y="97625"/>
            <a:ext cx="100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Augmentation</a:t>
            </a:r>
            <a:endParaRPr sz="1000">
              <a:latin typeface="Lato"/>
              <a:ea typeface="Lato"/>
              <a:cs typeface="Lato"/>
              <a:sym typeface="Lato"/>
            </a:endParaRPr>
          </a:p>
        </p:txBody>
      </p:sp>
      <p:sp>
        <p:nvSpPr>
          <p:cNvPr id="119" name="Google Shape;119;p16"/>
          <p:cNvSpPr/>
          <p:nvPr/>
        </p:nvSpPr>
        <p:spPr>
          <a:xfrm>
            <a:off x="1732775" y="11895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Crowd-sourced</a:t>
            </a:r>
            <a:endParaRPr sz="1000">
              <a:latin typeface="Lato"/>
              <a:ea typeface="Lato"/>
              <a:cs typeface="Lato"/>
              <a:sym typeface="Lato"/>
            </a:endParaRPr>
          </a:p>
        </p:txBody>
      </p:sp>
      <p:sp>
        <p:nvSpPr>
          <p:cNvPr id="120" name="Google Shape;120;p16"/>
          <p:cNvSpPr/>
          <p:nvPr/>
        </p:nvSpPr>
        <p:spPr>
          <a:xfrm>
            <a:off x="1732775" y="4386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LLMs-generated</a:t>
            </a:r>
            <a:endParaRPr sz="1000">
              <a:latin typeface="Lato"/>
              <a:ea typeface="Lato"/>
              <a:cs typeface="Lato"/>
              <a:sym typeface="Lato"/>
            </a:endParaRPr>
          </a:p>
        </p:txBody>
      </p:sp>
      <p:cxnSp>
        <p:nvCxnSpPr>
          <p:cNvPr id="121" name="Google Shape;121;p16"/>
          <p:cNvCxnSpPr/>
          <p:nvPr/>
        </p:nvCxnSpPr>
        <p:spPr>
          <a:xfrm>
            <a:off x="3199638" y="411725"/>
            <a:ext cx="921600" cy="0"/>
          </a:xfrm>
          <a:prstGeom prst="straightConnector1">
            <a:avLst/>
          </a:prstGeom>
          <a:noFill/>
          <a:ln cap="flat" cmpd="sng" w="9525">
            <a:solidFill>
              <a:srgbClr val="0000FF"/>
            </a:solidFill>
            <a:prstDash val="solid"/>
            <a:round/>
            <a:headEnd len="med" w="med" type="none"/>
            <a:tailEnd len="med" w="med" type="triangle"/>
          </a:ln>
        </p:spPr>
      </p:cxnSp>
      <p:sp>
        <p:nvSpPr>
          <p:cNvPr id="122" name="Google Shape;122;p16"/>
          <p:cNvSpPr/>
          <p:nvPr/>
        </p:nvSpPr>
        <p:spPr>
          <a:xfrm>
            <a:off x="4205575" y="236588"/>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1 Data</a:t>
            </a:r>
            <a:endParaRPr sz="1000">
              <a:latin typeface="Lato"/>
              <a:ea typeface="Lato"/>
              <a:cs typeface="Lato"/>
              <a:sym typeface="Lato"/>
            </a:endParaRPr>
          </a:p>
        </p:txBody>
      </p:sp>
      <p:sp>
        <p:nvSpPr>
          <p:cNvPr id="123" name="Google Shape;123;p16"/>
          <p:cNvSpPr/>
          <p:nvPr/>
        </p:nvSpPr>
        <p:spPr>
          <a:xfrm>
            <a:off x="1740925" y="785425"/>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HuggingFace</a:t>
            </a:r>
            <a:endParaRPr sz="1000">
              <a:latin typeface="Lato"/>
              <a:ea typeface="Lato"/>
              <a:cs typeface="Lato"/>
              <a:sym typeface="Lato"/>
            </a:endParaRPr>
          </a:p>
        </p:txBody>
      </p:sp>
      <p:sp>
        <p:nvSpPr>
          <p:cNvPr id="124" name="Google Shape;124;p16"/>
          <p:cNvSpPr/>
          <p:nvPr/>
        </p:nvSpPr>
        <p:spPr>
          <a:xfrm>
            <a:off x="1740925" y="11028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GitHub</a:t>
            </a:r>
            <a:endParaRPr sz="1000">
              <a:latin typeface="Lato"/>
              <a:ea typeface="Lato"/>
              <a:cs typeface="Lato"/>
              <a:sym typeface="Lato"/>
            </a:endParaRPr>
          </a:p>
        </p:txBody>
      </p:sp>
      <p:sp>
        <p:nvSpPr>
          <p:cNvPr id="125" name="Google Shape;125;p16"/>
          <p:cNvSpPr/>
          <p:nvPr/>
        </p:nvSpPr>
        <p:spPr>
          <a:xfrm>
            <a:off x="4205575" y="903063"/>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0 Data</a:t>
            </a:r>
            <a:endParaRPr sz="1000">
              <a:latin typeface="Lato"/>
              <a:ea typeface="Lato"/>
              <a:cs typeface="Lato"/>
              <a:sym typeface="Lato"/>
            </a:endParaRPr>
          </a:p>
        </p:txBody>
      </p:sp>
      <p:sp>
        <p:nvSpPr>
          <p:cNvPr id="126" name="Google Shape;126;p16"/>
          <p:cNvSpPr/>
          <p:nvPr/>
        </p:nvSpPr>
        <p:spPr>
          <a:xfrm>
            <a:off x="5503600" y="76200"/>
            <a:ext cx="195600" cy="1366200"/>
          </a:xfrm>
          <a:prstGeom prst="righ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16"/>
          <p:cNvSpPr txBox="1"/>
          <p:nvPr/>
        </p:nvSpPr>
        <p:spPr>
          <a:xfrm>
            <a:off x="3135988" y="764100"/>
            <a:ext cx="1000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Combine</a:t>
            </a:r>
            <a:endParaRPr sz="1000">
              <a:latin typeface="Lato"/>
              <a:ea typeface="Lato"/>
              <a:cs typeface="Lato"/>
              <a:sym typeface="Lato"/>
            </a:endParaRPr>
          </a:p>
        </p:txBody>
      </p:sp>
      <p:cxnSp>
        <p:nvCxnSpPr>
          <p:cNvPr id="128" name="Google Shape;128;p16"/>
          <p:cNvCxnSpPr/>
          <p:nvPr/>
        </p:nvCxnSpPr>
        <p:spPr>
          <a:xfrm>
            <a:off x="5740700" y="676475"/>
            <a:ext cx="783300" cy="0"/>
          </a:xfrm>
          <a:prstGeom prst="straightConnector1">
            <a:avLst/>
          </a:prstGeom>
          <a:noFill/>
          <a:ln cap="flat" cmpd="sng" w="9525">
            <a:solidFill>
              <a:srgbClr val="0000FF"/>
            </a:solidFill>
            <a:prstDash val="solid"/>
            <a:round/>
            <a:headEnd len="med" w="med" type="none"/>
            <a:tailEnd len="med" w="med" type="triangle"/>
          </a:ln>
        </p:spPr>
      </p:cxnSp>
      <p:sp>
        <p:nvSpPr>
          <p:cNvPr id="129" name="Google Shape;129;p16"/>
          <p:cNvSpPr txBox="1"/>
          <p:nvPr/>
        </p:nvSpPr>
        <p:spPr>
          <a:xfrm>
            <a:off x="5654563" y="282050"/>
            <a:ext cx="866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Ensure shared distribution</a:t>
            </a:r>
            <a:endParaRPr sz="1000">
              <a:latin typeface="Lato"/>
              <a:ea typeface="Lato"/>
              <a:cs typeface="Lato"/>
              <a:sym typeface="Lato"/>
            </a:endParaRPr>
          </a:p>
        </p:txBody>
      </p:sp>
      <p:sp>
        <p:nvSpPr>
          <p:cNvPr id="130" name="Google Shape;130;p16"/>
          <p:cNvSpPr/>
          <p:nvPr/>
        </p:nvSpPr>
        <p:spPr>
          <a:xfrm>
            <a:off x="6565575" y="224975"/>
            <a:ext cx="1078200" cy="9030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Finalized Data</a:t>
            </a:r>
            <a:endParaRPr>
              <a:latin typeface="Lato"/>
              <a:ea typeface="Lato"/>
              <a:cs typeface="Lato"/>
              <a:sym typeface="Lato"/>
            </a:endParaRPr>
          </a:p>
        </p:txBody>
      </p:sp>
      <p:sp>
        <p:nvSpPr>
          <p:cNvPr id="131" name="Google Shape;131;p16"/>
          <p:cNvSpPr/>
          <p:nvPr/>
        </p:nvSpPr>
        <p:spPr>
          <a:xfrm rot="5400000">
            <a:off x="7455325" y="3740975"/>
            <a:ext cx="2030100" cy="6690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Watermarking Generation</a:t>
            </a:r>
            <a:endParaRPr>
              <a:solidFill>
                <a:srgbClr val="FFFFFF"/>
              </a:solidFill>
              <a:latin typeface="Roboto"/>
              <a:ea typeface="Roboto"/>
              <a:cs typeface="Roboto"/>
              <a:sym typeface="Roboto"/>
            </a:endParaRPr>
          </a:p>
        </p:txBody>
      </p:sp>
      <p:sp>
        <p:nvSpPr>
          <p:cNvPr id="132" name="Google Shape;132;p16"/>
          <p:cNvSpPr/>
          <p:nvPr/>
        </p:nvSpPr>
        <p:spPr>
          <a:xfrm rot="5400000">
            <a:off x="7592576" y="596274"/>
            <a:ext cx="17556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133" name="Google Shape;133;p16"/>
          <p:cNvSpPr/>
          <p:nvPr/>
        </p:nvSpPr>
        <p:spPr>
          <a:xfrm rot="5400000">
            <a:off x="7501066" y="2110328"/>
            <a:ext cx="1938600" cy="669000"/>
          </a:xfrm>
          <a:prstGeom prst="chevron">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cxnSp>
        <p:nvCxnSpPr>
          <p:cNvPr id="134" name="Google Shape;134;p16"/>
          <p:cNvCxnSpPr/>
          <p:nvPr/>
        </p:nvCxnSpPr>
        <p:spPr>
          <a:xfrm>
            <a:off x="3175438" y="1078200"/>
            <a:ext cx="921600" cy="0"/>
          </a:xfrm>
          <a:prstGeom prst="straightConnector1">
            <a:avLst/>
          </a:prstGeom>
          <a:noFill/>
          <a:ln cap="flat" cmpd="sng" w="9525">
            <a:solidFill>
              <a:srgbClr val="0000FF"/>
            </a:solidFill>
            <a:prstDash val="solid"/>
            <a:round/>
            <a:headEnd len="med" w="med" type="none"/>
            <a:tailEnd len="med" w="med" type="triangle"/>
          </a:ln>
        </p:spPr>
      </p:cxnSp>
      <p:sp>
        <p:nvSpPr>
          <p:cNvPr id="135" name="Google Shape;135;p16"/>
          <p:cNvSpPr/>
          <p:nvPr/>
        </p:nvSpPr>
        <p:spPr>
          <a:xfrm>
            <a:off x="6643950" y="1835850"/>
            <a:ext cx="921600" cy="921600"/>
          </a:xfrm>
          <a:prstGeom prst="ellipse">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DistilBERT</a:t>
            </a:r>
            <a:endParaRPr>
              <a:latin typeface="Lato"/>
              <a:ea typeface="Lato"/>
              <a:cs typeface="Lato"/>
              <a:sym typeface="Lato"/>
            </a:endParaRPr>
          </a:p>
        </p:txBody>
      </p:sp>
      <p:sp>
        <p:nvSpPr>
          <p:cNvPr id="136" name="Google Shape;136;p16"/>
          <p:cNvSpPr/>
          <p:nvPr/>
        </p:nvSpPr>
        <p:spPr>
          <a:xfrm>
            <a:off x="6936150" y="1219800"/>
            <a:ext cx="3372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7" name="Google Shape;137;p16"/>
          <p:cNvCxnSpPr/>
          <p:nvPr/>
        </p:nvCxnSpPr>
        <p:spPr>
          <a:xfrm rot="10800000">
            <a:off x="5635063" y="1875388"/>
            <a:ext cx="905400" cy="355500"/>
          </a:xfrm>
          <a:prstGeom prst="straightConnector1">
            <a:avLst/>
          </a:prstGeom>
          <a:noFill/>
          <a:ln cap="flat" cmpd="sng" w="9525">
            <a:solidFill>
              <a:schemeClr val="dk1"/>
            </a:solidFill>
            <a:prstDash val="solid"/>
            <a:round/>
            <a:headEnd len="med" w="med" type="none"/>
            <a:tailEnd len="med" w="med" type="triangle"/>
          </a:ln>
        </p:spPr>
      </p:cxnSp>
      <p:sp>
        <p:nvSpPr>
          <p:cNvPr id="138" name="Google Shape;138;p16"/>
          <p:cNvSpPr/>
          <p:nvPr/>
        </p:nvSpPr>
        <p:spPr>
          <a:xfrm>
            <a:off x="4205575" y="24672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No Attacks</a:t>
            </a:r>
            <a:endParaRPr sz="1000">
              <a:latin typeface="Lato"/>
              <a:ea typeface="Lato"/>
              <a:cs typeface="Lato"/>
              <a:sym typeface="Lato"/>
            </a:endParaRPr>
          </a:p>
        </p:txBody>
      </p:sp>
      <p:sp>
        <p:nvSpPr>
          <p:cNvPr id="139" name="Google Shape;139;p16"/>
          <p:cNvSpPr/>
          <p:nvPr/>
        </p:nvSpPr>
        <p:spPr>
          <a:xfrm>
            <a:off x="4205675" y="17514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Attacks</a:t>
            </a:r>
            <a:endParaRPr sz="1000">
              <a:latin typeface="Lato"/>
              <a:ea typeface="Lato"/>
              <a:cs typeface="Lato"/>
              <a:sym typeface="Lato"/>
            </a:endParaRPr>
          </a:p>
        </p:txBody>
      </p:sp>
      <p:cxnSp>
        <p:nvCxnSpPr>
          <p:cNvPr id="140" name="Google Shape;140;p16"/>
          <p:cNvCxnSpPr/>
          <p:nvPr/>
        </p:nvCxnSpPr>
        <p:spPr>
          <a:xfrm rot="10800000">
            <a:off x="3210075" y="1712375"/>
            <a:ext cx="892200" cy="1980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16"/>
          <p:cNvCxnSpPr/>
          <p:nvPr/>
        </p:nvCxnSpPr>
        <p:spPr>
          <a:xfrm flipH="1">
            <a:off x="5635063" y="2230888"/>
            <a:ext cx="905400" cy="355500"/>
          </a:xfrm>
          <a:prstGeom prst="straightConnector1">
            <a:avLst/>
          </a:prstGeom>
          <a:noFill/>
          <a:ln cap="flat" cmpd="sng" w="9525">
            <a:solidFill>
              <a:schemeClr val="dk1"/>
            </a:solidFill>
            <a:prstDash val="solid"/>
            <a:round/>
            <a:headEnd len="med" w="med" type="none"/>
            <a:tailEnd len="med" w="med" type="triangle"/>
          </a:ln>
        </p:spPr>
      </p:cxnSp>
      <p:sp>
        <p:nvSpPr>
          <p:cNvPr id="142" name="Google Shape;142;p16"/>
          <p:cNvSpPr/>
          <p:nvPr/>
        </p:nvSpPr>
        <p:spPr>
          <a:xfrm>
            <a:off x="1731425" y="1531375"/>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Attack Instructions and Patterns</a:t>
            </a:r>
            <a:endParaRPr sz="1000">
              <a:latin typeface="Lato"/>
              <a:ea typeface="Lato"/>
              <a:cs typeface="Lato"/>
              <a:sym typeface="Lato"/>
            </a:endParaRPr>
          </a:p>
        </p:txBody>
      </p:sp>
      <p:cxnSp>
        <p:nvCxnSpPr>
          <p:cNvPr id="143" name="Google Shape;143;p16"/>
          <p:cNvCxnSpPr/>
          <p:nvPr/>
        </p:nvCxnSpPr>
        <p:spPr>
          <a:xfrm flipH="1">
            <a:off x="3210075" y="1910375"/>
            <a:ext cx="892200" cy="198000"/>
          </a:xfrm>
          <a:prstGeom prst="straightConnector1">
            <a:avLst/>
          </a:prstGeom>
          <a:noFill/>
          <a:ln cap="flat" cmpd="sng" w="9525">
            <a:solidFill>
              <a:schemeClr val="dk1"/>
            </a:solidFill>
            <a:prstDash val="solid"/>
            <a:round/>
            <a:headEnd len="med" w="med" type="none"/>
            <a:tailEnd len="med" w="med" type="triangle"/>
          </a:ln>
        </p:spPr>
      </p:cxnSp>
      <p:sp>
        <p:nvSpPr>
          <p:cNvPr id="144" name="Google Shape;144;p16"/>
          <p:cNvSpPr/>
          <p:nvPr/>
        </p:nvSpPr>
        <p:spPr>
          <a:xfrm>
            <a:off x="1731425" y="1952625"/>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Attack-Free Prompts</a:t>
            </a:r>
            <a:endParaRPr sz="1000">
              <a:latin typeface="Lato"/>
              <a:ea typeface="Lato"/>
              <a:cs typeface="Lato"/>
              <a:sym typeface="Lato"/>
            </a:endParaRPr>
          </a:p>
        </p:txBody>
      </p:sp>
      <p:grpSp>
        <p:nvGrpSpPr>
          <p:cNvPr id="145" name="Google Shape;145;p16"/>
          <p:cNvGrpSpPr/>
          <p:nvPr/>
        </p:nvGrpSpPr>
        <p:grpSpPr>
          <a:xfrm>
            <a:off x="4237025" y="3307625"/>
            <a:ext cx="1172700" cy="1078200"/>
            <a:chOff x="6202000" y="3290800"/>
            <a:chExt cx="1172700" cy="1078200"/>
          </a:xfrm>
        </p:grpSpPr>
        <p:sp>
          <p:nvSpPr>
            <p:cNvPr id="146" name="Google Shape;146;p16"/>
            <p:cNvSpPr/>
            <p:nvPr/>
          </p:nvSpPr>
          <p:spPr>
            <a:xfrm>
              <a:off x="6249250" y="3290800"/>
              <a:ext cx="1078200" cy="1078200"/>
            </a:xfrm>
            <a:prstGeom prst="plus">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16"/>
            <p:cNvSpPr txBox="1"/>
            <p:nvPr/>
          </p:nvSpPr>
          <p:spPr>
            <a:xfrm>
              <a:off x="6202000" y="3510375"/>
              <a:ext cx="11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Watermark Framework</a:t>
              </a:r>
              <a:endParaRPr>
                <a:latin typeface="Lato"/>
                <a:ea typeface="Lato"/>
                <a:cs typeface="Lato"/>
                <a:sym typeface="Lato"/>
              </a:endParaRPr>
            </a:p>
          </p:txBody>
        </p:sp>
      </p:grpSp>
      <p:sp>
        <p:nvSpPr>
          <p:cNvPr id="148" name="Google Shape;148;p16"/>
          <p:cNvSpPr/>
          <p:nvPr/>
        </p:nvSpPr>
        <p:spPr>
          <a:xfrm>
            <a:off x="4654875" y="2822175"/>
            <a:ext cx="337200" cy="4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6"/>
          <p:cNvSpPr/>
          <p:nvPr/>
        </p:nvSpPr>
        <p:spPr>
          <a:xfrm>
            <a:off x="4160375" y="480102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Watermarked Text Present to User</a:t>
            </a:r>
            <a:endParaRPr sz="1000">
              <a:latin typeface="Lato"/>
              <a:ea typeface="Lato"/>
              <a:cs typeface="Lato"/>
              <a:sym typeface="Lato"/>
            </a:endParaRPr>
          </a:p>
        </p:txBody>
      </p:sp>
      <p:cxnSp>
        <p:nvCxnSpPr>
          <p:cNvPr id="150" name="Google Shape;150;p16"/>
          <p:cNvCxnSpPr/>
          <p:nvPr/>
        </p:nvCxnSpPr>
        <p:spPr>
          <a:xfrm>
            <a:off x="4823375" y="4435375"/>
            <a:ext cx="0" cy="315300"/>
          </a:xfrm>
          <a:prstGeom prst="straightConnector1">
            <a:avLst/>
          </a:prstGeom>
          <a:noFill/>
          <a:ln cap="flat" cmpd="sng" w="9525">
            <a:solidFill>
              <a:schemeClr val="accent3"/>
            </a:solidFill>
            <a:prstDash val="solid"/>
            <a:round/>
            <a:headEnd len="med" w="med" type="none"/>
            <a:tailEnd len="med" w="med" type="triangle"/>
          </a:ln>
        </p:spPr>
      </p:cxnSp>
      <p:grpSp>
        <p:nvGrpSpPr>
          <p:cNvPr id="151" name="Google Shape;151;p16"/>
          <p:cNvGrpSpPr/>
          <p:nvPr/>
        </p:nvGrpSpPr>
        <p:grpSpPr>
          <a:xfrm>
            <a:off x="1798575" y="2762775"/>
            <a:ext cx="1172700" cy="1078200"/>
            <a:chOff x="6202000" y="3290800"/>
            <a:chExt cx="1172700" cy="1078200"/>
          </a:xfrm>
        </p:grpSpPr>
        <p:sp>
          <p:nvSpPr>
            <p:cNvPr id="152" name="Google Shape;152;p16"/>
            <p:cNvSpPr/>
            <p:nvPr/>
          </p:nvSpPr>
          <p:spPr>
            <a:xfrm>
              <a:off x="6249250" y="3290800"/>
              <a:ext cx="1078200" cy="1078200"/>
            </a:xfrm>
            <a:prstGeom prst="plus">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16"/>
            <p:cNvSpPr txBox="1"/>
            <p:nvPr/>
          </p:nvSpPr>
          <p:spPr>
            <a:xfrm>
              <a:off x="6202000" y="3510375"/>
              <a:ext cx="11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Watermark Framework</a:t>
              </a:r>
              <a:endParaRPr>
                <a:latin typeface="Lato"/>
                <a:ea typeface="Lato"/>
                <a:cs typeface="Lato"/>
                <a:sym typeface="Lato"/>
              </a:endParaRPr>
            </a:p>
          </p:txBody>
        </p:sp>
      </p:grpSp>
      <p:sp>
        <p:nvSpPr>
          <p:cNvPr id="154" name="Google Shape;154;p16"/>
          <p:cNvSpPr/>
          <p:nvPr/>
        </p:nvSpPr>
        <p:spPr>
          <a:xfrm>
            <a:off x="2216425" y="2277325"/>
            <a:ext cx="337200" cy="4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16"/>
          <p:cNvSpPr/>
          <p:nvPr/>
        </p:nvSpPr>
        <p:spPr>
          <a:xfrm>
            <a:off x="1740925" y="417667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Watermarked Text</a:t>
            </a:r>
            <a:endParaRPr sz="1000">
              <a:latin typeface="Lato"/>
              <a:ea typeface="Lato"/>
              <a:cs typeface="Lato"/>
              <a:sym typeface="Lato"/>
            </a:endParaRPr>
          </a:p>
        </p:txBody>
      </p:sp>
      <p:cxnSp>
        <p:nvCxnSpPr>
          <p:cNvPr id="156" name="Google Shape;156;p16"/>
          <p:cNvCxnSpPr/>
          <p:nvPr/>
        </p:nvCxnSpPr>
        <p:spPr>
          <a:xfrm>
            <a:off x="2394325" y="3870725"/>
            <a:ext cx="2700" cy="283500"/>
          </a:xfrm>
          <a:prstGeom prst="straightConnector1">
            <a:avLst/>
          </a:prstGeom>
          <a:noFill/>
          <a:ln cap="flat" cmpd="sng" w="9525">
            <a:solidFill>
              <a:schemeClr val="accent3"/>
            </a:solidFill>
            <a:prstDash val="solid"/>
            <a:round/>
            <a:headEnd len="med" w="med" type="none"/>
            <a:tailEnd len="med" w="med" type="triangle"/>
          </a:ln>
        </p:spPr>
      </p:cxnSp>
      <p:cxnSp>
        <p:nvCxnSpPr>
          <p:cNvPr id="157" name="Google Shape;157;p16"/>
          <p:cNvCxnSpPr>
            <a:stCxn id="142" idx="1"/>
            <a:endCxn id="158" idx="1"/>
          </p:cNvCxnSpPr>
          <p:nvPr/>
        </p:nvCxnSpPr>
        <p:spPr>
          <a:xfrm>
            <a:off x="1731425" y="1676125"/>
            <a:ext cx="600" cy="3270600"/>
          </a:xfrm>
          <a:prstGeom prst="bentConnector3">
            <a:avLst>
              <a:gd fmla="val -39687500" name="adj1"/>
            </a:avLst>
          </a:prstGeom>
          <a:noFill/>
          <a:ln cap="flat" cmpd="sng" w="9525">
            <a:solidFill>
              <a:schemeClr val="accent3"/>
            </a:solidFill>
            <a:prstDash val="solid"/>
            <a:round/>
            <a:headEnd len="med" w="med" type="none"/>
            <a:tailEnd len="med" w="med" type="stealth"/>
          </a:ln>
        </p:spPr>
      </p:cxnSp>
      <p:sp>
        <p:nvSpPr>
          <p:cNvPr id="158" name="Google Shape;158;p16"/>
          <p:cNvSpPr/>
          <p:nvPr/>
        </p:nvSpPr>
        <p:spPr>
          <a:xfrm>
            <a:off x="1731425" y="480187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Text Present to User</a:t>
            </a:r>
            <a:endParaRPr sz="1000">
              <a:latin typeface="Lato"/>
              <a:ea typeface="Lato"/>
              <a:cs typeface="Lato"/>
              <a:sym typeface="Lato"/>
            </a:endParaRPr>
          </a:p>
        </p:txBody>
      </p:sp>
      <p:cxnSp>
        <p:nvCxnSpPr>
          <p:cNvPr id="159" name="Google Shape;159;p16"/>
          <p:cNvCxnSpPr/>
          <p:nvPr/>
        </p:nvCxnSpPr>
        <p:spPr>
          <a:xfrm>
            <a:off x="2394425" y="4499175"/>
            <a:ext cx="0" cy="269700"/>
          </a:xfrm>
          <a:prstGeom prst="straightConnector1">
            <a:avLst/>
          </a:prstGeom>
          <a:noFill/>
          <a:ln cap="flat" cmpd="sng" w="9525">
            <a:solidFill>
              <a:schemeClr val="accent3"/>
            </a:solidFill>
            <a:prstDash val="solid"/>
            <a:round/>
            <a:headEnd len="med" w="med" type="none"/>
            <a:tailEnd len="med" w="med" type="triangle"/>
          </a:ln>
        </p:spPr>
      </p:cxnSp>
      <p:sp>
        <p:nvSpPr>
          <p:cNvPr id="160" name="Google Shape;160;p16"/>
          <p:cNvSpPr txBox="1"/>
          <p:nvPr>
            <p:ph type="title"/>
          </p:nvPr>
        </p:nvSpPr>
        <p:spPr>
          <a:xfrm rot="-5400000">
            <a:off x="-707850" y="2258700"/>
            <a:ext cx="2451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grpSp>
        <p:nvGrpSpPr>
          <p:cNvPr id="161" name="Google Shape;161;p16"/>
          <p:cNvGrpSpPr/>
          <p:nvPr/>
        </p:nvGrpSpPr>
        <p:grpSpPr>
          <a:xfrm>
            <a:off x="2749138" y="2333100"/>
            <a:ext cx="817075" cy="338700"/>
            <a:chOff x="3432375" y="1560575"/>
            <a:chExt cx="817075" cy="338700"/>
          </a:xfrm>
        </p:grpSpPr>
        <p:sp>
          <p:nvSpPr>
            <p:cNvPr id="162" name="Google Shape;162;p16"/>
            <p:cNvSpPr/>
            <p:nvPr/>
          </p:nvSpPr>
          <p:spPr>
            <a:xfrm>
              <a:off x="3432375" y="15950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163" name="Google Shape;163;p16"/>
            <p:cNvSpPr txBox="1"/>
            <p:nvPr/>
          </p:nvSpPr>
          <p:spPr>
            <a:xfrm>
              <a:off x="3466150" y="1560575"/>
              <a:ext cx="78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12121"/>
                  </a:solidFill>
                  <a:latin typeface="Lato"/>
                  <a:ea typeface="Lato"/>
                  <a:cs typeface="Lato"/>
                  <a:sym typeface="Lato"/>
                </a:rPr>
                <a:t>Solution 2</a:t>
              </a:r>
              <a:endParaRPr sz="1000">
                <a:solidFill>
                  <a:srgbClr val="212121"/>
                </a:solidFill>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311700" y="210150"/>
            <a:ext cx="40521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Evaluation</a:t>
            </a:r>
            <a:endParaRPr/>
          </a:p>
        </p:txBody>
      </p:sp>
      <p:sp>
        <p:nvSpPr>
          <p:cNvPr id="169" name="Google Shape;169;p17"/>
          <p:cNvSpPr txBox="1"/>
          <p:nvPr>
            <p:ph idx="1" type="body"/>
          </p:nvPr>
        </p:nvSpPr>
        <p:spPr>
          <a:xfrm>
            <a:off x="83100" y="836250"/>
            <a:ext cx="4515300" cy="373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212121"/>
              </a:buClr>
              <a:buSzPts val="1800"/>
              <a:buChar char="●"/>
            </a:pPr>
            <a:r>
              <a:rPr lang="en">
                <a:solidFill>
                  <a:srgbClr val="212121"/>
                </a:solidFill>
              </a:rPr>
              <a:t>Solution 1 has an accuracy of 99.5% when we fine-tune the DistilBERT model with 80% of our dataset. </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OOD accuracy is 87.3%</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TogetherAI [LLaMA-7B] accuracy is 41.8%</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OpenAI [GPT-3.5] accuracy is 76.0%</a:t>
            </a:r>
            <a:br>
              <a:rPr lang="en">
                <a:solidFill>
                  <a:srgbClr val="212121"/>
                </a:solidFill>
              </a:rPr>
            </a:br>
            <a:endParaRPr>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Solution 2 has an accuracy of 36%: </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71% separation accuracy </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37% insertion accuracy </a:t>
            </a:r>
            <a:endParaRPr>
              <a:solidFill>
                <a:srgbClr val="212121"/>
              </a:solidFill>
            </a:endParaRPr>
          </a:p>
          <a:p>
            <a:pPr indent="-317500" lvl="1" marL="914400" rtl="0" algn="l">
              <a:spcBef>
                <a:spcPts val="0"/>
              </a:spcBef>
              <a:spcAft>
                <a:spcPts val="0"/>
              </a:spcAft>
              <a:buClr>
                <a:srgbClr val="212121"/>
              </a:buClr>
              <a:buSzPts val="1400"/>
              <a:buChar char="○"/>
            </a:pPr>
            <a:r>
              <a:rPr lang="en">
                <a:solidFill>
                  <a:srgbClr val="212121"/>
                </a:solidFill>
              </a:rPr>
              <a:t>25% watermarker accuracy </a:t>
            </a:r>
            <a:endParaRPr>
              <a:solidFill>
                <a:srgbClr val="212121"/>
              </a:solidFill>
            </a:endParaRPr>
          </a:p>
        </p:txBody>
      </p:sp>
      <p:pic>
        <p:nvPicPr>
          <p:cNvPr id="170" name="Google Shape;170;p17"/>
          <p:cNvPicPr preferRelativeResize="0"/>
          <p:nvPr/>
        </p:nvPicPr>
        <p:blipFill>
          <a:blip r:embed="rId3">
            <a:alphaModFix/>
          </a:blip>
          <a:stretch>
            <a:fillRect/>
          </a:stretch>
        </p:blipFill>
        <p:spPr>
          <a:xfrm>
            <a:off x="4750699" y="836250"/>
            <a:ext cx="4201900" cy="1166325"/>
          </a:xfrm>
          <a:prstGeom prst="rect">
            <a:avLst/>
          </a:prstGeom>
          <a:noFill/>
          <a:ln>
            <a:noFill/>
          </a:ln>
        </p:spPr>
      </p:pic>
      <p:pic>
        <p:nvPicPr>
          <p:cNvPr id="171" name="Google Shape;171;p17"/>
          <p:cNvPicPr preferRelativeResize="0"/>
          <p:nvPr/>
        </p:nvPicPr>
        <p:blipFill>
          <a:blip r:embed="rId4">
            <a:alphaModFix/>
          </a:blip>
          <a:stretch>
            <a:fillRect/>
          </a:stretch>
        </p:blipFill>
        <p:spPr>
          <a:xfrm>
            <a:off x="4750707" y="3810870"/>
            <a:ext cx="3364156" cy="918010"/>
          </a:xfrm>
          <a:prstGeom prst="rect">
            <a:avLst/>
          </a:prstGeom>
          <a:noFill/>
          <a:ln>
            <a:noFill/>
          </a:ln>
        </p:spPr>
      </p:pic>
      <p:pic>
        <p:nvPicPr>
          <p:cNvPr id="172" name="Google Shape;172;p17"/>
          <p:cNvPicPr preferRelativeResize="0"/>
          <p:nvPr/>
        </p:nvPicPr>
        <p:blipFill>
          <a:blip r:embed="rId5">
            <a:alphaModFix/>
          </a:blip>
          <a:stretch>
            <a:fillRect/>
          </a:stretch>
        </p:blipFill>
        <p:spPr>
          <a:xfrm>
            <a:off x="4743468" y="3844575"/>
            <a:ext cx="4198156" cy="1166325"/>
          </a:xfrm>
          <a:prstGeom prst="rect">
            <a:avLst/>
          </a:prstGeom>
          <a:noFill/>
          <a:ln>
            <a:noFill/>
          </a:ln>
        </p:spPr>
      </p:pic>
      <p:pic>
        <p:nvPicPr>
          <p:cNvPr id="173" name="Google Shape;173;p17"/>
          <p:cNvPicPr preferRelativeResize="0"/>
          <p:nvPr/>
        </p:nvPicPr>
        <p:blipFill>
          <a:blip r:embed="rId4">
            <a:alphaModFix/>
          </a:blip>
          <a:stretch>
            <a:fillRect/>
          </a:stretch>
        </p:blipFill>
        <p:spPr>
          <a:xfrm>
            <a:off x="4752568" y="2343150"/>
            <a:ext cx="4198156" cy="1166325"/>
          </a:xfrm>
          <a:prstGeom prst="rect">
            <a:avLst/>
          </a:prstGeom>
          <a:noFill/>
          <a:ln>
            <a:noFill/>
          </a:ln>
        </p:spPr>
      </p:pic>
      <p:grpSp>
        <p:nvGrpSpPr>
          <p:cNvPr id="174" name="Google Shape;174;p17"/>
          <p:cNvGrpSpPr/>
          <p:nvPr/>
        </p:nvGrpSpPr>
        <p:grpSpPr>
          <a:xfrm>
            <a:off x="4799504" y="497550"/>
            <a:ext cx="896879" cy="338700"/>
            <a:chOff x="3279975" y="1408175"/>
            <a:chExt cx="783300" cy="338700"/>
          </a:xfrm>
        </p:grpSpPr>
        <p:sp>
          <p:nvSpPr>
            <p:cNvPr id="175" name="Google Shape;175;p17"/>
            <p:cNvSpPr/>
            <p:nvPr/>
          </p:nvSpPr>
          <p:spPr>
            <a:xfrm>
              <a:off x="3279975" y="14426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176" name="Google Shape;176;p17"/>
            <p:cNvSpPr txBox="1"/>
            <p:nvPr/>
          </p:nvSpPr>
          <p:spPr>
            <a:xfrm>
              <a:off x="3313749" y="1408175"/>
              <a:ext cx="713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12121"/>
                  </a:solidFill>
                  <a:latin typeface="Lato"/>
                  <a:ea typeface="Lato"/>
                  <a:cs typeface="Lato"/>
                  <a:sym typeface="Lato"/>
                </a:rPr>
                <a:t>Solution 1</a:t>
              </a:r>
              <a:endParaRPr sz="1000">
                <a:solidFill>
                  <a:srgbClr val="212121"/>
                </a:solidFill>
                <a:latin typeface="Lato"/>
                <a:ea typeface="Lato"/>
                <a:cs typeface="Lato"/>
                <a:sym typeface="Lato"/>
              </a:endParaRPr>
            </a:p>
          </p:txBody>
        </p:sp>
      </p:grpSp>
      <p:grpSp>
        <p:nvGrpSpPr>
          <p:cNvPr id="177" name="Google Shape;177;p17"/>
          <p:cNvGrpSpPr/>
          <p:nvPr/>
        </p:nvGrpSpPr>
        <p:grpSpPr>
          <a:xfrm>
            <a:off x="4799394" y="1942200"/>
            <a:ext cx="949531" cy="338700"/>
            <a:chOff x="3432375" y="1560588"/>
            <a:chExt cx="817082" cy="338700"/>
          </a:xfrm>
        </p:grpSpPr>
        <p:sp>
          <p:nvSpPr>
            <p:cNvPr id="178" name="Google Shape;178;p17"/>
            <p:cNvSpPr/>
            <p:nvPr/>
          </p:nvSpPr>
          <p:spPr>
            <a:xfrm>
              <a:off x="3432375" y="15950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179" name="Google Shape;179;p17"/>
            <p:cNvSpPr txBox="1"/>
            <p:nvPr/>
          </p:nvSpPr>
          <p:spPr>
            <a:xfrm>
              <a:off x="3466157" y="1560588"/>
              <a:ext cx="78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12121"/>
                  </a:solidFill>
                  <a:latin typeface="Lato"/>
                  <a:ea typeface="Lato"/>
                  <a:cs typeface="Lato"/>
                  <a:sym typeface="Lato"/>
                </a:rPr>
                <a:t>Solution 2</a:t>
              </a:r>
              <a:endParaRPr sz="1000">
                <a:solidFill>
                  <a:srgbClr val="212121"/>
                </a:solidFill>
                <a:latin typeface="Lato"/>
                <a:ea typeface="Lato"/>
                <a:cs typeface="Lato"/>
                <a:sym typeface="Lato"/>
              </a:endParaRPr>
            </a:p>
          </p:txBody>
        </p:sp>
      </p:grpSp>
      <p:sp>
        <p:nvSpPr>
          <p:cNvPr id="180" name="Google Shape;180;p17"/>
          <p:cNvSpPr/>
          <p:nvPr/>
        </p:nvSpPr>
        <p:spPr>
          <a:xfrm>
            <a:off x="4799400" y="89000"/>
            <a:ext cx="4086300" cy="289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DEMO OF APP</a:t>
            </a:r>
            <a:endParaRPr sz="1000">
              <a:latin typeface="Lato"/>
              <a:ea typeface="Lato"/>
              <a:cs typeface="Lato"/>
              <a:sym typeface="Lato"/>
            </a:endParaRPr>
          </a:p>
        </p:txBody>
      </p:sp>
      <p:sp>
        <p:nvSpPr>
          <p:cNvPr id="181" name="Google Shape;181;p17"/>
          <p:cNvSpPr/>
          <p:nvPr/>
        </p:nvSpPr>
        <p:spPr>
          <a:xfrm>
            <a:off x="4799338" y="3661875"/>
            <a:ext cx="817200" cy="1827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Detector</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11700" y="2101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87" name="Google Shape;187;p18"/>
          <p:cNvSpPr txBox="1"/>
          <p:nvPr>
            <p:ph idx="1" type="body"/>
          </p:nvPr>
        </p:nvSpPr>
        <p:spPr>
          <a:xfrm>
            <a:off x="311700" y="836250"/>
            <a:ext cx="8520600" cy="37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Datasets: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Prompts with insertion attacks (Class 1) were collected through crowd-sourcing and LLMs such as OpenAI, TogetherAI, then augmented through adding </a:t>
            </a:r>
            <a:r>
              <a:rPr lang="en">
                <a:solidFill>
                  <a:srgbClr val="000000"/>
                </a:solidFill>
              </a:rPr>
              <a:t>synonyms and paraphrasing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Prompts without insertion attacks (Class 0) were collected through HuggingFace &amp; GitHub</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 ensure shared distribution, we randomly select some Class 0 prompts and add attacks, as well as randomly select some Class 1 prompts and </a:t>
            </a:r>
            <a:r>
              <a:rPr lang="en">
                <a:solidFill>
                  <a:srgbClr val="000000"/>
                </a:solidFill>
              </a:rPr>
              <a:t>remove</a:t>
            </a:r>
            <a:r>
              <a:rPr lang="en">
                <a:solidFill>
                  <a:srgbClr val="000000"/>
                </a:solidFill>
              </a:rPr>
              <a:t> attacks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Methodology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Solution 1: Classifying prompts into attacks vs. no attacks using DistilBERT and filter out prompt-based attacks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Solution 2: Two-step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Identify insertion attacks and patterns using DistilBERT -&gt; recover attack-free prompt</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Generate watermarked texts using attack-free prompt, then add the attacks to the generated text before presenting to users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graphicFrame>
        <p:nvGraphicFramePr>
          <p:cNvPr id="192" name="Google Shape;192;p19"/>
          <p:cNvGraphicFramePr/>
          <p:nvPr/>
        </p:nvGraphicFramePr>
        <p:xfrm>
          <a:off x="952500" y="1809750"/>
          <a:ext cx="3000000" cy="3000000"/>
        </p:xfrm>
        <a:graphic>
          <a:graphicData uri="http://schemas.openxmlformats.org/drawingml/2006/table">
            <a:tbl>
              <a:tblPr>
                <a:noFill/>
                <a:tableStyleId>{0AA7D8BC-AAF8-420F-9383-9D6118DBF05E}</a:tableStyleId>
              </a:tblPr>
              <a:tblGrid>
                <a:gridCol w="2413000"/>
                <a:gridCol w="2413000"/>
                <a:gridCol w="2413000"/>
              </a:tblGrid>
              <a:tr h="381000">
                <a:tc>
                  <a:txBody>
                    <a:bodyPr/>
                    <a:lstStyle/>
                    <a:p>
                      <a:pPr indent="0" lvl="0" marL="0" rtl="0" algn="l">
                        <a:spcBef>
                          <a:spcPts val="0"/>
                        </a:spcBef>
                        <a:spcAft>
                          <a:spcPts val="0"/>
                        </a:spcAft>
                        <a:buNone/>
                      </a:pPr>
                      <a:r>
                        <a:rPr lang="en"/>
                        <a:t>Training Sample Size</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Testing Accuracy</a:t>
                      </a:r>
                      <a:endParaRPr/>
                    </a:p>
                  </a:txBody>
                  <a:tcPr marT="91425" marB="91425" marR="91425" marL="91425"/>
                </a:tc>
                <a:tc>
                  <a:txBody>
                    <a:bodyPr/>
                    <a:lstStyle/>
                    <a:p>
                      <a:pPr indent="0" lvl="0" marL="0" rtl="0" algn="l">
                        <a:spcBef>
                          <a:spcPts val="0"/>
                        </a:spcBef>
                        <a:spcAft>
                          <a:spcPts val="0"/>
                        </a:spcAft>
                        <a:buNone/>
                      </a:pPr>
                      <a:r>
                        <a:rPr lang="en"/>
                        <a:t>OOD Testing Accuracy</a:t>
                      </a:r>
                      <a:endParaRPr/>
                    </a:p>
                  </a:txBody>
                  <a:tcPr marT="91425" marB="91425" marR="91425" marL="91425"/>
                </a:tc>
              </a:tr>
              <a:tr h="381000">
                <a:tc>
                  <a:txBody>
                    <a:bodyPr/>
                    <a:lstStyle/>
                    <a:p>
                      <a:pPr indent="0" lvl="0" marL="0" rtl="0" algn="l">
                        <a:spcBef>
                          <a:spcPts val="0"/>
                        </a:spcBef>
                        <a:spcAft>
                          <a:spcPts val="0"/>
                        </a:spcAft>
                        <a:buNone/>
                      </a:pPr>
                      <a:r>
                        <a:rPr lang="en"/>
                        <a:t>1684 (80% dataset)</a:t>
                      </a:r>
                      <a:endParaRPr/>
                    </a:p>
                  </a:txBody>
                  <a:tcPr marT="91425" marB="91425" marR="91425" marL="91425"/>
                </a:tc>
                <a:tc>
                  <a:txBody>
                    <a:bodyPr/>
                    <a:lstStyle/>
                    <a:p>
                      <a:pPr indent="0" lvl="0" marL="0" rtl="0" algn="l">
                        <a:spcBef>
                          <a:spcPts val="0"/>
                        </a:spcBef>
                        <a:spcAft>
                          <a:spcPts val="0"/>
                        </a:spcAft>
                        <a:buNone/>
                      </a:pPr>
                      <a:r>
                        <a:rPr lang="en"/>
                        <a:t>99.52%</a:t>
                      </a:r>
                      <a:endParaRPr/>
                    </a:p>
                  </a:txBody>
                  <a:tcPr marT="91425" marB="91425" marR="91425" marL="91425"/>
                </a:tc>
                <a:tc>
                  <a:txBody>
                    <a:bodyPr/>
                    <a:lstStyle/>
                    <a:p>
                      <a:pPr indent="0" lvl="0" marL="0" rtl="0" algn="l">
                        <a:spcBef>
                          <a:spcPts val="0"/>
                        </a:spcBef>
                        <a:spcAft>
                          <a:spcPts val="0"/>
                        </a:spcAft>
                        <a:buNone/>
                      </a:pPr>
                      <a:r>
                        <a:rPr lang="en"/>
                        <a:t>87.25%</a:t>
                      </a:r>
                      <a:endParaRPr/>
                    </a:p>
                  </a:txBody>
                  <a:tcPr marT="91425" marB="91425" marR="91425" marL="91425"/>
                </a:tc>
              </a:tr>
              <a:tr h="381000">
                <a:tc>
                  <a:txBody>
                    <a:bodyPr/>
                    <a:lstStyle/>
                    <a:p>
                      <a:pPr indent="0" lvl="0" marL="0" rtl="0" algn="l">
                        <a:spcBef>
                          <a:spcPts val="0"/>
                        </a:spcBef>
                        <a:spcAft>
                          <a:spcPts val="0"/>
                        </a:spcAft>
                        <a:buNone/>
                      </a:pPr>
                      <a:r>
                        <a:rPr lang="en"/>
                        <a:t>1368 (65% dataset)</a:t>
                      </a:r>
                      <a:endParaRPr/>
                    </a:p>
                  </a:txBody>
                  <a:tcPr marT="91425" marB="91425" marR="91425" marL="91425"/>
                </a:tc>
                <a:tc>
                  <a:txBody>
                    <a:bodyPr/>
                    <a:lstStyle/>
                    <a:p>
                      <a:pPr indent="0" lvl="0" marL="0" rtl="0" algn="l">
                        <a:spcBef>
                          <a:spcPts val="0"/>
                        </a:spcBef>
                        <a:spcAft>
                          <a:spcPts val="0"/>
                        </a:spcAft>
                        <a:buNone/>
                      </a:pPr>
                      <a:r>
                        <a:rPr lang="en"/>
                        <a:t>99.46%</a:t>
                      </a:r>
                      <a:endParaRPr/>
                    </a:p>
                  </a:txBody>
                  <a:tcPr marT="91425" marB="91425" marR="91425" marL="91425"/>
                </a:tc>
                <a:tc>
                  <a:txBody>
                    <a:bodyPr/>
                    <a:lstStyle/>
                    <a:p>
                      <a:pPr indent="0" lvl="0" marL="0" rtl="0" algn="l">
                        <a:spcBef>
                          <a:spcPts val="0"/>
                        </a:spcBef>
                        <a:spcAft>
                          <a:spcPts val="0"/>
                        </a:spcAft>
                        <a:buNone/>
                      </a:pPr>
                      <a:r>
                        <a:rPr lang="en"/>
                        <a:t>83.25%</a:t>
                      </a:r>
                      <a:endParaRPr/>
                    </a:p>
                  </a:txBody>
                  <a:tcPr marT="91425" marB="91425" marR="91425" marL="91425"/>
                </a:tc>
              </a:tr>
              <a:tr h="381000">
                <a:tc>
                  <a:txBody>
                    <a:bodyPr/>
                    <a:lstStyle/>
                    <a:p>
                      <a:pPr indent="0" lvl="0" marL="0" rtl="0" algn="l">
                        <a:spcBef>
                          <a:spcPts val="0"/>
                        </a:spcBef>
                        <a:spcAft>
                          <a:spcPts val="0"/>
                        </a:spcAft>
                        <a:buNone/>
                      </a:pPr>
                      <a:r>
                        <a:rPr lang="en"/>
                        <a:t>1052 (50% dataset)</a:t>
                      </a:r>
                      <a:endParaRPr/>
                    </a:p>
                  </a:txBody>
                  <a:tcPr marT="91425" marB="91425" marR="91425" marL="91425"/>
                </a:tc>
                <a:tc>
                  <a:txBody>
                    <a:bodyPr/>
                    <a:lstStyle/>
                    <a:p>
                      <a:pPr indent="0" lvl="0" marL="0" rtl="0" algn="l">
                        <a:spcBef>
                          <a:spcPts val="0"/>
                        </a:spcBef>
                        <a:spcAft>
                          <a:spcPts val="0"/>
                        </a:spcAft>
                        <a:buNone/>
                      </a:pPr>
                      <a:r>
                        <a:rPr lang="en"/>
                        <a:t>99.62%</a:t>
                      </a:r>
                      <a:endParaRPr/>
                    </a:p>
                  </a:txBody>
                  <a:tcPr marT="91425" marB="91425" marR="91425" marL="91425"/>
                </a:tc>
                <a:tc>
                  <a:txBody>
                    <a:bodyPr/>
                    <a:lstStyle/>
                    <a:p>
                      <a:pPr indent="0" lvl="0" marL="0" rtl="0" algn="l">
                        <a:spcBef>
                          <a:spcPts val="0"/>
                        </a:spcBef>
                        <a:spcAft>
                          <a:spcPts val="0"/>
                        </a:spcAft>
                        <a:buNone/>
                      </a:pPr>
                      <a:r>
                        <a:rPr lang="en"/>
                        <a:t>78.75%</a:t>
                      </a:r>
                      <a:endParaRPr/>
                    </a:p>
                  </a:txBody>
                  <a:tcPr marT="91425" marB="91425" marR="91425" marL="91425"/>
                </a:tc>
              </a:tr>
              <a:tr h="381000">
                <a:tc>
                  <a:txBody>
                    <a:bodyPr/>
                    <a:lstStyle/>
                    <a:p>
                      <a:pPr indent="0" lvl="0" marL="0" rtl="0" algn="l">
                        <a:spcBef>
                          <a:spcPts val="0"/>
                        </a:spcBef>
                        <a:spcAft>
                          <a:spcPts val="0"/>
                        </a:spcAft>
                        <a:buNone/>
                      </a:pPr>
                      <a:r>
                        <a:rPr lang="en"/>
                        <a:t>526 (25% dataset)</a:t>
                      </a:r>
                      <a:endParaRPr/>
                    </a:p>
                  </a:txBody>
                  <a:tcPr marT="91425" marB="91425" marR="91425" marL="91425"/>
                </a:tc>
                <a:tc>
                  <a:txBody>
                    <a:bodyPr/>
                    <a:lstStyle/>
                    <a:p>
                      <a:pPr indent="0" lvl="0" marL="0" rtl="0" algn="l">
                        <a:spcBef>
                          <a:spcPts val="0"/>
                        </a:spcBef>
                        <a:spcAft>
                          <a:spcPts val="0"/>
                        </a:spcAft>
                        <a:buNone/>
                      </a:pPr>
                      <a:r>
                        <a:rPr lang="en"/>
                        <a:t>97.09%</a:t>
                      </a:r>
                      <a:endParaRPr/>
                    </a:p>
                  </a:txBody>
                  <a:tcPr marT="91425" marB="91425" marR="91425" marL="91425"/>
                </a:tc>
                <a:tc>
                  <a:txBody>
                    <a:bodyPr/>
                    <a:lstStyle/>
                    <a:p>
                      <a:pPr indent="0" lvl="0" marL="0" rtl="0" algn="l">
                        <a:spcBef>
                          <a:spcPts val="0"/>
                        </a:spcBef>
                        <a:spcAft>
                          <a:spcPts val="0"/>
                        </a:spcAft>
                        <a:buNone/>
                      </a:pPr>
                      <a:r>
                        <a:rPr lang="en"/>
                        <a:t>57.50%</a:t>
                      </a:r>
                      <a:endParaRPr/>
                    </a:p>
                  </a:txBody>
                  <a:tcPr marT="91425" marB="91425" marR="91425" marL="91425"/>
                </a:tc>
              </a:tr>
              <a:tr h="381000">
                <a:tc>
                  <a:txBody>
                    <a:bodyPr/>
                    <a:lstStyle/>
                    <a:p>
                      <a:pPr indent="0" lvl="0" marL="0" rtl="0" algn="l">
                        <a:spcBef>
                          <a:spcPts val="0"/>
                        </a:spcBef>
                        <a:spcAft>
                          <a:spcPts val="0"/>
                        </a:spcAft>
                        <a:buNone/>
                      </a:pPr>
                      <a:r>
                        <a:rPr lang="en"/>
                        <a:t>421 (20% dataset)</a:t>
                      </a:r>
                      <a:endParaRPr/>
                    </a:p>
                  </a:txBody>
                  <a:tcPr marT="91425" marB="91425" marR="91425" marL="91425"/>
                </a:tc>
                <a:tc>
                  <a:txBody>
                    <a:bodyPr/>
                    <a:lstStyle/>
                    <a:p>
                      <a:pPr indent="0" lvl="0" marL="0" rtl="0" algn="l">
                        <a:spcBef>
                          <a:spcPts val="0"/>
                        </a:spcBef>
                        <a:spcAft>
                          <a:spcPts val="0"/>
                        </a:spcAft>
                        <a:buNone/>
                      </a:pPr>
                      <a:r>
                        <a:rPr lang="en"/>
                        <a:t>93.29%</a:t>
                      </a:r>
                      <a:endParaRPr/>
                    </a:p>
                  </a:txBody>
                  <a:tcPr marT="91425" marB="91425" marR="91425" marL="91425"/>
                </a:tc>
                <a:tc>
                  <a:txBody>
                    <a:bodyPr/>
                    <a:lstStyle/>
                    <a:p>
                      <a:pPr indent="0" lvl="0" marL="0" rtl="0" algn="l">
                        <a:spcBef>
                          <a:spcPts val="0"/>
                        </a:spcBef>
                        <a:spcAft>
                          <a:spcPts val="0"/>
                        </a:spcAft>
                        <a:buNone/>
                      </a:pPr>
                      <a:r>
                        <a:rPr lang="en"/>
                        <a:t>53.00%</a:t>
                      </a:r>
                      <a:endParaRPr/>
                    </a:p>
                  </a:txBody>
                  <a:tcPr marT="91425" marB="91425" marR="91425" marL="91425"/>
                </a:tc>
              </a:tr>
              <a:tr h="381000">
                <a:tc>
                  <a:txBody>
                    <a:bodyPr/>
                    <a:lstStyle/>
                    <a:p>
                      <a:pPr indent="0" lvl="0" marL="0" rtl="0" algn="l">
                        <a:spcBef>
                          <a:spcPts val="0"/>
                        </a:spcBef>
                        <a:spcAft>
                          <a:spcPts val="0"/>
                        </a:spcAft>
                        <a:buNone/>
                      </a:pPr>
                      <a:r>
                        <a:rPr lang="en"/>
                        <a:t>210 (10% dataset)</a:t>
                      </a:r>
                      <a:endParaRPr/>
                    </a:p>
                  </a:txBody>
                  <a:tcPr marT="91425" marB="91425" marR="91425" marL="91425"/>
                </a:tc>
                <a:tc>
                  <a:txBody>
                    <a:bodyPr/>
                    <a:lstStyle/>
                    <a:p>
                      <a:pPr indent="0" lvl="0" marL="0" rtl="0" algn="l">
                        <a:spcBef>
                          <a:spcPts val="0"/>
                        </a:spcBef>
                        <a:spcAft>
                          <a:spcPts val="0"/>
                        </a:spcAft>
                        <a:buNone/>
                      </a:pPr>
                      <a:r>
                        <a:rPr lang="en"/>
                        <a:t>74.67%</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20"/>
          <p:cNvSpPr txBox="1"/>
          <p:nvPr/>
        </p:nvSpPr>
        <p:spPr>
          <a:xfrm>
            <a:off x="3171363" y="97625"/>
            <a:ext cx="100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Augmentation</a:t>
            </a:r>
            <a:endParaRPr sz="1000">
              <a:latin typeface="Lato"/>
              <a:ea typeface="Lato"/>
              <a:cs typeface="Lato"/>
              <a:sym typeface="Lato"/>
            </a:endParaRPr>
          </a:p>
        </p:txBody>
      </p:sp>
      <p:sp>
        <p:nvSpPr>
          <p:cNvPr id="198" name="Google Shape;198;p20"/>
          <p:cNvSpPr/>
          <p:nvPr/>
        </p:nvSpPr>
        <p:spPr>
          <a:xfrm>
            <a:off x="1732775" y="11895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Crowd-sourced</a:t>
            </a:r>
            <a:endParaRPr sz="1000">
              <a:latin typeface="Lato"/>
              <a:ea typeface="Lato"/>
              <a:cs typeface="Lato"/>
              <a:sym typeface="Lato"/>
            </a:endParaRPr>
          </a:p>
        </p:txBody>
      </p:sp>
      <p:sp>
        <p:nvSpPr>
          <p:cNvPr id="199" name="Google Shape;199;p20"/>
          <p:cNvSpPr/>
          <p:nvPr/>
        </p:nvSpPr>
        <p:spPr>
          <a:xfrm>
            <a:off x="1732775" y="4386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LLMs-generated</a:t>
            </a:r>
            <a:endParaRPr sz="1000">
              <a:latin typeface="Lato"/>
              <a:ea typeface="Lato"/>
              <a:cs typeface="Lato"/>
              <a:sym typeface="Lato"/>
            </a:endParaRPr>
          </a:p>
        </p:txBody>
      </p:sp>
      <p:cxnSp>
        <p:nvCxnSpPr>
          <p:cNvPr id="200" name="Google Shape;200;p20"/>
          <p:cNvCxnSpPr/>
          <p:nvPr/>
        </p:nvCxnSpPr>
        <p:spPr>
          <a:xfrm>
            <a:off x="3199638" y="411725"/>
            <a:ext cx="921600" cy="0"/>
          </a:xfrm>
          <a:prstGeom prst="straightConnector1">
            <a:avLst/>
          </a:prstGeom>
          <a:noFill/>
          <a:ln cap="flat" cmpd="sng" w="9525">
            <a:solidFill>
              <a:srgbClr val="0000FF"/>
            </a:solidFill>
            <a:prstDash val="solid"/>
            <a:round/>
            <a:headEnd len="med" w="med" type="none"/>
            <a:tailEnd len="med" w="med" type="triangle"/>
          </a:ln>
        </p:spPr>
      </p:cxnSp>
      <p:sp>
        <p:nvSpPr>
          <p:cNvPr id="201" name="Google Shape;201;p20"/>
          <p:cNvSpPr/>
          <p:nvPr/>
        </p:nvSpPr>
        <p:spPr>
          <a:xfrm>
            <a:off x="4205575" y="236588"/>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1 Data</a:t>
            </a:r>
            <a:endParaRPr sz="1000">
              <a:latin typeface="Lato"/>
              <a:ea typeface="Lato"/>
              <a:cs typeface="Lato"/>
              <a:sym typeface="Lato"/>
            </a:endParaRPr>
          </a:p>
        </p:txBody>
      </p:sp>
      <p:sp>
        <p:nvSpPr>
          <p:cNvPr id="202" name="Google Shape;202;p20"/>
          <p:cNvSpPr/>
          <p:nvPr/>
        </p:nvSpPr>
        <p:spPr>
          <a:xfrm>
            <a:off x="1740925" y="785425"/>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HuggingFace</a:t>
            </a:r>
            <a:endParaRPr sz="1000">
              <a:latin typeface="Lato"/>
              <a:ea typeface="Lato"/>
              <a:cs typeface="Lato"/>
              <a:sym typeface="Lato"/>
            </a:endParaRPr>
          </a:p>
        </p:txBody>
      </p:sp>
      <p:sp>
        <p:nvSpPr>
          <p:cNvPr id="203" name="Google Shape;203;p20"/>
          <p:cNvSpPr/>
          <p:nvPr/>
        </p:nvSpPr>
        <p:spPr>
          <a:xfrm>
            <a:off x="1740925" y="1102800"/>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GitHub</a:t>
            </a:r>
            <a:endParaRPr sz="1000">
              <a:latin typeface="Lato"/>
              <a:ea typeface="Lato"/>
              <a:cs typeface="Lato"/>
              <a:sym typeface="Lato"/>
            </a:endParaRPr>
          </a:p>
        </p:txBody>
      </p:sp>
      <p:sp>
        <p:nvSpPr>
          <p:cNvPr id="204" name="Google Shape;204;p20"/>
          <p:cNvSpPr/>
          <p:nvPr/>
        </p:nvSpPr>
        <p:spPr>
          <a:xfrm>
            <a:off x="4205575" y="903063"/>
            <a:ext cx="1326000" cy="2895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Class 0 Data</a:t>
            </a:r>
            <a:endParaRPr sz="1000">
              <a:latin typeface="Lato"/>
              <a:ea typeface="Lato"/>
              <a:cs typeface="Lato"/>
              <a:sym typeface="Lato"/>
            </a:endParaRPr>
          </a:p>
        </p:txBody>
      </p:sp>
      <p:sp>
        <p:nvSpPr>
          <p:cNvPr id="205" name="Google Shape;205;p20"/>
          <p:cNvSpPr/>
          <p:nvPr/>
        </p:nvSpPr>
        <p:spPr>
          <a:xfrm>
            <a:off x="5503600" y="76200"/>
            <a:ext cx="195600" cy="1366200"/>
          </a:xfrm>
          <a:prstGeom prst="righ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 name="Google Shape;206;p20"/>
          <p:cNvSpPr txBox="1"/>
          <p:nvPr/>
        </p:nvSpPr>
        <p:spPr>
          <a:xfrm>
            <a:off x="3135988" y="764100"/>
            <a:ext cx="1000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Combine</a:t>
            </a:r>
            <a:endParaRPr sz="1000">
              <a:latin typeface="Lato"/>
              <a:ea typeface="Lato"/>
              <a:cs typeface="Lato"/>
              <a:sym typeface="Lato"/>
            </a:endParaRPr>
          </a:p>
        </p:txBody>
      </p:sp>
      <p:cxnSp>
        <p:nvCxnSpPr>
          <p:cNvPr id="207" name="Google Shape;207;p20"/>
          <p:cNvCxnSpPr/>
          <p:nvPr/>
        </p:nvCxnSpPr>
        <p:spPr>
          <a:xfrm>
            <a:off x="5740700" y="676475"/>
            <a:ext cx="783300" cy="0"/>
          </a:xfrm>
          <a:prstGeom prst="straightConnector1">
            <a:avLst/>
          </a:prstGeom>
          <a:noFill/>
          <a:ln cap="flat" cmpd="sng" w="9525">
            <a:solidFill>
              <a:srgbClr val="0000FF"/>
            </a:solidFill>
            <a:prstDash val="solid"/>
            <a:round/>
            <a:headEnd len="med" w="med" type="none"/>
            <a:tailEnd len="med" w="med" type="triangle"/>
          </a:ln>
        </p:spPr>
      </p:cxnSp>
      <p:sp>
        <p:nvSpPr>
          <p:cNvPr id="208" name="Google Shape;208;p20"/>
          <p:cNvSpPr txBox="1"/>
          <p:nvPr/>
        </p:nvSpPr>
        <p:spPr>
          <a:xfrm>
            <a:off x="5654563" y="282050"/>
            <a:ext cx="866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Ensure shared distribution</a:t>
            </a:r>
            <a:endParaRPr sz="1000">
              <a:latin typeface="Lato"/>
              <a:ea typeface="Lato"/>
              <a:cs typeface="Lato"/>
              <a:sym typeface="Lato"/>
            </a:endParaRPr>
          </a:p>
        </p:txBody>
      </p:sp>
      <p:sp>
        <p:nvSpPr>
          <p:cNvPr id="209" name="Google Shape;209;p20"/>
          <p:cNvSpPr/>
          <p:nvPr/>
        </p:nvSpPr>
        <p:spPr>
          <a:xfrm>
            <a:off x="6565575" y="224975"/>
            <a:ext cx="1078200" cy="903000"/>
          </a:xfrm>
          <a:prstGeom prst="roundRect">
            <a:avLst>
              <a:gd fmla="val 16667" name="adj"/>
            </a:avLst>
          </a:prstGeom>
          <a:solidFill>
            <a:srgbClr val="EEEE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Finalized Data</a:t>
            </a:r>
            <a:endParaRPr>
              <a:latin typeface="Lato"/>
              <a:ea typeface="Lato"/>
              <a:cs typeface="Lato"/>
              <a:sym typeface="Lato"/>
            </a:endParaRPr>
          </a:p>
        </p:txBody>
      </p:sp>
      <p:sp>
        <p:nvSpPr>
          <p:cNvPr id="210" name="Google Shape;210;p20"/>
          <p:cNvSpPr/>
          <p:nvPr/>
        </p:nvSpPr>
        <p:spPr>
          <a:xfrm rot="5400000">
            <a:off x="7455325" y="3740975"/>
            <a:ext cx="2030100" cy="6690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Watermarking Generation</a:t>
            </a:r>
            <a:endParaRPr>
              <a:solidFill>
                <a:srgbClr val="FFFFFF"/>
              </a:solidFill>
              <a:latin typeface="Roboto"/>
              <a:ea typeface="Roboto"/>
              <a:cs typeface="Roboto"/>
              <a:sym typeface="Roboto"/>
            </a:endParaRPr>
          </a:p>
        </p:txBody>
      </p:sp>
      <p:sp>
        <p:nvSpPr>
          <p:cNvPr id="211" name="Google Shape;211;p20"/>
          <p:cNvSpPr/>
          <p:nvPr/>
        </p:nvSpPr>
        <p:spPr>
          <a:xfrm rot="5400000">
            <a:off x="7592576" y="596274"/>
            <a:ext cx="17556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212" name="Google Shape;212;p20"/>
          <p:cNvSpPr/>
          <p:nvPr/>
        </p:nvSpPr>
        <p:spPr>
          <a:xfrm rot="5400000">
            <a:off x="7501066" y="2110328"/>
            <a:ext cx="1938600" cy="669000"/>
          </a:xfrm>
          <a:prstGeom prst="chevron">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cxnSp>
        <p:nvCxnSpPr>
          <p:cNvPr id="213" name="Google Shape;213;p20"/>
          <p:cNvCxnSpPr/>
          <p:nvPr/>
        </p:nvCxnSpPr>
        <p:spPr>
          <a:xfrm>
            <a:off x="3175438" y="1078200"/>
            <a:ext cx="921600" cy="0"/>
          </a:xfrm>
          <a:prstGeom prst="straightConnector1">
            <a:avLst/>
          </a:prstGeom>
          <a:noFill/>
          <a:ln cap="flat" cmpd="sng" w="9525">
            <a:solidFill>
              <a:srgbClr val="0000FF"/>
            </a:solidFill>
            <a:prstDash val="solid"/>
            <a:round/>
            <a:headEnd len="med" w="med" type="none"/>
            <a:tailEnd len="med" w="med" type="triangle"/>
          </a:ln>
        </p:spPr>
      </p:cxnSp>
      <p:sp>
        <p:nvSpPr>
          <p:cNvPr id="214" name="Google Shape;214;p20"/>
          <p:cNvSpPr/>
          <p:nvPr/>
        </p:nvSpPr>
        <p:spPr>
          <a:xfrm>
            <a:off x="6643950" y="1835850"/>
            <a:ext cx="921600" cy="921600"/>
          </a:xfrm>
          <a:prstGeom prst="ellipse">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DistilBERT</a:t>
            </a:r>
            <a:endParaRPr>
              <a:latin typeface="Lato"/>
              <a:ea typeface="Lato"/>
              <a:cs typeface="Lato"/>
              <a:sym typeface="Lato"/>
            </a:endParaRPr>
          </a:p>
        </p:txBody>
      </p:sp>
      <p:sp>
        <p:nvSpPr>
          <p:cNvPr id="215" name="Google Shape;215;p20"/>
          <p:cNvSpPr/>
          <p:nvPr/>
        </p:nvSpPr>
        <p:spPr>
          <a:xfrm>
            <a:off x="6936150" y="1219800"/>
            <a:ext cx="3372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6" name="Google Shape;216;p20"/>
          <p:cNvCxnSpPr/>
          <p:nvPr/>
        </p:nvCxnSpPr>
        <p:spPr>
          <a:xfrm rot="10800000">
            <a:off x="5635063" y="1875388"/>
            <a:ext cx="905400" cy="355500"/>
          </a:xfrm>
          <a:prstGeom prst="straightConnector1">
            <a:avLst/>
          </a:prstGeom>
          <a:noFill/>
          <a:ln cap="flat" cmpd="sng" w="9525">
            <a:solidFill>
              <a:schemeClr val="dk1"/>
            </a:solidFill>
            <a:prstDash val="solid"/>
            <a:round/>
            <a:headEnd len="med" w="med" type="none"/>
            <a:tailEnd len="med" w="med" type="triangle"/>
          </a:ln>
        </p:spPr>
      </p:cxnSp>
      <p:sp>
        <p:nvSpPr>
          <p:cNvPr id="217" name="Google Shape;217;p20"/>
          <p:cNvSpPr/>
          <p:nvPr/>
        </p:nvSpPr>
        <p:spPr>
          <a:xfrm>
            <a:off x="4205575" y="24672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No Attacks</a:t>
            </a:r>
            <a:endParaRPr sz="1000">
              <a:latin typeface="Lato"/>
              <a:ea typeface="Lato"/>
              <a:cs typeface="Lato"/>
              <a:sym typeface="Lato"/>
            </a:endParaRPr>
          </a:p>
        </p:txBody>
      </p:sp>
      <p:sp>
        <p:nvSpPr>
          <p:cNvPr id="218" name="Google Shape;218;p20"/>
          <p:cNvSpPr/>
          <p:nvPr/>
        </p:nvSpPr>
        <p:spPr>
          <a:xfrm>
            <a:off x="4205675" y="1751488"/>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Prompts With Attacks</a:t>
            </a:r>
            <a:endParaRPr sz="1000">
              <a:latin typeface="Lato"/>
              <a:ea typeface="Lato"/>
              <a:cs typeface="Lato"/>
              <a:sym typeface="Lato"/>
            </a:endParaRPr>
          </a:p>
        </p:txBody>
      </p:sp>
      <p:cxnSp>
        <p:nvCxnSpPr>
          <p:cNvPr id="219" name="Google Shape;219;p20"/>
          <p:cNvCxnSpPr/>
          <p:nvPr/>
        </p:nvCxnSpPr>
        <p:spPr>
          <a:xfrm rot="10800000">
            <a:off x="3210075" y="1712375"/>
            <a:ext cx="892200" cy="198000"/>
          </a:xfrm>
          <a:prstGeom prst="straightConnector1">
            <a:avLst/>
          </a:prstGeom>
          <a:noFill/>
          <a:ln cap="flat" cmpd="sng" w="9525">
            <a:solidFill>
              <a:schemeClr val="dk1"/>
            </a:solidFill>
            <a:prstDash val="solid"/>
            <a:round/>
            <a:headEnd len="med" w="med" type="none"/>
            <a:tailEnd len="med" w="med" type="triangle"/>
          </a:ln>
        </p:spPr>
      </p:cxnSp>
      <p:cxnSp>
        <p:nvCxnSpPr>
          <p:cNvPr id="220" name="Google Shape;220;p20"/>
          <p:cNvCxnSpPr/>
          <p:nvPr/>
        </p:nvCxnSpPr>
        <p:spPr>
          <a:xfrm flipH="1">
            <a:off x="5635063" y="2230888"/>
            <a:ext cx="905400" cy="355500"/>
          </a:xfrm>
          <a:prstGeom prst="straightConnector1">
            <a:avLst/>
          </a:prstGeom>
          <a:noFill/>
          <a:ln cap="flat" cmpd="sng" w="9525">
            <a:solidFill>
              <a:schemeClr val="dk1"/>
            </a:solidFill>
            <a:prstDash val="solid"/>
            <a:round/>
            <a:headEnd len="med" w="med" type="none"/>
            <a:tailEnd len="med" w="med" type="triangle"/>
          </a:ln>
        </p:spPr>
      </p:cxnSp>
      <p:sp>
        <p:nvSpPr>
          <p:cNvPr id="221" name="Google Shape;221;p20"/>
          <p:cNvSpPr/>
          <p:nvPr/>
        </p:nvSpPr>
        <p:spPr>
          <a:xfrm>
            <a:off x="1731425" y="1531375"/>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Attack Instructions and Patterns</a:t>
            </a:r>
            <a:endParaRPr sz="1000">
              <a:latin typeface="Lato"/>
              <a:ea typeface="Lato"/>
              <a:cs typeface="Lato"/>
              <a:sym typeface="Lato"/>
            </a:endParaRPr>
          </a:p>
        </p:txBody>
      </p:sp>
      <p:cxnSp>
        <p:nvCxnSpPr>
          <p:cNvPr id="222" name="Google Shape;222;p20"/>
          <p:cNvCxnSpPr/>
          <p:nvPr/>
        </p:nvCxnSpPr>
        <p:spPr>
          <a:xfrm flipH="1">
            <a:off x="3210075" y="1910375"/>
            <a:ext cx="892200" cy="198000"/>
          </a:xfrm>
          <a:prstGeom prst="straightConnector1">
            <a:avLst/>
          </a:prstGeom>
          <a:noFill/>
          <a:ln cap="flat" cmpd="sng" w="9525">
            <a:solidFill>
              <a:schemeClr val="dk1"/>
            </a:solidFill>
            <a:prstDash val="solid"/>
            <a:round/>
            <a:headEnd len="med" w="med" type="none"/>
            <a:tailEnd len="med" w="med" type="triangle"/>
          </a:ln>
        </p:spPr>
      </p:cxnSp>
      <p:sp>
        <p:nvSpPr>
          <p:cNvPr id="223" name="Google Shape;223;p20"/>
          <p:cNvSpPr/>
          <p:nvPr/>
        </p:nvSpPr>
        <p:spPr>
          <a:xfrm>
            <a:off x="1731425" y="1952625"/>
            <a:ext cx="1326000" cy="2895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Attack-Free Prompts</a:t>
            </a:r>
            <a:endParaRPr sz="1000">
              <a:latin typeface="Lato"/>
              <a:ea typeface="Lato"/>
              <a:cs typeface="Lato"/>
              <a:sym typeface="Lato"/>
            </a:endParaRPr>
          </a:p>
        </p:txBody>
      </p:sp>
      <p:grpSp>
        <p:nvGrpSpPr>
          <p:cNvPr id="224" name="Google Shape;224;p20"/>
          <p:cNvGrpSpPr/>
          <p:nvPr/>
        </p:nvGrpSpPr>
        <p:grpSpPr>
          <a:xfrm>
            <a:off x="4237025" y="3307625"/>
            <a:ext cx="1172700" cy="1078200"/>
            <a:chOff x="6202000" y="3290800"/>
            <a:chExt cx="1172700" cy="1078200"/>
          </a:xfrm>
        </p:grpSpPr>
        <p:sp>
          <p:nvSpPr>
            <p:cNvPr id="225" name="Google Shape;225;p20"/>
            <p:cNvSpPr/>
            <p:nvPr/>
          </p:nvSpPr>
          <p:spPr>
            <a:xfrm>
              <a:off x="6249250" y="3290800"/>
              <a:ext cx="1078200" cy="1078200"/>
            </a:xfrm>
            <a:prstGeom prst="plus">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20"/>
            <p:cNvSpPr txBox="1"/>
            <p:nvPr/>
          </p:nvSpPr>
          <p:spPr>
            <a:xfrm>
              <a:off x="6202000" y="3510375"/>
              <a:ext cx="11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Watermark Framework</a:t>
              </a:r>
              <a:endParaRPr>
                <a:latin typeface="Lato"/>
                <a:ea typeface="Lato"/>
                <a:cs typeface="Lato"/>
                <a:sym typeface="Lato"/>
              </a:endParaRPr>
            </a:p>
          </p:txBody>
        </p:sp>
      </p:grpSp>
      <p:sp>
        <p:nvSpPr>
          <p:cNvPr id="227" name="Google Shape;227;p20"/>
          <p:cNvSpPr/>
          <p:nvPr/>
        </p:nvSpPr>
        <p:spPr>
          <a:xfrm>
            <a:off x="4654875" y="2822175"/>
            <a:ext cx="337200" cy="4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20"/>
          <p:cNvSpPr/>
          <p:nvPr/>
        </p:nvSpPr>
        <p:spPr>
          <a:xfrm>
            <a:off x="4160375" y="480102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Watermarked Text Present to User</a:t>
            </a:r>
            <a:endParaRPr sz="1000">
              <a:latin typeface="Lato"/>
              <a:ea typeface="Lato"/>
              <a:cs typeface="Lato"/>
              <a:sym typeface="Lato"/>
            </a:endParaRPr>
          </a:p>
        </p:txBody>
      </p:sp>
      <p:cxnSp>
        <p:nvCxnSpPr>
          <p:cNvPr id="229" name="Google Shape;229;p20"/>
          <p:cNvCxnSpPr/>
          <p:nvPr/>
        </p:nvCxnSpPr>
        <p:spPr>
          <a:xfrm>
            <a:off x="4823375" y="4435375"/>
            <a:ext cx="0" cy="315300"/>
          </a:xfrm>
          <a:prstGeom prst="straightConnector1">
            <a:avLst/>
          </a:prstGeom>
          <a:noFill/>
          <a:ln cap="flat" cmpd="sng" w="9525">
            <a:solidFill>
              <a:schemeClr val="accent3"/>
            </a:solidFill>
            <a:prstDash val="solid"/>
            <a:round/>
            <a:headEnd len="med" w="med" type="none"/>
            <a:tailEnd len="med" w="med" type="triangle"/>
          </a:ln>
        </p:spPr>
      </p:cxnSp>
      <p:grpSp>
        <p:nvGrpSpPr>
          <p:cNvPr id="230" name="Google Shape;230;p20"/>
          <p:cNvGrpSpPr/>
          <p:nvPr/>
        </p:nvGrpSpPr>
        <p:grpSpPr>
          <a:xfrm>
            <a:off x="1798575" y="2762775"/>
            <a:ext cx="1172700" cy="1078200"/>
            <a:chOff x="6202000" y="3290800"/>
            <a:chExt cx="1172700" cy="1078200"/>
          </a:xfrm>
        </p:grpSpPr>
        <p:sp>
          <p:nvSpPr>
            <p:cNvPr id="231" name="Google Shape;231;p20"/>
            <p:cNvSpPr/>
            <p:nvPr/>
          </p:nvSpPr>
          <p:spPr>
            <a:xfrm>
              <a:off x="6249250" y="3290800"/>
              <a:ext cx="1078200" cy="1078200"/>
            </a:xfrm>
            <a:prstGeom prst="plus">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20"/>
            <p:cNvSpPr txBox="1"/>
            <p:nvPr/>
          </p:nvSpPr>
          <p:spPr>
            <a:xfrm>
              <a:off x="6202000" y="3510375"/>
              <a:ext cx="11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Watermark Framework</a:t>
              </a:r>
              <a:endParaRPr>
                <a:latin typeface="Lato"/>
                <a:ea typeface="Lato"/>
                <a:cs typeface="Lato"/>
                <a:sym typeface="Lato"/>
              </a:endParaRPr>
            </a:p>
          </p:txBody>
        </p:sp>
      </p:grpSp>
      <p:sp>
        <p:nvSpPr>
          <p:cNvPr id="233" name="Google Shape;233;p20"/>
          <p:cNvSpPr/>
          <p:nvPr/>
        </p:nvSpPr>
        <p:spPr>
          <a:xfrm>
            <a:off x="2216425" y="2277325"/>
            <a:ext cx="337200" cy="4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20"/>
          <p:cNvSpPr/>
          <p:nvPr/>
        </p:nvSpPr>
        <p:spPr>
          <a:xfrm>
            <a:off x="1740925" y="417667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Watermarked Text</a:t>
            </a:r>
            <a:endParaRPr sz="1000">
              <a:latin typeface="Lato"/>
              <a:ea typeface="Lato"/>
              <a:cs typeface="Lato"/>
              <a:sym typeface="Lato"/>
            </a:endParaRPr>
          </a:p>
        </p:txBody>
      </p:sp>
      <p:cxnSp>
        <p:nvCxnSpPr>
          <p:cNvPr id="235" name="Google Shape;235;p20"/>
          <p:cNvCxnSpPr/>
          <p:nvPr/>
        </p:nvCxnSpPr>
        <p:spPr>
          <a:xfrm>
            <a:off x="2394325" y="3870725"/>
            <a:ext cx="2700" cy="283500"/>
          </a:xfrm>
          <a:prstGeom prst="straightConnector1">
            <a:avLst/>
          </a:prstGeom>
          <a:noFill/>
          <a:ln cap="flat" cmpd="sng" w="9525">
            <a:solidFill>
              <a:schemeClr val="accent3"/>
            </a:solidFill>
            <a:prstDash val="solid"/>
            <a:round/>
            <a:headEnd len="med" w="med" type="none"/>
            <a:tailEnd len="med" w="med" type="triangle"/>
          </a:ln>
        </p:spPr>
      </p:cxnSp>
      <p:cxnSp>
        <p:nvCxnSpPr>
          <p:cNvPr id="236" name="Google Shape;236;p20"/>
          <p:cNvCxnSpPr>
            <a:stCxn id="221" idx="1"/>
            <a:endCxn id="237" idx="1"/>
          </p:cNvCxnSpPr>
          <p:nvPr/>
        </p:nvCxnSpPr>
        <p:spPr>
          <a:xfrm>
            <a:off x="1731425" y="1676125"/>
            <a:ext cx="600" cy="3270600"/>
          </a:xfrm>
          <a:prstGeom prst="bentConnector3">
            <a:avLst>
              <a:gd fmla="val -39687500" name="adj1"/>
            </a:avLst>
          </a:prstGeom>
          <a:noFill/>
          <a:ln cap="flat" cmpd="sng" w="9525">
            <a:solidFill>
              <a:schemeClr val="accent3"/>
            </a:solidFill>
            <a:prstDash val="solid"/>
            <a:round/>
            <a:headEnd len="med" w="med" type="none"/>
            <a:tailEnd len="med" w="med" type="stealth"/>
          </a:ln>
        </p:spPr>
      </p:cxnSp>
      <p:sp>
        <p:nvSpPr>
          <p:cNvPr id="237" name="Google Shape;237;p20"/>
          <p:cNvSpPr/>
          <p:nvPr/>
        </p:nvSpPr>
        <p:spPr>
          <a:xfrm>
            <a:off x="1731425" y="4801875"/>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Text Present to User</a:t>
            </a:r>
            <a:endParaRPr sz="1000">
              <a:latin typeface="Lato"/>
              <a:ea typeface="Lato"/>
              <a:cs typeface="Lato"/>
              <a:sym typeface="Lato"/>
            </a:endParaRPr>
          </a:p>
        </p:txBody>
      </p:sp>
      <p:cxnSp>
        <p:nvCxnSpPr>
          <p:cNvPr id="238" name="Google Shape;238;p20"/>
          <p:cNvCxnSpPr/>
          <p:nvPr/>
        </p:nvCxnSpPr>
        <p:spPr>
          <a:xfrm>
            <a:off x="2394425" y="4499175"/>
            <a:ext cx="0" cy="269700"/>
          </a:xfrm>
          <a:prstGeom prst="straightConnector1">
            <a:avLst/>
          </a:prstGeom>
          <a:noFill/>
          <a:ln cap="flat" cmpd="sng" w="9525">
            <a:solidFill>
              <a:schemeClr val="accent3"/>
            </a:solidFill>
            <a:prstDash val="solid"/>
            <a:round/>
            <a:headEnd len="med" w="med" type="none"/>
            <a:tailEnd len="med" w="med" type="triangle"/>
          </a:ln>
        </p:spPr>
      </p:cxnSp>
      <p:sp>
        <p:nvSpPr>
          <p:cNvPr id="239" name="Google Shape;239;p20"/>
          <p:cNvSpPr txBox="1"/>
          <p:nvPr>
            <p:ph type="title"/>
          </p:nvPr>
        </p:nvSpPr>
        <p:spPr>
          <a:xfrm rot="-5400000">
            <a:off x="-707850" y="2258700"/>
            <a:ext cx="2451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40" name="Google Shape;240;p20"/>
          <p:cNvSpPr/>
          <p:nvPr/>
        </p:nvSpPr>
        <p:spPr>
          <a:xfrm rot="5400000">
            <a:off x="3464575" y="1489750"/>
            <a:ext cx="337200" cy="81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20"/>
          <p:cNvSpPr/>
          <p:nvPr/>
        </p:nvSpPr>
        <p:spPr>
          <a:xfrm>
            <a:off x="1721925" y="1774100"/>
            <a:ext cx="1326000" cy="2895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Filtered and Do Not Generate Text</a:t>
            </a:r>
            <a:endParaRPr sz="1000">
              <a:latin typeface="Lato"/>
              <a:ea typeface="Lato"/>
              <a:cs typeface="Lato"/>
              <a:sym typeface="Lato"/>
            </a:endParaRPr>
          </a:p>
        </p:txBody>
      </p:sp>
      <p:grpSp>
        <p:nvGrpSpPr>
          <p:cNvPr id="242" name="Google Shape;242;p20"/>
          <p:cNvGrpSpPr/>
          <p:nvPr/>
        </p:nvGrpSpPr>
        <p:grpSpPr>
          <a:xfrm>
            <a:off x="3279975" y="1408175"/>
            <a:ext cx="817075" cy="338700"/>
            <a:chOff x="3279975" y="1408175"/>
            <a:chExt cx="817075" cy="338700"/>
          </a:xfrm>
        </p:grpSpPr>
        <p:sp>
          <p:nvSpPr>
            <p:cNvPr id="243" name="Google Shape;243;p20"/>
            <p:cNvSpPr/>
            <p:nvPr/>
          </p:nvSpPr>
          <p:spPr>
            <a:xfrm>
              <a:off x="3279975" y="14426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244" name="Google Shape;244;p20"/>
            <p:cNvSpPr txBox="1"/>
            <p:nvPr/>
          </p:nvSpPr>
          <p:spPr>
            <a:xfrm>
              <a:off x="3313750" y="1408175"/>
              <a:ext cx="78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12121"/>
                  </a:solidFill>
                  <a:latin typeface="Lato"/>
                  <a:ea typeface="Lato"/>
                  <a:cs typeface="Lato"/>
                  <a:sym typeface="Lato"/>
                </a:rPr>
                <a:t>Solution 1</a:t>
              </a:r>
              <a:endParaRPr sz="1000">
                <a:solidFill>
                  <a:srgbClr val="212121"/>
                </a:solidFill>
                <a:latin typeface="Lato"/>
                <a:ea typeface="Lato"/>
                <a:cs typeface="Lato"/>
                <a:sym typeface="Lato"/>
              </a:endParaRPr>
            </a:p>
          </p:txBody>
        </p:sp>
      </p:grpSp>
      <p:grpSp>
        <p:nvGrpSpPr>
          <p:cNvPr id="245" name="Google Shape;245;p20"/>
          <p:cNvGrpSpPr/>
          <p:nvPr/>
        </p:nvGrpSpPr>
        <p:grpSpPr>
          <a:xfrm>
            <a:off x="2749138" y="2333100"/>
            <a:ext cx="817075" cy="338700"/>
            <a:chOff x="3432375" y="1560575"/>
            <a:chExt cx="817075" cy="338700"/>
          </a:xfrm>
        </p:grpSpPr>
        <p:sp>
          <p:nvSpPr>
            <p:cNvPr id="246" name="Google Shape;246;p20"/>
            <p:cNvSpPr/>
            <p:nvPr/>
          </p:nvSpPr>
          <p:spPr>
            <a:xfrm>
              <a:off x="3432375" y="1595075"/>
              <a:ext cx="783300" cy="269700"/>
            </a:xfrm>
            <a:prstGeom prst="flowChartPreparation">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p:txBody>
        </p:sp>
        <p:sp>
          <p:nvSpPr>
            <p:cNvPr id="247" name="Google Shape;247;p20"/>
            <p:cNvSpPr txBox="1"/>
            <p:nvPr/>
          </p:nvSpPr>
          <p:spPr>
            <a:xfrm>
              <a:off x="3466150" y="1560575"/>
              <a:ext cx="78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12121"/>
                  </a:solidFill>
                  <a:latin typeface="Lato"/>
                  <a:ea typeface="Lato"/>
                  <a:cs typeface="Lato"/>
                  <a:sym typeface="Lato"/>
                </a:rPr>
                <a:t>Solution 2</a:t>
              </a:r>
              <a:endParaRPr sz="1000">
                <a:solidFill>
                  <a:srgbClr val="212121"/>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2"/>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