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7" r:id="rId10"/>
    <p:sldId id="268" r:id="rId11"/>
    <p:sldId id="272" r:id="rId12"/>
    <p:sldId id="269" r:id="rId13"/>
    <p:sldId id="266" r:id="rId14"/>
    <p:sldId id="271" r:id="rId15"/>
    <p:sldId id="282" r:id="rId16"/>
    <p:sldId id="273" r:id="rId17"/>
    <p:sldId id="281" r:id="rId18"/>
    <p:sldId id="280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012BF2-2C0F-468B-8637-AE89E6C17530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C65499-7EB2-46DB-A854-C6354422D41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797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2BF2-2C0F-468B-8637-AE89E6C17530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5499-7EB2-46DB-A854-C6354422D4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48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2BF2-2C0F-468B-8637-AE89E6C17530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5499-7EB2-46DB-A854-C6354422D4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42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2BF2-2C0F-468B-8637-AE89E6C17530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5499-7EB2-46DB-A854-C6354422D4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1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2BF2-2C0F-468B-8637-AE89E6C17530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5499-7EB2-46DB-A854-C6354422D41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39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2BF2-2C0F-468B-8637-AE89E6C17530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5499-7EB2-46DB-A854-C6354422D4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92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2BF2-2C0F-468B-8637-AE89E6C17530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5499-7EB2-46DB-A854-C6354422D4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44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2BF2-2C0F-468B-8637-AE89E6C17530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5499-7EB2-46DB-A854-C6354422D4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53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2BF2-2C0F-468B-8637-AE89E6C17530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5499-7EB2-46DB-A854-C6354422D4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13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2BF2-2C0F-468B-8637-AE89E6C17530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5499-7EB2-46DB-A854-C6354422D4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1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2BF2-2C0F-468B-8637-AE89E6C17530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5499-7EB2-46DB-A854-C6354422D4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26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9012BF2-2C0F-468B-8637-AE89E6C17530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C65499-7EB2-46DB-A854-C6354422D4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93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splayr.com/creator/more/correlation/correlation%20matrix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6EDA-E19E-4211-908C-62B07FA13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98059"/>
            <a:ext cx="5895975" cy="2889114"/>
          </a:xfrm>
        </p:spPr>
        <p:txBody>
          <a:bodyPr anchor="b">
            <a:normAutofit fontScale="90000"/>
          </a:bodyPr>
          <a:lstStyle/>
          <a:p>
            <a:pPr algn="l"/>
            <a:endParaRPr lang="en-IN" dirty="0"/>
          </a:p>
          <a:p>
            <a:r>
              <a:rPr lang="en-IN" sz="4400" dirty="0"/>
              <a:t>Employability Outcome of Engineering Graduates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98477-2C8F-41A1-A553-BC490E3E0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7552" y="41412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IN" sz="2000" dirty="0"/>
          </a:p>
          <a:p>
            <a:r>
              <a:rPr lang="en-IN" dirty="0"/>
              <a:t>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EBC70-9CBF-40D6-90CB-50853DFE4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72" r="18576" b="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14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26CC-CF23-4579-A884-178A0C7A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59" y="323850"/>
            <a:ext cx="3625977" cy="491065"/>
          </a:xfrm>
        </p:spPr>
        <p:txBody>
          <a:bodyPr>
            <a:noAutofit/>
          </a:bodyPr>
          <a:lstStyle/>
          <a:p>
            <a:r>
              <a:rPr lang="en-IN" sz="3600" u="sng" dirty="0"/>
              <a:t>Scatter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BD09BC-3C74-498F-B174-DCCDFC4EA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03" y="933130"/>
            <a:ext cx="5591948" cy="52962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5EF1E-6C84-4CB8-B448-CCD1F724C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1333500"/>
            <a:ext cx="3200400" cy="45762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Scatter plots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are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data points on a horizontal and a vertical axis in the attempt to show how much one variable is affected by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write an inference from this graph, im not too </a:t>
            </a:r>
            <a:r>
              <a:rPr lang="en-US" sz="2000" b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sure </a:t>
            </a:r>
            <a:r>
              <a:rPr lang="en-US" sz="2000" b="1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5372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9572-D94C-4E05-996C-5A9221BD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38150"/>
            <a:ext cx="3200399" cy="542925"/>
          </a:xfrm>
        </p:spPr>
        <p:txBody>
          <a:bodyPr/>
          <a:lstStyle/>
          <a:p>
            <a:r>
              <a:rPr lang="en-IN" u="sng" dirty="0"/>
              <a:t>Violin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C2B02F-6A48-4F1E-A1E8-AFAB77928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48" y="2409824"/>
            <a:ext cx="8370926" cy="43434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595B1-D1DE-4EF6-B965-E1D3F0F01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48" y="1119189"/>
            <a:ext cx="9823704" cy="115252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Being s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imilar to box plots, violin plots also show the probability density of the data at different values. While a box plot only shows summary statistics such as mean/median and interquartile ranges, the violin plot shows the 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full distribution of the data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2294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ACBE-414A-4A03-95BB-9659912B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22" y="279718"/>
            <a:ext cx="9692640" cy="796290"/>
          </a:xfrm>
        </p:spPr>
        <p:txBody>
          <a:bodyPr/>
          <a:lstStyle/>
          <a:p>
            <a:r>
              <a:rPr lang="en-IN" dirty="0"/>
              <a:t>Identifying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5E14-F263-4223-A4BF-CB272F04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1" y="1371600"/>
            <a:ext cx="9925812" cy="5133975"/>
          </a:xfrm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Outliers are extreme values that deviate from other observations on data </a:t>
            </a: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common causes of outliers on a data set:</a:t>
            </a:r>
            <a:endParaRPr lang="en-US" sz="24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entry errors (human errors)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Measurement errors (instrument errors)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Experimental errors (data extraction or experiment planning/executing errors)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processing errors (data manipulation or data set unintended mutations)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Sampling errors (extracting or mixing data from wrong or various sources)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88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60A6-F611-402E-AFC0-291A965E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2" y="3901642"/>
            <a:ext cx="4190018" cy="737033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9C9F8C-ECDC-4A26-B456-E44825891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11" y="909466"/>
            <a:ext cx="5350068" cy="23185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01976-5F34-4323-81F4-308DBC50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3743" y="495300"/>
            <a:ext cx="4698767" cy="16383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Employing Box Plot shows the outliers when comparing salaries of men and women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95D8DF-4A64-419B-9059-019EA897C5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39" y="3817871"/>
            <a:ext cx="5350068" cy="277632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4A2E78-BD2A-4B7C-B7C2-B11C4429D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5" y="2343004"/>
            <a:ext cx="4837718" cy="524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DAD171-301B-434E-9139-172331036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1" y="5131341"/>
            <a:ext cx="4758462" cy="10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2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1CD1-3CDA-4B04-9FA1-090D75D4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327342"/>
            <a:ext cx="10306812" cy="701040"/>
          </a:xfrm>
        </p:spPr>
        <p:txBody>
          <a:bodyPr>
            <a:normAutofit/>
          </a:bodyPr>
          <a:lstStyle/>
          <a:p>
            <a:r>
              <a:rPr lang="en-US" sz="3200" dirty="0"/>
              <a:t>Normalization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BEEF-6E26-4A49-8F09-E28615F4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228726"/>
            <a:ext cx="9925050" cy="53019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Normalization entails scaling a variable to have a value between 0 and 1. </a:t>
            </a:r>
          </a:p>
          <a:p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goal of normalization is to change the values of numeric columns in the dataset to a 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common scale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without distorting differences in the ranges of values. </a:t>
            </a:r>
          </a:p>
          <a:p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required only when features have different ranges.</a:t>
            </a:r>
          </a:p>
          <a:p>
            <a:pPr marL="0" indent="0">
              <a:buNone/>
            </a:pPr>
            <a:endParaRPr lang="en-US" sz="24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/>
              <a:t>Standardization</a:t>
            </a:r>
          </a:p>
          <a:p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transforms data to have a </a:t>
            </a: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zero and a </a:t>
            </a:r>
            <a:r>
              <a:rPr lang="en-US" sz="2400" b="0" i="0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 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deviation of 1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Important when we compare measurements that have different units.</a:t>
            </a:r>
          </a:p>
          <a:p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7E7E7E"/>
              </a:solidFill>
              <a:latin typeface="Poppins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7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67FA-0BC4-44DD-8399-50B25B44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65760"/>
            <a:ext cx="10230612" cy="596265"/>
          </a:xfrm>
        </p:spPr>
        <p:txBody>
          <a:bodyPr>
            <a:normAutofit/>
          </a:bodyPr>
          <a:lstStyle/>
          <a:p>
            <a:r>
              <a:rPr lang="en-US" sz="3600" dirty="0"/>
              <a:t>Plotting histogram to show normality of data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ECC51D-BF86-45FA-9F01-B2F8017D08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600199"/>
            <a:ext cx="9663014" cy="4276725"/>
          </a:xfrm>
        </p:spPr>
      </p:pic>
    </p:spTree>
    <p:extLst>
      <p:ext uri="{BB962C8B-B14F-4D97-AF65-F5344CB8AC3E}">
        <p14:creationId xmlns:p14="http://schemas.microsoft.com/office/powerpoint/2010/main" val="35399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6115-4E08-4C55-B6D2-E117C1A4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" y="308610"/>
            <a:ext cx="9091803" cy="720090"/>
          </a:xfrm>
        </p:spPr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6CE9-9313-41B8-A504-2A257042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62076"/>
            <a:ext cx="9753600" cy="518731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Involves an assumption about a population parameter.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mean score of 70 scores in Computer Programming section of the AMCAT test is 366.4 with standard deviation of 205.32. A hypothesis test is performed to check if the average scores is higher than the passing grade of 420.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 Hypothesis: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H0: mu &lt;= 420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Alternate Hypothesis: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H1: mu &gt; 420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Since it is a large sample and standard deviation is known, we assume the distribution is normal and use Z-Test. </a:t>
            </a:r>
          </a:p>
        </p:txBody>
      </p:sp>
    </p:spTree>
    <p:extLst>
      <p:ext uri="{BB962C8B-B14F-4D97-AF65-F5344CB8AC3E}">
        <p14:creationId xmlns:p14="http://schemas.microsoft.com/office/powerpoint/2010/main" val="113448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EBDE-AA25-42EE-A86F-3C7F6E73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485775"/>
            <a:ext cx="9772649" cy="5772149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assume the Null Hypothesis is true and consider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= 420.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X  will follow a normal distribution with mean = 420 and variance = 205.32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/ 70.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Using the following formula to calculate Z- score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P-value is calculated using the Standard Z-Table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6D117-CB1E-426B-B339-A953C212A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14" y="1971701"/>
            <a:ext cx="2417761" cy="2291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92DB1-9D56-4D4C-AC68-EF5112CE6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17" y="5000600"/>
            <a:ext cx="4484158" cy="13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0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4EA69-B62C-4316-860F-A82F2DD7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52" y="866472"/>
            <a:ext cx="4480560" cy="73152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ignificance level,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= 5%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829D02-B03A-4284-A7EB-40426F5370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3" y="2552701"/>
            <a:ext cx="4811284" cy="27073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73272-4CAC-4460-A686-C6CE1C512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26454" y="866472"/>
            <a:ext cx="4712971" cy="7315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test statistically significant at 1%?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1653CB-A99C-4142-B63D-E249E9B5E8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54" y="2618694"/>
            <a:ext cx="5173153" cy="2707308"/>
          </a:xfrm>
        </p:spPr>
      </p:pic>
    </p:spTree>
    <p:extLst>
      <p:ext uri="{BB962C8B-B14F-4D97-AF65-F5344CB8AC3E}">
        <p14:creationId xmlns:p14="http://schemas.microsoft.com/office/powerpoint/2010/main" val="3853749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E34A-1B01-41FC-89B1-C8D1C930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72" y="239178"/>
            <a:ext cx="4178427" cy="695325"/>
          </a:xfrm>
        </p:spPr>
        <p:txBody>
          <a:bodyPr/>
          <a:lstStyle/>
          <a:p>
            <a:r>
              <a:rPr lang="en-IN" dirty="0"/>
              <a:t>Correlation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B8EF1A-FA21-40C5-BB50-E46F86ED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07" y="2538940"/>
            <a:ext cx="5258998" cy="41665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6CB2-E166-46F9-80FE-8A2153F59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773" y="1066801"/>
            <a:ext cx="4702301" cy="542396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statistical relationship between two variables constitutes a correlation.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By constructing a table one can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summarize data, as an input into a more advanced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Visualizing the correlation matrix as a heat map.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 adjacent graph, stronger the color, larger the correlation magnitude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Observation from the graph: Computer Programming scores have an important role in higher salaries</a:t>
            </a:r>
          </a:p>
          <a:p>
            <a:b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1C05C-3E4A-4E63-A0B6-61CC04D8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0602"/>
            <a:ext cx="4597636" cy="1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852C-7C03-4283-A024-C9AE9A6E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700"/>
            <a:ext cx="11172825" cy="1325563"/>
          </a:xfrm>
        </p:spPr>
        <p:txBody>
          <a:bodyPr/>
          <a:lstStyle/>
          <a:p>
            <a:r>
              <a:rPr lang="en-IN" b="1" dirty="0"/>
              <a:t>Employability outcomes of Engineering Graduates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C87A-1A21-4757-82CF-84884591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2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Aspiring Minds’ Employability Outcomes 2015 (AMEO 2015) is a unique dataset which contains engineering graduates’ employment outcomes. 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http://research.aspiringminds.com/resources/#ameo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contains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standardized assessment scores in three fundamental areas - cognitive skills, technical skills and personality and the salaries and job titles offered right after graduation.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This dataset gives an insight on the factors that decide success after graduating college.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College grades, candidate skills, specialization done by the candidate are studied in order to understand how the weigh into  a candidate’s employability.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Hypothesis Question</a:t>
            </a:r>
          </a:p>
        </p:txBody>
      </p:sp>
    </p:spTree>
    <p:extLst>
      <p:ext uri="{BB962C8B-B14F-4D97-AF65-F5344CB8AC3E}">
        <p14:creationId xmlns:p14="http://schemas.microsoft.com/office/powerpoint/2010/main" val="301715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777-BE06-4634-9221-EC5E340B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47" y="403860"/>
            <a:ext cx="9692640" cy="843915"/>
          </a:xfrm>
        </p:spPr>
        <p:txBody>
          <a:bodyPr/>
          <a:lstStyle/>
          <a:p>
            <a:r>
              <a:rPr lang="en-IN" dirty="0"/>
              <a:t>Summary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40C1-388E-4566-93A6-35CA1C31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97" y="1504950"/>
            <a:ext cx="10358628" cy="5067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includes 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Train Dataset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contains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 dependent variables: Salary, Designation, date of joining, date of leaving and city in which the candidate is offered the job.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32 dependent variables: Candidate biodata, AMCAT assessment scores, college GPA, 10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Board and 12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Board percentage, etc.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AMCAT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is a computer adaptive test that measures 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job applicants on critical areas like communication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skills and logical reasoning, thus helping recruiters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 the suitability of a candidate.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29899-49C1-4954-A028-1194A85DD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0" y="4393406"/>
            <a:ext cx="2905125" cy="21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9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554D-0518-4FBF-A871-04891F3A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4810"/>
            <a:ext cx="9925812" cy="824865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093F-BAE5-477A-8ECD-B52CA86F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72" y="1371600"/>
            <a:ext cx="9925812" cy="523875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dataset contains incomplete, incorrect and incomplete records. Typos and missing values reduce the quality of the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Typos, inconsistencies and redundant data: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of the features in the dataset are self-reported and they are not the same across subjects.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JobCity have spelling errors and such discrepancies are handled manually.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Inconsistent capitalization is handled. Some columns(College ID, CollegeCity ID) were considered to not contribute in our study and were thus dropped.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Date of joining and leaving could be combined as Active Working Period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9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6E42-30C8-48C9-9057-1B48555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38125"/>
            <a:ext cx="10458450" cy="633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2.   Handling Missing Data: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missing data is informative and therefore cant be dropped. 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NaN values in Salary column are replaced with the mean Salary. Similar operation is employed for numeric values in 10</a:t>
            </a:r>
            <a:r>
              <a:rPr lang="en-IN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and 12</a:t>
            </a:r>
            <a:r>
              <a:rPr lang="en-IN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Boards. 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Scores in one of the sections Personality Test are sampled from a distribution of mean 1 and variance 0. Missing Values are replaced with the mean scores.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10Boards and 12Boards columns which specify the Education Board from which the student has graduated contains categorical data. 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Hence Missing Values can be imputed by the mode(most frequent value)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8C01D-532B-40AE-BFD5-9CFBEBB3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1" y="3970332"/>
            <a:ext cx="8357733" cy="641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9B672-7A66-41D1-B779-A186E841B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1" y="1276316"/>
            <a:ext cx="8357733" cy="7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9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DD53-39DA-4480-AEC0-3D9C4835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2" y="218123"/>
            <a:ext cx="9692640" cy="65817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8505-3BB1-49A4-9789-E769D9AA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076" y="997268"/>
            <a:ext cx="4991100" cy="520065"/>
          </a:xfrm>
        </p:spPr>
        <p:txBody>
          <a:bodyPr>
            <a:normAutofit/>
          </a:bodyPr>
          <a:lstStyle/>
          <a:p>
            <a:r>
              <a:rPr lang="en-IN" sz="1700" b="1" dirty="0"/>
              <a:t>Original dataset with 2391 missing values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1D75DE-49A8-428F-8ABA-B45F9EB56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737359"/>
            <a:ext cx="4239532" cy="46158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C3F0F-0DFC-43F4-AE89-F3A36ADB8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1324" y="997267"/>
            <a:ext cx="3797427" cy="520065"/>
          </a:xfrm>
        </p:spPr>
        <p:txBody>
          <a:bodyPr>
            <a:normAutofit/>
          </a:bodyPr>
          <a:lstStyle/>
          <a:p>
            <a:pPr algn="ctr"/>
            <a:r>
              <a:rPr lang="en-IN" sz="1700" b="1" dirty="0"/>
              <a:t>Cleaned and improved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44D6EE-DB92-40AE-B771-2877A34365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1737359"/>
            <a:ext cx="3686175" cy="4780733"/>
          </a:xfrm>
        </p:spPr>
      </p:pic>
    </p:spTree>
    <p:extLst>
      <p:ext uri="{BB962C8B-B14F-4D97-AF65-F5344CB8AC3E}">
        <p14:creationId xmlns:p14="http://schemas.microsoft.com/office/powerpoint/2010/main" val="409949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F9B-E594-476C-8277-1FF171C5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65760"/>
            <a:ext cx="10230612" cy="796290"/>
          </a:xfrm>
        </p:spPr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D40F-04D7-4C1E-A922-C4085BE3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428750"/>
            <a:ext cx="9848850" cy="520065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Dataset is put through various visualization tools in order to recognize distribution patterns and choose appropriate statistical analysis methods.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To study the various factors that affect the salaries of candidates.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Choosing suitable methods of visualization such as: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Bar Graph 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the wage gap between women and men in the labour market?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Scatter Plot: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Does experience and prior industry knowledge result in higher pay packages?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Violin Graph: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How much does a candidates soft skills and personality traits decide their success in the market?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9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CDB0-7B5B-470C-9307-D93CF0E6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1"/>
            <a:ext cx="3200400" cy="666750"/>
          </a:xfrm>
        </p:spPr>
        <p:txBody>
          <a:bodyPr/>
          <a:lstStyle/>
          <a:p>
            <a:r>
              <a:rPr lang="en-IN" u="sng" dirty="0"/>
              <a:t>Histogram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495C6-75FC-4B93-AE73-84220E7CD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1336145"/>
            <a:ext cx="4054602" cy="41857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By dividing the entire range of values into a series of intervals,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Histograms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can give an approximate representation of the distribution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adjacent graph shows the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higher frequency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of the salary bracket falling between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1-5lacs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C94FBC1-5F40-4DE4-B5CA-5D4B99FCD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4" y="990600"/>
            <a:ext cx="5157441" cy="5181599"/>
          </a:xfrm>
        </p:spPr>
      </p:pic>
    </p:spTree>
    <p:extLst>
      <p:ext uri="{BB962C8B-B14F-4D97-AF65-F5344CB8AC3E}">
        <p14:creationId xmlns:p14="http://schemas.microsoft.com/office/powerpoint/2010/main" val="312048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790-7988-40A9-9909-01E884E6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23" y="319087"/>
            <a:ext cx="4035552" cy="733425"/>
          </a:xfrm>
        </p:spPr>
        <p:txBody>
          <a:bodyPr/>
          <a:lstStyle/>
          <a:p>
            <a:r>
              <a:rPr lang="en-IN" u="sng" dirty="0"/>
              <a:t>Bar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80FBC5-7A93-43FC-A180-AC460CF75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17" y="1190625"/>
            <a:ext cx="3600166" cy="5486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7ACE7-CAD6-4704-9427-46AD18FED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1704976"/>
            <a:ext cx="4035551" cy="42047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Bar Graph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presents categorical data with rectangular bars with heights or lengths proportional to the values that they represent.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adjacent graph shows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disparity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the frequency of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being chosen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over women</a:t>
            </a:r>
            <a:r>
              <a:rPr lang="en-US" sz="20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306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1737</TotalTime>
  <Words>1081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</vt:lpstr>
      <vt:lpstr>Calibri</vt:lpstr>
      <vt:lpstr>Century Schoolbook</vt:lpstr>
      <vt:lpstr>charter</vt:lpstr>
      <vt:lpstr>Poppins</vt:lpstr>
      <vt:lpstr>Wingdings 2</vt:lpstr>
      <vt:lpstr>View</vt:lpstr>
      <vt:lpstr> Employability Outcome of Engineering Graduates</vt:lpstr>
      <vt:lpstr>Employability outcomes of Engineering Graduates</vt:lpstr>
      <vt:lpstr>Summary of Dataset</vt:lpstr>
      <vt:lpstr>Data Cleaning</vt:lpstr>
      <vt:lpstr>PowerPoint Presentation</vt:lpstr>
      <vt:lpstr>Data Cleaning</vt:lpstr>
      <vt:lpstr>Data visualization</vt:lpstr>
      <vt:lpstr>Histogram</vt:lpstr>
      <vt:lpstr>Bar Graph</vt:lpstr>
      <vt:lpstr>Scatter plot</vt:lpstr>
      <vt:lpstr>Violin Plot</vt:lpstr>
      <vt:lpstr>Identifying outliers</vt:lpstr>
      <vt:lpstr>PowerPoint Presentation</vt:lpstr>
      <vt:lpstr>Normalization</vt:lpstr>
      <vt:lpstr>Plotting histogram to show normality of data</vt:lpstr>
      <vt:lpstr>Hypothesis testing</vt:lpstr>
      <vt:lpstr>PowerPoint Presentation</vt:lpstr>
      <vt:lpstr>PowerPoint Presentation</vt:lpstr>
      <vt:lpstr>Correlation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Prajna Udupa</dc:creator>
  <cp:lastModifiedBy>Prajna Udupa</cp:lastModifiedBy>
  <cp:revision>53</cp:revision>
  <dcterms:created xsi:type="dcterms:W3CDTF">2020-11-08T04:23:42Z</dcterms:created>
  <dcterms:modified xsi:type="dcterms:W3CDTF">2020-11-10T04:36:12Z</dcterms:modified>
</cp:coreProperties>
</file>