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  <a:srgbClr val="FFFF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A538-629F-44DE-BB24-2CF7C1264C4F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ACF2-C571-4AC4-B76F-7F51130EB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062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A538-629F-44DE-BB24-2CF7C1264C4F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ACF2-C571-4AC4-B76F-7F51130EB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181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A538-629F-44DE-BB24-2CF7C1264C4F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ACF2-C571-4AC4-B76F-7F51130EB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458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A538-629F-44DE-BB24-2CF7C1264C4F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ACF2-C571-4AC4-B76F-7F51130EB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000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A538-629F-44DE-BB24-2CF7C1264C4F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ACF2-C571-4AC4-B76F-7F51130EB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530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A538-629F-44DE-BB24-2CF7C1264C4F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ACF2-C571-4AC4-B76F-7F51130EB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542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A538-629F-44DE-BB24-2CF7C1264C4F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ACF2-C571-4AC4-B76F-7F51130EB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72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A538-629F-44DE-BB24-2CF7C1264C4F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ACF2-C571-4AC4-B76F-7F51130EB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4433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A538-629F-44DE-BB24-2CF7C1264C4F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ACF2-C571-4AC4-B76F-7F51130EB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782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A538-629F-44DE-BB24-2CF7C1264C4F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35FACF2-C571-4AC4-B76F-7F51130EB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767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A538-629F-44DE-BB24-2CF7C1264C4F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ACF2-C571-4AC4-B76F-7F51130EB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75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A538-629F-44DE-BB24-2CF7C1264C4F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ACF2-C571-4AC4-B76F-7F51130EB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147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A538-629F-44DE-BB24-2CF7C1264C4F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ACF2-C571-4AC4-B76F-7F51130EB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307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A538-629F-44DE-BB24-2CF7C1264C4F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ACF2-C571-4AC4-B76F-7F51130EB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54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A538-629F-44DE-BB24-2CF7C1264C4F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ACF2-C571-4AC4-B76F-7F51130EB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369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A538-629F-44DE-BB24-2CF7C1264C4F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ACF2-C571-4AC4-B76F-7F51130EB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15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A538-629F-44DE-BB24-2CF7C1264C4F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ACF2-C571-4AC4-B76F-7F51130EB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480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AEA538-629F-44DE-BB24-2CF7C1264C4F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5FACF2-C571-4AC4-B76F-7F51130EB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9304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593669" y="2312126"/>
            <a:ext cx="81512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rgbClr val="00CC99"/>
                </a:solidFill>
                <a:latin typeface="Arial Black" panose="020B0A04020102020204" pitchFamily="34" charset="0"/>
              </a:rPr>
              <a:t>CREDIT CARD </a:t>
            </a:r>
            <a:endParaRPr lang="en-IN" sz="6600" b="1" dirty="0">
              <a:solidFill>
                <a:srgbClr val="00CC99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24298" y="3709851"/>
            <a:ext cx="75372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00CC99"/>
                </a:solidFill>
              </a:rPr>
              <a:t>WEEKLY</a:t>
            </a:r>
            <a:br>
              <a:rPr lang="en-US" sz="5400" b="1" dirty="0" smtClean="0">
                <a:solidFill>
                  <a:srgbClr val="00CC99"/>
                </a:solidFill>
              </a:rPr>
            </a:br>
            <a:r>
              <a:rPr lang="en-US" sz="5400" b="1" dirty="0" smtClean="0">
                <a:solidFill>
                  <a:srgbClr val="00CC99"/>
                </a:solidFill>
              </a:rPr>
              <a:t>STATUS REPORT</a:t>
            </a:r>
            <a:endParaRPr lang="en-IN" sz="5400" b="1" dirty="0">
              <a:solidFill>
                <a:srgbClr val="00CC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905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4926" y="940527"/>
            <a:ext cx="65706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CC99"/>
                </a:solidFill>
              </a:rPr>
              <a:t>PROJECT OBJECTIVE :-</a:t>
            </a:r>
            <a:endParaRPr lang="en-IN" sz="4800" b="1" dirty="0">
              <a:solidFill>
                <a:srgbClr val="00CC99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54926" y="2272937"/>
            <a:ext cx="79683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C000"/>
                </a:solidFill>
              </a:rPr>
              <a:t>To Develop a comprehensive credit card weekly dashboard that provides real-time insights into key performance metrics and trends, enabling stakeholders to monitor and analyze credit card operations effectively.</a:t>
            </a:r>
            <a:endParaRPr lang="en-IN" sz="3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342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799" y="1018903"/>
            <a:ext cx="6217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0CC99"/>
                </a:solidFill>
              </a:rPr>
              <a:t>DATASET S  USED :-</a:t>
            </a:r>
            <a:endParaRPr lang="en-IN" sz="4400" b="1" dirty="0">
              <a:solidFill>
                <a:srgbClr val="00CC99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799" y="2338252"/>
            <a:ext cx="77332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FFC000"/>
                </a:solidFill>
              </a:rPr>
              <a:t> Credit Card  Transaction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FFC000"/>
                </a:solidFill>
              </a:rPr>
              <a:t> Credit Card  Customer 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FFC000"/>
                </a:solidFill>
              </a:rPr>
              <a:t>Additional Dataset’s of Customer an Credit card Details to see updates  </a:t>
            </a:r>
          </a:p>
        </p:txBody>
      </p:sp>
    </p:spTree>
    <p:extLst>
      <p:ext uri="{BB962C8B-B14F-4D97-AF65-F5344CB8AC3E}">
        <p14:creationId xmlns:p14="http://schemas.microsoft.com/office/powerpoint/2010/main" val="1892231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98617" y="966651"/>
            <a:ext cx="57607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0CC99"/>
                </a:solidFill>
              </a:rPr>
              <a:t>DAX Queries :-</a:t>
            </a:r>
            <a:endParaRPr lang="en-IN" sz="4400" b="1" dirty="0">
              <a:solidFill>
                <a:srgbClr val="00CC9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98617" y="1797648"/>
            <a:ext cx="956201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AgeGroup</a:t>
            </a:r>
            <a:r>
              <a:rPr lang="en-US" dirty="0" smtClean="0">
                <a:solidFill>
                  <a:srgbClr val="FFC000"/>
                </a:solidFill>
              </a:rPr>
              <a:t> = SWITCH (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TRUE() , 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‘public </a:t>
            </a:r>
            <a:r>
              <a:rPr lang="en-US" dirty="0" err="1" smtClean="0">
                <a:solidFill>
                  <a:srgbClr val="FFC000"/>
                </a:solidFill>
              </a:rPr>
              <a:t>cust_detail</a:t>
            </a:r>
            <a:r>
              <a:rPr lang="en-US" dirty="0" smtClean="0">
                <a:solidFill>
                  <a:srgbClr val="FFC000"/>
                </a:solidFill>
              </a:rPr>
              <a:t>’[</a:t>
            </a:r>
            <a:r>
              <a:rPr lang="en-US" dirty="0" err="1" smtClean="0">
                <a:solidFill>
                  <a:srgbClr val="FFC000"/>
                </a:solidFill>
              </a:rPr>
              <a:t>customer_age</a:t>
            </a:r>
            <a:r>
              <a:rPr lang="en-US" dirty="0" smtClean="0">
                <a:solidFill>
                  <a:srgbClr val="FFC000"/>
                </a:solidFill>
              </a:rPr>
              <a:t>] &lt; 30 , “20-30”,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 ‘public </a:t>
            </a:r>
            <a:r>
              <a:rPr lang="en-US" dirty="0" err="1">
                <a:solidFill>
                  <a:srgbClr val="FFC000"/>
                </a:solidFill>
              </a:rPr>
              <a:t>cust_detail</a:t>
            </a:r>
            <a:r>
              <a:rPr lang="en-US" dirty="0">
                <a:solidFill>
                  <a:srgbClr val="FFC000"/>
                </a:solidFill>
              </a:rPr>
              <a:t>’[</a:t>
            </a:r>
            <a:r>
              <a:rPr lang="en-US" dirty="0" err="1">
                <a:solidFill>
                  <a:srgbClr val="FFC000"/>
                </a:solidFill>
              </a:rPr>
              <a:t>customer_age</a:t>
            </a:r>
            <a:r>
              <a:rPr lang="en-US" dirty="0">
                <a:solidFill>
                  <a:srgbClr val="FFC000"/>
                </a:solidFill>
              </a:rPr>
              <a:t>] </a:t>
            </a:r>
            <a:r>
              <a:rPr lang="en-US" dirty="0" smtClean="0">
                <a:solidFill>
                  <a:srgbClr val="FFC000"/>
                </a:solidFill>
              </a:rPr>
              <a:t> &gt;= 30 &amp;&amp;  ‘public </a:t>
            </a:r>
            <a:r>
              <a:rPr lang="en-US" dirty="0" err="1">
                <a:solidFill>
                  <a:srgbClr val="FFC000"/>
                </a:solidFill>
              </a:rPr>
              <a:t>cust_detail</a:t>
            </a:r>
            <a:r>
              <a:rPr lang="en-US" dirty="0">
                <a:solidFill>
                  <a:srgbClr val="FFC000"/>
                </a:solidFill>
              </a:rPr>
              <a:t>’[</a:t>
            </a:r>
            <a:r>
              <a:rPr lang="en-US" dirty="0" err="1">
                <a:solidFill>
                  <a:srgbClr val="FFC000"/>
                </a:solidFill>
              </a:rPr>
              <a:t>customer_age</a:t>
            </a:r>
            <a:r>
              <a:rPr lang="en-US" dirty="0">
                <a:solidFill>
                  <a:srgbClr val="FFC000"/>
                </a:solidFill>
              </a:rPr>
              <a:t>] &lt; </a:t>
            </a:r>
            <a:r>
              <a:rPr lang="en-US" dirty="0" smtClean="0">
                <a:solidFill>
                  <a:srgbClr val="FFC000"/>
                </a:solidFill>
              </a:rPr>
              <a:t>40 , “30-40”,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 ‘public </a:t>
            </a:r>
            <a:r>
              <a:rPr lang="en-US" dirty="0" err="1">
                <a:solidFill>
                  <a:srgbClr val="FFC000"/>
                </a:solidFill>
              </a:rPr>
              <a:t>cust_detail</a:t>
            </a:r>
            <a:r>
              <a:rPr lang="en-US" dirty="0">
                <a:solidFill>
                  <a:srgbClr val="FFC000"/>
                </a:solidFill>
              </a:rPr>
              <a:t>’[</a:t>
            </a:r>
            <a:r>
              <a:rPr lang="en-US" dirty="0" err="1">
                <a:solidFill>
                  <a:srgbClr val="FFC000"/>
                </a:solidFill>
              </a:rPr>
              <a:t>customer_age</a:t>
            </a:r>
            <a:r>
              <a:rPr lang="en-US" dirty="0">
                <a:solidFill>
                  <a:srgbClr val="FFC000"/>
                </a:solidFill>
              </a:rPr>
              <a:t>] </a:t>
            </a:r>
            <a:r>
              <a:rPr lang="en-US" dirty="0" smtClean="0">
                <a:solidFill>
                  <a:srgbClr val="FFC000"/>
                </a:solidFill>
              </a:rPr>
              <a:t>&gt;= 40  &amp;&amp;  ‘public </a:t>
            </a:r>
            <a:r>
              <a:rPr lang="en-US" dirty="0" err="1">
                <a:solidFill>
                  <a:srgbClr val="FFC000"/>
                </a:solidFill>
              </a:rPr>
              <a:t>cust_detail</a:t>
            </a:r>
            <a:r>
              <a:rPr lang="en-US" dirty="0">
                <a:solidFill>
                  <a:srgbClr val="FFC000"/>
                </a:solidFill>
              </a:rPr>
              <a:t>’[</a:t>
            </a:r>
            <a:r>
              <a:rPr lang="en-US" dirty="0" err="1">
                <a:solidFill>
                  <a:srgbClr val="FFC000"/>
                </a:solidFill>
              </a:rPr>
              <a:t>customer_age</a:t>
            </a:r>
            <a:r>
              <a:rPr lang="en-US" dirty="0">
                <a:solidFill>
                  <a:srgbClr val="FFC000"/>
                </a:solidFill>
              </a:rPr>
              <a:t>]  </a:t>
            </a:r>
            <a:r>
              <a:rPr lang="en-US" dirty="0" smtClean="0">
                <a:solidFill>
                  <a:srgbClr val="FFC000"/>
                </a:solidFill>
              </a:rPr>
              <a:t>&gt; 50 ,  “40-50”,</a:t>
            </a:r>
          </a:p>
          <a:p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rgbClr val="FFC000"/>
                </a:solidFill>
              </a:rPr>
              <a:t>‘public </a:t>
            </a:r>
            <a:r>
              <a:rPr lang="en-US" dirty="0" err="1">
                <a:solidFill>
                  <a:srgbClr val="FFC000"/>
                </a:solidFill>
              </a:rPr>
              <a:t>cust_detail</a:t>
            </a:r>
            <a:r>
              <a:rPr lang="en-US" dirty="0">
                <a:solidFill>
                  <a:srgbClr val="FFC000"/>
                </a:solidFill>
              </a:rPr>
              <a:t>’[</a:t>
            </a:r>
            <a:r>
              <a:rPr lang="en-US" dirty="0" err="1">
                <a:solidFill>
                  <a:srgbClr val="FFC000"/>
                </a:solidFill>
              </a:rPr>
              <a:t>customer_age</a:t>
            </a:r>
            <a:r>
              <a:rPr lang="en-US" dirty="0">
                <a:solidFill>
                  <a:srgbClr val="FFC000"/>
                </a:solidFill>
              </a:rPr>
              <a:t>] </a:t>
            </a:r>
            <a:r>
              <a:rPr lang="en-US" dirty="0" smtClean="0">
                <a:solidFill>
                  <a:srgbClr val="FFC000"/>
                </a:solidFill>
              </a:rPr>
              <a:t>&gt;= 50  &amp;&amp;  ‘public </a:t>
            </a:r>
            <a:r>
              <a:rPr lang="en-US" dirty="0" err="1">
                <a:solidFill>
                  <a:srgbClr val="FFC000"/>
                </a:solidFill>
              </a:rPr>
              <a:t>cust_detail</a:t>
            </a:r>
            <a:r>
              <a:rPr lang="en-US" dirty="0">
                <a:solidFill>
                  <a:srgbClr val="FFC000"/>
                </a:solidFill>
              </a:rPr>
              <a:t>’[</a:t>
            </a:r>
            <a:r>
              <a:rPr lang="en-US" dirty="0" err="1">
                <a:solidFill>
                  <a:srgbClr val="FFC000"/>
                </a:solidFill>
              </a:rPr>
              <a:t>customer_age</a:t>
            </a:r>
            <a:r>
              <a:rPr lang="en-US" dirty="0">
                <a:solidFill>
                  <a:srgbClr val="FFC000"/>
                </a:solidFill>
              </a:rPr>
              <a:t>] </a:t>
            </a:r>
            <a:r>
              <a:rPr lang="en-US" dirty="0" smtClean="0">
                <a:solidFill>
                  <a:srgbClr val="FFC000"/>
                </a:solidFill>
              </a:rPr>
              <a:t> &gt; 30 ,   “50-60”,</a:t>
            </a:r>
          </a:p>
          <a:p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rgbClr val="FFC000"/>
                </a:solidFill>
              </a:rPr>
              <a:t>‘public </a:t>
            </a:r>
            <a:r>
              <a:rPr lang="en-US" dirty="0" err="1">
                <a:solidFill>
                  <a:srgbClr val="FFC000"/>
                </a:solidFill>
              </a:rPr>
              <a:t>cust_detail</a:t>
            </a:r>
            <a:r>
              <a:rPr lang="en-US" dirty="0">
                <a:solidFill>
                  <a:srgbClr val="FFC000"/>
                </a:solidFill>
              </a:rPr>
              <a:t>’[</a:t>
            </a:r>
            <a:r>
              <a:rPr lang="en-US" dirty="0" err="1">
                <a:solidFill>
                  <a:srgbClr val="FFC000"/>
                </a:solidFill>
              </a:rPr>
              <a:t>customer_age</a:t>
            </a:r>
            <a:r>
              <a:rPr lang="en-US" dirty="0">
                <a:solidFill>
                  <a:srgbClr val="FFC000"/>
                </a:solidFill>
              </a:rPr>
              <a:t>] </a:t>
            </a:r>
            <a:r>
              <a:rPr lang="en-US" dirty="0" smtClean="0">
                <a:solidFill>
                  <a:srgbClr val="FFC000"/>
                </a:solidFill>
              </a:rPr>
              <a:t>&gt;= 60 , “60+”,</a:t>
            </a:r>
          </a:p>
          <a:p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rgbClr val="FFC000"/>
                </a:solidFill>
              </a:rPr>
              <a:t>“unknown”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)</a:t>
            </a:r>
          </a:p>
          <a:p>
            <a:endParaRPr lang="en-US" dirty="0">
              <a:solidFill>
                <a:srgbClr val="FFC000"/>
              </a:solidFill>
            </a:endParaRPr>
          </a:p>
          <a:p>
            <a:r>
              <a:rPr lang="en-US" dirty="0" err="1" smtClean="0">
                <a:solidFill>
                  <a:srgbClr val="FFC000"/>
                </a:solidFill>
              </a:rPr>
              <a:t>IncomeGroup</a:t>
            </a:r>
            <a:r>
              <a:rPr lang="en-US" dirty="0" smtClean="0">
                <a:solidFill>
                  <a:srgbClr val="FFC000"/>
                </a:solidFill>
              </a:rPr>
              <a:t> = SWITCH(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TRUE(),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‘public </a:t>
            </a:r>
            <a:r>
              <a:rPr lang="en-US" dirty="0" err="1">
                <a:solidFill>
                  <a:srgbClr val="FFC000"/>
                </a:solidFill>
              </a:rPr>
              <a:t>cust_detail</a:t>
            </a:r>
            <a:r>
              <a:rPr lang="en-US" dirty="0" smtClean="0">
                <a:solidFill>
                  <a:srgbClr val="FFC000"/>
                </a:solidFill>
              </a:rPr>
              <a:t>’[income]  &lt;   35000 , “Low” ,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‘public </a:t>
            </a:r>
            <a:r>
              <a:rPr lang="en-US" dirty="0" err="1">
                <a:solidFill>
                  <a:srgbClr val="FFC000"/>
                </a:solidFill>
              </a:rPr>
              <a:t>cust_detail</a:t>
            </a:r>
            <a:r>
              <a:rPr lang="en-US" dirty="0">
                <a:solidFill>
                  <a:srgbClr val="FFC000"/>
                </a:solidFill>
              </a:rPr>
              <a:t>’[income] </a:t>
            </a:r>
            <a:r>
              <a:rPr lang="en-US" dirty="0" smtClean="0">
                <a:solidFill>
                  <a:srgbClr val="FFC000"/>
                </a:solidFill>
              </a:rPr>
              <a:t> &gt;= </a:t>
            </a:r>
            <a:r>
              <a:rPr lang="en-US" dirty="0">
                <a:solidFill>
                  <a:srgbClr val="FFC000"/>
                </a:solidFill>
              </a:rPr>
              <a:t>35000 </a:t>
            </a:r>
            <a:r>
              <a:rPr lang="en-US" dirty="0" smtClean="0">
                <a:solidFill>
                  <a:srgbClr val="FFC000"/>
                </a:solidFill>
              </a:rPr>
              <a:t> &amp;&amp;  ‘public </a:t>
            </a:r>
            <a:r>
              <a:rPr lang="en-US" dirty="0" err="1">
                <a:solidFill>
                  <a:srgbClr val="FFC000"/>
                </a:solidFill>
              </a:rPr>
              <a:t>cust_detail</a:t>
            </a:r>
            <a:r>
              <a:rPr lang="en-US" dirty="0">
                <a:solidFill>
                  <a:srgbClr val="FFC000"/>
                </a:solidFill>
              </a:rPr>
              <a:t>’[income] &lt; </a:t>
            </a:r>
            <a:r>
              <a:rPr lang="en-US" dirty="0" smtClean="0">
                <a:solidFill>
                  <a:srgbClr val="FFC000"/>
                </a:solidFill>
              </a:rPr>
              <a:t>75000 , “Med” ,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‘public </a:t>
            </a:r>
            <a:r>
              <a:rPr lang="en-US" dirty="0" err="1">
                <a:solidFill>
                  <a:srgbClr val="FFC000"/>
                </a:solidFill>
              </a:rPr>
              <a:t>cust_detail</a:t>
            </a:r>
            <a:r>
              <a:rPr lang="en-US" dirty="0">
                <a:solidFill>
                  <a:srgbClr val="FFC000"/>
                </a:solidFill>
              </a:rPr>
              <a:t>’[income] </a:t>
            </a:r>
            <a:r>
              <a:rPr lang="en-US" dirty="0" smtClean="0">
                <a:solidFill>
                  <a:srgbClr val="FFC000"/>
                </a:solidFill>
              </a:rPr>
              <a:t> &gt;= 75000 , “High”,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“unknown”</a:t>
            </a:r>
            <a:endParaRPr lang="en-US" dirty="0">
              <a:solidFill>
                <a:srgbClr val="FFC000"/>
              </a:solidFill>
            </a:endParaRPr>
          </a:p>
          <a:p>
            <a:r>
              <a:rPr lang="en-US" dirty="0" smtClean="0">
                <a:solidFill>
                  <a:srgbClr val="FFC000"/>
                </a:solidFill>
              </a:rPr>
              <a:t>)</a:t>
            </a:r>
            <a:endParaRPr lang="en-I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252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11679" y="992778"/>
            <a:ext cx="43760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0CC99"/>
                </a:solidFill>
              </a:rPr>
              <a:t>DAX Queries :-</a:t>
            </a:r>
            <a:endParaRPr lang="en-IN" sz="4400" b="1" dirty="0">
              <a:solidFill>
                <a:srgbClr val="00CC9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1679" y="1946365"/>
            <a:ext cx="786384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week_num2 = WEEKNUM(‘</a:t>
            </a:r>
            <a:r>
              <a:rPr lang="en-US" dirty="0">
                <a:solidFill>
                  <a:srgbClr val="FFC000"/>
                </a:solidFill>
              </a:rPr>
              <a:t>public </a:t>
            </a:r>
            <a:r>
              <a:rPr lang="en-US" dirty="0" err="1" smtClean="0">
                <a:solidFill>
                  <a:srgbClr val="FFC000"/>
                </a:solidFill>
              </a:rPr>
              <a:t>cc_detail</a:t>
            </a:r>
            <a:r>
              <a:rPr lang="en-US" dirty="0" smtClean="0">
                <a:solidFill>
                  <a:srgbClr val="FFC000"/>
                </a:solidFill>
              </a:rPr>
              <a:t>’[</a:t>
            </a:r>
            <a:r>
              <a:rPr lang="en-US" dirty="0" err="1" smtClean="0">
                <a:solidFill>
                  <a:srgbClr val="FFC000"/>
                </a:solidFill>
              </a:rPr>
              <a:t>week_start_date</a:t>
            </a:r>
            <a:r>
              <a:rPr lang="en-US" dirty="0" smtClean="0">
                <a:solidFill>
                  <a:srgbClr val="FFC000"/>
                </a:solidFill>
              </a:rPr>
              <a:t>])</a:t>
            </a:r>
          </a:p>
          <a:p>
            <a:endParaRPr lang="en-US" dirty="0">
              <a:solidFill>
                <a:srgbClr val="FFC000"/>
              </a:solidFill>
            </a:endParaRPr>
          </a:p>
          <a:p>
            <a:r>
              <a:rPr lang="en-US" dirty="0" smtClean="0">
                <a:solidFill>
                  <a:srgbClr val="FFC000"/>
                </a:solidFill>
              </a:rPr>
              <a:t>Revenue = ‘public </a:t>
            </a:r>
            <a:r>
              <a:rPr lang="en-US" dirty="0" err="1" smtClean="0">
                <a:solidFill>
                  <a:srgbClr val="FFC000"/>
                </a:solidFill>
              </a:rPr>
              <a:t>cc_detail</a:t>
            </a:r>
            <a:r>
              <a:rPr lang="en-US" dirty="0" smtClean="0">
                <a:solidFill>
                  <a:srgbClr val="FFC000"/>
                </a:solidFill>
              </a:rPr>
              <a:t>’[</a:t>
            </a:r>
            <a:r>
              <a:rPr lang="en-US" dirty="0" err="1" smtClean="0">
                <a:solidFill>
                  <a:srgbClr val="FFC000"/>
                </a:solidFill>
              </a:rPr>
              <a:t>annual_fees</a:t>
            </a:r>
            <a:r>
              <a:rPr lang="en-US" dirty="0" smtClean="0">
                <a:solidFill>
                  <a:srgbClr val="FFC000"/>
                </a:solidFill>
              </a:rPr>
              <a:t>] + ‘</a:t>
            </a:r>
            <a:r>
              <a:rPr lang="en-US" dirty="0" err="1" smtClean="0">
                <a:solidFill>
                  <a:srgbClr val="FFC000"/>
                </a:solidFill>
              </a:rPr>
              <a:t>public_cc_detail</a:t>
            </a:r>
            <a:r>
              <a:rPr lang="en-US" dirty="0" smtClean="0">
                <a:solidFill>
                  <a:srgbClr val="FFC000"/>
                </a:solidFill>
              </a:rPr>
              <a:t>’[</a:t>
            </a:r>
            <a:r>
              <a:rPr lang="en-US" dirty="0" err="1" smtClean="0">
                <a:solidFill>
                  <a:srgbClr val="FFC000"/>
                </a:solidFill>
              </a:rPr>
              <a:t>total_trans_amt</a:t>
            </a:r>
            <a:r>
              <a:rPr lang="en-US" dirty="0" smtClean="0">
                <a:solidFill>
                  <a:srgbClr val="FFC000"/>
                </a:solidFill>
              </a:rPr>
              <a:t>] + ‘</a:t>
            </a:r>
            <a:r>
              <a:rPr lang="en-US" dirty="0" err="1" smtClean="0">
                <a:solidFill>
                  <a:srgbClr val="FFC000"/>
                </a:solidFill>
              </a:rPr>
              <a:t>public_cc_detail</a:t>
            </a:r>
            <a:r>
              <a:rPr lang="en-US" dirty="0" smtClean="0">
                <a:solidFill>
                  <a:srgbClr val="FFC000"/>
                </a:solidFill>
              </a:rPr>
              <a:t>’[</a:t>
            </a:r>
            <a:r>
              <a:rPr lang="en-US" dirty="0" err="1" smtClean="0">
                <a:solidFill>
                  <a:srgbClr val="FFC000"/>
                </a:solidFill>
              </a:rPr>
              <a:t>interest_earned</a:t>
            </a:r>
            <a:r>
              <a:rPr lang="en-US" dirty="0" smtClean="0">
                <a:solidFill>
                  <a:srgbClr val="FFC000"/>
                </a:solidFill>
              </a:rPr>
              <a:t>]</a:t>
            </a:r>
          </a:p>
          <a:p>
            <a:endParaRPr lang="en-US" dirty="0">
              <a:solidFill>
                <a:srgbClr val="FFC000"/>
              </a:solidFill>
            </a:endParaRPr>
          </a:p>
          <a:p>
            <a:r>
              <a:rPr lang="en-US" dirty="0" err="1" smtClean="0">
                <a:solidFill>
                  <a:srgbClr val="FFC000"/>
                </a:solidFill>
              </a:rPr>
              <a:t>Current_week_Revenue</a:t>
            </a:r>
            <a:r>
              <a:rPr lang="en-US" dirty="0" smtClean="0">
                <a:solidFill>
                  <a:srgbClr val="FFC000"/>
                </a:solidFill>
              </a:rPr>
              <a:t> = CALCULATE(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SUM (‘public </a:t>
            </a:r>
            <a:r>
              <a:rPr lang="en-US" dirty="0" err="1" smtClean="0">
                <a:solidFill>
                  <a:srgbClr val="FFC000"/>
                </a:solidFill>
              </a:rPr>
              <a:t>cc_detail</a:t>
            </a:r>
            <a:r>
              <a:rPr lang="en-US" dirty="0" smtClean="0">
                <a:solidFill>
                  <a:srgbClr val="FFC000"/>
                </a:solidFill>
              </a:rPr>
              <a:t>’[Revenue]),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FILTER(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ALL(‘public </a:t>
            </a:r>
            <a:r>
              <a:rPr lang="en-US" dirty="0" err="1" smtClean="0">
                <a:solidFill>
                  <a:srgbClr val="FFC000"/>
                </a:solidFill>
              </a:rPr>
              <a:t>cc_detail</a:t>
            </a:r>
            <a:r>
              <a:rPr lang="en-US" dirty="0" smtClean="0">
                <a:solidFill>
                  <a:srgbClr val="FFC000"/>
                </a:solidFill>
              </a:rPr>
              <a:t>’)</a:t>
            </a:r>
            <a:r>
              <a:rPr lang="en-IN" dirty="0" smtClean="0">
                <a:solidFill>
                  <a:srgbClr val="FFC000"/>
                </a:solidFill>
              </a:rPr>
              <a:t>,</a:t>
            </a:r>
          </a:p>
          <a:p>
            <a:r>
              <a:rPr lang="en-IN" dirty="0" smtClean="0">
                <a:solidFill>
                  <a:srgbClr val="FFC000"/>
                </a:solidFill>
              </a:rPr>
              <a:t>‘public </a:t>
            </a:r>
            <a:r>
              <a:rPr lang="en-IN" dirty="0" err="1" smtClean="0">
                <a:solidFill>
                  <a:srgbClr val="FFC000"/>
                </a:solidFill>
              </a:rPr>
              <a:t>cc_detail</a:t>
            </a:r>
            <a:r>
              <a:rPr lang="en-IN" dirty="0" smtClean="0">
                <a:solidFill>
                  <a:srgbClr val="FFC000"/>
                </a:solidFill>
              </a:rPr>
              <a:t>’[week_num2’] = MAX(‘public </a:t>
            </a:r>
            <a:r>
              <a:rPr lang="en-IN" dirty="0" err="1" smtClean="0">
                <a:solidFill>
                  <a:srgbClr val="FFC000"/>
                </a:solidFill>
              </a:rPr>
              <a:t>cc_detail</a:t>
            </a:r>
            <a:r>
              <a:rPr lang="en-IN" dirty="0" smtClean="0">
                <a:solidFill>
                  <a:srgbClr val="FFC000"/>
                </a:solidFill>
              </a:rPr>
              <a:t>’(week_num2])))</a:t>
            </a:r>
          </a:p>
          <a:p>
            <a:endParaRPr lang="en-US" dirty="0">
              <a:solidFill>
                <a:srgbClr val="FFC000"/>
              </a:solidFill>
            </a:endParaRPr>
          </a:p>
          <a:p>
            <a:r>
              <a:rPr lang="en-US" dirty="0" err="1" smtClean="0">
                <a:solidFill>
                  <a:srgbClr val="FFC000"/>
                </a:solidFill>
              </a:rPr>
              <a:t>Previous_week_Revenue</a:t>
            </a:r>
            <a:r>
              <a:rPr lang="en-US" dirty="0" smtClean="0">
                <a:solidFill>
                  <a:srgbClr val="FFC000"/>
                </a:solidFill>
              </a:rPr>
              <a:t> = CALCULATE(</a:t>
            </a:r>
            <a:endParaRPr lang="en-IN" dirty="0" smtClean="0">
              <a:solidFill>
                <a:srgbClr val="FFC000"/>
              </a:solidFill>
            </a:endParaRPr>
          </a:p>
          <a:p>
            <a:r>
              <a:rPr lang="en-IN" dirty="0" smtClean="0">
                <a:solidFill>
                  <a:srgbClr val="FFC000"/>
                </a:solidFill>
              </a:rPr>
              <a:t>SUM(</a:t>
            </a:r>
            <a:r>
              <a:rPr lang="en-US" dirty="0" smtClean="0">
                <a:solidFill>
                  <a:srgbClr val="FFC000"/>
                </a:solidFill>
              </a:rPr>
              <a:t>‘public </a:t>
            </a:r>
            <a:r>
              <a:rPr lang="en-US" dirty="0" err="1" smtClean="0">
                <a:solidFill>
                  <a:srgbClr val="FFC000"/>
                </a:solidFill>
              </a:rPr>
              <a:t>cc_detail</a:t>
            </a:r>
            <a:r>
              <a:rPr lang="en-US" dirty="0" smtClean="0">
                <a:solidFill>
                  <a:srgbClr val="FFC000"/>
                </a:solidFill>
              </a:rPr>
              <a:t>’[Revenue]),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FILTER(</a:t>
            </a:r>
            <a:endParaRPr lang="en-IN" dirty="0" smtClean="0">
              <a:solidFill>
                <a:srgbClr val="FFC000"/>
              </a:solidFill>
            </a:endParaRPr>
          </a:p>
          <a:p>
            <a:r>
              <a:rPr lang="en-IN" dirty="0" smtClean="0">
                <a:solidFill>
                  <a:srgbClr val="FFC000"/>
                </a:solidFill>
              </a:rPr>
              <a:t>ALL(‘public </a:t>
            </a:r>
            <a:r>
              <a:rPr lang="en-IN" dirty="0" err="1" smtClean="0">
                <a:solidFill>
                  <a:srgbClr val="FFC000"/>
                </a:solidFill>
              </a:rPr>
              <a:t>cc_detail</a:t>
            </a:r>
            <a:r>
              <a:rPr lang="en-IN" dirty="0" smtClean="0">
                <a:solidFill>
                  <a:srgbClr val="FFC000"/>
                </a:solidFill>
              </a:rPr>
              <a:t>’),</a:t>
            </a:r>
          </a:p>
          <a:p>
            <a:r>
              <a:rPr lang="en-IN" dirty="0" smtClean="0">
                <a:solidFill>
                  <a:srgbClr val="FFC000"/>
                </a:solidFill>
              </a:rPr>
              <a:t>‘public </a:t>
            </a:r>
            <a:r>
              <a:rPr lang="en-IN" dirty="0" err="1" smtClean="0">
                <a:solidFill>
                  <a:srgbClr val="FFC000"/>
                </a:solidFill>
              </a:rPr>
              <a:t>cc_detail</a:t>
            </a:r>
            <a:r>
              <a:rPr lang="en-IN" dirty="0" smtClean="0">
                <a:solidFill>
                  <a:srgbClr val="FFC000"/>
                </a:solidFill>
              </a:rPr>
              <a:t>’[week_num2] = MAX(‘public </a:t>
            </a:r>
            <a:r>
              <a:rPr lang="en-IN" dirty="0" err="1" smtClean="0">
                <a:solidFill>
                  <a:srgbClr val="FFC000"/>
                </a:solidFill>
              </a:rPr>
              <a:t>cc_detail</a:t>
            </a:r>
            <a:r>
              <a:rPr lang="en-IN" dirty="0" smtClean="0">
                <a:solidFill>
                  <a:srgbClr val="FFC000"/>
                </a:solidFill>
              </a:rPr>
              <a:t>’[week_num2]) – 1))</a:t>
            </a:r>
            <a:endParaRPr lang="en-I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505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9793" y="940525"/>
            <a:ext cx="8699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00CC99"/>
                </a:solidFill>
              </a:rPr>
              <a:t>Project Insights :- WEEK 53 ( 31</a:t>
            </a:r>
            <a:r>
              <a:rPr lang="en-IN" sz="3200" b="1" baseline="30000" dirty="0" smtClean="0">
                <a:solidFill>
                  <a:srgbClr val="00CC99"/>
                </a:solidFill>
              </a:rPr>
              <a:t>ST</a:t>
            </a:r>
            <a:r>
              <a:rPr lang="en-IN" sz="3200" b="1" dirty="0" smtClean="0">
                <a:solidFill>
                  <a:srgbClr val="00CC99"/>
                </a:solidFill>
              </a:rPr>
              <a:t> DECEMBER)</a:t>
            </a:r>
            <a:endParaRPr lang="en-IN" sz="3200" b="1" dirty="0">
              <a:solidFill>
                <a:srgbClr val="00CC99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15737" y="1841863"/>
            <a:ext cx="850391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err="1" smtClean="0">
                <a:solidFill>
                  <a:srgbClr val="FFC000"/>
                </a:solidFill>
              </a:rPr>
              <a:t>WeekOfWeek</a:t>
            </a:r>
            <a:r>
              <a:rPr lang="en-IN" sz="2000" dirty="0" smtClean="0">
                <a:solidFill>
                  <a:srgbClr val="FFC000"/>
                </a:solidFill>
              </a:rPr>
              <a:t> (</a:t>
            </a:r>
            <a:r>
              <a:rPr lang="en-IN" sz="2000" dirty="0" err="1" smtClean="0">
                <a:solidFill>
                  <a:srgbClr val="FFC000"/>
                </a:solidFill>
              </a:rPr>
              <a:t>WoW</a:t>
            </a:r>
            <a:r>
              <a:rPr lang="en-IN" sz="2000" dirty="0" smtClean="0">
                <a:solidFill>
                  <a:srgbClr val="FFC000"/>
                </a:solidFill>
              </a:rPr>
              <a:t>) Change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rgbClr val="FFC000"/>
                </a:solidFill>
              </a:rPr>
              <a:t>Revenue increased by 28% 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rgbClr val="FFC000"/>
                </a:solidFill>
              </a:rPr>
              <a:t>Total Transaction </a:t>
            </a:r>
            <a:r>
              <a:rPr lang="en-IN" sz="2000" dirty="0" err="1" smtClean="0">
                <a:solidFill>
                  <a:srgbClr val="FFC000"/>
                </a:solidFill>
              </a:rPr>
              <a:t>Amt</a:t>
            </a:r>
            <a:r>
              <a:rPr lang="en-IN" sz="2000" dirty="0" smtClean="0">
                <a:solidFill>
                  <a:srgbClr val="FFC000"/>
                </a:solidFill>
              </a:rPr>
              <a:t>  &amp; Count increased by 35.03%  &amp;  12.80%</a:t>
            </a:r>
          </a:p>
          <a:p>
            <a:endParaRPr lang="en-IN" sz="2000" dirty="0">
              <a:solidFill>
                <a:srgbClr val="FFC000"/>
              </a:solidFill>
            </a:endParaRPr>
          </a:p>
          <a:p>
            <a:r>
              <a:rPr lang="en-IN" sz="2000" dirty="0" smtClean="0">
                <a:solidFill>
                  <a:srgbClr val="FFC000"/>
                </a:solidFill>
              </a:rPr>
              <a:t>Overview YTD 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rgbClr val="FFC000"/>
                </a:solidFill>
              </a:rPr>
              <a:t>Overall revenue is 57M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rgbClr val="FFC000"/>
                </a:solidFill>
              </a:rPr>
              <a:t>Total Interest is 8M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rgbClr val="FFC000"/>
                </a:solidFill>
              </a:rPr>
              <a:t>Total Transaction amount is 46M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rgbClr val="FFC000"/>
                </a:solidFill>
              </a:rPr>
              <a:t>Male customers are contributing more in revenue 31M, female 26M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rgbClr val="FFC000"/>
                </a:solidFill>
              </a:rPr>
              <a:t>Blue &amp; Silver credit card are contributing to 93% of overall transactions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rgbClr val="FFC000"/>
                </a:solidFill>
              </a:rPr>
              <a:t>TX, NY &amp; CA is contributing to 68%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rgbClr val="FFC000"/>
                </a:solidFill>
              </a:rPr>
              <a:t>Overall Activation rate is 57.5%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rgbClr val="FFC000"/>
                </a:solidFill>
              </a:rPr>
              <a:t>Overall Delinquent rate is 6.06%</a:t>
            </a:r>
          </a:p>
        </p:txBody>
      </p:sp>
    </p:spTree>
    <p:extLst>
      <p:ext uri="{BB962C8B-B14F-4D97-AF65-F5344CB8AC3E}">
        <p14:creationId xmlns:p14="http://schemas.microsoft.com/office/powerpoint/2010/main" val="11146120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87</TotalTime>
  <Words>423</Words>
  <Application>Microsoft Office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 Black</vt:lpstr>
      <vt:lpstr>Corbel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12</cp:revision>
  <dcterms:created xsi:type="dcterms:W3CDTF">2025-06-01T04:25:47Z</dcterms:created>
  <dcterms:modified xsi:type="dcterms:W3CDTF">2025-06-01T05:52:56Z</dcterms:modified>
</cp:coreProperties>
</file>