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80" r:id="rId4"/>
    <p:sldId id="288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90" r:id="rId13"/>
    <p:sldId id="291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  <a:srgbClr val="6C4D2E"/>
    <a:srgbClr val="966B40"/>
    <a:srgbClr val="CFF190"/>
    <a:srgbClr val="FFFFFF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63872-974F-457D-8319-00F77E98E64F}" v="342" dt="2024-09-15T17:17:32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7" autoAdjust="0"/>
    <p:restoredTop sz="95596" autoAdjust="0"/>
  </p:normalViewPr>
  <p:slideViewPr>
    <p:cSldViewPr>
      <p:cViewPr varScale="1">
        <p:scale>
          <a:sx n="78" d="100"/>
          <a:sy n="78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F2474DA-7651-F061-99B8-9CCFC23C81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CAB9513-048F-19DF-702F-0C3B57CA19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907C6D14-F0E6-6F77-DCBA-440E8B927E6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FEB0A315-2FAC-6820-6E6A-E5EC1F57DF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99A7C0C5-9723-3F7D-BB62-A1B735C1DA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74AB29C8-89EF-A095-507E-6482B20ADE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8BD8AC-7859-404B-977D-B734CA7A93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7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33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5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67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849" algn="l" defTabSz="9143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18" algn="l" defTabSz="9143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88" algn="l" defTabSz="9143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57" algn="l" defTabSz="9143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47256B-E1D5-3622-90F6-E42F7671C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9A051-7FDE-44A5-A9B5-74744CEB554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2E07750-DE8C-3B5A-8958-C015503A5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7725B1E-88DC-C0D7-8274-D78213810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BD8AC-7859-404B-977D-B734CA7A930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90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57C06DF-2B98-AF56-F151-926C4A6DB9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0025" y="4048125"/>
            <a:ext cx="7772400" cy="704850"/>
          </a:xfrm>
          <a:effectLst>
            <a:outerShdw dist="17961" dir="2700000" algn="ctr" rotWithShape="0">
              <a:srgbClr val="CFF190"/>
            </a:outerShdw>
          </a:effectLst>
        </p:spPr>
        <p:txBody>
          <a:bodyPr/>
          <a:lstStyle>
            <a:lvl1pPr>
              <a:defRPr sz="3600" i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51A1A8-8397-DCC5-5B69-FE41221050B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0025" y="4733925"/>
            <a:ext cx="7772400" cy="685800"/>
          </a:xfrm>
          <a:effectLst>
            <a:outerShdw dist="17961" dir="2700000" algn="ctr" rotWithShape="0">
              <a:srgbClr val="CFF190"/>
            </a:outerShdw>
          </a:effectLst>
        </p:spPr>
        <p:txBody>
          <a:bodyPr/>
          <a:lstStyle>
            <a:lvl1pPr marL="0" indent="0">
              <a:buFontTx/>
              <a:buNone/>
              <a:defRPr sz="2400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B453-1B70-D333-FA31-BEFCB316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1C874-5205-6DCC-5AAC-9BC7E1817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15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8BD4E-386C-6622-BB51-EAE10878F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86525" y="609600"/>
            <a:ext cx="18288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21CC7-473B-6001-D1FE-751AAB88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0125" y="609600"/>
            <a:ext cx="53340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932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97B4-0918-153A-14F2-0D9F2D8B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B708-13B5-DD00-848E-97013FC6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6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EDAD-3F05-A914-73E8-2F3F9321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0" y="1709742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DFFF-310D-4441-587E-99AF63F6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90" y="4589467"/>
            <a:ext cx="7886700" cy="1500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884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8CFA-93D9-0F86-73B3-671546C6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35FE-1A3F-234E-B116-BCB2B5B43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0125" y="1371600"/>
            <a:ext cx="3581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1E2C7-8627-262B-94E5-A093E650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3925" y="1371600"/>
            <a:ext cx="3581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9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1A36-F676-B124-6653-83225558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812A-5DFD-1458-BF6E-E7AD0E44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42" y="1681164"/>
            <a:ext cx="386873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CF22E-7CB0-2F7A-F149-FFDFE85E2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42" y="2505076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B32AA-419F-6EFA-AA71-48E29104E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2ED8E-49CD-0018-059D-85496698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90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1B3C-4B4D-77A5-47E1-95307059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88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3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B19C-0DA7-04CE-D789-8F4E68B6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2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F103-8649-07D8-B8AB-21219CB0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90" y="987429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F5C3E-D8A2-AD8F-7879-F2185F5B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2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88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C5B8-22BC-21CE-DAF3-7468EA8C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2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73789-A1B4-8CDC-BCB3-EE2A22E47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90" y="987429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71BD3-5CE0-8D13-50CD-7018BD4A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2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84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082D2CF-43CD-B2B3-931F-0292E8D53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609602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49CE02-14C9-15E5-2BC3-2D40F8377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3716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aler.com/topics/nodejs/what-is-node-js/" TargetMode="External"/><Relationship Id="rId3" Type="http://schemas.openxmlformats.org/officeDocument/2006/relationships/hyperlink" Target="https://nodejs.org/en/learn/asynchronous-work/event-loop-timers-and-nexttick" TargetMode="External"/><Relationship Id="rId7" Type="http://schemas.openxmlformats.org/officeDocument/2006/relationships/hyperlink" Target="https://nodejs.org/docs/latest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how-the-single-threaded-non-blocking-io-model-works-in-nodejs/" TargetMode="External"/><Relationship Id="rId5" Type="http://schemas.openxmlformats.org/officeDocument/2006/relationships/hyperlink" Target="https://medium.com/capital-one-tech/node-js-control-flow-an-overview-68f76ef750c3" TargetMode="External"/><Relationship Id="rId4" Type="http://schemas.openxmlformats.org/officeDocument/2006/relationships/hyperlink" Target="https://www.geeksforgeeks.org/explain-the-event-driven-architecture-of-node-j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F9610D5-F1AF-7043-18ED-268AEB8B1C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4" y="304801"/>
            <a:ext cx="6981825" cy="22860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en-US" sz="3200" dirty="0">
                <a:latin typeface="Algerian" panose="04020705040A02060702" pitchFamily="82" charset="0"/>
              </a:rPr>
              <a:t>FULL STACK WEB DEVELOPMENT -2</a:t>
            </a:r>
            <a:br>
              <a:rPr lang="en-US" altLang="en-US" sz="3200" dirty="0">
                <a:latin typeface="Algerian" panose="04020705040A02060702" pitchFamily="82" charset="0"/>
              </a:rPr>
            </a:br>
            <a:r>
              <a:rPr lang="en-US" altLang="en-US" sz="3200" dirty="0">
                <a:latin typeface="Algerian" panose="04020705040A02060702" pitchFamily="82" charset="0"/>
              </a:rPr>
              <a:t>SEM</a:t>
            </a: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-VTH</a:t>
            </a:r>
            <a:endParaRPr lang="en-US" altLang="en-US" sz="3200" dirty="0">
              <a:latin typeface="Algerian" panose="04020705040A02060702" pitchFamily="82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686BFE8-2236-4FD2-E832-850D58A41E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375" y="4723478"/>
            <a:ext cx="7772400" cy="144872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Name:- Anshika Gangwar (22105020)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Roll No. :- 22033105002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:-  B.voc (Web Designing)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 to :- Mr. Kulanshu Sharma</a:t>
            </a:r>
          </a:p>
          <a:p>
            <a:endParaRPr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6F97C-674F-0EF1-BCF7-E984E5AF3523}"/>
              </a:ext>
            </a:extLst>
          </p:cNvPr>
          <p:cNvSpPr txBox="1"/>
          <p:nvPr/>
        </p:nvSpPr>
        <p:spPr>
          <a:xfrm>
            <a:off x="533405" y="2438404"/>
            <a:ext cx="762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6C4D2E"/>
                </a:solidFill>
              </a:rPr>
              <a:t>Topic :- </a:t>
            </a:r>
            <a:r>
              <a:rPr lang="en-US" i="1" dirty="0">
                <a:solidFill>
                  <a:srgbClr val="000000"/>
                </a:solidFill>
              </a:rPr>
              <a:t>Node.js &amp; its core features : Asynchronous , Single threaded &amp; Event- driven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DEC7-FD66-D062-42F0-E97C829C0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685801"/>
            <a:ext cx="7772400" cy="990600"/>
          </a:xfrm>
        </p:spPr>
        <p:txBody>
          <a:bodyPr/>
          <a:lstStyle/>
          <a:p>
            <a:r>
              <a:rPr lang="en-US" b="1" dirty="0"/>
              <a:t>Thread Pool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E5E67-D657-509F-DB02-AEFB3A8D6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1905001"/>
            <a:ext cx="5972175" cy="4038600"/>
          </a:xfrm>
        </p:spPr>
        <p:txBody>
          <a:bodyPr/>
          <a:lstStyle/>
          <a:p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Node.js uses a </a:t>
            </a:r>
            <a:r>
              <a:rPr lang="en-US" sz="1800" b="1" dirty="0">
                <a:latin typeface="Arial Narrow" panose="020B0606020202030204" pitchFamily="34" charset="0"/>
              </a:rPr>
              <a:t>thread pool</a:t>
            </a:r>
            <a:r>
              <a:rPr lang="en-US" sz="1800" dirty="0">
                <a:latin typeface="Arial Narrow" panose="020B0606020202030204" pitchFamily="34" charset="0"/>
              </a:rPr>
              <a:t> (provided by </a:t>
            </a:r>
            <a:r>
              <a:rPr lang="en-US" sz="1800" b="1" dirty="0">
                <a:latin typeface="Arial Narrow" panose="020B0606020202030204" pitchFamily="34" charset="0"/>
              </a:rPr>
              <a:t>libuv</a:t>
            </a:r>
            <a:r>
              <a:rPr lang="en-US" sz="1800" dirty="0">
                <a:latin typeface="Arial Narrow" panose="020B0606020202030204" pitchFamily="34" charset="0"/>
              </a:rPr>
              <a:t>) for handling </a:t>
            </a:r>
            <a:r>
              <a:rPr lang="en-US" sz="1800" b="1" dirty="0">
                <a:latin typeface="Arial Narrow" panose="020B0606020202030204" pitchFamily="34" charset="0"/>
              </a:rPr>
              <a:t>blocking tasks</a:t>
            </a:r>
            <a:r>
              <a:rPr lang="en-US" sz="1800" dirty="0">
                <a:latin typeface="Arial Narrow" panose="020B0606020202030204" pitchFamily="34" charset="0"/>
              </a:rPr>
              <a:t> that cannot be performed by the event loop itself. These tasks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File system operations (like reading or writing files).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DNS lookups.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Compression (e.g., zlib).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Some cryptography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While the main event loop is single-threaded, the </a:t>
            </a:r>
            <a:r>
              <a:rPr lang="en-US" sz="1800" b="1" dirty="0">
                <a:latin typeface="Arial Narrow" panose="020B0606020202030204" pitchFamily="34" charset="0"/>
              </a:rPr>
              <a:t>thread pool</a:t>
            </a:r>
            <a:r>
              <a:rPr lang="en-US" sz="1800" dirty="0">
                <a:latin typeface="Arial Narrow" panose="020B0606020202030204" pitchFamily="34" charset="0"/>
              </a:rPr>
              <a:t> contains multiple threads (typically 4 by default) to handle blocking operations </a:t>
            </a:r>
            <a:r>
              <a:rPr lang="en-US" sz="1800" b="1" dirty="0">
                <a:latin typeface="Arial Narrow" panose="020B0606020202030204" pitchFamily="34" charset="0"/>
              </a:rPr>
              <a:t>asynchronously</a:t>
            </a:r>
            <a:r>
              <a:rPr lang="en-US" sz="1800" dirty="0">
                <a:latin typeface="Arial Narrow" panose="020B0606020202030204" pitchFamily="34" charset="0"/>
              </a:rPr>
              <a:t>. This ensures the main event loop remains non-blocking and responsive.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C2CA6-383B-8109-894C-063BA9EE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514600"/>
            <a:ext cx="3686175" cy="30909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35601-4EC6-B611-E27A-3A09EA80A50F}"/>
              </a:ext>
            </a:extLst>
          </p:cNvPr>
          <p:cNvCxnSpPr/>
          <p:nvPr/>
        </p:nvCxnSpPr>
        <p:spPr bwMode="auto">
          <a:xfrm>
            <a:off x="7467600" y="2819400"/>
            <a:ext cx="914400" cy="91440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234A-D6AA-6F46-0978-44D0DE58CD1D}"/>
              </a:ext>
            </a:extLst>
          </p:cNvPr>
          <p:cNvCxnSpPr>
            <a:cxnSpLocks/>
          </p:cNvCxnSpPr>
          <p:nvPr/>
        </p:nvCxnSpPr>
        <p:spPr bwMode="auto">
          <a:xfrm>
            <a:off x="7467600" y="2438400"/>
            <a:ext cx="76200" cy="2971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829F1-981F-4C98-BECD-76E10CCCEF1E}"/>
              </a:ext>
            </a:extLst>
          </p:cNvPr>
          <p:cNvCxnSpPr>
            <a:cxnSpLocks/>
          </p:cNvCxnSpPr>
          <p:nvPr/>
        </p:nvCxnSpPr>
        <p:spPr bwMode="auto">
          <a:xfrm>
            <a:off x="9020175" y="2438400"/>
            <a:ext cx="0" cy="2971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A59E66-654B-B36B-5A98-C098ABC366EB}"/>
              </a:ext>
            </a:extLst>
          </p:cNvPr>
          <p:cNvCxnSpPr>
            <a:cxnSpLocks/>
          </p:cNvCxnSpPr>
          <p:nvPr/>
        </p:nvCxnSpPr>
        <p:spPr bwMode="auto">
          <a:xfrm>
            <a:off x="7543800" y="5410200"/>
            <a:ext cx="1476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3299EA-9903-959F-ADCB-3A1D45D87257}"/>
              </a:ext>
            </a:extLst>
          </p:cNvPr>
          <p:cNvCxnSpPr>
            <a:cxnSpLocks/>
          </p:cNvCxnSpPr>
          <p:nvPr/>
        </p:nvCxnSpPr>
        <p:spPr bwMode="auto">
          <a:xfrm>
            <a:off x="7467600" y="2438400"/>
            <a:ext cx="1552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5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12D8-F2EC-BB2F-87DD-2A251A3FA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381001"/>
            <a:ext cx="7772400" cy="762000"/>
          </a:xfrm>
        </p:spPr>
        <p:txBody>
          <a:bodyPr/>
          <a:lstStyle/>
          <a:p>
            <a:r>
              <a:rPr lang="en-US" b="1" dirty="0"/>
              <a:t>Combining the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CAD5F-106B-B9DE-9E5F-10617C2F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1447800"/>
            <a:ext cx="4781550" cy="4648200"/>
          </a:xfrm>
        </p:spPr>
        <p:txBody>
          <a:bodyPr/>
          <a:lstStyle/>
          <a:p>
            <a:r>
              <a:rPr lang="en-US" sz="1800" dirty="0">
                <a:latin typeface="Arial Narrow" panose="020B0606020202030204" pitchFamily="34" charset="0"/>
              </a:rPr>
              <a:t>Node.js works as asynchronous, single-threaded, and event-driven simultaneously by combining unique architectural features. Although it uses a </a:t>
            </a:r>
            <a:r>
              <a:rPr lang="en-US" sz="1800" b="1" dirty="0">
                <a:latin typeface="Arial Narrow" panose="020B0606020202030204" pitchFamily="34" charset="0"/>
              </a:rPr>
              <a:t>single thread</a:t>
            </a:r>
            <a:r>
              <a:rPr lang="en-US" sz="1800" dirty="0">
                <a:latin typeface="Arial Narrow" panose="020B0606020202030204" pitchFamily="34" charset="0"/>
              </a:rPr>
              <a:t> for JavaScript execution, it achieves concurrency through </a:t>
            </a:r>
            <a:r>
              <a:rPr lang="en-US" sz="1800" b="1" dirty="0">
                <a:latin typeface="Arial Narrow" panose="020B0606020202030204" pitchFamily="34" charset="0"/>
              </a:rPr>
              <a:t>asynchronous, non-blocking I/O</a:t>
            </a:r>
            <a:r>
              <a:rPr lang="en-US" sz="1800" dirty="0">
                <a:latin typeface="Arial Narrow" panose="020B0606020202030204" pitchFamily="34" charset="0"/>
              </a:rPr>
              <a:t>. Tasks like file reading or database queries are delegated to the system, allowing the main thread to continue processing without being blocked. Node.js operates on an </a:t>
            </a:r>
            <a:r>
              <a:rPr lang="en-US" sz="1800" b="1" dirty="0">
                <a:latin typeface="Arial Narrow" panose="020B0606020202030204" pitchFamily="34" charset="0"/>
              </a:rPr>
              <a:t>event-driven model</a:t>
            </a:r>
            <a:r>
              <a:rPr lang="en-US" sz="1800" dirty="0">
                <a:latin typeface="Arial Narrow" panose="020B0606020202030204" pitchFamily="34" charset="0"/>
              </a:rPr>
              <a:t> where the </a:t>
            </a:r>
            <a:r>
              <a:rPr lang="en-US" sz="1800" b="1" dirty="0">
                <a:latin typeface="Arial Narrow" panose="020B0606020202030204" pitchFamily="34" charset="0"/>
              </a:rPr>
              <a:t>event loop</a:t>
            </a:r>
            <a:r>
              <a:rPr lang="en-US" sz="1800" dirty="0">
                <a:latin typeface="Arial Narrow" panose="020B0606020202030204" pitchFamily="34" charset="0"/>
              </a:rPr>
              <a:t> listens for events like completed I/O operations. Once an event occurs, the corresponding callback is triggered. This non-blocking approach lets Node.js handle multiple tasks simultaneously. As a result, Node.js can manage thousands of concurrent connections efficiently with one thread, making it ideal for scalable, real-time applications.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76B8C-61D6-2CE5-1E48-1305C29A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4" y="1775460"/>
            <a:ext cx="4086225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7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C24D-E85C-ABDA-C392-0058194C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886700" cy="1066800"/>
          </a:xfrm>
        </p:spPr>
        <p:txBody>
          <a:bodyPr/>
          <a:lstStyle/>
          <a:p>
            <a:r>
              <a:rPr lang="en-US" i="1" dirty="0"/>
              <a:t>Bibliography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C9B01-EB5C-3C92-9005-828A96A3B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90" y="3200401"/>
            <a:ext cx="7886700" cy="2362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https://nodejs.org/en/learn/asynchronous-work/event-loop-timers-and-nexttick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https://www.geeksforgeeks.org/explain-the-event-driven-architecture-of-node-js/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https://medium.com/capital-one-tech/node-js-control-flow-an-overview-68f76ef750c3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https://www.geeksforgeeks.org/how-the-single-threaded-non-blocking-io-model-works-in-nodejs/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https://nodejs.org/docs/latest/api/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https://www.scaler.com/topics/nodejs/what-is-node-js/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9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9369EE-BF97-93CB-920F-9067C0D01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523999"/>
            <a:ext cx="6753225" cy="3352801"/>
          </a:xfrm>
        </p:spPr>
        <p:txBody>
          <a:bodyPr/>
          <a:lstStyle/>
          <a:p>
            <a:pPr algn="ctr"/>
            <a:r>
              <a:rPr lang="en-US" dirty="0">
                <a:latin typeface="Goudy Stout" panose="0202090407030B020401" pitchFamily="18" charset="0"/>
                <a:ea typeface="Yu Gothic UI Semibold" panose="020B0700000000000000" pitchFamily="34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47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0D60-3FF4-ED38-B519-F872FA2D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609601"/>
            <a:ext cx="7772400" cy="1219200"/>
          </a:xfrm>
        </p:spPr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Table of 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18AA2-18E2-256D-2219-12BDC89C8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1981200"/>
            <a:ext cx="7772400" cy="48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Node.js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Architecture of node.js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Core features of node.js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Asynchronous &amp; Non – Blocking I/O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Single - Threaded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Event – Driven Architecture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Event Loop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Thread Pool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Combining of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Bibliography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6A69A4-C314-C516-B4F8-C10F21F0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6" y="381001"/>
            <a:ext cx="4162425" cy="1143000"/>
          </a:xfrm>
        </p:spPr>
        <p:txBody>
          <a:bodyPr/>
          <a:lstStyle/>
          <a:p>
            <a:r>
              <a:rPr lang="en-US" b="1" dirty="0"/>
              <a:t>Node.js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A12F35E-CA78-68A1-C652-DEA992F261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0029" y="3380901"/>
            <a:ext cx="341471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 b="1" i="0" dirty="0">
                <a:latin typeface="Arial" panose="020B0604020202020204" pitchFamily="34" charset="0"/>
              </a:rPr>
              <a:t>Key Features:</a:t>
            </a:r>
          </a:p>
          <a:p>
            <a:pPr marL="285750" indent="-285750" eaLnBrk="0" hangingPunct="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1800" i="0" dirty="0">
                <a:latin typeface="Arial" panose="020B0604020202020204" pitchFamily="34" charset="0"/>
              </a:rPr>
              <a:t>Built on Chrome's V8 Engine</a:t>
            </a:r>
          </a:p>
          <a:p>
            <a:pPr marL="285750" indent="-285750" eaLnBrk="0" hangingPunct="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1800" i="0" dirty="0">
                <a:latin typeface="Arial" panose="020B0604020202020204" pitchFamily="34" charset="0"/>
              </a:rPr>
              <a:t>Cross-Platform Compatibility</a:t>
            </a:r>
          </a:p>
          <a:p>
            <a:pPr marL="285750" indent="-285750" eaLnBrk="0" hangingPunct="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1800" i="0" dirty="0">
                <a:latin typeface="Arial" panose="020B0604020202020204" pitchFamily="34" charset="0"/>
              </a:rPr>
              <a:t>Non-blocking I/O</a:t>
            </a:r>
          </a:p>
          <a:p>
            <a:pPr eaLnBrk="0" hangingPunct="0">
              <a:spcBef>
                <a:spcPct val="0"/>
              </a:spcBef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471BC-0014-FD0E-0D82-F770121618EA}"/>
              </a:ext>
            </a:extLst>
          </p:cNvPr>
          <p:cNvSpPr txBox="1"/>
          <p:nvPr/>
        </p:nvSpPr>
        <p:spPr>
          <a:xfrm>
            <a:off x="4518734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CD871E-3BF6-981F-FE83-BBC0BB049E97}"/>
              </a:ext>
            </a:extLst>
          </p:cNvPr>
          <p:cNvSpPr txBox="1"/>
          <p:nvPr/>
        </p:nvSpPr>
        <p:spPr>
          <a:xfrm>
            <a:off x="428632" y="1600200"/>
            <a:ext cx="754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/>
              <a:t>Definition:- </a:t>
            </a:r>
          </a:p>
          <a:p>
            <a:pPr algn="l"/>
            <a:r>
              <a:rPr lang="en-US" altLang="en-US" sz="1800" dirty="0">
                <a:latin typeface="Arial" panose="020B0604020202020204" pitchFamily="34" charset="0"/>
              </a:rPr>
              <a:t>                  Node.js is a runtime environment that allows JavaScript to run on the server-side.</a:t>
            </a:r>
            <a:endParaRPr lang="en-US" sz="1800" dirty="0"/>
          </a:p>
        </p:txBody>
      </p:sp>
      <p:pic>
        <p:nvPicPr>
          <p:cNvPr id="1027" name="Picture 3" descr="Unveiling the Power of Node.js: A Symphony of V8, ECMAScript, and  Server-Side Magic">
            <a:extLst>
              <a:ext uri="{FF2B5EF4-FFF2-40B4-BE49-F238E27FC236}">
                <a16:creationId xmlns:a16="http://schemas.microsoft.com/office/drawing/2014/main" id="{D92FBF37-9828-E510-C9A3-86D1959A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32" y="3810000"/>
            <a:ext cx="4572000" cy="27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The Powerhouse Behind Node.js: A Deep Dive into Google Chrome V8 Engine |  by TUSHAR KANJARIYA | JavaScript in Plain English">
            <a:extLst>
              <a:ext uri="{FF2B5EF4-FFF2-40B4-BE49-F238E27FC236}">
                <a16:creationId xmlns:a16="http://schemas.microsoft.com/office/drawing/2014/main" id="{0A899E4C-ADC7-31D7-550C-05622491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58229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2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488F-E791-5F15-46D4-07F5F4B4B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685801"/>
            <a:ext cx="7772400" cy="838200"/>
          </a:xfrm>
        </p:spPr>
        <p:txBody>
          <a:bodyPr/>
          <a:lstStyle/>
          <a:p>
            <a:r>
              <a:rPr lang="en-US" b="1" dirty="0"/>
              <a:t>Architecture of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0DDC7-39A4-4F74-5E1C-742A4EB59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2133601"/>
            <a:ext cx="3838575" cy="3200400"/>
          </a:xfrm>
        </p:spPr>
        <p:txBody>
          <a:bodyPr/>
          <a:lstStyle/>
          <a:p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Node.js architecture is </a:t>
            </a:r>
            <a:r>
              <a:rPr lang="en-US" sz="1800" b="1" i="1" dirty="0">
                <a:latin typeface="Arial Narrow" panose="020B0606020202030204" pitchFamily="34" charset="0"/>
                <a:cs typeface="Arial" panose="020B0604020202020204" pitchFamily="34" charset="0"/>
              </a:rPr>
              <a:t>single-threaded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1800" b="1" i="1" dirty="0">
                <a:latin typeface="Arial Narrow" panose="020B0606020202030204" pitchFamily="34" charset="0"/>
                <a:cs typeface="Arial" panose="020B0604020202020204" pitchFamily="34" charset="0"/>
              </a:rPr>
              <a:t>asynchronous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, and </a:t>
            </a:r>
            <a:r>
              <a:rPr lang="en-US" sz="1800" b="1" i="1" dirty="0">
                <a:latin typeface="Arial Narrow" panose="020B0606020202030204" pitchFamily="34" charset="0"/>
                <a:cs typeface="Arial" panose="020B0604020202020204" pitchFamily="34" charset="0"/>
              </a:rPr>
              <a:t>event-driven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. It uses a single thread to handle multiple requests concurrently, relying on an </a:t>
            </a:r>
            <a:r>
              <a:rPr lang="en-US" sz="1800" b="1" i="1" dirty="0">
                <a:latin typeface="Arial Narrow" panose="020B0606020202030204" pitchFamily="34" charset="0"/>
                <a:cs typeface="Arial" panose="020B0604020202020204" pitchFamily="34" charset="0"/>
              </a:rPr>
              <a:t>event loop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 to manage incoming tasks. Non-blocking I/O operations are handled using the </a:t>
            </a:r>
            <a:r>
              <a:rPr lang="en-US" sz="1800" b="1" i="1" dirty="0">
                <a:latin typeface="Arial Narrow" panose="020B0606020202030204" pitchFamily="34" charset="0"/>
                <a:cs typeface="Arial" panose="020B0604020202020204" pitchFamily="34" charset="0"/>
              </a:rPr>
              <a:t>libuv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 library, which offloads heavy tasks to a </a:t>
            </a:r>
            <a:r>
              <a:rPr lang="en-US" sz="1800" b="1" i="1" dirty="0">
                <a:latin typeface="Arial Narrow" panose="020B0606020202030204" pitchFamily="34" charset="0"/>
                <a:cs typeface="Arial" panose="020B0604020202020204" pitchFamily="34" charset="0"/>
              </a:rPr>
              <a:t>thread pool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. The </a:t>
            </a:r>
            <a:r>
              <a:rPr lang="en-US" sz="1800" b="1" i="1" dirty="0">
                <a:latin typeface="Arial Narrow" panose="020B0606020202030204" pitchFamily="34" charset="0"/>
                <a:cs typeface="Arial" panose="020B0604020202020204" pitchFamily="34" charset="0"/>
              </a:rPr>
              <a:t>V8 engine</a:t>
            </a:r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 executes JavaScript code efficiently. This architecture allows Node.js to handle many simultaneous connections with minimal overhead, making it ideal for real-time applications and APIs.</a:t>
            </a:r>
            <a:endParaRPr lang="en-US" altLang="ko-KR" sz="1800" dirty="0">
              <a:solidFill>
                <a:schemeClr val="tx2"/>
              </a:solidFill>
              <a:latin typeface="Arial Narrow" panose="020B0606020202030204" pitchFamily="34" charset="0"/>
              <a:ea typeface="굴림" panose="020B0503020000020004" pitchFamily="34" charset="-127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847F0-BFC7-A13C-0A6F-895505AA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057399"/>
            <a:ext cx="4267543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4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ABC0-CB3E-086E-3A2D-735DBE13E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609600"/>
            <a:ext cx="6905625" cy="1514475"/>
          </a:xfrm>
        </p:spPr>
        <p:txBody>
          <a:bodyPr/>
          <a:lstStyle/>
          <a:p>
            <a:pPr algn="ctr"/>
            <a:r>
              <a:rPr lang="en-US" b="1" dirty="0"/>
              <a:t>Core features of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4164B-37BC-A98F-22BD-75933B26D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4865518"/>
            <a:ext cx="2286000" cy="1865631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Node.js performs non-blocking I/O operations, allowing tasks to run in the background without waiting for completion.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7957D4F-CD67-6112-C44D-3A4F97A06ABD}"/>
              </a:ext>
            </a:extLst>
          </p:cNvPr>
          <p:cNvSpPr/>
          <p:nvPr/>
        </p:nvSpPr>
        <p:spPr bwMode="auto">
          <a:xfrm>
            <a:off x="685801" y="2895600"/>
            <a:ext cx="2133599" cy="10668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rgbClr val="000000"/>
                </a:solidFill>
              </a:rPr>
              <a:t>Asynchronous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I/O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98872C5-2AF1-8603-A1ED-79CD7907F516}"/>
              </a:ext>
            </a:extLst>
          </p:cNvPr>
          <p:cNvSpPr/>
          <p:nvPr/>
        </p:nvSpPr>
        <p:spPr bwMode="auto">
          <a:xfrm>
            <a:off x="3581400" y="2885440"/>
            <a:ext cx="2209800" cy="10668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rgbClr val="000000"/>
                </a:solidFill>
              </a:rPr>
              <a:t>Single threaded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F878A8C-B29C-829B-BCAD-00C88191FB97}"/>
              </a:ext>
            </a:extLst>
          </p:cNvPr>
          <p:cNvSpPr/>
          <p:nvPr/>
        </p:nvSpPr>
        <p:spPr bwMode="auto">
          <a:xfrm>
            <a:off x="6400801" y="2921000"/>
            <a:ext cx="2133599" cy="10668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rgbClr val="000000"/>
                </a:solidFill>
              </a:rPr>
              <a:t>Event – driven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Architecture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FC03C-7435-3890-6758-579C93FEA535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676400"/>
            <a:ext cx="0" cy="6096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F96730-D58E-47F1-AEA4-F3A2C2640C80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286000"/>
            <a:ext cx="5867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4FDEDC-092B-0E09-F610-1872227290D9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263458"/>
            <a:ext cx="0" cy="6575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6E6D30-4B08-4691-F18C-87B1895CA477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263458"/>
            <a:ext cx="0" cy="632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1AB204-EED0-AB98-2A93-9C683AFA1896}"/>
              </a:ext>
            </a:extLst>
          </p:cNvPr>
          <p:cNvCxnSpPr>
            <a:cxnSpLocks/>
          </p:cNvCxnSpPr>
          <p:nvPr/>
        </p:nvCxnSpPr>
        <p:spPr bwMode="auto">
          <a:xfrm>
            <a:off x="7543800" y="2288858"/>
            <a:ext cx="0" cy="632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368E0559-851A-9367-2556-1CFED845FC2B}"/>
              </a:ext>
            </a:extLst>
          </p:cNvPr>
          <p:cNvSpPr/>
          <p:nvPr/>
        </p:nvSpPr>
        <p:spPr bwMode="auto">
          <a:xfrm>
            <a:off x="1434084" y="4058285"/>
            <a:ext cx="484632" cy="685800"/>
          </a:xfrm>
          <a:prstGeom prst="downArrow">
            <a:avLst/>
          </a:prstGeom>
          <a:noFill/>
          <a:ln w="19050">
            <a:solidFill>
              <a:srgbClr val="00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B2C568F0-D2EC-7A1D-5C29-2C79F1B30107}"/>
              </a:ext>
            </a:extLst>
          </p:cNvPr>
          <p:cNvSpPr/>
          <p:nvPr/>
        </p:nvSpPr>
        <p:spPr bwMode="auto">
          <a:xfrm>
            <a:off x="4367784" y="4058285"/>
            <a:ext cx="484632" cy="685800"/>
          </a:xfrm>
          <a:prstGeom prst="downArrow">
            <a:avLst/>
          </a:prstGeom>
          <a:noFill/>
          <a:ln w="19050">
            <a:solidFill>
              <a:srgbClr val="00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0A8656A-3703-BF54-C1EB-DB9FFAC189E6}"/>
              </a:ext>
            </a:extLst>
          </p:cNvPr>
          <p:cNvSpPr/>
          <p:nvPr/>
        </p:nvSpPr>
        <p:spPr bwMode="auto">
          <a:xfrm>
            <a:off x="7301484" y="4083050"/>
            <a:ext cx="484632" cy="685800"/>
          </a:xfrm>
          <a:prstGeom prst="downArrow">
            <a:avLst/>
          </a:prstGeom>
          <a:noFill/>
          <a:ln w="19050">
            <a:solidFill>
              <a:srgbClr val="00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41C028-A2EC-E7B6-E0C1-51AC9C6EA969}"/>
              </a:ext>
            </a:extLst>
          </p:cNvPr>
          <p:cNvSpPr txBox="1"/>
          <p:nvPr/>
        </p:nvSpPr>
        <p:spPr>
          <a:xfrm>
            <a:off x="3429000" y="4850130"/>
            <a:ext cx="213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Node.js uses a single thread to handle multiple client requests efficiently via the event loop.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609613-2E28-BF3C-2D67-95632B4FBE4D}"/>
              </a:ext>
            </a:extLst>
          </p:cNvPr>
          <p:cNvSpPr txBox="1"/>
          <p:nvPr/>
        </p:nvSpPr>
        <p:spPr>
          <a:xfrm>
            <a:off x="6248400" y="4865518"/>
            <a:ext cx="2438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Node.js operates on an event-driven model where actions are triggered by events and handled via callbacks.</a:t>
            </a:r>
          </a:p>
        </p:txBody>
      </p:sp>
    </p:spTree>
    <p:extLst>
      <p:ext uri="{BB962C8B-B14F-4D97-AF65-F5344CB8AC3E}">
        <p14:creationId xmlns:p14="http://schemas.microsoft.com/office/powerpoint/2010/main" val="283341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88E0-998A-730D-E625-B958F022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52401"/>
            <a:ext cx="7772400" cy="1524000"/>
          </a:xfrm>
        </p:spPr>
        <p:txBody>
          <a:bodyPr/>
          <a:lstStyle/>
          <a:p>
            <a:r>
              <a:rPr lang="en-US" b="1" dirty="0"/>
              <a:t>Asynchronous  &amp; Non-Blocking I/O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249AA-EBB2-032D-8D5B-3045AADCC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1676401"/>
            <a:ext cx="4829175" cy="4724399"/>
          </a:xfrm>
        </p:spPr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Narrow" panose="020B0606020202030204" pitchFamily="34" charset="0"/>
              </a:rPr>
              <a:t>Non-Blocking I/O</a:t>
            </a:r>
            <a:r>
              <a:rPr lang="en-US" sz="1800" dirty="0">
                <a:latin typeface="Arial Narrow" panose="020B0606020202030204" pitchFamily="34" charset="0"/>
              </a:rPr>
              <a:t>: When a request is made to a Node.js server, it doesn’t block the execution until the response is ready. Instead, Node.js moves on to the next request. Once the response is ready, it calls a callback function, allowing other processes to continue in the meantime.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Narrow" panose="020B0606020202030204" pitchFamily="34" charset="0"/>
              </a:rPr>
              <a:t>Asynchronous</a:t>
            </a:r>
            <a:r>
              <a:rPr lang="en-US" sz="1800" dirty="0">
                <a:latin typeface="Arial Narrow" panose="020B0606020202030204" pitchFamily="34" charset="0"/>
              </a:rPr>
              <a:t>: Node.js supports asynchronous operations, meaning it can perform multiple operations in the background (like reading a file or accessing a database) without waiting for each task to finish before starting the next.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088E3-7786-B088-FB46-E2FD73DD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074" y="2362200"/>
            <a:ext cx="3885278" cy="26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7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6E8C-D889-CCBB-5EB1-2FEE3428A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67" y="714375"/>
            <a:ext cx="7772400" cy="962025"/>
          </a:xfrm>
        </p:spPr>
        <p:txBody>
          <a:bodyPr/>
          <a:lstStyle/>
          <a:p>
            <a:r>
              <a:rPr lang="en-US" b="1" dirty="0"/>
              <a:t>Single - Threaded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57E678-7866-500C-B8E3-421204F6C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2286000"/>
            <a:ext cx="5210175" cy="4267200"/>
          </a:xfrm>
        </p:spPr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Despite handling many operations concurrently, Node.js runs on a </a:t>
            </a:r>
            <a:r>
              <a:rPr lang="en-US" sz="1800" b="1" dirty="0">
                <a:latin typeface="Arial Narrow" panose="020B0606020202030204" pitchFamily="34" charset="0"/>
              </a:rPr>
              <a:t>single thread</a:t>
            </a:r>
            <a:r>
              <a:rPr lang="en-US" sz="1800" dirty="0">
                <a:latin typeface="Arial Narrow" panose="020B0606020202030204" pitchFamily="34" charset="0"/>
              </a:rPr>
              <a:t> using an event loop. It doesn’t spawn new threads for each request, which avoids the overhead of thread creation and management seen in traditional multi-threaded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The single thread is based on the </a:t>
            </a:r>
            <a:r>
              <a:rPr lang="en-US" sz="1800" b="1" dirty="0">
                <a:latin typeface="Arial Narrow" panose="020B0606020202030204" pitchFamily="34" charset="0"/>
              </a:rPr>
              <a:t>event loop</a:t>
            </a:r>
            <a:r>
              <a:rPr lang="en-US" sz="1800" dirty="0">
                <a:latin typeface="Arial Narrow" panose="020B0606020202030204" pitchFamily="34" charset="0"/>
              </a:rPr>
              <a:t>, which manages the asynchronous calls. This architecture enables it to handle thousands of concurrent connections with very minimal cost to memory and CPU usage.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DFB6B-8929-82FB-DE6A-B71180AE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826" y="2939684"/>
            <a:ext cx="3615241" cy="25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4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8652-D183-119F-E4C5-03AF8869C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990601"/>
            <a:ext cx="7772400" cy="1219200"/>
          </a:xfrm>
        </p:spPr>
        <p:txBody>
          <a:bodyPr/>
          <a:lstStyle/>
          <a:p>
            <a:r>
              <a:rPr lang="en-US" b="1" dirty="0"/>
              <a:t>Event – Driven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43FC-BFBE-655F-F8F9-E927B4EE9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2286000"/>
            <a:ext cx="5057775" cy="3991841"/>
          </a:xfrm>
        </p:spPr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Node.js applications are </a:t>
            </a:r>
            <a:r>
              <a:rPr lang="en-US" sz="1800" b="1" dirty="0">
                <a:latin typeface="Arial Narrow" panose="020B0606020202030204" pitchFamily="34" charset="0"/>
              </a:rPr>
              <a:t>event-driven</a:t>
            </a:r>
            <a:r>
              <a:rPr lang="en-US" sz="1800" dirty="0">
                <a:latin typeface="Arial Narrow" panose="020B0606020202030204" pitchFamily="34" charset="0"/>
              </a:rPr>
              <a:t>. This means that much of the work is done by listening to events (e.g., an HTTP request is received, or a file is ready to be read), and then executing callbacks when those events are triggered.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The </a:t>
            </a:r>
            <a:r>
              <a:rPr lang="en-US" sz="1800" b="1" dirty="0">
                <a:latin typeface="Arial Narrow" panose="020B0606020202030204" pitchFamily="34" charset="0"/>
              </a:rPr>
              <a:t>event loop</a:t>
            </a:r>
            <a:r>
              <a:rPr lang="en-US" sz="1800" dirty="0">
                <a:latin typeface="Arial Narrow" panose="020B0606020202030204" pitchFamily="34" charset="0"/>
              </a:rPr>
              <a:t> constantly checks for events that have occurred (such as data arriving from the network or I/O completing) and then dispatches them to the appropriate callbacks.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C75B8-6868-706F-D75C-BA1A97FB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8" y="3200400"/>
            <a:ext cx="3657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9031-450B-5F28-191D-4227E4AFB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33400"/>
            <a:ext cx="7772400" cy="990599"/>
          </a:xfrm>
        </p:spPr>
        <p:txBody>
          <a:bodyPr/>
          <a:lstStyle/>
          <a:p>
            <a:r>
              <a:rPr lang="en-US" b="1" dirty="0"/>
              <a:t>Event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A7942-18CF-F297-E6D0-DBB9833F7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" y="2286000"/>
            <a:ext cx="5286375" cy="3886200"/>
          </a:xfrm>
        </p:spPr>
        <p:txBody>
          <a:bodyPr/>
          <a:lstStyle/>
          <a:p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The </a:t>
            </a:r>
            <a:r>
              <a:rPr lang="en-US" sz="1800" b="1" dirty="0">
                <a:latin typeface="Arial Narrow" panose="020B0606020202030204" pitchFamily="34" charset="0"/>
              </a:rPr>
              <a:t>event loop</a:t>
            </a:r>
            <a:r>
              <a:rPr lang="en-US" sz="1800" dirty="0">
                <a:latin typeface="Arial Narrow" panose="020B0606020202030204" pitchFamily="34" charset="0"/>
              </a:rPr>
              <a:t> is the core of Node.js’s asynchronous architecture. It allows Node.js to handle multiple tasks (I/O operations, HTTP requests, etc.) with a single thread.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It continuously checks for pending events (like completed I/O operations or timers) and executes corresponding </a:t>
            </a:r>
            <a:r>
              <a:rPr lang="en-US" sz="1800" b="1" dirty="0">
                <a:latin typeface="Arial Narrow" panose="020B0606020202030204" pitchFamily="34" charset="0"/>
              </a:rPr>
              <a:t>callbacks</a:t>
            </a:r>
            <a:r>
              <a:rPr lang="en-US" sz="1800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 Narrow" panose="020B0606020202030204" pitchFamily="34" charset="0"/>
              </a:rPr>
              <a:t>Tasks like network requests, file system reads/writes, and database queries are initiated asynchronously, and the event loop waits for them to complete before triggering the callback.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A1571-A685-937C-140D-7F6301B11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08" y="2507456"/>
            <a:ext cx="3571875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0230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powerpoint-template 6">
      <a:dk1>
        <a:srgbClr val="4D4D4D"/>
      </a:dk1>
      <a:lt1>
        <a:srgbClr val="FFFFFF"/>
      </a:lt1>
      <a:dk2>
        <a:srgbClr val="4D4D4D"/>
      </a:dk2>
      <a:lt2>
        <a:srgbClr val="A1CA66"/>
      </a:lt2>
      <a:accent1>
        <a:srgbClr val="4B782A"/>
      </a:accent1>
      <a:accent2>
        <a:srgbClr val="B1D774"/>
      </a:accent2>
      <a:accent3>
        <a:srgbClr val="FFFFFF"/>
      </a:accent3>
      <a:accent4>
        <a:srgbClr val="404040"/>
      </a:accent4>
      <a:accent5>
        <a:srgbClr val="B1BEAC"/>
      </a:accent5>
      <a:accent6>
        <a:srgbClr val="A0C368"/>
      </a:accent6>
      <a:hlink>
        <a:srgbClr val="9DBC2A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17593B"/>
        </a:lt2>
        <a:accent1>
          <a:srgbClr val="2167BF"/>
        </a:accent1>
        <a:accent2>
          <a:srgbClr val="7F7863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726C59"/>
        </a:accent6>
        <a:hlink>
          <a:srgbClr val="4588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2C86AA"/>
        </a:lt2>
        <a:accent1>
          <a:srgbClr val="4B782A"/>
        </a:accent1>
        <a:accent2>
          <a:srgbClr val="38AFD0"/>
        </a:accent2>
        <a:accent3>
          <a:srgbClr val="FFFFFF"/>
        </a:accent3>
        <a:accent4>
          <a:srgbClr val="404040"/>
        </a:accent4>
        <a:accent5>
          <a:srgbClr val="B1BEAC"/>
        </a:accent5>
        <a:accent6>
          <a:srgbClr val="329EBC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5">
        <a:dk1>
          <a:srgbClr val="4D4D4D"/>
        </a:dk1>
        <a:lt1>
          <a:srgbClr val="FFFFFF"/>
        </a:lt1>
        <a:dk2>
          <a:srgbClr val="4D4D4D"/>
        </a:dk2>
        <a:lt2>
          <a:srgbClr val="A1CA66"/>
        </a:lt2>
        <a:accent1>
          <a:srgbClr val="B1D774"/>
        </a:accent1>
        <a:accent2>
          <a:srgbClr val="C9E784"/>
        </a:accent2>
        <a:accent3>
          <a:srgbClr val="FFFFFF"/>
        </a:accent3>
        <a:accent4>
          <a:srgbClr val="404040"/>
        </a:accent4>
        <a:accent5>
          <a:srgbClr val="D5E8BC"/>
        </a:accent5>
        <a:accent6>
          <a:srgbClr val="B6D177"/>
        </a:accent6>
        <a:hlink>
          <a:srgbClr val="BFE2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6">
        <a:dk1>
          <a:srgbClr val="4D4D4D"/>
        </a:dk1>
        <a:lt1>
          <a:srgbClr val="FFFFFF"/>
        </a:lt1>
        <a:dk2>
          <a:srgbClr val="4D4D4D"/>
        </a:dk2>
        <a:lt2>
          <a:srgbClr val="A1CA66"/>
        </a:lt2>
        <a:accent1>
          <a:srgbClr val="4B782A"/>
        </a:accent1>
        <a:accent2>
          <a:srgbClr val="B1D774"/>
        </a:accent2>
        <a:accent3>
          <a:srgbClr val="FFFFFF"/>
        </a:accent3>
        <a:accent4>
          <a:srgbClr val="404040"/>
        </a:accent4>
        <a:accent5>
          <a:srgbClr val="B1BEAC"/>
        </a:accent5>
        <a:accent6>
          <a:srgbClr val="A0C368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434</TotalTime>
  <Words>970</Words>
  <Application>Microsoft Office PowerPoint</Application>
  <PresentationFormat>On-screen Show (4:3)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Algerian</vt:lpstr>
      <vt:lpstr>Arial</vt:lpstr>
      <vt:lpstr>Arial Narrow</vt:lpstr>
      <vt:lpstr>Courier New</vt:lpstr>
      <vt:lpstr>Goudy Stout</vt:lpstr>
      <vt:lpstr>Microsoft Sans Serif</vt:lpstr>
      <vt:lpstr>Wingdings</vt:lpstr>
      <vt:lpstr>powerpoint-template</vt:lpstr>
      <vt:lpstr>FULL STACK WEB DEVELOPMENT -2 SEM-VTH</vt:lpstr>
      <vt:lpstr>Table of  Content</vt:lpstr>
      <vt:lpstr>Node.js</vt:lpstr>
      <vt:lpstr>Architecture of Node.js</vt:lpstr>
      <vt:lpstr>Core features of Node.js</vt:lpstr>
      <vt:lpstr>Asynchronous  &amp; Non-Blocking I/O </vt:lpstr>
      <vt:lpstr>Single - Threaded</vt:lpstr>
      <vt:lpstr>Event – Driven Architecture</vt:lpstr>
      <vt:lpstr>Event loop</vt:lpstr>
      <vt:lpstr>Thread Pool</vt:lpstr>
      <vt:lpstr>Combining the Features</vt:lpstr>
      <vt:lpstr>Bibliography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udit gangwar</dc:creator>
  <cp:lastModifiedBy>udit gangwar</cp:lastModifiedBy>
  <cp:revision>2</cp:revision>
  <dcterms:created xsi:type="dcterms:W3CDTF">2024-09-13T18:23:04Z</dcterms:created>
  <dcterms:modified xsi:type="dcterms:W3CDTF">2024-11-19T07:37:49Z</dcterms:modified>
</cp:coreProperties>
</file>