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5375D4-6EBD-4BBE-BD19-A2537C9D162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91E1-3CBA-FEFE-F133-FB90DA5E1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A4C7D-0328-163F-FC32-CBB7328DA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E0D9F-F03D-D456-4C93-F402E7BB2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8775-725A-4E0F-A1AC-5598DC64352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7F06D-C11A-4CAE-A1DF-BDC1F48F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CDD1F-8E36-10EE-4CDB-7047F575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EEA7-C704-495F-908A-1BA7BD4FD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11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FC90-0BAB-A4BA-828E-28B38C67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07C8C-5743-31B1-2B3D-80F66DDFB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0EF5C-AA18-A0AC-3745-46BD0E30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8775-725A-4E0F-A1AC-5598DC64352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4C219-927E-91A5-F294-D3F196AD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09308-22C7-5F0C-5B97-85477A47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EEA7-C704-495F-908A-1BA7BD4FD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23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C9A50-E992-B67A-2D62-38429DD66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644E1-F901-CB68-436A-09AB0E97E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FCD20-E6BF-DDA5-0CF3-00B1856D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8775-725A-4E0F-A1AC-5598DC64352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C399E-6CE9-4513-31E1-48626F74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75F63-52C4-6B51-CE9C-ADC61F0B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EEA7-C704-495F-908A-1BA7BD4FD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10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71F3-118A-375E-2913-0C7CFEED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DF5A0-C8E2-E78B-CAF9-BBD3906A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BF739-6858-4C02-8787-2718DC5E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8775-725A-4E0F-A1AC-5598DC64352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16942-8C2A-7BA5-671C-E7BB7AF5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C1BEF-34EA-E3ED-67C5-B4A491E9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EEA7-C704-495F-908A-1BA7BD4FD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24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A97E-8A72-ED5E-51AD-7BA7C025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D5B93-C29D-92E8-B8D4-B8C723B39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9AFC6-4915-D001-4096-A1DB0436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8775-725A-4E0F-A1AC-5598DC64352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1D5FC-B5C4-A625-E88C-4C12B69D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A33F7-EB29-50D0-4898-6E74CD5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EEA7-C704-495F-908A-1BA7BD4FD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63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5495-56C3-2D27-B671-3FBC457E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66AA3-36AD-ECA2-BA05-F9ED5B038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16269-34E5-B11E-4686-48BDA2872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394AB-A097-00B1-8925-C5B310CB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8775-725A-4E0F-A1AC-5598DC64352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39C7B-CA35-167C-7B05-434C5FD4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770F0-AF57-0A85-CA1D-BCCBDA89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EEA7-C704-495F-908A-1BA7BD4FD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60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D65F-4F0D-9257-29BD-FEA40BF0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AC476-826B-4F97-3163-05AAF3AA7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ABBB0-8BE4-CB23-CF1E-92A0039C1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668D2-5EC0-8C51-63D1-E008C12A2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B7A3A-607F-9018-0B0C-DF656F447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5CEB0-23F6-3309-172B-FFE44F6E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8775-725A-4E0F-A1AC-5598DC64352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2A78F-A7A5-D75C-9F81-80961244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11CE9-14EC-4D48-52F3-C7B593C8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EEA7-C704-495F-908A-1BA7BD4FD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38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7B9B-EB7F-65F6-20A3-CB1F0C85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D2CEA-910A-D847-AE42-C982B542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8775-725A-4E0F-A1AC-5598DC64352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DC820-6F34-72D4-BA8F-79A187A6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C8C9-E632-05F3-B098-E7023202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EEA7-C704-495F-908A-1BA7BD4FD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24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55C41-8789-B689-2F2D-5132FA2A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8775-725A-4E0F-A1AC-5598DC64352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60F874-68E4-B49E-A4AC-363CEDA7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9616A-7218-CD8E-D682-5A695206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EEA7-C704-495F-908A-1BA7BD4FD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36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0CCE-E20F-889E-C12C-1B577AA8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B5A9-DBF4-864D-BF99-2C6D67786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3FE9A-5E2C-7A53-2ECF-A193948DC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DB1D3-4629-48AC-FE00-155EE505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8775-725A-4E0F-A1AC-5598DC64352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4F602-41E1-583A-5E80-048FF896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544AB-0F30-A78E-C61A-8040AC1B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EEA7-C704-495F-908A-1BA7BD4FD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64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E843-1860-A9E2-6830-607773A0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D4136-DF91-216E-8186-E2D542F43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FF8B1-6BD5-DD6C-7700-9113C9BFA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9FBBC-E6E8-DF75-50E1-BB335EBE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8775-725A-4E0F-A1AC-5598DC64352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821FC-1C21-84B8-2720-F408826C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D152F-C402-6DB6-89A5-F935A0A6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EEA7-C704-495F-908A-1BA7BD4FD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5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E80E2-0E1E-CF91-FEBD-E0B0C63F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1B8DD-9A29-330F-FC3C-4279770F0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8F6C1-C99E-377E-E409-2761D5842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88775-725A-4E0F-A1AC-5598DC64352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1A1EB-2BED-AD22-6924-51A98AFBF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E8E65-2EDC-6A45-662E-191DCC77E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BEEA7-C704-495F-908A-1BA7BD4FD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47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9C3F-2FFB-4071-DB8B-E10F0DB77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976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b="1" i="0" dirty="0">
                <a:effectLst/>
                <a:latin typeface="Segoe UI Variable Text" pitchFamily="2" charset="0"/>
              </a:rPr>
              <a:t>Title</a:t>
            </a:r>
            <a:r>
              <a:rPr lang="en-US" sz="3200" b="0" i="0" dirty="0">
                <a:effectLst/>
                <a:latin typeface="Segoe UI Variable Text" pitchFamily="2" charset="0"/>
              </a:rPr>
              <a:t>: “</a:t>
            </a:r>
            <a:r>
              <a:rPr lang="en-US" sz="3200" dirty="0">
                <a:latin typeface="Segoe UI Variable Text" pitchFamily="2" charset="0"/>
              </a:rPr>
              <a:t>How Node.js is </a:t>
            </a:r>
            <a:r>
              <a:rPr lang="en-US" sz="3200" b="0" i="0" dirty="0">
                <a:effectLst/>
                <a:latin typeface="Segoe UI Variable Text" pitchFamily="2" charset="0"/>
              </a:rPr>
              <a:t>Asynchronous, Single-Threaded, Event-Driven Architecture at same time."</a:t>
            </a:r>
            <a:br>
              <a:rPr lang="en-US" sz="3200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</a:b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28928-0453-C726-DE5A-B129BF64A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852" y="2601119"/>
            <a:ext cx="9144000" cy="1655762"/>
          </a:xfrm>
        </p:spPr>
        <p:txBody>
          <a:bodyPr/>
          <a:lstStyle/>
          <a:p>
            <a:pPr algn="l"/>
            <a:r>
              <a:rPr lang="en-US" dirty="0" err="1"/>
              <a:t>Subtitle:Brief</a:t>
            </a:r>
            <a:r>
              <a:rPr lang="en-US" dirty="0"/>
              <a:t> introduction to Node.js.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3C6F5-18B9-697D-D8B4-8B99B50B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817" y="2481007"/>
            <a:ext cx="4301612" cy="286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3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7361-F121-7DE2-342B-B1BEFBFF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0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E02C5-6F61-7732-6D41-1BFB34136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50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Node.js’s unique combination of being single-threaded, asynchronous, and event-driven allows it to:</a:t>
            </a:r>
          </a:p>
          <a:p>
            <a:pPr marL="0" indent="0">
              <a:buNone/>
            </a:pPr>
            <a:r>
              <a:rPr lang="en-US" sz="2000" dirty="0" err="1"/>
              <a:t>andle</a:t>
            </a:r>
            <a:r>
              <a:rPr lang="en-US" sz="2000" dirty="0"/>
              <a:t> high-throughput applications with ease.</a:t>
            </a:r>
          </a:p>
          <a:p>
            <a:r>
              <a:rPr lang="en-US" sz="2000" dirty="0"/>
              <a:t>Handle high-throughput applications with ease.</a:t>
            </a:r>
          </a:p>
          <a:p>
            <a:r>
              <a:rPr lang="en-US" sz="2000" dirty="0"/>
              <a:t>Efficiently manage tasks without blocking the main thread.</a:t>
            </a:r>
          </a:p>
          <a:p>
            <a:pPr marL="0" indent="0">
              <a:buNone/>
            </a:pPr>
            <a:r>
              <a:rPr lang="en-US" sz="2000" dirty="0"/>
              <a:t>This architecture is ideal for I/O-intensive applications like web servers, real-time chat apps, and APIs.</a:t>
            </a:r>
          </a:p>
        </p:txBody>
      </p:sp>
    </p:spTree>
    <p:extLst>
      <p:ext uri="{BB962C8B-B14F-4D97-AF65-F5344CB8AC3E}">
        <p14:creationId xmlns:p14="http://schemas.microsoft.com/office/powerpoint/2010/main" val="288587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3682-88B9-D11F-4C79-C3E968C3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IN" sz="3200" b="1" dirty="0"/>
            </a:br>
            <a:r>
              <a:rPr lang="en-IN" sz="3600" b="1" dirty="0"/>
              <a:t>Introduction to Node.js</a:t>
            </a:r>
            <a:br>
              <a:rPr lang="en-IN" sz="3600" b="1" dirty="0"/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248C-581E-2919-9D00-7A620E660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019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Node.js is a powerful runtime environment </a:t>
            </a:r>
          </a:p>
          <a:p>
            <a:pPr marL="0" indent="0">
              <a:buNone/>
            </a:pPr>
            <a:r>
              <a:rPr lang="en-US" sz="2000" dirty="0"/>
              <a:t>built on Chrome's V8 JavaScript engine. </a:t>
            </a:r>
          </a:p>
          <a:p>
            <a:pPr marL="0" indent="0">
              <a:buNone/>
            </a:pPr>
            <a:r>
              <a:rPr lang="en-US" sz="2000" dirty="0"/>
              <a:t>It is widely used for developing scalable network </a:t>
            </a:r>
          </a:p>
          <a:p>
            <a:pPr marL="0" indent="0">
              <a:buNone/>
            </a:pPr>
            <a:r>
              <a:rPr lang="en-US" sz="2000" dirty="0"/>
              <a:t>applications. What makes Node.js unique is its </a:t>
            </a:r>
          </a:p>
          <a:p>
            <a:pPr marL="0" indent="0">
              <a:buNone/>
            </a:pPr>
            <a:r>
              <a:rPr lang="en-US" sz="2000" dirty="0"/>
              <a:t>combination of being </a:t>
            </a:r>
            <a:r>
              <a:rPr lang="en-US" sz="2000" b="1" dirty="0"/>
              <a:t>single-threaded</a:t>
            </a:r>
            <a:r>
              <a:rPr lang="en-US" sz="2000" dirty="0"/>
              <a:t>, </a:t>
            </a:r>
            <a:r>
              <a:rPr lang="en-US" sz="2000" b="1" dirty="0"/>
              <a:t>asynchronous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and </a:t>
            </a:r>
            <a:r>
              <a:rPr lang="en-US" sz="2000" b="1" dirty="0"/>
              <a:t>event-driven</a:t>
            </a:r>
            <a:r>
              <a:rPr lang="en-US" sz="2000" dirty="0"/>
              <a:t>, which enables it to handle many</a:t>
            </a:r>
          </a:p>
          <a:p>
            <a:pPr marL="0" indent="0">
              <a:buNone/>
            </a:pPr>
            <a:r>
              <a:rPr lang="en-US" sz="2000" dirty="0"/>
              <a:t> tasks efficiently without the need for multiple threads.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07950-9603-3F6D-82BB-61F29F9DA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25" y="2231831"/>
            <a:ext cx="4363102" cy="275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7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3781-4886-C3B7-7490-494BD073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60500"/>
          </a:xfrm>
        </p:spPr>
        <p:txBody>
          <a:bodyPr>
            <a:normAutofit/>
          </a:bodyPr>
          <a:lstStyle/>
          <a:p>
            <a:r>
              <a:rPr lang="en-US" sz="3200" b="1" dirty="0"/>
              <a:t>Single-Threaded Nature of Node.js</a:t>
            </a:r>
            <a:br>
              <a:rPr lang="en-US" sz="3600" b="1" dirty="0"/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CFD4-E657-3BA8-8200-79F183CD8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6172200" cy="4643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Node.js uses a single main thread to execute JavaScript code. </a:t>
            </a:r>
          </a:p>
          <a:p>
            <a:pPr marL="0" indent="0">
              <a:buNone/>
            </a:pPr>
            <a:r>
              <a:rPr lang="en-US" sz="2000" dirty="0"/>
              <a:t>This means: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All user code runs on a single thread.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single-threaded design minimizes the overhead of thread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management, making it lightweight and efficient.</a:t>
            </a:r>
          </a:p>
          <a:p>
            <a:pPr marL="0" indent="0">
              <a:buNone/>
            </a:pPr>
            <a:r>
              <a:rPr lang="en-US" sz="2000" dirty="0"/>
              <a:t>However, this doesn’t mean Node.js is limited to handling one task at a time. Its asynchronous and event-driven nature allows it to manage multiple tasks concurrently.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92D27-854E-F619-5DDE-333542916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112" y="2045111"/>
            <a:ext cx="4420798" cy="30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3FBCC-12F2-202F-C568-55BD9AE7D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690C-CEF2-A11C-090B-0EE94193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176670"/>
          </a:xfrm>
        </p:spPr>
        <p:txBody>
          <a:bodyPr>
            <a:normAutofit/>
          </a:bodyPr>
          <a:lstStyle/>
          <a:p>
            <a:r>
              <a:rPr lang="en-IN" sz="3200" b="1" dirty="0"/>
              <a:t>Asynchronous programming in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0EE69-7827-29F0-860B-872A32079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6670"/>
            <a:ext cx="10515600" cy="53617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Node.js achieves asynchronous behavior through non-blocking I/O operations. Instead of waiting for a task to complete, it:</a:t>
            </a:r>
          </a:p>
          <a:p>
            <a:pPr marL="0" indent="0">
              <a:buNone/>
            </a:pPr>
            <a:r>
              <a:rPr lang="en-US" sz="1600" dirty="0"/>
              <a:t>1.Delegates the task (e.g., file reading, database query) to the system.</a:t>
            </a:r>
          </a:p>
          <a:p>
            <a:pPr marL="0" indent="0">
              <a:buNone/>
            </a:pPr>
            <a:r>
              <a:rPr lang="en-US" sz="1600" dirty="0"/>
              <a:t>2.Continues executing the next line of code.</a:t>
            </a:r>
          </a:p>
          <a:p>
            <a:pPr marL="0" indent="0">
              <a:buNone/>
            </a:pPr>
            <a:r>
              <a:rPr lang="en-IN" sz="1600" dirty="0"/>
              <a:t>3.Uses callbacks, promises, 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as`ync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/await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handle the result once the task is done.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b="1" dirty="0"/>
              <a:t>Example of Asynchronous Code</a:t>
            </a:r>
          </a:p>
          <a:p>
            <a:pPr marL="0" indent="0">
              <a:buNone/>
            </a:pPr>
            <a:r>
              <a:rPr lang="en-IN" sz="1600" dirty="0" err="1"/>
              <a:t>const</a:t>
            </a:r>
            <a:r>
              <a:rPr lang="en-IN" sz="1600" dirty="0"/>
              <a:t> fs = require('fs');</a:t>
            </a:r>
          </a:p>
          <a:p>
            <a:pPr marL="0" indent="0">
              <a:buNone/>
            </a:pPr>
            <a:r>
              <a:rPr lang="en-IN" sz="1600" dirty="0" err="1"/>
              <a:t>fs.readFile</a:t>
            </a:r>
            <a:r>
              <a:rPr lang="en-IN" sz="1600" dirty="0"/>
              <a:t>('file.txt', (err, data) =&gt; {</a:t>
            </a:r>
          </a:p>
          <a:p>
            <a:pPr marL="0" indent="0">
              <a:buNone/>
            </a:pPr>
            <a:r>
              <a:rPr lang="en-IN" sz="1600" dirty="0"/>
              <a:t>  if (err) throw err;</a:t>
            </a:r>
          </a:p>
          <a:p>
            <a:pPr marL="0" indent="0">
              <a:buNone/>
            </a:pPr>
            <a:r>
              <a:rPr lang="en-IN" sz="1600" dirty="0"/>
              <a:t>  console.log(</a:t>
            </a:r>
            <a:r>
              <a:rPr lang="en-IN" sz="1600" dirty="0" err="1"/>
              <a:t>data.toString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/>
              <a:t>});</a:t>
            </a:r>
          </a:p>
          <a:p>
            <a:pPr marL="0" indent="0">
              <a:buNone/>
            </a:pPr>
            <a:r>
              <a:rPr lang="en-IN" sz="1600" dirty="0"/>
              <a:t>console.log('Reading file...’);</a:t>
            </a:r>
          </a:p>
          <a:p>
            <a:pPr marL="0" indent="0">
              <a:buNone/>
            </a:pPr>
            <a:r>
              <a:rPr lang="en-IN" sz="1600" b="1" dirty="0"/>
              <a:t>Output:</a:t>
            </a:r>
            <a:endParaRPr lang="en-IN" sz="1600" dirty="0"/>
          </a:p>
          <a:p>
            <a:pPr marL="0" indent="0">
              <a:buNone/>
            </a:pPr>
            <a:r>
              <a:rPr lang="en-US" sz="1600" dirty="0"/>
              <a:t>Reading file...</a:t>
            </a:r>
          </a:p>
          <a:p>
            <a:pPr marL="0" indent="0">
              <a:buNone/>
            </a:pPr>
            <a:r>
              <a:rPr lang="en-US" sz="1600" dirty="0"/>
              <a:t>&lt;File content here&gt;</a:t>
            </a:r>
          </a:p>
          <a:p>
            <a:pPr marL="0" indent="0">
              <a:buNone/>
            </a:pPr>
            <a:r>
              <a:rPr lang="en-US" sz="1600" dirty="0"/>
              <a:t>This demonstrates how Node.js continues execution without waiting for </a:t>
            </a:r>
            <a:r>
              <a:rPr lang="en-US" sz="1600" dirty="0" err="1"/>
              <a:t>fs.readFile</a:t>
            </a:r>
            <a:r>
              <a:rPr lang="en-US" sz="1600" dirty="0"/>
              <a:t> to complete.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CC7853-3A66-5111-4B97-4481FFD6F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06" y="3047999"/>
            <a:ext cx="5126294" cy="279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4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8180-B229-BF94-AE42-1B8A8EEE2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/>
              <a:t>Event-Driven </a:t>
            </a:r>
            <a:r>
              <a:rPr lang="en-IN" sz="3200" b="1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F076-3CD1-D848-5E2C-8564CE2F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7224252" cy="5360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Node.js operates on an event-driven model, where actions are triggered by events. This model is powered by the </a:t>
            </a:r>
            <a:r>
              <a:rPr lang="en-US" sz="1600" b="1" dirty="0" err="1"/>
              <a:t>EventEmitter</a:t>
            </a:r>
            <a:r>
              <a:rPr lang="en-US" sz="1600" dirty="0"/>
              <a:t> class and is used extensively in handling tasks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Incoming HTTP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File system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Timers and intervals.</a:t>
            </a:r>
          </a:p>
          <a:p>
            <a:pPr marL="0" indent="0">
              <a:buNone/>
            </a:pPr>
            <a:r>
              <a:rPr lang="en-IN" sz="1600" b="1" dirty="0"/>
              <a:t>Example of Event-Driven Code</a:t>
            </a:r>
          </a:p>
          <a:p>
            <a:pPr marL="0" indent="0">
              <a:buNone/>
            </a:pPr>
            <a:r>
              <a:rPr lang="en-IN" sz="1600" dirty="0" err="1"/>
              <a:t>const</a:t>
            </a:r>
            <a:r>
              <a:rPr lang="en-IN" sz="1600" dirty="0"/>
              <a:t> </a:t>
            </a:r>
            <a:r>
              <a:rPr lang="en-IN" sz="1600" dirty="0" err="1"/>
              <a:t>EventEmitter</a:t>
            </a:r>
            <a:r>
              <a:rPr lang="en-IN" sz="1600" dirty="0"/>
              <a:t> = require('events’);</a:t>
            </a:r>
          </a:p>
          <a:p>
            <a:pPr marL="0" indent="0">
              <a:buNone/>
            </a:pPr>
            <a:r>
              <a:rPr lang="en-IN" sz="1600" dirty="0" err="1"/>
              <a:t>const</a:t>
            </a:r>
            <a:r>
              <a:rPr lang="en-IN" sz="1600" dirty="0"/>
              <a:t> emitter = new </a:t>
            </a:r>
            <a:r>
              <a:rPr lang="en-IN" sz="1600" dirty="0" err="1"/>
              <a:t>EventEmitter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err="1"/>
              <a:t>emitter.on</a:t>
            </a:r>
            <a:r>
              <a:rPr lang="en-IN" sz="1600" dirty="0"/>
              <a:t>('greet', (name) =&gt; {    console.log(`Hello, ${name}!`);</a:t>
            </a:r>
          </a:p>
          <a:p>
            <a:pPr marL="0" indent="0">
              <a:buNone/>
            </a:pPr>
            <a:r>
              <a:rPr lang="en-IN" sz="1600" dirty="0"/>
              <a:t>});</a:t>
            </a:r>
          </a:p>
          <a:p>
            <a:pPr marL="0" indent="0">
              <a:buNone/>
            </a:pPr>
            <a:r>
              <a:rPr lang="en-IN" sz="1600" dirty="0" err="1"/>
              <a:t>emitter.emit</a:t>
            </a:r>
            <a:r>
              <a:rPr lang="en-IN" sz="1600" dirty="0"/>
              <a:t>('greet', 'Alice’);</a:t>
            </a:r>
          </a:p>
          <a:p>
            <a:pPr marL="0" indent="0">
              <a:buNone/>
            </a:pPr>
            <a:r>
              <a:rPr lang="en-IN" sz="1600" b="1" dirty="0"/>
              <a:t>Output:</a:t>
            </a:r>
          </a:p>
          <a:p>
            <a:pPr marL="0" indent="0">
              <a:buNone/>
            </a:pPr>
            <a:r>
              <a:rPr lang="en-IN" sz="1600" dirty="0"/>
              <a:t>Hello, Alice!</a:t>
            </a:r>
            <a:endParaRPr lang="en-IN" sz="1600" b="1" dirty="0"/>
          </a:p>
          <a:p>
            <a:pPr marL="0" indent="0">
              <a:buNone/>
            </a:pPr>
            <a:r>
              <a:rPr lang="en-US" sz="1600" dirty="0"/>
              <a:t>Events allow Node.js to efficiently manage asynchronous tasks by delegating actions to listeners.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0CB40-19D7-C794-74FF-0938A6E70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652" y="2802193"/>
            <a:ext cx="4286864" cy="180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4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D2AD-2888-7C54-ADAC-F5EE2184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/>
              <a:t>The Event Loop: Heart of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3DE5A-E4A4-C4E5-71C8-5EF8AD80D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6909619" cy="5183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The event loop is the core mechanism enabling Node.js to be asynchronous and single-threaded. It: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Handles all asynchronous operations.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Listens for events and delegates tasks to the appropriate handlers</a:t>
            </a:r>
          </a:p>
          <a:p>
            <a:pPr marL="0" indent="0">
              <a:buNone/>
            </a:pPr>
            <a:r>
              <a:rPr lang="en-US" sz="1800" b="1" dirty="0"/>
              <a:t>Phases of the Event Loop</a:t>
            </a:r>
          </a:p>
          <a:p>
            <a:pPr marL="0" indent="0">
              <a:buNone/>
            </a:pPr>
            <a:r>
              <a:rPr lang="en-IN" sz="1800" dirty="0"/>
              <a:t>1.Timers: Executes </a:t>
            </a:r>
            <a:r>
              <a:rPr lang="en-IN" sz="1800" dirty="0" err="1"/>
              <a:t>setTimeout</a:t>
            </a:r>
            <a:r>
              <a:rPr lang="en-IN" sz="1800" dirty="0"/>
              <a:t> and </a:t>
            </a:r>
            <a:r>
              <a:rPr lang="en-IN" sz="1800" dirty="0" err="1"/>
              <a:t>setInterval</a:t>
            </a:r>
            <a:r>
              <a:rPr lang="en-IN" sz="1800" dirty="0"/>
              <a:t> callbacks.</a:t>
            </a:r>
          </a:p>
          <a:p>
            <a:pPr marL="0" indent="0">
              <a:buNone/>
            </a:pPr>
            <a:r>
              <a:rPr lang="en-IN" sz="1800" dirty="0"/>
              <a:t>2.I/O Callbacks: Handle deferred I/O operations.</a:t>
            </a:r>
          </a:p>
          <a:p>
            <a:pPr marL="0" indent="0">
              <a:buNone/>
            </a:pPr>
            <a:r>
              <a:rPr lang="en-IN" sz="1800" dirty="0"/>
              <a:t>3.Poll: Retrieves I/O events.</a:t>
            </a:r>
          </a:p>
          <a:p>
            <a:pPr marL="0" indent="0">
              <a:buNone/>
            </a:pPr>
            <a:r>
              <a:rPr lang="en-IN" sz="1800" dirty="0"/>
              <a:t>4.Check: Executes </a:t>
            </a:r>
            <a:r>
              <a:rPr lang="en-IN" sz="1800" dirty="0" err="1"/>
              <a:t>setImmeditate</a:t>
            </a:r>
            <a:r>
              <a:rPr lang="en-IN" sz="1800" dirty="0"/>
              <a:t> callbacks.</a:t>
            </a:r>
          </a:p>
          <a:p>
            <a:pPr marL="0" indent="0">
              <a:buNone/>
            </a:pPr>
            <a:r>
              <a:rPr lang="en-IN" sz="1800" dirty="0"/>
              <a:t>5.Close Callbacks: </a:t>
            </a:r>
            <a:r>
              <a:rPr lang="en-US" sz="1800" dirty="0"/>
              <a:t>Handles tasks like socket closures.</a:t>
            </a:r>
          </a:p>
          <a:p>
            <a:pPr marL="0" indent="0">
              <a:buNone/>
            </a:pPr>
            <a:r>
              <a:rPr lang="en-US" sz="1800" b="1" dirty="0"/>
              <a:t>Visualizing the Event Loop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Tasks enter the event queue.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The event loop processes these tasks.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Completed tasks are removed, and the loop continues to the next task.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8BE5BE-AD32-225C-2BB6-7120049A8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16" y="2494936"/>
            <a:ext cx="5243513" cy="270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5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6960-FFF2-67C5-5B7E-C21CAE61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/>
              <a:t>How These Concepts Works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5AE47-0DB3-4949-D29A-3434CF0D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6555658" cy="553243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b="1" dirty="0"/>
              <a:t>Single Thread:</a:t>
            </a:r>
            <a:r>
              <a:rPr lang="en-US" sz="1800" dirty="0"/>
              <a:t> Executes JavaScript code.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Asynchronous Nature:</a:t>
            </a:r>
            <a:r>
              <a:rPr lang="en-US" sz="1800" dirty="0"/>
              <a:t> Delegates I/O tasks to the system, avoiding blocking.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Event-Driven Model:</a:t>
            </a:r>
            <a:r>
              <a:rPr lang="en-US" sz="1800" dirty="0"/>
              <a:t> Listens for events and executes associated callbacks.</a:t>
            </a:r>
          </a:p>
          <a:p>
            <a:pPr marL="0" indent="0">
              <a:buNone/>
            </a:pPr>
            <a:r>
              <a:rPr lang="en-IN" sz="1800" b="1" dirty="0"/>
              <a:t>Example: Handling HTTP Requests</a:t>
            </a:r>
          </a:p>
          <a:p>
            <a:pPr marL="0" indent="0">
              <a:buNone/>
            </a:pPr>
            <a:r>
              <a:rPr lang="en-IN" sz="1800" dirty="0" err="1"/>
              <a:t>const</a:t>
            </a:r>
            <a:r>
              <a:rPr lang="en-IN" sz="1800" dirty="0"/>
              <a:t> http = require('http’);</a:t>
            </a:r>
          </a:p>
          <a:p>
            <a:pPr marL="0" indent="0">
              <a:buNone/>
            </a:pPr>
            <a:r>
              <a:rPr lang="en-IN" sz="1800" dirty="0" err="1"/>
              <a:t>const</a:t>
            </a:r>
            <a:r>
              <a:rPr lang="en-IN" sz="1800" dirty="0"/>
              <a:t> server = </a:t>
            </a:r>
            <a:r>
              <a:rPr lang="en-IN" sz="1800" dirty="0" err="1"/>
              <a:t>http.createServer</a:t>
            </a:r>
            <a:r>
              <a:rPr lang="en-IN" sz="1800" dirty="0"/>
              <a:t>((</a:t>
            </a:r>
            <a:r>
              <a:rPr lang="en-IN" sz="1800" dirty="0" err="1"/>
              <a:t>req</a:t>
            </a:r>
            <a:r>
              <a:rPr lang="en-IN" sz="1800" dirty="0"/>
              <a:t>, res) =&gt; {   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err="1"/>
              <a:t>res.end</a:t>
            </a:r>
            <a:r>
              <a:rPr lang="en-IN" sz="1800" dirty="0"/>
              <a:t>('Hello, World!’);</a:t>
            </a:r>
          </a:p>
          <a:p>
            <a:pPr marL="0" indent="0">
              <a:buNone/>
            </a:pPr>
            <a:r>
              <a:rPr lang="en-IN" sz="1800" dirty="0"/>
              <a:t>});</a:t>
            </a:r>
            <a:r>
              <a:rPr lang="en-IN" sz="1800" dirty="0" err="1"/>
              <a:t>server.listen</a:t>
            </a:r>
            <a:r>
              <a:rPr lang="en-IN" sz="1800" dirty="0"/>
              <a:t>(3000, () =&gt; {    </a:t>
            </a:r>
          </a:p>
          <a:p>
            <a:pPr marL="0" indent="0">
              <a:buNone/>
            </a:pPr>
            <a:r>
              <a:rPr lang="en-IN" sz="1800" dirty="0"/>
              <a:t>console.log('Server is running on port 3000’);</a:t>
            </a:r>
          </a:p>
          <a:p>
            <a:pPr marL="0" indent="0">
              <a:buNone/>
            </a:pPr>
            <a:r>
              <a:rPr lang="en-IN" sz="1800" dirty="0"/>
              <a:t>});</a:t>
            </a:r>
          </a:p>
          <a:p>
            <a:r>
              <a:rPr lang="en-US" sz="1800" dirty="0"/>
              <a:t>The server listens for incoming requests (event-driven).</a:t>
            </a:r>
          </a:p>
          <a:p>
            <a:r>
              <a:rPr lang="en-US" sz="1800" dirty="0"/>
              <a:t>Each request is processed asynchronously, ensuring non-blocking performance.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762463-B16B-3F78-B0F2-0129DECA2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8" y="2231922"/>
            <a:ext cx="4798142" cy="26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5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8854-F8E7-3922-7E3A-8E559FAE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90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/>
              <a:t>Advantages of Node.js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E9AF-0FDB-53CD-CD0E-D191B03F9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650"/>
            <a:ext cx="5710084" cy="4181015"/>
          </a:xfrm>
        </p:spPr>
        <p:txBody>
          <a:bodyPr/>
          <a:lstStyle/>
          <a:p>
            <a:r>
              <a:rPr lang="en-US" sz="2000" b="1" dirty="0"/>
              <a:t>Scalability</a:t>
            </a:r>
            <a:r>
              <a:rPr lang="en-US" sz="2000" dirty="0"/>
              <a:t>: Efficiently handles thousands of concurrent connections.</a:t>
            </a:r>
          </a:p>
          <a:p>
            <a:r>
              <a:rPr lang="en-IN" sz="2000" b="1" dirty="0"/>
              <a:t>Performance</a:t>
            </a:r>
            <a:r>
              <a:rPr lang="en-IN" sz="2000" dirty="0"/>
              <a:t>: Non-blocking I/O improves speed.</a:t>
            </a:r>
          </a:p>
          <a:p>
            <a:r>
              <a:rPr lang="en-US" sz="2000" b="1" dirty="0"/>
              <a:t>Lightweight</a:t>
            </a:r>
            <a:r>
              <a:rPr lang="en-US" sz="2000" dirty="0"/>
              <a:t>: Single-threaded design reduces resource usages.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57097D-FEA2-7155-A77C-AE862ED8B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858" y="2094270"/>
            <a:ext cx="4277032" cy="240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83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FC38-87DB-59D7-5F59-14127A81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652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A674E-0B9B-B356-7BAD-54BDD7A6D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471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Not suitable for </a:t>
            </a:r>
            <a:r>
              <a:rPr lang="en-US" sz="2000" b="1" dirty="0"/>
              <a:t>CPU-intensive tasks</a:t>
            </a:r>
            <a:r>
              <a:rPr lang="en-US" sz="2000" dirty="0"/>
              <a:t>: Tasks like heavy computation can block the event loop.</a:t>
            </a:r>
          </a:p>
          <a:p>
            <a:r>
              <a:rPr lang="en-US" sz="2000" dirty="0"/>
              <a:t>Requires </a:t>
            </a:r>
            <a:r>
              <a:rPr lang="en-US" sz="2000" b="1" dirty="0"/>
              <a:t>careful error handling</a:t>
            </a:r>
            <a:r>
              <a:rPr lang="en-US" sz="2000" dirty="0"/>
              <a:t>: Asynchronous code can lead to unhandled errors if not properly managed.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Example: Blocking the event loop with a heavy computation.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0392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832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Segoe UI Variable Text</vt:lpstr>
      <vt:lpstr>Office Theme</vt:lpstr>
      <vt:lpstr>Title: “How Node.js is Asynchronous, Single-Threaded, Event-Driven Architecture at same time." </vt:lpstr>
      <vt:lpstr> Introduction to Node.js </vt:lpstr>
      <vt:lpstr>Single-Threaded Nature of Node.js </vt:lpstr>
      <vt:lpstr>Asynchronous programming in Node.js</vt:lpstr>
      <vt:lpstr>Event-Driven Architecture</vt:lpstr>
      <vt:lpstr>The Event Loop: Heart of Node.js</vt:lpstr>
      <vt:lpstr>How These Concepts Works Together</vt:lpstr>
      <vt:lpstr>Advantages of Node.js Architecture </vt:lpstr>
      <vt:lpstr>Limitations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Kaushik</dc:creator>
  <cp:lastModifiedBy>Harsh Kaushik</cp:lastModifiedBy>
  <cp:revision>2</cp:revision>
  <dcterms:created xsi:type="dcterms:W3CDTF">2024-11-19T10:06:23Z</dcterms:created>
  <dcterms:modified xsi:type="dcterms:W3CDTF">2024-11-19T12:49:27Z</dcterms:modified>
</cp:coreProperties>
</file>