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339F16E-8394-44CF-BC1E-2EB1011806D5}" type="datetimeFigureOut">
              <a:rPr lang="en-IN" smtClean="0"/>
              <a:t>23-08-2024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408234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39F16E-8394-44CF-BC1E-2EB1011806D5}"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398770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39F16E-8394-44CF-BC1E-2EB1011806D5}"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3120846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39F16E-8394-44CF-BC1E-2EB1011806D5}"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1178491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39F16E-8394-44CF-BC1E-2EB1011806D5}"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2591145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339F16E-8394-44CF-BC1E-2EB1011806D5}" type="datetimeFigureOut">
              <a:rPr lang="en-IN" smtClean="0"/>
              <a:t>23-08-2024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4242695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339F16E-8394-44CF-BC1E-2EB1011806D5}" type="datetimeFigureOut">
              <a:rPr lang="en-IN" smtClean="0"/>
              <a:t>23-08-2024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673336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339F16E-8394-44CF-BC1E-2EB1011806D5}"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196828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339F16E-8394-44CF-BC1E-2EB1011806D5}"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412258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39F16E-8394-44CF-BC1E-2EB1011806D5}"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645722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39F16E-8394-44CF-BC1E-2EB1011806D5}"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357724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39F16E-8394-44CF-BC1E-2EB1011806D5}"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257122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39F16E-8394-44CF-BC1E-2EB1011806D5}" type="datetimeFigureOut">
              <a:rPr lang="en-IN" smtClean="0"/>
              <a:t>23-08-2024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377066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39F16E-8394-44CF-BC1E-2EB1011806D5}" type="datetimeFigureOut">
              <a:rPr lang="en-IN" smtClean="0"/>
              <a:t>23-08-2024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209506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9F16E-8394-44CF-BC1E-2EB1011806D5}" type="datetimeFigureOut">
              <a:rPr lang="en-IN" smtClean="0"/>
              <a:t>23-08-2024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377103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39F16E-8394-44CF-BC1E-2EB1011806D5}"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395434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39F16E-8394-44CF-BC1E-2EB1011806D5}"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795A99-F506-4DF0-89B4-EC609C7718BA}" type="slidenum">
              <a:rPr lang="en-IN" smtClean="0"/>
              <a:t>‹#›</a:t>
            </a:fld>
            <a:endParaRPr lang="en-IN"/>
          </a:p>
        </p:txBody>
      </p:sp>
    </p:spTree>
    <p:extLst>
      <p:ext uri="{BB962C8B-B14F-4D97-AF65-F5344CB8AC3E}">
        <p14:creationId xmlns:p14="http://schemas.microsoft.com/office/powerpoint/2010/main" val="143470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339F16E-8394-44CF-BC1E-2EB1011806D5}" type="datetimeFigureOut">
              <a:rPr lang="en-IN" smtClean="0"/>
              <a:t>23-08-2024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795A99-F506-4DF0-89B4-EC609C7718BA}" type="slidenum">
              <a:rPr lang="en-IN" smtClean="0"/>
              <a:t>‹#›</a:t>
            </a:fld>
            <a:endParaRPr lang="en-IN"/>
          </a:p>
        </p:txBody>
      </p:sp>
    </p:spTree>
    <p:extLst>
      <p:ext uri="{BB962C8B-B14F-4D97-AF65-F5344CB8AC3E}">
        <p14:creationId xmlns:p14="http://schemas.microsoft.com/office/powerpoint/2010/main" val="1243351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C620-2130-52D2-7B99-1E95E51B994F}"/>
              </a:ext>
            </a:extLst>
          </p:cNvPr>
          <p:cNvSpPr>
            <a:spLocks noGrp="1"/>
          </p:cNvSpPr>
          <p:nvPr>
            <p:ph type="ctrTitle"/>
          </p:nvPr>
        </p:nvSpPr>
        <p:spPr>
          <a:xfrm>
            <a:off x="1154955" y="906381"/>
            <a:ext cx="8825658" cy="3540450"/>
          </a:xfrm>
        </p:spPr>
        <p:txBody>
          <a:bodyPr/>
          <a:lstStyle/>
          <a:p>
            <a:r>
              <a:rPr lang="en-US" sz="7200" dirty="0"/>
              <a:t>Node.js:</a:t>
            </a:r>
            <a:endParaRPr lang="en-IN" sz="7200" dirty="0"/>
          </a:p>
        </p:txBody>
      </p:sp>
      <p:sp>
        <p:nvSpPr>
          <p:cNvPr id="3" name="Subtitle 2">
            <a:extLst>
              <a:ext uri="{FF2B5EF4-FFF2-40B4-BE49-F238E27FC236}">
                <a16:creationId xmlns:a16="http://schemas.microsoft.com/office/drawing/2014/main" id="{074E6472-6FED-A8AD-63A5-395002E90E29}"/>
              </a:ext>
            </a:extLst>
          </p:cNvPr>
          <p:cNvSpPr>
            <a:spLocks noGrp="1"/>
          </p:cNvSpPr>
          <p:nvPr>
            <p:ph type="subTitle" idx="1"/>
          </p:nvPr>
        </p:nvSpPr>
        <p:spPr>
          <a:xfrm>
            <a:off x="1154955" y="4777379"/>
            <a:ext cx="8825658" cy="1174241"/>
          </a:xfrm>
        </p:spPr>
        <p:txBody>
          <a:bodyPr>
            <a:normAutofit/>
          </a:bodyPr>
          <a:lstStyle/>
          <a:p>
            <a:r>
              <a:rPr lang="en-US" sz="2400" dirty="0">
                <a:solidFill>
                  <a:schemeClr val="accent1">
                    <a:lumMod val="20000"/>
                    <a:lumOff val="80000"/>
                  </a:schemeClr>
                </a:solidFill>
              </a:rPr>
              <a:t>The Harmony of Asynchronous, Event-Driven, and Single Threaded Architecture</a:t>
            </a:r>
            <a:endParaRPr lang="en-IN" sz="2400" dirty="0">
              <a:solidFill>
                <a:schemeClr val="accent1">
                  <a:lumMod val="20000"/>
                  <a:lumOff val="80000"/>
                </a:schemeClr>
              </a:solidFill>
            </a:endParaRPr>
          </a:p>
        </p:txBody>
      </p:sp>
      <p:pic>
        <p:nvPicPr>
          <p:cNvPr id="5" name="Picture 4">
            <a:extLst>
              <a:ext uri="{FF2B5EF4-FFF2-40B4-BE49-F238E27FC236}">
                <a16:creationId xmlns:a16="http://schemas.microsoft.com/office/drawing/2014/main" id="{1D9F5342-3583-0F8C-0076-B9ED4B92C73B}"/>
              </a:ext>
            </a:extLst>
          </p:cNvPr>
          <p:cNvPicPr>
            <a:picLocks noChangeAspect="1"/>
          </p:cNvPicPr>
          <p:nvPr/>
        </p:nvPicPr>
        <p:blipFill>
          <a:blip r:embed="rId2"/>
          <a:stretch>
            <a:fillRect/>
          </a:stretch>
        </p:blipFill>
        <p:spPr>
          <a:xfrm>
            <a:off x="5614737" y="1315453"/>
            <a:ext cx="4604084" cy="3094759"/>
          </a:xfrm>
          <a:prstGeom prst="rect">
            <a:avLst/>
          </a:prstGeom>
        </p:spPr>
      </p:pic>
    </p:spTree>
    <p:extLst>
      <p:ext uri="{BB962C8B-B14F-4D97-AF65-F5344CB8AC3E}">
        <p14:creationId xmlns:p14="http://schemas.microsoft.com/office/powerpoint/2010/main" val="219629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830E-1341-5155-7D1D-21B27C521E5F}"/>
              </a:ext>
            </a:extLst>
          </p:cNvPr>
          <p:cNvSpPr>
            <a:spLocks noGrp="1"/>
          </p:cNvSpPr>
          <p:nvPr>
            <p:ph type="title"/>
          </p:nvPr>
        </p:nvSpPr>
        <p:spPr/>
        <p:txBody>
          <a:bodyPr/>
          <a:lstStyle/>
          <a:p>
            <a:r>
              <a:rPr lang="en-IN" dirty="0"/>
              <a:t>Introduction to Node.js</a:t>
            </a:r>
          </a:p>
        </p:txBody>
      </p:sp>
      <p:sp>
        <p:nvSpPr>
          <p:cNvPr id="4" name="TextBox 3">
            <a:extLst>
              <a:ext uri="{FF2B5EF4-FFF2-40B4-BE49-F238E27FC236}">
                <a16:creationId xmlns:a16="http://schemas.microsoft.com/office/drawing/2014/main" id="{8329CC95-704B-4CD7-A5C1-91C88626A219}"/>
              </a:ext>
            </a:extLst>
          </p:cNvPr>
          <p:cNvSpPr txBox="1"/>
          <p:nvPr/>
        </p:nvSpPr>
        <p:spPr>
          <a:xfrm>
            <a:off x="641684" y="2409327"/>
            <a:ext cx="10876548" cy="3539430"/>
          </a:xfrm>
          <a:prstGeom prst="rect">
            <a:avLst/>
          </a:prstGeom>
          <a:noFill/>
        </p:spPr>
        <p:txBody>
          <a:bodyPr wrap="square">
            <a:spAutoFit/>
          </a:bodyPr>
          <a:lstStyle/>
          <a:p>
            <a:r>
              <a:rPr lang="en-US" sz="3200" dirty="0"/>
              <a:t>Node.js is a powerful JavaScript runtime built on Chrome's V8 engine. It enables developers to create efficient and scalable network applications. This presentation explores its asynchronous, event-driven, and single-threaded architecture, providing insights into how these features contribute to Node.js's performance and usability</a:t>
            </a:r>
            <a:endParaRPr lang="en-IN" sz="3200" dirty="0"/>
          </a:p>
        </p:txBody>
      </p:sp>
    </p:spTree>
    <p:extLst>
      <p:ext uri="{BB962C8B-B14F-4D97-AF65-F5344CB8AC3E}">
        <p14:creationId xmlns:p14="http://schemas.microsoft.com/office/powerpoint/2010/main" val="212753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A3172C-B3AD-049D-EE75-8DFBF694A223}"/>
              </a:ext>
            </a:extLst>
          </p:cNvPr>
          <p:cNvSpPr>
            <a:spLocks noGrp="1"/>
          </p:cNvSpPr>
          <p:nvPr>
            <p:ph type="title"/>
          </p:nvPr>
        </p:nvSpPr>
        <p:spPr/>
        <p:txBody>
          <a:bodyPr/>
          <a:lstStyle/>
          <a:p>
            <a:r>
              <a:rPr lang="en-US" dirty="0"/>
              <a:t>Asynchronous Programming</a:t>
            </a:r>
            <a:endParaRPr lang="en-IN" dirty="0"/>
          </a:p>
        </p:txBody>
      </p:sp>
      <p:sp>
        <p:nvSpPr>
          <p:cNvPr id="3" name="Text Placeholder 2">
            <a:extLst>
              <a:ext uri="{FF2B5EF4-FFF2-40B4-BE49-F238E27FC236}">
                <a16:creationId xmlns:a16="http://schemas.microsoft.com/office/drawing/2014/main" id="{B0498765-D14C-0490-D569-30AB79F50210}"/>
              </a:ext>
            </a:extLst>
          </p:cNvPr>
          <p:cNvSpPr>
            <a:spLocks noGrp="1"/>
          </p:cNvSpPr>
          <p:nvPr>
            <p:ph type="body" idx="4294967295"/>
          </p:nvPr>
        </p:nvSpPr>
        <p:spPr>
          <a:xfrm>
            <a:off x="4203033" y="2743200"/>
            <a:ext cx="7122694" cy="3481137"/>
          </a:xfrm>
        </p:spPr>
        <p:txBody>
          <a:bodyPr>
            <a:normAutofit/>
          </a:bodyPr>
          <a:lstStyle/>
          <a:p>
            <a:r>
              <a:rPr lang="en-US" sz="2400" dirty="0"/>
              <a:t>Asynchronous programming in Node.js allows for non-blocking operations, enabling multiple tasks to run concurrently. This is achieved through callbacks, promises, and async/await syntax. By leveraging this model, developers can enhance application performance and responsiveness, particularly in I/O operations.</a:t>
            </a:r>
            <a:endParaRPr lang="en-IN" sz="2400" dirty="0"/>
          </a:p>
        </p:txBody>
      </p:sp>
      <p:pic>
        <p:nvPicPr>
          <p:cNvPr id="5" name="Picture 4">
            <a:extLst>
              <a:ext uri="{FF2B5EF4-FFF2-40B4-BE49-F238E27FC236}">
                <a16:creationId xmlns:a16="http://schemas.microsoft.com/office/drawing/2014/main" id="{B3CAC6CE-723A-DEAB-D2C1-2990F82266A2}"/>
              </a:ext>
            </a:extLst>
          </p:cNvPr>
          <p:cNvPicPr>
            <a:picLocks noChangeAspect="1"/>
          </p:cNvPicPr>
          <p:nvPr/>
        </p:nvPicPr>
        <p:blipFill>
          <a:blip r:embed="rId2"/>
          <a:stretch>
            <a:fillRect/>
          </a:stretch>
        </p:blipFill>
        <p:spPr>
          <a:xfrm>
            <a:off x="481264" y="2743201"/>
            <a:ext cx="3416968" cy="2438400"/>
          </a:xfrm>
          <a:prstGeom prst="rect">
            <a:avLst/>
          </a:prstGeom>
        </p:spPr>
      </p:pic>
    </p:spTree>
    <p:extLst>
      <p:ext uri="{BB962C8B-B14F-4D97-AF65-F5344CB8AC3E}">
        <p14:creationId xmlns:p14="http://schemas.microsoft.com/office/powerpoint/2010/main" val="36570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E864-65BD-DFA5-24F1-A8BBD982971E}"/>
              </a:ext>
            </a:extLst>
          </p:cNvPr>
          <p:cNvSpPr>
            <a:spLocks noGrp="1"/>
          </p:cNvSpPr>
          <p:nvPr>
            <p:ph type="title"/>
          </p:nvPr>
        </p:nvSpPr>
        <p:spPr/>
        <p:txBody>
          <a:bodyPr/>
          <a:lstStyle/>
          <a:p>
            <a:r>
              <a:rPr lang="en-IN" dirty="0"/>
              <a:t>Event-Driven Architecture</a:t>
            </a:r>
          </a:p>
        </p:txBody>
      </p:sp>
      <p:sp>
        <p:nvSpPr>
          <p:cNvPr id="4" name="TextBox 3">
            <a:extLst>
              <a:ext uri="{FF2B5EF4-FFF2-40B4-BE49-F238E27FC236}">
                <a16:creationId xmlns:a16="http://schemas.microsoft.com/office/drawing/2014/main" id="{C4EA1A3E-0BCC-C036-809C-66D245C0923C}"/>
              </a:ext>
            </a:extLst>
          </p:cNvPr>
          <p:cNvSpPr txBox="1"/>
          <p:nvPr/>
        </p:nvSpPr>
        <p:spPr>
          <a:xfrm>
            <a:off x="737938" y="2409327"/>
            <a:ext cx="6962274" cy="4401205"/>
          </a:xfrm>
          <a:prstGeom prst="rect">
            <a:avLst/>
          </a:prstGeom>
          <a:noFill/>
        </p:spPr>
        <p:txBody>
          <a:bodyPr wrap="square">
            <a:spAutoFit/>
          </a:bodyPr>
          <a:lstStyle/>
          <a:p>
            <a:r>
              <a:rPr lang="en-US" sz="2800" dirty="0"/>
              <a:t>Node.js utilizes an event-driven architecture where events trigger actions. The </a:t>
            </a:r>
            <a:r>
              <a:rPr lang="en-US" sz="2800" dirty="0" err="1"/>
              <a:t>EventEmitter</a:t>
            </a:r>
            <a:r>
              <a:rPr lang="en-US" sz="2800" dirty="0"/>
              <a:t> class is fundamental, allowing objects to communicate through events. This design pattern simplifies the handling of concurrent requests, making Node.js particularly effective for real-time applications like chat services and online gaming.</a:t>
            </a:r>
            <a:endParaRPr lang="en-IN" sz="2800" dirty="0"/>
          </a:p>
        </p:txBody>
      </p:sp>
      <p:pic>
        <p:nvPicPr>
          <p:cNvPr id="6" name="Picture 5">
            <a:extLst>
              <a:ext uri="{FF2B5EF4-FFF2-40B4-BE49-F238E27FC236}">
                <a16:creationId xmlns:a16="http://schemas.microsoft.com/office/drawing/2014/main" id="{FECA612E-9A20-B0D6-5473-BCE5F227F7DA}"/>
              </a:ext>
            </a:extLst>
          </p:cNvPr>
          <p:cNvPicPr>
            <a:picLocks noChangeAspect="1"/>
          </p:cNvPicPr>
          <p:nvPr/>
        </p:nvPicPr>
        <p:blipFill>
          <a:blip r:embed="rId2"/>
          <a:stretch>
            <a:fillRect/>
          </a:stretch>
        </p:blipFill>
        <p:spPr>
          <a:xfrm>
            <a:off x="7700212" y="3429000"/>
            <a:ext cx="3625513" cy="2455332"/>
          </a:xfrm>
          <a:prstGeom prst="rect">
            <a:avLst/>
          </a:prstGeom>
        </p:spPr>
      </p:pic>
    </p:spTree>
    <p:extLst>
      <p:ext uri="{BB962C8B-B14F-4D97-AF65-F5344CB8AC3E}">
        <p14:creationId xmlns:p14="http://schemas.microsoft.com/office/powerpoint/2010/main" val="103345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3335-B346-1BDF-7899-A0AB4A3B28EA}"/>
              </a:ext>
            </a:extLst>
          </p:cNvPr>
          <p:cNvSpPr>
            <a:spLocks noGrp="1"/>
          </p:cNvSpPr>
          <p:nvPr>
            <p:ph type="title"/>
          </p:nvPr>
        </p:nvSpPr>
        <p:spPr/>
        <p:txBody>
          <a:bodyPr/>
          <a:lstStyle/>
          <a:p>
            <a:r>
              <a:rPr lang="en-IN" dirty="0"/>
              <a:t>Single-Threaded Model</a:t>
            </a:r>
          </a:p>
        </p:txBody>
      </p:sp>
      <p:sp>
        <p:nvSpPr>
          <p:cNvPr id="4" name="TextBox 3">
            <a:extLst>
              <a:ext uri="{FF2B5EF4-FFF2-40B4-BE49-F238E27FC236}">
                <a16:creationId xmlns:a16="http://schemas.microsoft.com/office/drawing/2014/main" id="{F92B2EFF-51EE-9D5E-0868-7B8F134C0828}"/>
              </a:ext>
            </a:extLst>
          </p:cNvPr>
          <p:cNvSpPr txBox="1"/>
          <p:nvPr/>
        </p:nvSpPr>
        <p:spPr>
          <a:xfrm>
            <a:off x="4379494" y="2409327"/>
            <a:ext cx="6914147" cy="4401205"/>
          </a:xfrm>
          <a:prstGeom prst="rect">
            <a:avLst/>
          </a:prstGeom>
          <a:noFill/>
        </p:spPr>
        <p:txBody>
          <a:bodyPr wrap="square">
            <a:spAutoFit/>
          </a:bodyPr>
          <a:lstStyle/>
          <a:p>
            <a:r>
              <a:rPr lang="en-US" sz="2800" dirty="0"/>
              <a:t>Node.js operates on a single-threaded model, utilizing the event loop to manage multiple connections. This approach reduces the overhead associated with thread management, allowing for efficient handling of numerous simultaneous requests without the complexity of multi-threading, which can lead to concurrency issues</a:t>
            </a:r>
            <a:endParaRPr lang="en-IN" sz="2800" dirty="0"/>
          </a:p>
        </p:txBody>
      </p:sp>
      <p:pic>
        <p:nvPicPr>
          <p:cNvPr id="6" name="Picture 5">
            <a:extLst>
              <a:ext uri="{FF2B5EF4-FFF2-40B4-BE49-F238E27FC236}">
                <a16:creationId xmlns:a16="http://schemas.microsoft.com/office/drawing/2014/main" id="{137DE7D1-1C0C-6A5F-2233-36AF7CD7D365}"/>
              </a:ext>
            </a:extLst>
          </p:cNvPr>
          <p:cNvPicPr>
            <a:picLocks noChangeAspect="1"/>
          </p:cNvPicPr>
          <p:nvPr/>
        </p:nvPicPr>
        <p:blipFill>
          <a:blip r:embed="rId2"/>
          <a:stretch>
            <a:fillRect/>
          </a:stretch>
        </p:blipFill>
        <p:spPr>
          <a:xfrm>
            <a:off x="705853" y="3224463"/>
            <a:ext cx="3345721" cy="1717343"/>
          </a:xfrm>
          <a:prstGeom prst="rect">
            <a:avLst/>
          </a:prstGeom>
        </p:spPr>
      </p:pic>
    </p:spTree>
    <p:extLst>
      <p:ext uri="{BB962C8B-B14F-4D97-AF65-F5344CB8AC3E}">
        <p14:creationId xmlns:p14="http://schemas.microsoft.com/office/powerpoint/2010/main" val="198192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78E1-D30D-D0C0-7E41-66AD7956BA9F}"/>
              </a:ext>
            </a:extLst>
          </p:cNvPr>
          <p:cNvSpPr>
            <a:spLocks noGrp="1"/>
          </p:cNvSpPr>
          <p:nvPr>
            <p:ph type="title"/>
          </p:nvPr>
        </p:nvSpPr>
        <p:spPr/>
        <p:txBody>
          <a:bodyPr/>
          <a:lstStyle/>
          <a:p>
            <a:r>
              <a:rPr lang="en-IN" dirty="0"/>
              <a:t>Benefits of Node.js</a:t>
            </a:r>
          </a:p>
        </p:txBody>
      </p:sp>
      <p:sp>
        <p:nvSpPr>
          <p:cNvPr id="4" name="TextBox 3">
            <a:extLst>
              <a:ext uri="{FF2B5EF4-FFF2-40B4-BE49-F238E27FC236}">
                <a16:creationId xmlns:a16="http://schemas.microsoft.com/office/drawing/2014/main" id="{36E87BB7-7528-226C-D83E-B29604176B9C}"/>
              </a:ext>
            </a:extLst>
          </p:cNvPr>
          <p:cNvSpPr txBox="1"/>
          <p:nvPr/>
        </p:nvSpPr>
        <p:spPr>
          <a:xfrm>
            <a:off x="561474" y="2409327"/>
            <a:ext cx="7299158" cy="3970318"/>
          </a:xfrm>
          <a:prstGeom prst="rect">
            <a:avLst/>
          </a:prstGeom>
          <a:noFill/>
        </p:spPr>
        <p:txBody>
          <a:bodyPr wrap="square">
            <a:spAutoFit/>
          </a:bodyPr>
          <a:lstStyle/>
          <a:p>
            <a:r>
              <a:rPr lang="en-US" sz="2800" dirty="0"/>
              <a:t>The harmony of asynchronous, event-driven, and single-threaded architecture in Node.js offers several advantages. These include improved scalability, enhanced performance for I/O-bound tasks, and a unified language for both client and server-side development, making it a popular choice for modern web applications</a:t>
            </a:r>
            <a:endParaRPr lang="en-IN" sz="2800" dirty="0"/>
          </a:p>
        </p:txBody>
      </p:sp>
      <p:pic>
        <p:nvPicPr>
          <p:cNvPr id="6" name="Picture 5">
            <a:extLst>
              <a:ext uri="{FF2B5EF4-FFF2-40B4-BE49-F238E27FC236}">
                <a16:creationId xmlns:a16="http://schemas.microsoft.com/office/drawing/2014/main" id="{FBEF98A5-07BF-E76F-BA04-1EA5280AAC95}"/>
              </a:ext>
            </a:extLst>
          </p:cNvPr>
          <p:cNvPicPr>
            <a:picLocks noChangeAspect="1"/>
          </p:cNvPicPr>
          <p:nvPr/>
        </p:nvPicPr>
        <p:blipFill>
          <a:blip r:embed="rId2"/>
          <a:stretch>
            <a:fillRect/>
          </a:stretch>
        </p:blipFill>
        <p:spPr>
          <a:xfrm>
            <a:off x="7860632" y="3227746"/>
            <a:ext cx="4277050" cy="2333480"/>
          </a:xfrm>
          <a:prstGeom prst="rect">
            <a:avLst/>
          </a:prstGeom>
        </p:spPr>
      </p:pic>
    </p:spTree>
    <p:extLst>
      <p:ext uri="{BB962C8B-B14F-4D97-AF65-F5344CB8AC3E}">
        <p14:creationId xmlns:p14="http://schemas.microsoft.com/office/powerpoint/2010/main" val="1457629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3648-4559-513C-CE40-DECABE8BC218}"/>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79D7FFAE-1463-A1D1-9917-4B79C3082C8D}"/>
              </a:ext>
            </a:extLst>
          </p:cNvPr>
          <p:cNvSpPr txBox="1"/>
          <p:nvPr/>
        </p:nvSpPr>
        <p:spPr>
          <a:xfrm>
            <a:off x="946484" y="3011905"/>
            <a:ext cx="10299031" cy="2677656"/>
          </a:xfrm>
          <a:prstGeom prst="rect">
            <a:avLst/>
          </a:prstGeom>
          <a:noFill/>
        </p:spPr>
        <p:txBody>
          <a:bodyPr wrap="square">
            <a:spAutoFit/>
          </a:bodyPr>
          <a:lstStyle/>
          <a:p>
            <a:r>
              <a:rPr lang="en-US" sz="2800" dirty="0"/>
              <a:t>In summary, Node.js's unique architecture fosters a high-performance environment for building scalable applications. Its asynchronous, event-driven, and single-threaded features position it as a leading choice for developers aiming to create efficient, real-time web applications in today's digital landscape</a:t>
            </a:r>
            <a:endParaRPr lang="en-IN" sz="2800" dirty="0"/>
          </a:p>
        </p:txBody>
      </p:sp>
    </p:spTree>
    <p:extLst>
      <p:ext uri="{BB962C8B-B14F-4D97-AF65-F5344CB8AC3E}">
        <p14:creationId xmlns:p14="http://schemas.microsoft.com/office/powerpoint/2010/main" val="89683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6EEEB2-B1BB-4B42-4281-9219217B31D2}"/>
              </a:ext>
            </a:extLst>
          </p:cNvPr>
          <p:cNvSpPr>
            <a:spLocks noGrp="1"/>
          </p:cNvSpPr>
          <p:nvPr>
            <p:ph type="title"/>
          </p:nvPr>
        </p:nvSpPr>
        <p:spPr/>
        <p:txBody>
          <a:bodyPr/>
          <a:lstStyle/>
          <a:p>
            <a:pPr algn="ctr"/>
            <a:r>
              <a:rPr lang="en-US" sz="8000" dirty="0"/>
              <a:t>Thank You</a:t>
            </a:r>
            <a:endParaRPr lang="en-IN" sz="8000" dirty="0"/>
          </a:p>
        </p:txBody>
      </p:sp>
      <p:sp>
        <p:nvSpPr>
          <p:cNvPr id="4" name="Text Placeholder 3">
            <a:extLst>
              <a:ext uri="{FF2B5EF4-FFF2-40B4-BE49-F238E27FC236}">
                <a16:creationId xmlns:a16="http://schemas.microsoft.com/office/drawing/2014/main" id="{B26E2D3B-54FD-20ED-6B46-3014FDB4923F}"/>
              </a:ext>
            </a:extLst>
          </p:cNvPr>
          <p:cNvSpPr>
            <a:spLocks noGrp="1"/>
          </p:cNvSpPr>
          <p:nvPr>
            <p:ph type="body" sz="half" idx="2"/>
          </p:nvPr>
        </p:nvSpPr>
        <p:spPr>
          <a:xfrm flipH="1">
            <a:off x="1138988" y="5021180"/>
            <a:ext cx="9838377" cy="1251284"/>
          </a:xfrm>
        </p:spPr>
        <p:txBody>
          <a:bodyPr>
            <a:normAutofit/>
          </a:bodyPr>
          <a:lstStyle/>
          <a:p>
            <a:pPr algn="ctr"/>
            <a:r>
              <a:rPr lang="en-US" sz="3200" dirty="0"/>
              <a:t>By – Alpana Kumari</a:t>
            </a:r>
          </a:p>
          <a:p>
            <a:pPr algn="ctr"/>
            <a:r>
              <a:rPr lang="en-US" sz="3200" dirty="0"/>
              <a:t>		(22105054)</a:t>
            </a:r>
            <a:endParaRPr lang="en-IN" sz="3200" dirty="0"/>
          </a:p>
        </p:txBody>
      </p:sp>
    </p:spTree>
    <p:extLst>
      <p:ext uri="{BB962C8B-B14F-4D97-AF65-F5344CB8AC3E}">
        <p14:creationId xmlns:p14="http://schemas.microsoft.com/office/powerpoint/2010/main" val="1692898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341</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Node.js:</vt:lpstr>
      <vt:lpstr>Introduction to Node.js</vt:lpstr>
      <vt:lpstr>Asynchronous Programming</vt:lpstr>
      <vt:lpstr>Event-Driven Architecture</vt:lpstr>
      <vt:lpstr>Single-Threaded Model</vt:lpstr>
      <vt:lpstr>Benefits of Node.js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SATYAM SAXENA</dc:creator>
  <cp:lastModifiedBy>SATYAM SAXENA</cp:lastModifiedBy>
  <cp:revision>1</cp:revision>
  <dcterms:created xsi:type="dcterms:W3CDTF">2024-08-23T06:05:49Z</dcterms:created>
  <dcterms:modified xsi:type="dcterms:W3CDTF">2024-08-23T06:42:34Z</dcterms:modified>
</cp:coreProperties>
</file>