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09" autoAdjust="0"/>
  </p:normalViewPr>
  <p:slideViewPr>
    <p:cSldViewPr snapToGrid="0" snapToObjects="1">
      <p:cViewPr varScale="1">
        <p:scale>
          <a:sx n="73" d="100"/>
          <a:sy n="73" d="100"/>
        </p:scale>
        <p:origin x="-624" y="-102"/>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12/18/2022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Presentation title</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5.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sp>
        <p:nvSpPr>
          <p:cNvPr id="4" name="Subtitle 2">
            <a:extLst>
              <a:ext uri="{FF2B5EF4-FFF2-40B4-BE49-F238E27FC236}">
                <a16:creationId xmlns:a16="http://schemas.microsoft.com/office/drawing/2014/main" xmlns="" id="{B787DFD8-D262-D485-B1F2-817C5A0928C5}"/>
              </a:ext>
            </a:extLst>
          </p:cNvPr>
          <p:cNvSpPr>
            <a:spLocks noGrp="1"/>
          </p:cNvSpPr>
          <p:nvPr>
            <p:ph type="subTitle" idx="1"/>
          </p:nvPr>
        </p:nvSpPr>
        <p:spPr>
          <a:xfrm>
            <a:off x="8575964" y="5278583"/>
            <a:ext cx="3616036" cy="1579418"/>
          </a:xfrm>
        </p:spPr>
        <p:txBody>
          <a:bodyPr anchor="ctr">
            <a:noAutofit/>
          </a:bodyPr>
          <a:lstStyle/>
          <a:p>
            <a:pPr algn="l"/>
            <a:endParaRPr lang="en-US" sz="2400" dirty="0">
              <a:solidFill>
                <a:schemeClr val="bg1"/>
              </a:solidFill>
              <a:latin typeface="Arial" pitchFamily="34" charset="0"/>
              <a:cs typeface="Arial" pitchFamily="34" charset="0"/>
            </a:endParaRPr>
          </a:p>
        </p:txBody>
      </p:sp>
      <p:pic>
        <p:nvPicPr>
          <p:cNvPr id="18" name="Picture 2" descr="Cars price prediction through linear regression with PyTorch | by Sergio  Alves | Medium">
            <a:extLst>
              <a:ext uri="{FF2B5EF4-FFF2-40B4-BE49-F238E27FC236}">
                <a16:creationId xmlns:a16="http://schemas.microsoft.com/office/drawing/2014/main" xmlns=""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0521" y="2236763"/>
            <a:ext cx="6727407" cy="36432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xmlns=""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xmlns=""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 name="Picture 2">
            <a:extLst>
              <a:ext uri="{FF2B5EF4-FFF2-40B4-BE49-F238E27FC236}">
                <a16:creationId xmlns:a16="http://schemas.microsoft.com/office/drawing/2014/main" xmlns=""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a16="http://schemas.microsoft.com/office/drawing/2014/main" xmlns=""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a16="http://schemas.microsoft.com/office/drawing/2014/main" xmlns=""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a16="http://schemas.microsoft.com/office/drawing/2014/main" xmlns=""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p14="http://schemas.microsoft.com/office/powerpoint/2010/main" xmlns=""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xmlns=""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a16="http://schemas.microsoft.com/office/drawing/2014/main" xmlns=""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a16="http://schemas.microsoft.com/office/drawing/2014/main" xmlns=""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a16="http://schemas.microsoft.com/office/drawing/2014/main" xmlns=""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p14="http://schemas.microsoft.com/office/powerpoint/2010/main" xmlns=""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xmlns="" id="{2A0B6DB1-2173-12BF-D528-8E77627BDD1B}"/>
              </a:ext>
            </a:extLst>
          </p:cNvPr>
          <p:cNvPicPr>
            <a:picLocks noChangeAspect="1"/>
          </p:cNvPicPr>
          <p:nvPr/>
        </p:nvPicPr>
        <p:blipFill>
          <a:blip r:embed="rId2"/>
          <a:stretch>
            <a:fillRect/>
          </a:stretch>
        </p:blipFill>
        <p:spPr>
          <a:xfrm>
            <a:off x="913622" y="1250576"/>
            <a:ext cx="10031746" cy="2866132"/>
          </a:xfrm>
          <a:prstGeom prst="rect">
            <a:avLst/>
          </a:prstGeom>
        </p:spPr>
      </p:pic>
      <p:pic>
        <p:nvPicPr>
          <p:cNvPr id="7" name="Picture 6">
            <a:extLst>
              <a:ext uri="{FF2B5EF4-FFF2-40B4-BE49-F238E27FC236}">
                <a16:creationId xmlns:a16="http://schemas.microsoft.com/office/drawing/2014/main" xmlns=""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a16="http://schemas.microsoft.com/office/drawing/2014/main" xmlns=""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p14="http://schemas.microsoft.com/office/powerpoint/2010/main" xmlns=""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xmlns=""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a16="http://schemas.microsoft.com/office/drawing/2014/main" xmlns="" id="{DE5E3C32-538D-55A4-9CD5-B01503327CF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36007" y="2904565"/>
            <a:ext cx="8572500" cy="36839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1B60FBD-DBF8-72A7-4ABF-EE419141049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a16="http://schemas.microsoft.com/office/drawing/2014/main" xmlns=""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a16="http://schemas.microsoft.com/office/drawing/2014/main" xmlns="" id="{2B779931-A97B-1688-46CB-DD99A3103C5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0715" y="1842247"/>
            <a:ext cx="9863743" cy="4592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1B60FBD-DBF8-72A7-4ABF-EE419141049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a16="http://schemas.microsoft.com/office/drawing/2014/main" xmlns=""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p14="http://schemas.microsoft.com/office/powerpoint/2010/main" xmlns=""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xmlns=""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a16="http://schemas.microsoft.com/office/drawing/2014/main" xmlns=""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p14="http://schemas.microsoft.com/office/powerpoint/2010/main" xmlns=""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graphicFrame>
        <p:nvGraphicFramePr>
          <p:cNvPr id="3" name="Table 4">
            <a:extLst>
              <a:ext uri="{FF2B5EF4-FFF2-40B4-BE49-F238E27FC236}">
                <a16:creationId xmlns:a16="http://schemas.microsoft.com/office/drawing/2014/main" xmlns="" id="{55BA4F1D-1830-C965-3B1F-75159BA55576}"/>
              </a:ext>
            </a:extLst>
          </p:cNvPr>
          <p:cNvGraphicFramePr>
            <a:graphicFrameLocks/>
          </p:cNvGraphicFramePr>
          <p:nvPr>
            <p:extLst>
              <p:ext uri="{D42A27DB-BD31-4B8C-83A1-F6EECF244321}">
                <p14:modId xmlns:p14="http://schemas.microsoft.com/office/powerpoint/2010/main" xmlns=""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pic>
        <p:nvPicPr>
          <p:cNvPr id="7" name="Picture 6">
            <a:extLst>
              <a:ext uri="{FF2B5EF4-FFF2-40B4-BE49-F238E27FC236}">
                <a16:creationId xmlns:a16="http://schemas.microsoft.com/office/drawing/2014/main" xmlns=""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p14="http://schemas.microsoft.com/office/powerpoint/2010/main" xmlns=""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2" name="TextBox 11">
            <a:extLst>
              <a:ext uri="{FF2B5EF4-FFF2-40B4-BE49-F238E27FC236}">
                <a16:creationId xmlns:a16="http://schemas.microsoft.com/office/drawing/2014/main" xmlns=""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a16="http://schemas.microsoft.com/office/drawing/2014/main" xmlns=""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a16="http://schemas.microsoft.com/office/drawing/2014/main" xmlns=""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a16="http://schemas.microsoft.com/office/drawing/2014/main" xmlns=""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a16="http://schemas.microsoft.com/office/drawing/2014/main" xmlns=""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p14="http://schemas.microsoft.com/office/powerpoint/2010/main" xmlns=""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2" name="TextBox 1">
            <a:extLst>
              <a:ext uri="{FF2B5EF4-FFF2-40B4-BE49-F238E27FC236}">
                <a16:creationId xmlns:a16="http://schemas.microsoft.com/office/drawing/2014/main" xmlns=""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a16="http://schemas.microsoft.com/office/drawing/2014/main" xmlns=""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a16="http://schemas.microsoft.com/office/drawing/2014/main" xmlns=""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a16="http://schemas.microsoft.com/office/drawing/2014/main" xmlns=""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p14="http://schemas.microsoft.com/office/powerpoint/2010/main" xmlns=""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a16="http://schemas.microsoft.com/office/drawing/2014/main" xmlns=""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a16="http://schemas.microsoft.com/office/drawing/2014/main" xmlns=""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a16="http://schemas.microsoft.com/office/drawing/2014/main" xmlns=""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p14="http://schemas.microsoft.com/office/powerpoint/2010/main" xmlns=""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9362B41-6281-48FA-A68E-78AAD009D30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2" name="Picture 2">
            <a:extLst>
              <a:ext uri="{FF2B5EF4-FFF2-40B4-BE49-F238E27FC236}">
                <a16:creationId xmlns:a16="http://schemas.microsoft.com/office/drawing/2014/main" xmlns="" id="{BF26BD09-8EFB-16FB-9794-5FC5B28F0F2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8325" y="671513"/>
            <a:ext cx="8515350" cy="5514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xmlns=""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xmlns=""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p14="http://schemas.microsoft.com/office/powerpoint/2010/main" xmlns=""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xmlns=""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a16="http://schemas.microsoft.com/office/drawing/2014/main" xmlns=""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p14="http://schemas.microsoft.com/office/powerpoint/2010/main" xmlns=""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a16="http://schemas.microsoft.com/office/drawing/2014/main" xmlns=""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a16="http://schemas.microsoft.com/office/drawing/2014/main" xmlns=""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a16="http://schemas.microsoft.com/office/drawing/2014/main" xmlns=""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a16="http://schemas.microsoft.com/office/drawing/2014/main" xmlns=""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a16="http://schemas.microsoft.com/office/drawing/2014/main" xmlns=""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p14="http://schemas.microsoft.com/office/powerpoint/2010/main" xmlns=""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a16="http://schemas.microsoft.com/office/drawing/2014/main" xmlns=""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a16="http://schemas.microsoft.com/office/drawing/2014/main" xmlns=""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p14="http://schemas.microsoft.com/office/powerpoint/2010/main" xmlns=""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xmlns=""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xmlns=""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B9482A7-1662-C1D3-6D75-9930EDBF90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a16="http://schemas.microsoft.com/office/drawing/2014/main" xmlns=""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xmlns=""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xmlns=""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637309"/>
            <a:ext cx="10671048"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sz="half" idx="1"/>
          </p:nvPr>
        </p:nvSpPr>
        <p:spPr>
          <a:xfrm>
            <a:off x="539496" y="1405405"/>
            <a:ext cx="11119104" cy="4736054"/>
          </a:xfrm>
        </p:spPr>
        <p:txBody>
          <a:bodyPr/>
          <a:lstStyle/>
          <a:p>
            <a:pPr algn="l">
              <a:buFont typeface="Arial" panose="020B0604020202020204" pitchFamily="34" charset="0"/>
              <a:buChar char="•"/>
            </a:pPr>
            <a:r>
              <a:rPr lang="en-US" b="0" i="0" dirty="0">
                <a:solidFill>
                  <a:srgbClr val="000000"/>
                </a:solidFill>
                <a:effectLst/>
                <a:latin typeface="Arial" pitchFamily="34" charset="0"/>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US" b="0" i="0" dirty="0" smtClean="0">
                <a:solidFill>
                  <a:srgbClr val="000000"/>
                </a:solidFill>
                <a:effectLst/>
                <a:latin typeface="Arial" pitchFamily="34" charset="0"/>
                <a:cs typeface="Arial" pitchFamily="34" charset="0"/>
              </a:rPr>
              <a:t>:</a:t>
            </a:r>
          </a:p>
          <a:p>
            <a:pPr algn="l">
              <a:buFont typeface="Arial" panose="020B0604020202020204" pitchFamily="34" charset="0"/>
              <a:buChar char="•"/>
            </a:pPr>
            <a:endParaRPr lang="en-US" b="0" i="0" dirty="0">
              <a:solidFill>
                <a:srgbClr val="000000"/>
              </a:solidFill>
              <a:effectLst/>
              <a:latin typeface="Arial" pitchFamily="34" charset="0"/>
              <a:cs typeface="Arial" pitchFamily="34" charset="0"/>
            </a:endParaRP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Data Collection Phase</a:t>
            </a:r>
            <a:r>
              <a:rPr lang="en-US" b="0" i="0" dirty="0">
                <a:solidFill>
                  <a:srgbClr val="000000"/>
                </a:solidFill>
                <a:effectLst/>
                <a:latin typeface="Arial" pitchFamily="34" charset="0"/>
                <a:cs typeface="Arial" pitchFamily="34"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Arial" pitchFamily="34" charset="0"/>
                <a:cs typeface="Arial" pitchFamily="34" charset="0"/>
              </a:rPr>
              <a:t>Olx</a:t>
            </a:r>
            <a:r>
              <a:rPr lang="en-US" b="0" i="0" dirty="0">
                <a:solidFill>
                  <a:srgbClr val="000000"/>
                </a:solidFill>
                <a:effectLst/>
                <a:latin typeface="Arial" pitchFamily="34" charset="0"/>
                <a:cs typeface="Arial" pitchFamily="34" charset="0"/>
              </a:rPr>
              <a:t>, </a:t>
            </a:r>
            <a:r>
              <a:rPr lang="en-US" b="0" i="0" dirty="0" err="1">
                <a:solidFill>
                  <a:srgbClr val="000000"/>
                </a:solidFill>
                <a:effectLst/>
                <a:latin typeface="Arial" pitchFamily="34" charset="0"/>
                <a:cs typeface="Arial" pitchFamily="34" charset="0"/>
              </a:rPr>
              <a:t>cardekho</a:t>
            </a:r>
            <a:r>
              <a:rPr lang="en-US" b="0" i="0" dirty="0">
                <a:solidFill>
                  <a:srgbClr val="000000"/>
                </a:solidFill>
                <a:effectLst/>
                <a:latin typeface="Arial" pitchFamily="34" charset="0"/>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Model Building Phase</a:t>
            </a:r>
            <a:r>
              <a:rPr lang="en-US" b="0" i="0" dirty="0">
                <a:solidFill>
                  <a:srgbClr val="000000"/>
                </a:solidFill>
                <a:effectLst/>
                <a:latin typeface="Arial" pitchFamily="34" charset="0"/>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a16="http://schemas.microsoft.com/office/drawing/2014/main" xmlns=""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a16="http://schemas.microsoft.com/office/drawing/2014/main" xmlns=""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p14="http://schemas.microsoft.com/office/powerpoint/2010/main" xmlns=""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xmlns=""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xmlns=""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xmlns=""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5" name="Picture 4">
            <a:extLst>
              <a:ext uri="{FF2B5EF4-FFF2-40B4-BE49-F238E27FC236}">
                <a16:creationId xmlns:a16="http://schemas.microsoft.com/office/drawing/2014/main" xmlns=""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5" name="Picture 4">
            <a:extLst>
              <a:ext uri="{FF2B5EF4-FFF2-40B4-BE49-F238E27FC236}">
                <a16:creationId xmlns:a16="http://schemas.microsoft.com/office/drawing/2014/main" xmlns=""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a16="http://schemas.microsoft.com/office/drawing/2014/main" xmlns=""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p14="http://schemas.microsoft.com/office/powerpoint/2010/main" xmlns=""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a16="http://schemas.microsoft.com/office/drawing/2014/main" xmlns=""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a16="http://schemas.microsoft.com/office/drawing/2014/main" xmlns=""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p14="http://schemas.microsoft.com/office/powerpoint/2010/main" xmlns=""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a16="http://schemas.microsoft.com/office/drawing/2014/main" xmlns=""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a16="http://schemas.microsoft.com/office/drawing/2014/main" xmlns=""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p14="http://schemas.microsoft.com/office/powerpoint/2010/main" xmlns=""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2">
            <a:extLst>
              <a:ext uri="{FF2B5EF4-FFF2-40B4-BE49-F238E27FC236}">
                <a16:creationId xmlns:a16="http://schemas.microsoft.com/office/drawing/2014/main" xmlns="" id="{6013F425-3F79-BD15-9E10-7B18C8A2831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51529" y="552450"/>
            <a:ext cx="6844834" cy="5753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927274" y="2166424"/>
            <a:ext cx="5514536" cy="4530211"/>
          </a:xfrm>
        </p:spPr>
        <p:txBody>
          <a:bodyPr>
            <a:normAutofit/>
          </a:bodyPr>
          <a:lstStyle/>
          <a:p>
            <a:pPr marL="457200"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40</a:t>
            </a:fld>
            <a:endParaRPr lang="en-US" dirty="0"/>
          </a:p>
        </p:txBody>
      </p:sp>
      <p:pic>
        <p:nvPicPr>
          <p:cNvPr id="5" name="Picture 4">
            <a:extLst>
              <a:ext uri="{FF2B5EF4-FFF2-40B4-BE49-F238E27FC236}">
                <a16:creationId xmlns:a16="http://schemas.microsoft.com/office/drawing/2014/main" xmlns=""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a16="http://schemas.microsoft.com/office/drawing/2014/main" xmlns=""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p14="http://schemas.microsoft.com/office/powerpoint/2010/main" xmlns=""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pic>
        <p:nvPicPr>
          <p:cNvPr id="4" name="Picture 3">
            <a:extLst>
              <a:ext uri="{FF2B5EF4-FFF2-40B4-BE49-F238E27FC236}">
                <a16:creationId xmlns:a16="http://schemas.microsoft.com/office/drawing/2014/main" xmlns=""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a16="http://schemas.microsoft.com/office/drawing/2014/main" xmlns="" id="{CCC691AF-03DE-E497-FC64-D7BBD3B5761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9432" y="2018224"/>
            <a:ext cx="9779956" cy="48016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79929" y="349624"/>
            <a:ext cx="10622639" cy="6051176"/>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pic>
        <p:nvPicPr>
          <p:cNvPr id="13315" name="Picture 1">
            <a:extLst>
              <a:ext uri="{FF2B5EF4-FFF2-40B4-BE49-F238E27FC236}">
                <a16:creationId xmlns:a16="http://schemas.microsoft.com/office/drawing/2014/main" xmlns="" id="{8A4C3DD8-9787-55AE-CEF7-30BC47544D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03887" y="5381345"/>
            <a:ext cx="4905375" cy="1019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a16="http://schemas.microsoft.com/office/drawing/2014/main" xmlns="" id="{60BAAC70-1E2B-41C8-F767-7494BF100E4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50321" y="349624"/>
            <a:ext cx="5558941" cy="42169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title"/>
          </p:nvPr>
        </p:nvSpPr>
        <p:spPr>
          <a:xfrm>
            <a:off x="1336637" y="621254"/>
            <a:ext cx="6766560" cy="753036"/>
          </a:xfrm>
        </p:spPr>
        <p:txBody>
          <a:bodyPr>
            <a:normAutofit fontScale="90000"/>
          </a:bodyPr>
          <a:lstStyle/>
          <a:p>
            <a:r>
              <a:rPr lang="en-US" dirty="0"/>
              <a:t>SUMMARY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idx="1"/>
          </p:nvPr>
        </p:nvSpPr>
        <p:spPr>
          <a:xfrm>
            <a:off x="820271" y="1640542"/>
            <a:ext cx="8525435" cy="4114799"/>
          </a:xfrm>
        </p:spPr>
        <p:txBody>
          <a:bodyPr>
            <a:normAutofit lnSpcReduction="10000"/>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Tree>
    <p:extLst>
      <p:ext uri="{BB962C8B-B14F-4D97-AF65-F5344CB8AC3E}">
        <p14:creationId xmlns:p14="http://schemas.microsoft.com/office/powerpoint/2010/main" xmlns=""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3718918" y="3267456"/>
            <a:ext cx="4169664" cy="667512"/>
          </a:xfrm>
        </p:spPr>
        <p:txBody>
          <a:bodyPr>
            <a:normAutofit fontScale="90000"/>
          </a:bodyPr>
          <a:lstStyle/>
          <a:p>
            <a:r>
              <a:rPr lang="en-US" dirty="0"/>
              <a:t>THANK YOU</a:t>
            </a:r>
          </a:p>
        </p:txBody>
      </p:sp>
    </p:spTree>
    <p:extLst>
      <p:ext uri="{BB962C8B-B14F-4D97-AF65-F5344CB8AC3E}">
        <p14:creationId xmlns:p14="http://schemas.microsoft.com/office/powerpoint/2010/main" xmlns=""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
        <p:nvSpPr>
          <p:cNvPr id="6" name="Footer Placeholder 5">
            <a:extLst>
              <a:ext uri="{FF2B5EF4-FFF2-40B4-BE49-F238E27FC236}">
                <a16:creationId xmlns:a16="http://schemas.microsoft.com/office/drawing/2014/main" xmlns=""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a16="http://schemas.microsoft.com/office/drawing/2014/main" xmlns=""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a16="http://schemas.microsoft.com/office/drawing/2014/main" xmlns=""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xmlns=""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a16="http://schemas.microsoft.com/office/drawing/2014/main" xmlns=""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a16="http://schemas.microsoft.com/office/drawing/2014/main" xmlns=""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p14="http://schemas.microsoft.com/office/powerpoint/2010/main" xmlns=""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xmlns=""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a16="http://schemas.microsoft.com/office/drawing/2014/main" xmlns=""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a16="http://schemas.microsoft.com/office/drawing/2014/main" xmlns=""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p14="http://schemas.microsoft.com/office/powerpoint/2010/main" xmlns="" val="382311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Flow</Template>
  <TotalTime>1076</TotalTime>
  <Words>804</Words>
  <Application>Microsoft Office PowerPoint</Application>
  <PresentationFormat>Custom</PresentationFormat>
  <Paragraphs>126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Slide 11</vt:lpstr>
      <vt:lpstr>Slide 12</vt:lpstr>
      <vt:lpstr>Checking Correlation</vt:lpstr>
      <vt:lpstr>Slide 14</vt:lpstr>
      <vt:lpstr>Slide 15</vt:lpstr>
      <vt:lpstr>Slide 16</vt:lpstr>
      <vt:lpstr>Checking Outliers</vt:lpstr>
      <vt:lpstr>Removing Outliers </vt:lpstr>
      <vt:lpstr>Slide 19</vt:lpstr>
      <vt:lpstr>Slide 20</vt:lpstr>
      <vt:lpstr>Checking Skewness</vt:lpstr>
      <vt:lpstr>Slide 22</vt:lpstr>
      <vt:lpstr>Removing skewness</vt:lpstr>
      <vt:lpstr>checking skewness after removal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cp:lastModifiedBy>
  <cp:revision>112</cp:revision>
  <dcterms:created xsi:type="dcterms:W3CDTF">2022-08-31T15:26:21Z</dcterms:created>
  <dcterms:modified xsi:type="dcterms:W3CDTF">2022-12-18T14:37:09Z</dcterms:modified>
</cp:coreProperties>
</file>