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4" r:id="rId9"/>
    <p:sldId id="262" r:id="rId10"/>
    <p:sldId id="268" r:id="rId11"/>
    <p:sldId id="269" r:id="rId12"/>
    <p:sldId id="267" r:id="rId13"/>
    <p:sldId id="263" r:id="rId14"/>
    <p:sldId id="270" r:id="rId15"/>
    <p:sldId id="272" r:id="rId16"/>
    <p:sldId id="273"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CD"/>
    <a:srgbClr val="E1E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4" autoAdjust="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B75D9-20E7-49F9-97E8-FA82DE9323A6}"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21283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75D9-20E7-49F9-97E8-FA82DE9323A6}"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321808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75D9-20E7-49F9-97E8-FA82DE9323A6}"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70766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75D9-20E7-49F9-97E8-FA82DE9323A6}"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23156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B75D9-20E7-49F9-97E8-FA82DE9323A6}"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240604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DB75D9-20E7-49F9-97E8-FA82DE9323A6}"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378540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DB75D9-20E7-49F9-97E8-FA82DE9323A6}" type="datetimeFigureOut">
              <a:rPr lang="en-US" smtClean="0"/>
              <a:t>5/14/2014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90181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B75D9-20E7-49F9-97E8-FA82DE9323A6}" type="datetimeFigureOut">
              <a:rPr lang="en-US" smtClean="0"/>
              <a:t>5/14/2014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178048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B75D9-20E7-49F9-97E8-FA82DE9323A6}" type="datetimeFigureOut">
              <a:rPr lang="en-US" smtClean="0"/>
              <a:t>5/14/2014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256210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B75D9-20E7-49F9-97E8-FA82DE9323A6}"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12138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B75D9-20E7-49F9-97E8-FA82DE9323A6}"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CE7B-53B0-41AC-AAFF-AE33C760F0AB}" type="slidenum">
              <a:rPr lang="en-US" smtClean="0"/>
              <a:t>‹#›</a:t>
            </a:fld>
            <a:endParaRPr lang="en-US"/>
          </a:p>
        </p:txBody>
      </p:sp>
    </p:spTree>
    <p:extLst>
      <p:ext uri="{BB962C8B-B14F-4D97-AF65-F5344CB8AC3E}">
        <p14:creationId xmlns:p14="http://schemas.microsoft.com/office/powerpoint/2010/main" val="168593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2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B75D9-20E7-49F9-97E8-FA82DE9323A6}" type="datetimeFigureOut">
              <a:rPr lang="en-US" smtClean="0"/>
              <a:t>5/14/2014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6CE7B-53B0-41AC-AAFF-AE33C760F0AB}" type="slidenum">
              <a:rPr lang="en-US" smtClean="0"/>
              <a:t>‹#›</a:t>
            </a:fld>
            <a:endParaRPr lang="en-US"/>
          </a:p>
        </p:txBody>
      </p:sp>
    </p:spTree>
    <p:extLst>
      <p:ext uri="{BB962C8B-B14F-4D97-AF65-F5344CB8AC3E}">
        <p14:creationId xmlns:p14="http://schemas.microsoft.com/office/powerpoint/2010/main" val="393330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219200"/>
            <a:ext cx="7772400" cy="2838451"/>
          </a:xfrm>
        </p:spPr>
        <p:txBody>
          <a:bodyPr>
            <a:normAutofit fontScale="90000"/>
          </a:bodyPr>
          <a:lstStyle/>
          <a:p>
            <a:r>
              <a:rPr lang="en-US" dirty="0" smtClean="0"/>
              <a:t/>
            </a:r>
            <a:br>
              <a:rPr lang="en-US" dirty="0" smtClean="0"/>
            </a:br>
            <a:r>
              <a:rPr lang="en-US" dirty="0" smtClean="0"/>
              <a:t/>
            </a:r>
            <a:br>
              <a:rPr lang="en-US" dirty="0" smtClean="0"/>
            </a:br>
            <a:r>
              <a:rPr lang="en-US" b="1" dirty="0" smtClean="0"/>
              <a:t>“Civil Registry System”</a:t>
            </a:r>
            <a:br>
              <a:rPr lang="en-US" b="1" dirty="0" smtClean="0"/>
            </a:br>
            <a:r>
              <a:rPr lang="en-US" dirty="0"/>
              <a:t/>
            </a:r>
            <a:br>
              <a:rPr lang="en-US" dirty="0"/>
            </a:br>
            <a:r>
              <a:rPr lang="en-US" dirty="0" smtClean="0"/>
              <a:t>(8th Semester Industrial Project)</a:t>
            </a:r>
            <a:br>
              <a:rPr lang="en-US" dirty="0" smtClean="0"/>
            </a:br>
            <a:endParaRPr lang="en-US" dirty="0"/>
          </a:p>
        </p:txBody>
      </p:sp>
      <p:sp>
        <p:nvSpPr>
          <p:cNvPr id="5" name="Subtitle 2"/>
          <p:cNvSpPr>
            <a:spLocks noGrp="1"/>
          </p:cNvSpPr>
          <p:nvPr>
            <p:ph type="subTitle" idx="1"/>
          </p:nvPr>
        </p:nvSpPr>
        <p:spPr>
          <a:xfrm>
            <a:off x="5257800" y="5181600"/>
            <a:ext cx="3124200" cy="1219200"/>
          </a:xfrm>
        </p:spPr>
        <p:txBody>
          <a:bodyPr>
            <a:normAutofit/>
          </a:bodyPr>
          <a:lstStyle/>
          <a:p>
            <a:r>
              <a:rPr lang="en-US" dirty="0" smtClean="0"/>
              <a:t> </a:t>
            </a:r>
            <a:r>
              <a:rPr lang="en-US" b="1" dirty="0" smtClean="0"/>
              <a:t>Palak Agarwal</a:t>
            </a:r>
          </a:p>
          <a:p>
            <a:r>
              <a:rPr lang="en-US" sz="2000" b="1" dirty="0" smtClean="0"/>
              <a:t>CSE – B - 090</a:t>
            </a:r>
            <a:endParaRPr lang="en-US" sz="2000" b="1" dirty="0"/>
          </a:p>
        </p:txBody>
      </p:sp>
    </p:spTree>
    <p:extLst>
      <p:ext uri="{BB962C8B-B14F-4D97-AF65-F5344CB8AC3E}">
        <p14:creationId xmlns:p14="http://schemas.microsoft.com/office/powerpoint/2010/main" val="4066725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6388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Some Module Use Cases</a:t>
            </a: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267200"/>
            <a:ext cx="5638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47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smtClean="0"/>
              <a:t>Requirement Specifications</a:t>
            </a:r>
            <a:endParaRPr lang="en-US" dirty="0"/>
          </a:p>
        </p:txBody>
      </p:sp>
      <p:sp>
        <p:nvSpPr>
          <p:cNvPr id="3" name="Content Placeholder 2"/>
          <p:cNvSpPr>
            <a:spLocks noGrp="1"/>
          </p:cNvSpPr>
          <p:nvPr>
            <p:ph idx="1"/>
          </p:nvPr>
        </p:nvSpPr>
        <p:spPr>
          <a:xfrm>
            <a:off x="457200" y="2438400"/>
            <a:ext cx="8229600" cy="2438400"/>
          </a:xfrm>
        </p:spPr>
        <p:txBody>
          <a:bodyPr>
            <a:normAutofit/>
          </a:bodyPr>
          <a:lstStyle/>
          <a:p>
            <a:r>
              <a:rPr lang="en-US" sz="2000" b="1" dirty="0" smtClean="0"/>
              <a:t>Operating </a:t>
            </a:r>
            <a:r>
              <a:rPr lang="en-US" sz="2000" b="1" dirty="0"/>
              <a:t>Platform                             </a:t>
            </a:r>
            <a:r>
              <a:rPr lang="en-US" sz="2000" dirty="0" smtClean="0"/>
              <a:t>:    Microsoft </a:t>
            </a:r>
            <a:r>
              <a:rPr lang="en-US" sz="2000" dirty="0"/>
              <a:t>Windows 7 Home Basic</a:t>
            </a:r>
          </a:p>
          <a:p>
            <a:r>
              <a:rPr lang="en-US" sz="2000" b="1" dirty="0"/>
              <a:t>Data Base</a:t>
            </a:r>
            <a:r>
              <a:rPr lang="en-US" sz="2000" dirty="0"/>
              <a:t>		  	   </a:t>
            </a:r>
            <a:r>
              <a:rPr lang="en-US" sz="2000" dirty="0" smtClean="0"/>
              <a:t>    :    </a:t>
            </a:r>
            <a:r>
              <a:rPr lang="en-US" sz="2000" dirty="0"/>
              <a:t>HeidiSQL</a:t>
            </a:r>
          </a:p>
          <a:p>
            <a:r>
              <a:rPr lang="en-US" sz="2000" b="1" dirty="0"/>
              <a:t>Software</a:t>
            </a:r>
            <a:r>
              <a:rPr lang="en-US" sz="2000" dirty="0"/>
              <a:t>			    </a:t>
            </a:r>
            <a:r>
              <a:rPr lang="en-US" sz="2000" dirty="0" smtClean="0"/>
              <a:t>   :    </a:t>
            </a:r>
            <a:r>
              <a:rPr lang="en-US" sz="2000" dirty="0"/>
              <a:t>Apache Tomcat Server (web server)</a:t>
            </a:r>
          </a:p>
          <a:p>
            <a:r>
              <a:rPr lang="en-US" sz="2000" b="1" dirty="0"/>
              <a:t>Front</a:t>
            </a:r>
            <a:r>
              <a:rPr lang="en-US" sz="2000" dirty="0"/>
              <a:t> </a:t>
            </a:r>
            <a:r>
              <a:rPr lang="en-US" sz="2000" b="1" dirty="0"/>
              <a:t>End Tool</a:t>
            </a:r>
            <a:r>
              <a:rPr lang="en-US" sz="2000" dirty="0"/>
              <a:t>	               	     </a:t>
            </a:r>
            <a:r>
              <a:rPr lang="en-US" sz="2000" dirty="0" smtClean="0"/>
              <a:t>  :    </a:t>
            </a:r>
            <a:r>
              <a:rPr lang="en-US" sz="2000" dirty="0"/>
              <a:t>Eclipse IDE for Java EE Developers</a:t>
            </a:r>
          </a:p>
          <a:p>
            <a:r>
              <a:rPr lang="en-US" sz="2000" b="1" dirty="0"/>
              <a:t>Programming Language     </a:t>
            </a:r>
            <a:r>
              <a:rPr lang="en-US" sz="2000" dirty="0"/>
              <a:t>	   </a:t>
            </a:r>
            <a:r>
              <a:rPr lang="en-US" sz="2000" dirty="0" smtClean="0"/>
              <a:t>    :    Java</a:t>
            </a:r>
            <a:r>
              <a:rPr lang="en-US" sz="2000" dirty="0"/>
              <a:t>, JSP, HTML, </a:t>
            </a:r>
            <a:r>
              <a:rPr lang="en-US" sz="2000" dirty="0" smtClean="0"/>
              <a:t>CSS, JavaScript</a:t>
            </a:r>
            <a:endParaRPr lang="en-US" sz="2000" dirty="0"/>
          </a:p>
          <a:p>
            <a:r>
              <a:rPr lang="en-US" sz="2000" b="1" dirty="0"/>
              <a:t>Document Tool  </a:t>
            </a:r>
            <a:r>
              <a:rPr lang="en-US" sz="2000" dirty="0"/>
              <a:t>		   </a:t>
            </a:r>
            <a:r>
              <a:rPr lang="en-US" sz="2000" dirty="0" smtClean="0"/>
              <a:t>    :    </a:t>
            </a:r>
            <a:r>
              <a:rPr lang="en-US" sz="2000" dirty="0"/>
              <a:t>Microsoft Windows 7</a:t>
            </a:r>
            <a:endParaRPr lang="en-US" sz="2400" dirty="0"/>
          </a:p>
          <a:p>
            <a:endParaRPr lang="en-US" dirty="0"/>
          </a:p>
        </p:txBody>
      </p:sp>
    </p:spTree>
    <p:extLst>
      <p:ext uri="{BB962C8B-B14F-4D97-AF65-F5344CB8AC3E}">
        <p14:creationId xmlns:p14="http://schemas.microsoft.com/office/powerpoint/2010/main" val="1194899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Installation Instructions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smtClean="0"/>
              <a:t>First of all we will have to install </a:t>
            </a:r>
            <a:r>
              <a:rPr lang="en-US" sz="2000" dirty="0"/>
              <a:t>Eclipse IDE for Java EE Developers </a:t>
            </a:r>
            <a:r>
              <a:rPr lang="en-US" sz="2000" dirty="0" smtClean="0"/>
              <a:t>software.</a:t>
            </a:r>
          </a:p>
          <a:p>
            <a:r>
              <a:rPr lang="en-US" sz="2000" dirty="0" smtClean="0"/>
              <a:t>Secondly, install </a:t>
            </a:r>
            <a:r>
              <a:rPr lang="en-US" sz="2000" dirty="0"/>
              <a:t>Heidi SQL </a:t>
            </a:r>
            <a:r>
              <a:rPr lang="en-US" sz="2000" dirty="0" smtClean="0"/>
              <a:t>Database for the storage and access of vital statistics of information.</a:t>
            </a:r>
          </a:p>
          <a:p>
            <a:r>
              <a:rPr lang="en-US" sz="2000" dirty="0" smtClean="0"/>
              <a:t>Thirdly, we will have to install MySQL server to connect to the localhost of your computer.</a:t>
            </a:r>
          </a:p>
          <a:p>
            <a:pPr marL="0" indent="0">
              <a:buNone/>
            </a:pPr>
            <a:endParaRPr lang="en-US" sz="2000" dirty="0" smtClean="0"/>
          </a:p>
          <a:p>
            <a:pPr marL="0" indent="0">
              <a:buNone/>
            </a:pPr>
            <a:r>
              <a:rPr lang="en-US" sz="4400" b="1" dirty="0" smtClean="0">
                <a:latin typeface="+mj-lt"/>
                <a:ea typeface="+mj-ea"/>
                <a:cs typeface="+mj-cs"/>
              </a:rPr>
              <a:t> 		Backup </a:t>
            </a:r>
            <a:r>
              <a:rPr lang="en-US" sz="4400" b="1" dirty="0">
                <a:latin typeface="+mj-lt"/>
                <a:ea typeface="+mj-ea"/>
                <a:cs typeface="+mj-cs"/>
              </a:rPr>
              <a:t>Instructions</a:t>
            </a:r>
          </a:p>
          <a:p>
            <a:pPr marL="0" indent="0">
              <a:buNone/>
            </a:pPr>
            <a:endParaRPr lang="en-US" sz="2000" dirty="0" smtClean="0"/>
          </a:p>
          <a:p>
            <a:pPr marL="0" indent="0">
              <a:buNone/>
            </a:pPr>
            <a:r>
              <a:rPr lang="en-US" sz="2000" dirty="0"/>
              <a:t>Daily backup of the SQL Database should be done so as to have an updated database always handy. </a:t>
            </a:r>
            <a:r>
              <a:rPr lang="en-US" sz="2000" dirty="0" smtClean="0"/>
              <a:t>And thus, </a:t>
            </a:r>
            <a:r>
              <a:rPr lang="en-US" sz="2000" dirty="0"/>
              <a:t>in case of any errors or power ups, the database will not be harmed.</a:t>
            </a:r>
          </a:p>
          <a:p>
            <a:pPr marL="0" indent="0">
              <a:buNone/>
            </a:pPr>
            <a:endParaRPr lang="en-US" sz="2000" dirty="0" smtClean="0"/>
          </a:p>
        </p:txBody>
      </p:sp>
    </p:spTree>
    <p:extLst>
      <p:ext uri="{BB962C8B-B14F-4D97-AF65-F5344CB8AC3E}">
        <p14:creationId xmlns:p14="http://schemas.microsoft.com/office/powerpoint/2010/main" val="241921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Contribution(s) of the Project</a:t>
            </a:r>
            <a:endParaRPr lang="en-US" dirty="0"/>
          </a:p>
        </p:txBody>
      </p:sp>
      <p:sp>
        <p:nvSpPr>
          <p:cNvPr id="3" name="Content Placeholder 2"/>
          <p:cNvSpPr>
            <a:spLocks noGrp="1"/>
          </p:cNvSpPr>
          <p:nvPr>
            <p:ph idx="1"/>
          </p:nvPr>
        </p:nvSpPr>
        <p:spPr>
          <a:xfrm>
            <a:off x="457200" y="1981201"/>
            <a:ext cx="8229600" cy="3581400"/>
          </a:xfrm>
        </p:spPr>
        <p:txBody>
          <a:bodyPr>
            <a:normAutofit/>
          </a:bodyPr>
          <a:lstStyle/>
          <a:p>
            <a:r>
              <a:rPr lang="en-US" sz="2000" dirty="0"/>
              <a:t>Civil registration brings multiple benefits</a:t>
            </a:r>
            <a:r>
              <a:rPr lang="en-US" sz="2000" dirty="0" smtClean="0"/>
              <a:t>.</a:t>
            </a:r>
          </a:p>
          <a:p>
            <a:r>
              <a:rPr lang="en-US" sz="2000" dirty="0"/>
              <a:t>An individual’s right to be counted at both extremes of life is fundamental to social inclusion</a:t>
            </a:r>
            <a:r>
              <a:rPr lang="en-US" sz="2000" dirty="0" smtClean="0"/>
              <a:t>.</a:t>
            </a:r>
          </a:p>
          <a:p>
            <a:r>
              <a:rPr lang="en-US" sz="2000" dirty="0" smtClean="0"/>
              <a:t>In </a:t>
            </a:r>
            <a:r>
              <a:rPr lang="en-US" sz="2000" dirty="0"/>
              <a:t>the absence of insurance or inheritance, death registration and certification are often required prerequisites for burial, remarriage, or the resolution of criminal cases. </a:t>
            </a:r>
            <a:endParaRPr lang="en-US" sz="2000" dirty="0" smtClean="0"/>
          </a:p>
          <a:p>
            <a:r>
              <a:rPr lang="en-US" sz="2000" dirty="0"/>
              <a:t>For health agencies like WHO, civil registration systems are the most reliable source of statistics on births and deaths, and causes of death</a:t>
            </a:r>
            <a:r>
              <a:rPr lang="en-US" sz="2000" dirty="0" smtClean="0"/>
              <a:t>.</a:t>
            </a:r>
          </a:p>
          <a:p>
            <a:r>
              <a:rPr lang="en-US" sz="2000" dirty="0"/>
              <a:t>Civil registration is the way by which countries keep a continuous and complete record of births, deaths and the marital status of their people.</a:t>
            </a:r>
          </a:p>
          <a:p>
            <a:endParaRPr lang="en-US" sz="2000" dirty="0"/>
          </a:p>
        </p:txBody>
      </p:sp>
    </p:spTree>
    <p:extLst>
      <p:ext uri="{BB962C8B-B14F-4D97-AF65-F5344CB8AC3E}">
        <p14:creationId xmlns:p14="http://schemas.microsoft.com/office/powerpoint/2010/main" val="2429278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3" algn="ctr" rtl="0">
              <a:spcBef>
                <a:spcPct val="0"/>
              </a:spcBef>
            </a:pPr>
            <a:r>
              <a:rPr lang="en-US" sz="4400" b="1" kern="1200" dirty="0">
                <a:solidFill>
                  <a:schemeClr val="tx1"/>
                </a:solidFill>
                <a:latin typeface="+mj-lt"/>
                <a:ea typeface="+mj-ea"/>
                <a:cs typeface="+mj-cs"/>
              </a:rPr>
              <a:t>Assumptions and </a:t>
            </a:r>
            <a:r>
              <a:rPr lang="en-US" sz="4400" b="1" kern="1200" dirty="0" smtClean="0">
                <a:solidFill>
                  <a:schemeClr val="tx1"/>
                </a:solidFill>
                <a:latin typeface="+mj-lt"/>
                <a:ea typeface="+mj-ea"/>
                <a:cs typeface="+mj-cs"/>
              </a:rPr>
              <a:t>Dependencies</a:t>
            </a:r>
            <a:endParaRPr lang="en-US" sz="4400" b="1"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lvl="0"/>
            <a:r>
              <a:rPr lang="en-US" sz="2000" dirty="0"/>
              <a:t>Proper Computer Knowledge to the Registrar is highly important and center of our </a:t>
            </a:r>
            <a:r>
              <a:rPr lang="en-US" sz="2000" dirty="0" smtClean="0"/>
              <a:t>registration </a:t>
            </a:r>
            <a:r>
              <a:rPr lang="en-US" sz="2000" dirty="0"/>
              <a:t>process.</a:t>
            </a:r>
          </a:p>
          <a:p>
            <a:pPr lvl="0"/>
            <a:r>
              <a:rPr lang="en-US" sz="2000" dirty="0"/>
              <a:t>Assumption is made that there will be total discrepancy in the registration system and </a:t>
            </a:r>
            <a:r>
              <a:rPr lang="en-US" sz="2000" dirty="0" smtClean="0"/>
              <a:t>collection </a:t>
            </a:r>
            <a:r>
              <a:rPr lang="en-US" sz="2000" dirty="0"/>
              <a:t>of vital statistics.</a:t>
            </a:r>
          </a:p>
          <a:p>
            <a:pPr marL="0" indent="0">
              <a:buNone/>
            </a:pPr>
            <a:endParaRPr lang="en-US" dirty="0" smtClean="0"/>
          </a:p>
          <a:p>
            <a:pPr marL="0" indent="0">
              <a:buNone/>
            </a:pPr>
            <a:r>
              <a:rPr lang="en-US" sz="4400" b="1" dirty="0">
                <a:latin typeface="+mj-lt"/>
                <a:ea typeface="+mj-ea"/>
                <a:cs typeface="+mj-cs"/>
              </a:rPr>
              <a:t> </a:t>
            </a:r>
            <a:r>
              <a:rPr lang="en-US" sz="4400" b="1" dirty="0" smtClean="0">
                <a:latin typeface="+mj-lt"/>
                <a:ea typeface="+mj-ea"/>
                <a:cs typeface="+mj-cs"/>
              </a:rPr>
              <a:t>      Constraints </a:t>
            </a:r>
            <a:r>
              <a:rPr lang="en-US" sz="4400" b="1" dirty="0">
                <a:latin typeface="+mj-lt"/>
                <a:ea typeface="+mj-ea"/>
                <a:cs typeface="+mj-cs"/>
              </a:rPr>
              <a:t>of the </a:t>
            </a:r>
            <a:r>
              <a:rPr lang="en-US" sz="4400" b="1" dirty="0" smtClean="0">
                <a:latin typeface="+mj-lt"/>
                <a:ea typeface="+mj-ea"/>
                <a:cs typeface="+mj-cs"/>
              </a:rPr>
              <a:t>Project</a:t>
            </a:r>
          </a:p>
          <a:p>
            <a:pPr marL="0" indent="0">
              <a:buNone/>
            </a:pPr>
            <a:endParaRPr lang="en-US" sz="2000" b="1" dirty="0" smtClean="0">
              <a:latin typeface="+mj-lt"/>
              <a:ea typeface="+mj-ea"/>
              <a:cs typeface="+mj-cs"/>
            </a:endParaRPr>
          </a:p>
          <a:p>
            <a:pPr marL="0" indent="0">
              <a:buNone/>
            </a:pPr>
            <a:r>
              <a:rPr lang="en-US" sz="2000" dirty="0" smtClean="0"/>
              <a:t>If the ministry responsible for maintaining the civil registry is either unwilling or unable to keep it current, accurate or complete to acceptable, pre-determined standards, the authority is forced to start with poor data as the basis for the citizen’s welfare.</a:t>
            </a:r>
          </a:p>
          <a:p>
            <a:pPr marL="0" indent="0">
              <a:buNone/>
            </a:pPr>
            <a:endParaRPr lang="en-US" sz="2000" b="1" dirty="0">
              <a:latin typeface="+mj-lt"/>
              <a:ea typeface="+mj-ea"/>
              <a:cs typeface="+mj-cs"/>
            </a:endParaRPr>
          </a:p>
        </p:txBody>
      </p:sp>
    </p:spTree>
    <p:extLst>
      <p:ext uri="{BB962C8B-B14F-4D97-AF65-F5344CB8AC3E}">
        <p14:creationId xmlns:p14="http://schemas.microsoft.com/office/powerpoint/2010/main" val="781376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Outcome Expected of the Project</a:t>
            </a:r>
            <a:endParaRPr lang="en-US" dirty="0"/>
          </a:p>
        </p:txBody>
      </p:sp>
      <p:sp>
        <p:nvSpPr>
          <p:cNvPr id="3" name="Content Placeholder 2"/>
          <p:cNvSpPr>
            <a:spLocks noGrp="1"/>
          </p:cNvSpPr>
          <p:nvPr>
            <p:ph idx="1"/>
          </p:nvPr>
        </p:nvSpPr>
        <p:spPr/>
        <p:txBody>
          <a:bodyPr>
            <a:normAutofit/>
          </a:bodyPr>
          <a:lstStyle/>
          <a:p>
            <a:r>
              <a:rPr lang="en-US" sz="2200" dirty="0" smtClean="0"/>
              <a:t>Mechanism of Registration of Birth , Marriage and Deaths of Citizens in a Country.</a:t>
            </a:r>
          </a:p>
          <a:p>
            <a:r>
              <a:rPr lang="en-US" sz="2200" dirty="0" smtClean="0"/>
              <a:t>Availability of Country Wide Data.</a:t>
            </a:r>
          </a:p>
          <a:p>
            <a:r>
              <a:rPr lang="en-US" sz="2200" dirty="0" smtClean="0"/>
              <a:t>Uses of proper Stats for the Welfare Schemes.</a:t>
            </a:r>
          </a:p>
          <a:p>
            <a:r>
              <a:rPr lang="en-US" sz="2200" dirty="0" smtClean="0"/>
              <a:t>Scientific Way of Monitoring &amp; Analysis towards Development of the Projects.</a:t>
            </a:r>
          </a:p>
          <a:p>
            <a:r>
              <a:rPr lang="en-US" sz="2200" dirty="0" smtClean="0"/>
              <a:t>Transparency in operations of Registration. </a:t>
            </a:r>
          </a:p>
          <a:p>
            <a:r>
              <a:rPr lang="en-US" sz="2200" dirty="0" smtClean="0"/>
              <a:t>Government Official Record brings Fair &amp; Justice for Citizens.</a:t>
            </a:r>
          </a:p>
          <a:p>
            <a:endParaRPr lang="en-US" dirty="0"/>
          </a:p>
        </p:txBody>
      </p:sp>
    </p:spTree>
    <p:extLst>
      <p:ext uri="{BB962C8B-B14F-4D97-AF65-F5344CB8AC3E}">
        <p14:creationId xmlns:p14="http://schemas.microsoft.com/office/powerpoint/2010/main" val="2388261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lnSpcReduction="10000"/>
          </a:bodyPr>
          <a:lstStyle/>
          <a:p>
            <a:r>
              <a:rPr lang="en-US" sz="2000" dirty="0"/>
              <a:t>This report has analyzed the current state of play in CRVS IS existing technological and institutional </a:t>
            </a:r>
            <a:r>
              <a:rPr lang="en-US" sz="2000" dirty="0" smtClean="0"/>
              <a:t>trends, </a:t>
            </a:r>
            <a:r>
              <a:rPr lang="en-US" sz="2000" dirty="0"/>
              <a:t>and has also sketched some future directions on the strengthening of these </a:t>
            </a:r>
            <a:r>
              <a:rPr lang="en-US" sz="2000" dirty="0" smtClean="0"/>
              <a:t>systems.</a:t>
            </a:r>
          </a:p>
          <a:p>
            <a:r>
              <a:rPr lang="en-US" sz="2000" dirty="0"/>
              <a:t>A point of departure in this analysis is the argument that CRVS IS </a:t>
            </a:r>
            <a:r>
              <a:rPr lang="en-US" sz="2000" dirty="0" err="1"/>
              <a:t>is</a:t>
            </a:r>
            <a:r>
              <a:rPr lang="en-US" sz="2000" dirty="0"/>
              <a:t> currently by and large unsatisfactory and needs to be strengthened urgently. </a:t>
            </a:r>
            <a:endParaRPr lang="en-US" sz="2000" dirty="0" smtClean="0"/>
          </a:p>
          <a:p>
            <a:r>
              <a:rPr lang="en-US" sz="2000" dirty="0"/>
              <a:t>There are various developmental priorities such as reinforcing the health of citizens, </a:t>
            </a:r>
            <a:r>
              <a:rPr lang="en-US" sz="2000" dirty="0" smtClean="0"/>
              <a:t>improving </a:t>
            </a:r>
            <a:r>
              <a:rPr lang="en-US" sz="2000" dirty="0"/>
              <a:t>human rights of </a:t>
            </a:r>
            <a:r>
              <a:rPr lang="en-US" sz="2000" dirty="0" smtClean="0"/>
              <a:t>citizens which </a:t>
            </a:r>
            <a:r>
              <a:rPr lang="en-US" sz="2000" dirty="0"/>
              <a:t>bring into focus the urgent need to strengthen CRVS IS particularly in low and middle income countries. </a:t>
            </a:r>
            <a:endParaRPr lang="en-US" sz="2000" dirty="0" smtClean="0"/>
          </a:p>
          <a:p>
            <a:r>
              <a:rPr lang="en-US" sz="2000" dirty="0"/>
              <a:t>The report is a step in this direction, in trying to identify some of the existing limitations and also the best practices from both developed and other country contexts to extract lessons from them and help define an agenda for strengthening CRVS IS.</a:t>
            </a:r>
          </a:p>
          <a:p>
            <a:endParaRPr lang="en-US" sz="2000" dirty="0"/>
          </a:p>
        </p:txBody>
      </p:sp>
    </p:spTree>
    <p:extLst>
      <p:ext uri="{BB962C8B-B14F-4D97-AF65-F5344CB8AC3E}">
        <p14:creationId xmlns:p14="http://schemas.microsoft.com/office/powerpoint/2010/main" val="142836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the Project</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sz="2000" dirty="0"/>
              <a:t>This project was aimed at developing a civil registry system that is of importance to a country to maintain its statistics and census. </a:t>
            </a:r>
            <a:endParaRPr lang="en-US" sz="2000" dirty="0" smtClean="0"/>
          </a:p>
          <a:p>
            <a:r>
              <a:rPr lang="en-US" sz="2000" dirty="0"/>
              <a:t>The registration cannot be done online by the citizens itself because of the security reasons</a:t>
            </a:r>
            <a:r>
              <a:rPr lang="en-US" sz="2000" dirty="0" smtClean="0"/>
              <a:t>.</a:t>
            </a:r>
          </a:p>
          <a:p>
            <a:r>
              <a:rPr lang="en-US" sz="2000" dirty="0"/>
              <a:t>Thus they have to go to the nearby registration office to get them registered. This is a big limitation which is needed to be addressed in the future. </a:t>
            </a:r>
            <a:endParaRPr lang="en-US" sz="2000" dirty="0" smtClean="0"/>
          </a:p>
          <a:p>
            <a:pPr marL="0" indent="0">
              <a:buNone/>
            </a:pPr>
            <a:r>
              <a:rPr lang="en-US" sz="2000" b="1" dirty="0" smtClean="0"/>
              <a:t>		</a:t>
            </a:r>
            <a:r>
              <a:rPr lang="en-US" sz="4400" b="1" dirty="0" smtClean="0">
                <a:latin typeface="+mj-lt"/>
                <a:ea typeface="+mj-ea"/>
                <a:cs typeface="+mj-cs"/>
              </a:rPr>
              <a:t>Future Work</a:t>
            </a:r>
          </a:p>
          <a:p>
            <a:pPr marL="0" indent="0">
              <a:buNone/>
            </a:pPr>
            <a:endParaRPr lang="en-US" sz="2000" b="1" dirty="0" smtClean="0">
              <a:latin typeface="+mj-lt"/>
              <a:ea typeface="+mj-ea"/>
              <a:cs typeface="+mj-cs"/>
            </a:endParaRPr>
          </a:p>
          <a:p>
            <a:r>
              <a:rPr lang="en-US" sz="2000" dirty="0"/>
              <a:t>The future work for this project Civil Registry system is </a:t>
            </a:r>
            <a:r>
              <a:rPr lang="en-US" sz="2000" dirty="0" smtClean="0"/>
              <a:t>to </a:t>
            </a:r>
            <a:r>
              <a:rPr lang="en-US" sz="2000" dirty="0"/>
              <a:t>cover up the limitation </a:t>
            </a:r>
            <a:r>
              <a:rPr lang="en-US" sz="2000" dirty="0" smtClean="0"/>
              <a:t>i.e. to </a:t>
            </a:r>
            <a:r>
              <a:rPr lang="en-US" sz="2000" dirty="0"/>
              <a:t>at least start a module or portal so they can view their details online without going to the registrar office. </a:t>
            </a:r>
            <a:endParaRPr lang="en-US" sz="2000" dirty="0" smtClean="0"/>
          </a:p>
          <a:p>
            <a:r>
              <a:rPr lang="en-US" sz="2000" dirty="0"/>
              <a:t>Work on upgrading the system to accommodate more modules like registration of divorces, adoptions, changes in name </a:t>
            </a:r>
            <a:r>
              <a:rPr lang="en-US" sz="2000" dirty="0" smtClean="0"/>
              <a:t>etc., </a:t>
            </a:r>
            <a:r>
              <a:rPr lang="en-US" sz="2000" dirty="0"/>
              <a:t>will be kept in mind after the success of the system.</a:t>
            </a:r>
          </a:p>
          <a:p>
            <a:endParaRPr lang="en-US" sz="2000" b="1" dirty="0">
              <a:latin typeface="+mj-lt"/>
              <a:ea typeface="+mj-ea"/>
              <a:cs typeface="+mj-cs"/>
            </a:endParaRPr>
          </a:p>
          <a:p>
            <a:endParaRPr lang="en-US" dirty="0"/>
          </a:p>
        </p:txBody>
      </p:sp>
    </p:spTree>
    <p:extLst>
      <p:ext uri="{BB962C8B-B14F-4D97-AF65-F5344CB8AC3E}">
        <p14:creationId xmlns:p14="http://schemas.microsoft.com/office/powerpoint/2010/main" val="2039520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667000"/>
            <a:ext cx="8229600" cy="1143000"/>
          </a:xfrm>
        </p:spPr>
        <p:txBody>
          <a:bodyPr/>
          <a:lstStyle/>
          <a:p>
            <a:r>
              <a:rPr lang="en-US" b="1" dirty="0" smtClean="0"/>
              <a:t>Thanks</a:t>
            </a:r>
            <a:endParaRPr lang="en-US" dirty="0"/>
          </a:p>
        </p:txBody>
      </p:sp>
    </p:spTree>
    <p:extLst>
      <p:ext uri="{BB962C8B-B14F-4D97-AF65-F5344CB8AC3E}">
        <p14:creationId xmlns:p14="http://schemas.microsoft.com/office/powerpoint/2010/main" val="2607442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b="1" dirty="0" smtClean="0"/>
              <a:t>Civil Registry Law</a:t>
            </a:r>
            <a:endParaRPr lang="en-US" dirty="0"/>
          </a:p>
        </p:txBody>
      </p:sp>
      <p:sp>
        <p:nvSpPr>
          <p:cNvPr id="3" name="Content Placeholder 2"/>
          <p:cNvSpPr>
            <a:spLocks noGrp="1"/>
          </p:cNvSpPr>
          <p:nvPr>
            <p:ph idx="1"/>
          </p:nvPr>
        </p:nvSpPr>
        <p:spPr>
          <a:xfrm>
            <a:off x="533400" y="2590800"/>
            <a:ext cx="8229600" cy="2590800"/>
          </a:xfrm>
        </p:spPr>
        <p:txBody>
          <a:bodyPr>
            <a:normAutofit/>
          </a:bodyPr>
          <a:lstStyle/>
          <a:p>
            <a:pPr marL="0" indent="0" algn="just">
              <a:buNone/>
            </a:pPr>
            <a:r>
              <a:rPr lang="en-US" sz="2000" dirty="0" smtClean="0"/>
              <a:t>According to the Act No. 3753,</a:t>
            </a:r>
          </a:p>
          <a:p>
            <a:pPr marL="0" indent="0" algn="just">
              <a:buNone/>
            </a:pPr>
            <a:endParaRPr lang="en-US" sz="2000" dirty="0" smtClean="0"/>
          </a:p>
          <a:p>
            <a:pPr marL="0" indent="0" algn="just">
              <a:buNone/>
            </a:pPr>
            <a:r>
              <a:rPr lang="en-US" sz="2000" dirty="0" smtClean="0"/>
              <a:t>Civil Registry is a continuous, permanent and compulsory recording of vital events occurring in the life of an individual such as birth, marriage, and death, as well as court decrees, and legal instruments affecting his civil status in appropriate registers.</a:t>
            </a:r>
          </a:p>
          <a:p>
            <a:endParaRPr lang="en-US" sz="2800" dirty="0"/>
          </a:p>
        </p:txBody>
      </p:sp>
    </p:spTree>
    <p:extLst>
      <p:ext uri="{BB962C8B-B14F-4D97-AF65-F5344CB8AC3E}">
        <p14:creationId xmlns:p14="http://schemas.microsoft.com/office/powerpoint/2010/main" val="3835191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Objective(s) of the Proposed System</a:t>
            </a:r>
            <a:endParaRPr lang="en-US" dirty="0"/>
          </a:p>
        </p:txBody>
      </p:sp>
      <p:sp>
        <p:nvSpPr>
          <p:cNvPr id="3" name="Content Placeholder 2"/>
          <p:cNvSpPr>
            <a:spLocks noGrp="1"/>
          </p:cNvSpPr>
          <p:nvPr>
            <p:ph idx="1"/>
          </p:nvPr>
        </p:nvSpPr>
        <p:spPr>
          <a:xfrm>
            <a:off x="457200" y="2438400"/>
            <a:ext cx="8229600" cy="2667000"/>
          </a:xfrm>
        </p:spPr>
        <p:txBody>
          <a:bodyPr/>
          <a:lstStyle/>
          <a:p>
            <a:pPr marL="514350" indent="-514350">
              <a:buFont typeface="+mj-lt"/>
              <a:buAutoNum type="alphaLcParenR"/>
            </a:pPr>
            <a:r>
              <a:rPr lang="en-US" sz="2000" dirty="0"/>
              <a:t>Establish CRVS as a public </a:t>
            </a:r>
            <a:r>
              <a:rPr lang="en-US" sz="2000" dirty="0" smtClean="0"/>
              <a:t>good</a:t>
            </a:r>
          </a:p>
          <a:p>
            <a:pPr marL="514350" indent="-514350">
              <a:buFont typeface="+mj-lt"/>
              <a:buAutoNum type="alphaLcParenR"/>
            </a:pPr>
            <a:r>
              <a:rPr lang="en-US" sz="2000" dirty="0" smtClean="0"/>
              <a:t>Give awareness about the government or legal documents and its registration details as well as to help to register or apply for those documents. </a:t>
            </a:r>
          </a:p>
          <a:p>
            <a:pPr marL="514350" indent="-514350">
              <a:buFont typeface="+mj-lt"/>
              <a:buAutoNum type="alphaLcParenR"/>
            </a:pPr>
            <a:r>
              <a:rPr lang="en-US" sz="2000" dirty="0"/>
              <a:t>C</a:t>
            </a:r>
            <a:r>
              <a:rPr lang="en-US" sz="2000" dirty="0" smtClean="0"/>
              <a:t>reate a data source for the compilation of vital statistics.</a:t>
            </a:r>
          </a:p>
          <a:p>
            <a:pPr marL="514350" indent="-514350">
              <a:buFont typeface="+mj-lt"/>
              <a:buAutoNum type="alphaLcParenR"/>
            </a:pPr>
            <a:r>
              <a:rPr lang="en-US" sz="2000" dirty="0"/>
              <a:t>Develop the technical approach for operationalization of these relationships.</a:t>
            </a:r>
          </a:p>
          <a:p>
            <a:pPr marL="514350" indent="-514350">
              <a:buFont typeface="+mj-lt"/>
              <a:buAutoNum type="alphaLcParenR"/>
            </a:pPr>
            <a:endParaRPr lang="en-US" sz="2000" dirty="0" smtClean="0"/>
          </a:p>
          <a:p>
            <a:pPr marL="514350" indent="-514350">
              <a:buFont typeface="+mj-lt"/>
              <a:buAutoNum type="alphaLcParenR"/>
            </a:pPr>
            <a:endParaRPr lang="en-US" sz="2000" dirty="0" smtClean="0"/>
          </a:p>
          <a:p>
            <a:pPr marL="514350" indent="-514350">
              <a:buFont typeface="+mj-lt"/>
              <a:buAutoNum type="alphaLcParenR"/>
            </a:pPr>
            <a:endParaRPr lang="en-US" dirty="0"/>
          </a:p>
        </p:txBody>
      </p:sp>
    </p:spTree>
    <p:extLst>
      <p:ext uri="{BB962C8B-B14F-4D97-AF65-F5344CB8AC3E}">
        <p14:creationId xmlns:p14="http://schemas.microsoft.com/office/powerpoint/2010/main" val="3457538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the Proposed System</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GB" sz="2000" dirty="0"/>
              <a:t>Building a well-functioning CRVS IS remains a non-trivial challenge, given its multisectoral nature. The CRVS IS needs thus to span systems of systems, involving design approaches that are different from what is used for individual systems</a:t>
            </a:r>
            <a:r>
              <a:rPr lang="en-GB" sz="2000" dirty="0" smtClean="0"/>
              <a:t>.</a:t>
            </a:r>
          </a:p>
          <a:p>
            <a:endParaRPr lang="en-GB" sz="2000" dirty="0"/>
          </a:p>
          <a:p>
            <a:pPr marL="0" indent="0">
              <a:buNone/>
            </a:pPr>
            <a:r>
              <a:rPr lang="en-US" sz="4400" b="1" dirty="0" smtClean="0">
                <a:latin typeface="+mj-lt"/>
                <a:ea typeface="+mj-ea"/>
                <a:cs typeface="+mj-cs"/>
              </a:rPr>
              <a:t>	     Problem definition</a:t>
            </a:r>
          </a:p>
          <a:p>
            <a:pPr marL="0" indent="0">
              <a:buNone/>
            </a:pPr>
            <a:endParaRPr lang="en-US" sz="4400" b="1" dirty="0" smtClean="0">
              <a:latin typeface="+mj-lt"/>
              <a:ea typeface="+mj-ea"/>
              <a:cs typeface="+mj-cs"/>
            </a:endParaRPr>
          </a:p>
          <a:p>
            <a:r>
              <a:rPr lang="en-GB" sz="2000" dirty="0"/>
              <a:t>Most low and middle income countries have CRVS IS that are primarily paper </a:t>
            </a:r>
            <a:r>
              <a:rPr lang="en-GB" sz="2000" dirty="0" smtClean="0"/>
              <a:t>based , thus , a proper </a:t>
            </a:r>
            <a:r>
              <a:rPr lang="en-GB" sz="2000" dirty="0"/>
              <a:t>well-functioning CRVS </a:t>
            </a:r>
            <a:r>
              <a:rPr lang="en-GB" sz="2000" dirty="0" smtClean="0"/>
              <a:t>IS needed which is a key ingredients </a:t>
            </a:r>
            <a:r>
              <a:rPr lang="en-GB" sz="2000" dirty="0"/>
              <a:t>in strengthening CRVS activity in </a:t>
            </a:r>
            <a:r>
              <a:rPr lang="en-GB" sz="2000" dirty="0" smtClean="0"/>
              <a:t>general.</a:t>
            </a:r>
          </a:p>
          <a:p>
            <a:endParaRPr lang="en-GB" sz="2200" dirty="0" smtClean="0"/>
          </a:p>
          <a:p>
            <a:endParaRPr lang="en-US" sz="2000" dirty="0"/>
          </a:p>
        </p:txBody>
      </p:sp>
    </p:spTree>
    <p:extLst>
      <p:ext uri="{BB962C8B-B14F-4D97-AF65-F5344CB8AC3E}">
        <p14:creationId xmlns:p14="http://schemas.microsoft.com/office/powerpoint/2010/main" val="1344252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Of the Project – </a:t>
            </a:r>
            <a:r>
              <a:rPr lang="en-US" sz="4000" b="1" dirty="0" smtClean="0"/>
              <a:t>Why ?</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GB" sz="2200" dirty="0" smtClean="0"/>
              <a:t>    </a:t>
            </a:r>
            <a:r>
              <a:rPr lang="en-GB" sz="2000" dirty="0" smtClean="0"/>
              <a:t>Within </a:t>
            </a:r>
            <a:r>
              <a:rPr lang="en-GB" sz="2000" dirty="0"/>
              <a:t>the domain of public health, information obtained from civil </a:t>
            </a:r>
            <a:r>
              <a:rPr lang="en-GB" sz="2000" dirty="0" smtClean="0"/>
              <a:t>        </a:t>
            </a:r>
          </a:p>
          <a:p>
            <a:pPr marL="0" indent="0">
              <a:buNone/>
            </a:pPr>
            <a:r>
              <a:rPr lang="en-GB" sz="2000" dirty="0"/>
              <a:t> </a:t>
            </a:r>
            <a:r>
              <a:rPr lang="en-GB" sz="2000" dirty="0" smtClean="0"/>
              <a:t>   registration </a:t>
            </a:r>
            <a:r>
              <a:rPr lang="en-GB" sz="2000" dirty="0"/>
              <a:t>and vital statistics (CRVS) is critical, allowing tracking </a:t>
            </a:r>
            <a:r>
              <a:rPr lang="en-GB" sz="2000" dirty="0" smtClean="0"/>
              <a:t>of</a:t>
            </a:r>
          </a:p>
          <a:p>
            <a:pPr marL="0" indent="0">
              <a:buNone/>
            </a:pPr>
            <a:r>
              <a:rPr lang="en-GB" sz="2000" dirty="0" smtClean="0"/>
              <a:t>    individual </a:t>
            </a:r>
            <a:r>
              <a:rPr lang="en-GB" sz="2000" dirty="0"/>
              <a:t>births and building profiles of mortality and causes of </a:t>
            </a:r>
            <a:endParaRPr lang="en-GB" sz="2000" dirty="0" smtClean="0"/>
          </a:p>
          <a:p>
            <a:pPr marL="0" indent="0">
              <a:buNone/>
            </a:pPr>
            <a:r>
              <a:rPr lang="en-GB" sz="2000" dirty="0"/>
              <a:t> </a:t>
            </a:r>
            <a:r>
              <a:rPr lang="en-GB" sz="2000" dirty="0" smtClean="0"/>
              <a:t>   death</a:t>
            </a:r>
            <a:r>
              <a:rPr lang="en-GB" sz="2000" dirty="0"/>
              <a:t>. </a:t>
            </a:r>
            <a:endParaRPr lang="en-US" sz="1800" dirty="0" smtClean="0"/>
          </a:p>
          <a:p>
            <a:pPr marL="0" indent="0">
              <a:buNone/>
            </a:pPr>
            <a:r>
              <a:rPr lang="en-US" sz="4400" b="1" dirty="0" smtClean="0">
                <a:latin typeface="+mj-lt"/>
                <a:ea typeface="+mj-ea"/>
                <a:cs typeface="+mj-cs"/>
              </a:rPr>
              <a:t>		  Use of Project</a:t>
            </a:r>
          </a:p>
          <a:p>
            <a:pPr marL="0" indent="0">
              <a:buNone/>
            </a:pPr>
            <a:endParaRPr lang="en-US" sz="2400" b="1" dirty="0" smtClean="0">
              <a:latin typeface="+mj-lt"/>
              <a:ea typeface="+mj-ea"/>
              <a:cs typeface="+mj-cs"/>
            </a:endParaRPr>
          </a:p>
          <a:p>
            <a:r>
              <a:rPr lang="en-GB" sz="2000" dirty="0" smtClean="0"/>
              <a:t>Recording </a:t>
            </a:r>
            <a:r>
              <a:rPr lang="en-GB" sz="2000" dirty="0"/>
              <a:t>of all details related to the vital </a:t>
            </a:r>
            <a:r>
              <a:rPr lang="en-GB" sz="2000" dirty="0" smtClean="0"/>
              <a:t>event.</a:t>
            </a:r>
          </a:p>
          <a:p>
            <a:r>
              <a:rPr lang="en-GB" sz="2000" dirty="0" smtClean="0"/>
              <a:t>Notification </a:t>
            </a:r>
            <a:r>
              <a:rPr lang="en-GB" sz="2000" dirty="0"/>
              <a:t>of the event to the </a:t>
            </a:r>
            <a:r>
              <a:rPr lang="en-GB" sz="2000" dirty="0" smtClean="0"/>
              <a:t>authorities.</a:t>
            </a:r>
          </a:p>
          <a:p>
            <a:r>
              <a:rPr lang="en-GB" sz="2000" dirty="0" smtClean="0"/>
              <a:t>Registration </a:t>
            </a:r>
            <a:r>
              <a:rPr lang="en-GB" sz="2000" dirty="0"/>
              <a:t>of the </a:t>
            </a:r>
            <a:r>
              <a:rPr lang="en-GB" sz="2000" dirty="0" smtClean="0"/>
              <a:t>event and,</a:t>
            </a:r>
          </a:p>
          <a:p>
            <a:r>
              <a:rPr lang="en-GB" sz="2000" dirty="0" smtClean="0"/>
              <a:t>Generation </a:t>
            </a:r>
            <a:r>
              <a:rPr lang="en-GB" sz="2000" dirty="0"/>
              <a:t>of VS</a:t>
            </a:r>
            <a:endParaRPr lang="en-US" sz="2000" dirty="0"/>
          </a:p>
        </p:txBody>
      </p:sp>
    </p:spTree>
    <p:extLst>
      <p:ext uri="{BB962C8B-B14F-4D97-AF65-F5344CB8AC3E}">
        <p14:creationId xmlns:p14="http://schemas.microsoft.com/office/powerpoint/2010/main" val="157141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Technologies to be used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Software </a:t>
            </a:r>
            <a:r>
              <a:rPr lang="en-US" sz="2000" dirty="0"/>
              <a:t>Eclipse IDE for Java EE Developers </a:t>
            </a:r>
            <a:endParaRPr lang="en-US" sz="2000" dirty="0" smtClean="0"/>
          </a:p>
          <a:p>
            <a:pPr marL="457200" indent="-457200">
              <a:buFont typeface="+mj-lt"/>
              <a:buAutoNum type="arabicPeriod"/>
            </a:pPr>
            <a:r>
              <a:rPr lang="en-US" sz="2000" dirty="0" smtClean="0"/>
              <a:t>Heidi </a:t>
            </a:r>
            <a:r>
              <a:rPr lang="en-US" sz="2000" dirty="0"/>
              <a:t>SQL as a </a:t>
            </a:r>
            <a:r>
              <a:rPr lang="en-US" sz="2000" dirty="0" smtClean="0"/>
              <a:t>Database</a:t>
            </a:r>
          </a:p>
          <a:p>
            <a:pPr marL="457200" indent="-457200">
              <a:buFont typeface="+mj-lt"/>
              <a:buAutoNum type="arabicPeriod"/>
            </a:pPr>
            <a:r>
              <a:rPr lang="en-US" sz="2000" dirty="0" smtClean="0"/>
              <a:t>Apache </a:t>
            </a:r>
            <a:r>
              <a:rPr lang="en-US" sz="2000" dirty="0"/>
              <a:t>Tomcat 7.0 </a:t>
            </a:r>
            <a:r>
              <a:rPr lang="en-US" sz="2000" dirty="0" smtClean="0"/>
              <a:t>Servers</a:t>
            </a:r>
          </a:p>
          <a:p>
            <a:pPr marL="457200" indent="-457200">
              <a:buFont typeface="+mj-lt"/>
              <a:buAutoNum type="arabicPeriod"/>
            </a:pPr>
            <a:r>
              <a:rPr lang="en-US" sz="2000" dirty="0" smtClean="0"/>
              <a:t>Microsoft </a:t>
            </a:r>
            <a:r>
              <a:rPr lang="en-US" sz="2000" dirty="0"/>
              <a:t>Windows 7 Home </a:t>
            </a:r>
            <a:r>
              <a:rPr lang="en-US" sz="2000" dirty="0" smtClean="0"/>
              <a:t>Basic</a:t>
            </a:r>
          </a:p>
          <a:p>
            <a:pPr marL="457200" indent="-457200">
              <a:buFont typeface="+mj-lt"/>
              <a:buAutoNum type="arabicPeriod"/>
            </a:pPr>
            <a:endParaRPr lang="en-US" sz="2000" dirty="0" smtClean="0"/>
          </a:p>
          <a:p>
            <a:pPr marL="0" lvl="0" indent="0">
              <a:buNone/>
            </a:pPr>
            <a:r>
              <a:rPr lang="en-US" sz="4000" b="1" dirty="0"/>
              <a:t>Higher-order language requirements</a:t>
            </a:r>
          </a:p>
          <a:p>
            <a:pPr marL="0" lvl="0" indent="0">
              <a:buNone/>
            </a:pPr>
            <a:endParaRPr lang="en-US" sz="1800" b="1" dirty="0"/>
          </a:p>
          <a:p>
            <a:pPr marL="0" indent="0">
              <a:buNone/>
            </a:pPr>
            <a:r>
              <a:rPr lang="en-US" sz="2000" dirty="0" smtClean="0"/>
              <a:t>Proper Knowledge of Java, HTML, CSS, JavaScript, MVC and JSP are required.</a:t>
            </a:r>
          </a:p>
          <a:p>
            <a:pPr marL="0" lvl="0" indent="0">
              <a:buNone/>
            </a:pPr>
            <a:endParaRPr lang="en-US" sz="2200" b="1" dirty="0" smtClean="0"/>
          </a:p>
          <a:p>
            <a:pPr marL="0" indent="0">
              <a:buNone/>
            </a:pP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337662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Product Functions</a:t>
            </a:r>
            <a:endParaRPr lang="en-US" dirty="0"/>
          </a:p>
        </p:txBody>
      </p:sp>
      <p:sp>
        <p:nvSpPr>
          <p:cNvPr id="3" name="Content Placeholder 2"/>
          <p:cNvSpPr>
            <a:spLocks noGrp="1"/>
          </p:cNvSpPr>
          <p:nvPr>
            <p:ph idx="1"/>
          </p:nvPr>
        </p:nvSpPr>
        <p:spPr>
          <a:xfrm>
            <a:off x="457200" y="1295400"/>
            <a:ext cx="8229600" cy="3352800"/>
          </a:xfrm>
        </p:spPr>
        <p:txBody>
          <a:bodyPr>
            <a:normAutofit/>
          </a:bodyPr>
          <a:lstStyle/>
          <a:p>
            <a:pPr lvl="0"/>
            <a:r>
              <a:rPr lang="en-US" sz="2000" b="1" dirty="0" smtClean="0"/>
              <a:t>Birth Module </a:t>
            </a:r>
            <a:r>
              <a:rPr lang="en-US" sz="2000" dirty="0" smtClean="0"/>
              <a:t>– To register and maintain all the records of the Babies born.</a:t>
            </a:r>
          </a:p>
          <a:p>
            <a:pPr lvl="0"/>
            <a:r>
              <a:rPr lang="en-US" sz="2000" b="1" dirty="0" smtClean="0"/>
              <a:t>Death Module </a:t>
            </a:r>
            <a:r>
              <a:rPr lang="en-US" sz="2000" dirty="0" smtClean="0"/>
              <a:t>– To register and maintain all the details of the Deceased persons of the country.</a:t>
            </a:r>
          </a:p>
          <a:p>
            <a:pPr lvl="0"/>
            <a:r>
              <a:rPr lang="en-US" sz="2000" b="1" dirty="0" smtClean="0"/>
              <a:t>Marriage </a:t>
            </a:r>
            <a:r>
              <a:rPr lang="en-US" sz="2000" b="1" dirty="0"/>
              <a:t>Module </a:t>
            </a:r>
            <a:r>
              <a:rPr lang="en-US" sz="2000" dirty="0"/>
              <a:t>– To register and maintain all the details and records of  all </a:t>
            </a:r>
            <a:r>
              <a:rPr lang="en-US" sz="2000" dirty="0" smtClean="0"/>
              <a:t>the </a:t>
            </a:r>
            <a:r>
              <a:rPr lang="en-US" sz="2000" dirty="0"/>
              <a:t>marriages happening in the country.</a:t>
            </a:r>
          </a:p>
          <a:p>
            <a:pPr lvl="0"/>
            <a:r>
              <a:rPr lang="en-US" sz="2000" b="1" dirty="0"/>
              <a:t>Feedback Module </a:t>
            </a:r>
            <a:r>
              <a:rPr lang="en-US" sz="2000" dirty="0"/>
              <a:t>– To register Complaints, Comments or Compliments by the registrar or citizens and to get back on complaints</a:t>
            </a:r>
            <a:r>
              <a:rPr lang="en-US" sz="2000" dirty="0" smtClean="0"/>
              <a:t>.</a:t>
            </a:r>
          </a:p>
          <a:p>
            <a:pPr lvl="0"/>
            <a:endParaRPr lang="en-US" sz="2000" dirty="0" smtClean="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797" y="4038600"/>
            <a:ext cx="3886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458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438400"/>
            <a:ext cx="8229600" cy="1143000"/>
          </a:xfrm>
        </p:spPr>
        <p:txBody>
          <a:bodyPr/>
          <a:lstStyle/>
          <a:p>
            <a:r>
              <a:rPr lang="en-US" b="1" dirty="0" smtClean="0"/>
              <a:t>E R Diagra</a:t>
            </a:r>
            <a:r>
              <a:rPr lang="en-US" b="1" dirty="0"/>
              <a:t>m</a:t>
            </a:r>
          </a:p>
        </p:txBody>
      </p:sp>
    </p:spTree>
    <p:extLst>
      <p:ext uri="{BB962C8B-B14F-4D97-AF65-F5344CB8AC3E}">
        <p14:creationId xmlns:p14="http://schemas.microsoft.com/office/powerpoint/2010/main" val="1108028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143000" y="-1142999"/>
            <a:ext cx="6858001" cy="914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025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886</Words>
  <Application>Microsoft Office PowerPoint</Application>
  <PresentationFormat>On-screen Show (4:3)</PresentationFormat>
  <Paragraphs>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“Civil Registry System”  (8th Semester Industrial Project) </vt:lpstr>
      <vt:lpstr>Civil Registry Law</vt:lpstr>
      <vt:lpstr>Objective(s) of the Proposed System</vt:lpstr>
      <vt:lpstr>Scope of the Proposed System</vt:lpstr>
      <vt:lpstr>Need Of the Project – Why ?</vt:lpstr>
      <vt:lpstr>Technologies to be used</vt:lpstr>
      <vt:lpstr>Product Functions</vt:lpstr>
      <vt:lpstr>E R Diagram</vt:lpstr>
      <vt:lpstr>PowerPoint Presentation</vt:lpstr>
      <vt:lpstr>Some Module Use Cases</vt:lpstr>
      <vt:lpstr>Requirement Specifications</vt:lpstr>
      <vt:lpstr>Installation Instructions</vt:lpstr>
      <vt:lpstr>Contribution(s) of the Project</vt:lpstr>
      <vt:lpstr>Assumptions and Dependencies</vt:lpstr>
      <vt:lpstr>Outcome Expected of the Project</vt:lpstr>
      <vt:lpstr>Summary</vt:lpstr>
      <vt:lpstr>Limitations of the Project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2014-05-14T15:08:11Z</dcterms:created>
  <dcterms:modified xsi:type="dcterms:W3CDTF">2014-05-14T18:37:44Z</dcterms:modified>
</cp:coreProperties>
</file>