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4"/>
  </p:sldMasterIdLst>
  <p:sldIdLst>
    <p:sldId id="25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72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983AF-CEB8-488C-884A-DE14D04B1334}" v="25" dt="2024-04-04T05:52:2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9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41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7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10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3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6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9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07D986-8816-4272-A432-0437A28A982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1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3" y="609600"/>
            <a:ext cx="8675687" cy="1331343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rgbClr val="92D050"/>
                </a:solidFill>
              </a:rPr>
              <a:t>GRUBHUB</a:t>
            </a:r>
            <a:r>
              <a:rPr lang="en-US" sz="5400" b="1" u="sng" dirty="0">
                <a:solidFill>
                  <a:srgbClr val="FF6600"/>
                </a:solidFill>
              </a:rPr>
              <a:t>(Food delivery)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3" y="2648309"/>
            <a:ext cx="8675687" cy="3200400"/>
          </a:xfrm>
        </p:spPr>
        <p:txBody>
          <a:bodyPr>
            <a:normAutofit/>
          </a:bodyPr>
          <a:lstStyle/>
          <a:p>
            <a:pPr algn="l"/>
            <a:r>
              <a:rPr lang="en-IN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by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:-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palak Agrawal(Team Leader)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asha</a:t>
            </a: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kumari</a:t>
            </a: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IN" sz="200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onam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jain</a:t>
            </a:r>
            <a:endParaRPr lang="en-US" sz="2000" b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Tushar </a:t>
            </a:r>
            <a:r>
              <a:rPr lang="en-IN" sz="2000" b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patil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Abhishek</a:t>
            </a:r>
            <a:r>
              <a:rPr lang="en-IN" sz="20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Pandey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Arvind 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580A-F64C-0895-0BAF-5E5EE83B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51" y="609600"/>
            <a:ext cx="10279660" cy="55496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1" cap="none" dirty="0">
                <a:latin typeface="Söhne"/>
              </a:rPr>
              <a:t>Challenges</a:t>
            </a:r>
            <a:r>
              <a:rPr lang="en-IN" b="1" cap="none" dirty="0">
                <a:latin typeface="Söhne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6D86D-D10D-DE00-B852-F841379F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813649"/>
            <a:ext cx="3743864" cy="428522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613C73-AE81-6ED1-8339-11F8AE0F0FE4}"/>
              </a:ext>
            </a:extLst>
          </p:cNvPr>
          <p:cNvGrpSpPr/>
          <p:nvPr/>
        </p:nvGrpSpPr>
        <p:grpSpPr>
          <a:xfrm>
            <a:off x="4841487" y="1596832"/>
            <a:ext cx="3285402" cy="1971241"/>
            <a:chOff x="842" y="14990"/>
            <a:chExt cx="3285402" cy="19712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78B0F7-9099-12AE-028B-FC19382E1ED4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054D53F4-D341-88CF-F739-25FB25600B02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Dynamicity of Grubhub Website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92EB0-E1ED-36A1-4AA5-E64AA6031DB9}"/>
              </a:ext>
            </a:extLst>
          </p:cNvPr>
          <p:cNvGrpSpPr/>
          <p:nvPr/>
        </p:nvGrpSpPr>
        <p:grpSpPr>
          <a:xfrm>
            <a:off x="8456761" y="1596832"/>
            <a:ext cx="3285402" cy="1971241"/>
            <a:chOff x="842" y="14990"/>
            <a:chExt cx="3285402" cy="1971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7D675-0C34-D6BE-895E-92601908B123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9C22DFC7-5EFF-B87F-3C68-D129D1B8622C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Data Scrapping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48E84-0305-B62B-1F46-B8A2D966F535}"/>
              </a:ext>
            </a:extLst>
          </p:cNvPr>
          <p:cNvGrpSpPr/>
          <p:nvPr/>
        </p:nvGrpSpPr>
        <p:grpSpPr>
          <a:xfrm>
            <a:off x="4841487" y="3880619"/>
            <a:ext cx="3285402" cy="1971241"/>
            <a:chOff x="842" y="14990"/>
            <a:chExt cx="3285402" cy="19712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1D44A1-F125-A81A-B7DA-870565F005C0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AA262687-95CB-2749-FE2E-426019A27139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Limited knowledge on HTML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4F2496-8754-37A1-9EA2-2DD66890E8CE}"/>
              </a:ext>
            </a:extLst>
          </p:cNvPr>
          <p:cNvGrpSpPr/>
          <p:nvPr/>
        </p:nvGrpSpPr>
        <p:grpSpPr>
          <a:xfrm>
            <a:off x="8456761" y="3880618"/>
            <a:ext cx="3285402" cy="1971241"/>
            <a:chOff x="842" y="14990"/>
            <a:chExt cx="3285402" cy="19712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CF15F-943A-A3FD-C0A8-BE359AD8B108}"/>
                </a:ext>
              </a:extLst>
            </p:cNvPr>
            <p:cNvSpPr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A08CF9F-14A4-A2D4-DFC9-DC5DFE739A72}"/>
                </a:ext>
              </a:extLst>
            </p:cNvPr>
            <p:cNvSpPr txBox="1"/>
            <p:nvPr/>
          </p:nvSpPr>
          <p:spPr>
            <a:xfrm>
              <a:off x="842" y="14990"/>
              <a:ext cx="3285402" cy="1971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>
                  <a:solidFill>
                    <a:schemeClr val="bg1"/>
                  </a:solidFill>
                </a:rPr>
                <a:t>Time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95B-2B08-8CC9-C39F-B49BBCDE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57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cap="none" dirty="0">
                <a:latin typeface="Söhne"/>
              </a:rPr>
              <a:t>Learning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B23B5-6ECB-E67D-FE97-9933339A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3"/>
          <a:stretch/>
        </p:blipFill>
        <p:spPr>
          <a:xfrm>
            <a:off x="4700888" y="2562798"/>
            <a:ext cx="2476500" cy="24882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E7A66C9-93AE-A207-50B3-82ADB906DEC2}"/>
              </a:ext>
            </a:extLst>
          </p:cNvPr>
          <p:cNvGrpSpPr/>
          <p:nvPr/>
        </p:nvGrpSpPr>
        <p:grpSpPr>
          <a:xfrm>
            <a:off x="1469183" y="1696596"/>
            <a:ext cx="2887341" cy="1732404"/>
            <a:chOff x="0" y="51659"/>
            <a:chExt cx="2887341" cy="17324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2E274-0910-E655-E16F-871A53812072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F6ABDA5-65CB-293A-C198-22F71A6D360C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chemeClr val="bg1"/>
                  </a:solidFill>
                </a:rPr>
                <a:t>Data Scrapping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374A52-F5F7-846D-E5DB-C120E2A592FA}"/>
              </a:ext>
            </a:extLst>
          </p:cNvPr>
          <p:cNvGrpSpPr/>
          <p:nvPr/>
        </p:nvGrpSpPr>
        <p:grpSpPr>
          <a:xfrm>
            <a:off x="7521752" y="1696596"/>
            <a:ext cx="2887341" cy="1732404"/>
            <a:chOff x="0" y="51659"/>
            <a:chExt cx="2887341" cy="17324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6AF787-03B2-4AD7-3EA2-C87614BC70E0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56EB026C-8FE9-FE23-FCFD-DE58FEB68A84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Effective Time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 Management</a:t>
              </a:r>
              <a:endParaRPr lang="en-IN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449C1-723F-C8CE-7430-F94964D63DC9}"/>
              </a:ext>
            </a:extLst>
          </p:cNvPr>
          <p:cNvGrpSpPr/>
          <p:nvPr/>
        </p:nvGrpSpPr>
        <p:grpSpPr>
          <a:xfrm>
            <a:off x="1469182" y="3806913"/>
            <a:ext cx="2887341" cy="1732404"/>
            <a:chOff x="0" y="51659"/>
            <a:chExt cx="2887341" cy="17324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77168-C3DC-A6BF-1D53-934A5F992E45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E76E3346-BE64-8652-6CF7-0622059033EE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IN" sz="1600" b="1" dirty="0">
                  <a:solidFill>
                    <a:schemeClr val="bg1"/>
                  </a:solidFill>
                </a:rPr>
                <a:t>Python libraries- </a:t>
              </a:r>
              <a:r>
                <a:rPr lang="en-IN" sz="1600" b="1" dirty="0" err="1">
                  <a:solidFill>
                    <a:schemeClr val="bg1"/>
                  </a:solidFill>
                </a:rPr>
                <a:t>BeautifulSoup</a:t>
              </a:r>
              <a:r>
                <a:rPr lang="en-IN" sz="1600" b="1" dirty="0">
                  <a:solidFill>
                    <a:schemeClr val="bg1"/>
                  </a:solidFill>
                </a:rPr>
                <a:t>, Selenium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34AF6A-004D-8572-9A9E-EB2C29D16A42}"/>
              </a:ext>
            </a:extLst>
          </p:cNvPr>
          <p:cNvGrpSpPr/>
          <p:nvPr/>
        </p:nvGrpSpPr>
        <p:grpSpPr>
          <a:xfrm>
            <a:off x="7521752" y="3806913"/>
            <a:ext cx="2887341" cy="1732404"/>
            <a:chOff x="0" y="51659"/>
            <a:chExt cx="2887341" cy="17324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A81069-00B5-49C9-01D2-56665E1311A2}"/>
                </a:ext>
              </a:extLst>
            </p:cNvPr>
            <p:cNvSpPr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40DA357-9870-F843-8927-9B95CF3AC0C1}"/>
                </a:ext>
              </a:extLst>
            </p:cNvPr>
            <p:cNvSpPr txBox="1"/>
            <p:nvPr/>
          </p:nvSpPr>
          <p:spPr>
            <a:xfrm>
              <a:off x="0" y="51659"/>
              <a:ext cx="2887341" cy="173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dirty="0">
                  <a:solidFill>
                    <a:schemeClr val="bg1"/>
                  </a:solidFill>
                </a:rPr>
                <a:t>Learned using </a:t>
              </a:r>
              <a:r>
                <a:rPr lang="en-IN" sz="1600" b="1" dirty="0" err="1">
                  <a:solidFill>
                    <a:schemeClr val="bg1"/>
                  </a:solidFill>
                </a:rPr>
                <a:t>github</a:t>
              </a:r>
              <a:endParaRPr lang="en-IN" sz="16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75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1261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8000" b="1" i="1" dirty="0">
                <a:solidFill>
                  <a:srgbClr val="FFFFFF"/>
                </a:solidFill>
                <a:latin typeface="Chiller" panose="04020404031007020602" pitchFamily="8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3438-638B-2330-BDC2-2DC7F62A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744459" cy="684362"/>
          </a:xfrm>
        </p:spPr>
        <p:txBody>
          <a:bodyPr>
            <a:normAutofit/>
          </a:bodyPr>
          <a:lstStyle/>
          <a:p>
            <a:r>
              <a:rPr lang="en-IN" sz="2900" b="1" dirty="0" err="1"/>
              <a:t>GRUBHUb</a:t>
            </a:r>
            <a:r>
              <a:rPr lang="en-IN" sz="2900" b="1" dirty="0"/>
              <a:t> </a:t>
            </a:r>
            <a:r>
              <a:rPr lang="en-IN" sz="2900" b="1" dirty="0" err="1"/>
              <a:t>InTRODUCTION</a:t>
            </a:r>
            <a:endParaRPr lang="en-IN" sz="29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D7F48-E8C0-8D72-6998-E2CB6095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293962"/>
            <a:ext cx="4876800" cy="449723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Grubhub stands out as a top-tier online platform facilitating food delivery and takeout, effectively linking customers with a wide array of dining establishments.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Renowned for its intuitive interface and expansive network of partnerships, Grubhub has emerged as a key figure in the dynamic realm of food delivery services.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Operating on a commission-driven framework, Grubhub levies a percentage-based charge on restaurants for every order processed via its platform.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Moreover, alongside its delivery provisions, Grubhub extends takeout alternatives and online ordering functionalities to participating restaurants. </a:t>
            </a:r>
            <a:endParaRPr lang="en-US" cap="none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7A97C-2301-3D65-ECEA-61AA8DC5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2" y="1712260"/>
            <a:ext cx="5006788" cy="32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E02-A7C3-7D34-0D09-2D9826F8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4775" y="1266870"/>
            <a:ext cx="8686800" cy="8604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</a:t>
            </a:r>
            <a:r>
              <a:rPr lang="en-GB" sz="3200" b="1" dirty="0">
                <a:solidFill>
                  <a:schemeClr val="tx1"/>
                </a:solidFill>
              </a:rPr>
              <a:t>OBJECTIVES</a:t>
            </a:r>
            <a:br>
              <a:rPr lang="en-GB" sz="3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AEB66-2321-79C2-BA38-7FE3A7633075}"/>
              </a:ext>
            </a:extLst>
          </p:cNvPr>
          <p:cNvSpPr txBox="1"/>
          <p:nvPr/>
        </p:nvSpPr>
        <p:spPr>
          <a:xfrm>
            <a:off x="897146" y="1897811"/>
            <a:ext cx="92820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Extract data from the Grubhub website pertaining to online food delivery, focusing on various facets such as restaurant information categorized by geographical areas, the range of cuisines available, and ratings.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Analyze the extracted data to derive meaningful insights that can offer valuable perspectives for </a:t>
            </a:r>
            <a:r>
              <a:rPr lang="en-US" sz="1700" dirty="0">
                <a:latin typeface="Söhne"/>
              </a:rPr>
              <a:t>potential</a:t>
            </a:r>
            <a:r>
              <a:rPr lang="en-US" dirty="0">
                <a:latin typeface="Söhne"/>
              </a:rPr>
              <a:t> new entrants into the market.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Structure the data extraction process in a manner that facilitates real-time scalability for enhanced accuracy in predictive analytics.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Utilize the insights gained to inform future strategies and opportunities within the online food delivery sector.</a:t>
            </a: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3423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6C428-0830-3F45-477B-AC7D8E2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25" y="207032"/>
            <a:ext cx="3549121" cy="582283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Extracted</a:t>
            </a:r>
            <a:r>
              <a:rPr lang="en-IN" b="1" dirty="0"/>
              <a:t> </a:t>
            </a:r>
            <a:r>
              <a:rPr lang="en-IN" sz="2800" b="1" dirty="0"/>
              <a:t>data</a:t>
            </a:r>
            <a:br>
              <a:rPr lang="en-IN" sz="2800" b="1" dirty="0"/>
            </a:br>
            <a:endParaRPr lang="en-IN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764D3C-6BF7-6C76-7B3E-F36AB69E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7893" y="789315"/>
            <a:ext cx="7795555" cy="1699403"/>
          </a:xfrm>
        </p:spPr>
        <p:txBody>
          <a:bodyPr>
            <a:normAutofit fontScale="25000" lnSpcReduction="20000"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9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Table  : </a:t>
            </a:r>
            <a:r>
              <a:rPr lang="en-US" altLang="en-US" sz="9600" cap="none" dirty="0" err="1">
                <a:solidFill>
                  <a:schemeClr val="tx1"/>
                </a:solidFill>
                <a:effectLst/>
                <a:latin typeface="Söhne"/>
              </a:rPr>
              <a:t>GrubHub</a:t>
            </a:r>
            <a:r>
              <a:rPr lang="en-US" altLang="en-US" sz="9600" cap="none" dirty="0">
                <a:solidFill>
                  <a:schemeClr val="tx1"/>
                </a:solidFill>
                <a:effectLst/>
                <a:latin typeface="Söhne"/>
              </a:rPr>
              <a:t> Data</a:t>
            </a:r>
            <a:endParaRPr kumimoji="0" lang="en-US" altLang="en-US" sz="9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restaurant_id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Unique ID to identify the restaurant(Primary Key)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restaurant_link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**Grubhub** URL for that restaurant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name: Name of the restaurant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rating: Rating of the restaurant on**Grubhub**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cusines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What types of cuisine are offered by the restaurant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7200" cap="none" dirty="0" err="1">
                <a:solidFill>
                  <a:schemeClr val="tx1"/>
                </a:solidFill>
                <a:effectLst/>
                <a:latin typeface="Söhne"/>
              </a:rPr>
              <a:t>D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ish_category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Dish category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7200" cap="none" dirty="0" err="1">
                <a:solidFill>
                  <a:schemeClr val="tx1"/>
                </a:solidFill>
                <a:effectLst/>
                <a:latin typeface="Söhne"/>
              </a:rPr>
              <a:t>D</a:t>
            </a: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ish_name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: Dish name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Dish_price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 Price of the dish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831A2-9D0E-A229-CBD3-A484B31C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1590"/>
            <a:ext cx="12192000" cy="41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065F-9AB1-A553-3954-5E49DCD1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98" y="290423"/>
            <a:ext cx="7942202" cy="17540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>
                    <a:lumMod val="85000"/>
                  </a:schemeClr>
                </a:solidFill>
              </a:rPr>
              <a:t>Insights and recommendation</a:t>
            </a:r>
            <a:endParaRPr lang="en-IN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4A053-BA9C-A5AD-E097-B32DF126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65" y="1846053"/>
            <a:ext cx="5402335" cy="44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852F-48DD-7F15-E881-EF47128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26" y="290422"/>
            <a:ext cx="9905998" cy="7878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Analysis of Rating Distribution by Name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B9419-A976-BB6A-0846-BA5879FD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1" y="1062155"/>
            <a:ext cx="9596107" cy="5381777"/>
          </a:xfrm>
        </p:spPr>
      </p:pic>
    </p:spTree>
    <p:extLst>
      <p:ext uri="{BB962C8B-B14F-4D97-AF65-F5344CB8AC3E}">
        <p14:creationId xmlns:p14="http://schemas.microsoft.com/office/powerpoint/2010/main" val="2993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FCE1-365D-94C9-9D44-B65F09EC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83" y="396816"/>
            <a:ext cx="9905998" cy="71024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Analyzing Dish Count Across Different Dish Categories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861C6-E71F-607B-4BE4-DE5F71AA8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" y="1107058"/>
            <a:ext cx="10058400" cy="5167223"/>
          </a:xfrm>
        </p:spPr>
      </p:pic>
    </p:spTree>
    <p:extLst>
      <p:ext uri="{BB962C8B-B14F-4D97-AF65-F5344CB8AC3E}">
        <p14:creationId xmlns:p14="http://schemas.microsoft.com/office/powerpoint/2010/main" val="26615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6870-4E62-3124-6A71-0735A5C3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24928"/>
            <a:ext cx="9905998" cy="762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cap="none" dirty="0">
                <a:latin typeface="Söhne"/>
              </a:rPr>
              <a:t>The maximum price per dish based on Dish Names.</a:t>
            </a:r>
            <a:endParaRPr lang="en-IN" sz="2400" cap="none" dirty="0"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842D4-97DE-A655-1B4E-8018B903C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5" y="994469"/>
            <a:ext cx="10366225" cy="5199297"/>
          </a:xfrm>
        </p:spPr>
      </p:pic>
    </p:spTree>
    <p:extLst>
      <p:ext uri="{BB962C8B-B14F-4D97-AF65-F5344CB8AC3E}">
        <p14:creationId xmlns:p14="http://schemas.microsoft.com/office/powerpoint/2010/main" val="15846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03EC-4E62-CACF-2780-0FD7C9B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60" y="454324"/>
            <a:ext cx="9905998" cy="4572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Söhne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DC706-B8B1-EA66-7FCF-9E05EC996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4" y="911525"/>
            <a:ext cx="10262407" cy="5610046"/>
          </a:xfrm>
        </p:spPr>
      </p:pic>
    </p:spTree>
    <p:extLst>
      <p:ext uri="{BB962C8B-B14F-4D97-AF65-F5344CB8AC3E}">
        <p14:creationId xmlns:p14="http://schemas.microsoft.com/office/powerpoint/2010/main" val="1534841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356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Century Gothic</vt:lpstr>
      <vt:lpstr>Chiller</vt:lpstr>
      <vt:lpstr>Söhne</vt:lpstr>
      <vt:lpstr>Wingdings</vt:lpstr>
      <vt:lpstr>Mesh</vt:lpstr>
      <vt:lpstr>GRUBHUB(Food delivery)</vt:lpstr>
      <vt:lpstr>GRUBHUb InTRODUCTION</vt:lpstr>
      <vt:lpstr>    OBJECTIVES </vt:lpstr>
      <vt:lpstr>Extracted data </vt:lpstr>
      <vt:lpstr>Insights and recommendation</vt:lpstr>
      <vt:lpstr>Analysis of Rating Distribution by Name</vt:lpstr>
      <vt:lpstr>Analyzing Dish Count Across Different Dish Categories</vt:lpstr>
      <vt:lpstr>The maximum price per dish based on Dish Names.</vt:lpstr>
      <vt:lpstr>DASHBOARD</vt:lpstr>
      <vt:lpstr>Challenges </vt:lpstr>
      <vt:lpstr>Learning Outcomes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Tushar Patil</dc:creator>
  <cp:lastModifiedBy>Tarun Agarwal</cp:lastModifiedBy>
  <cp:revision>12</cp:revision>
  <dcterms:created xsi:type="dcterms:W3CDTF">2024-03-31T10:57:53Z</dcterms:created>
  <dcterms:modified xsi:type="dcterms:W3CDTF">2024-04-04T06:56:34Z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