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3" r:id="rId4"/>
    <p:sldId id="278" r:id="rId5"/>
    <p:sldId id="274" r:id="rId6"/>
    <p:sldId id="280" r:id="rId7"/>
    <p:sldId id="281" r:id="rId8"/>
    <p:sldId id="283" r:id="rId9"/>
    <p:sldId id="285" r:id="rId10"/>
    <p:sldId id="260" r:id="rId11"/>
    <p:sldId id="286" r:id="rId12"/>
    <p:sldId id="287" r:id="rId13"/>
    <p:sldId id="288" r:id="rId14"/>
    <p:sldId id="289" r:id="rId15"/>
    <p:sldId id="27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95C59A-BFDF-4BBF-8E3D-34EBC68523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CF8E35D-E6E4-403E-A522-150E491F3AA7}">
      <dgm:prSet/>
      <dgm:spPr/>
      <dgm:t>
        <a:bodyPr/>
        <a:lstStyle/>
        <a:p>
          <a:r>
            <a:rPr lang="en-IN"/>
            <a:t>Extracting the data from government website (i.e. https://cpcb.nic.in/)</a:t>
          </a:r>
          <a:endParaRPr lang="en-US"/>
        </a:p>
      </dgm:t>
    </dgm:pt>
    <dgm:pt modelId="{718FBDBA-D0CB-4B92-86B5-FA4D4D655125}" type="parTrans" cxnId="{9E000030-76E3-4480-9C6D-7046266F9EE5}">
      <dgm:prSet/>
      <dgm:spPr/>
      <dgm:t>
        <a:bodyPr/>
        <a:lstStyle/>
        <a:p>
          <a:endParaRPr lang="en-US"/>
        </a:p>
      </dgm:t>
    </dgm:pt>
    <dgm:pt modelId="{3F5B6CEF-D125-49EA-81B9-8378ABC5EE34}" type="sibTrans" cxnId="{9E000030-76E3-4480-9C6D-7046266F9EE5}">
      <dgm:prSet/>
      <dgm:spPr/>
      <dgm:t>
        <a:bodyPr/>
        <a:lstStyle/>
        <a:p>
          <a:endParaRPr lang="en-US"/>
        </a:p>
      </dgm:t>
    </dgm:pt>
    <dgm:pt modelId="{78DD9F44-5432-4B92-8284-3AAD6E579F86}">
      <dgm:prSet/>
      <dgm:spPr/>
      <dgm:t>
        <a:bodyPr/>
        <a:lstStyle/>
        <a:p>
          <a:r>
            <a:rPr lang="en-IN" dirty="0"/>
            <a:t>Converting the data into csv format</a:t>
          </a:r>
          <a:endParaRPr lang="en-US" dirty="0"/>
        </a:p>
      </dgm:t>
    </dgm:pt>
    <dgm:pt modelId="{28E6F3A1-DFD9-4E0F-A693-2EC4FE82DD37}" type="parTrans" cxnId="{BA398453-2907-4C86-9C3F-3A7F8C8AD0C0}">
      <dgm:prSet/>
      <dgm:spPr/>
      <dgm:t>
        <a:bodyPr/>
        <a:lstStyle/>
        <a:p>
          <a:endParaRPr lang="en-US"/>
        </a:p>
      </dgm:t>
    </dgm:pt>
    <dgm:pt modelId="{C4F1E4EA-FDB0-4541-BBEE-BF6EC0C2BD2B}" type="sibTrans" cxnId="{BA398453-2907-4C86-9C3F-3A7F8C8AD0C0}">
      <dgm:prSet/>
      <dgm:spPr/>
      <dgm:t>
        <a:bodyPr/>
        <a:lstStyle/>
        <a:p>
          <a:endParaRPr lang="en-US"/>
        </a:p>
      </dgm:t>
    </dgm:pt>
    <dgm:pt modelId="{200D0069-415A-485C-B0ED-13F10C6E1CB6}">
      <dgm:prSet/>
      <dgm:spPr/>
      <dgm:t>
        <a:bodyPr/>
        <a:lstStyle/>
        <a:p>
          <a:r>
            <a:rPr lang="en-IN"/>
            <a:t>Calculating the sub-indexes of different pollutants</a:t>
          </a:r>
          <a:endParaRPr lang="en-US"/>
        </a:p>
      </dgm:t>
    </dgm:pt>
    <dgm:pt modelId="{5210B335-CE02-49E8-9EA9-B2F7C11DA3B3}" type="parTrans" cxnId="{E0D07D1D-A086-4408-9797-E4EB0F149776}">
      <dgm:prSet/>
      <dgm:spPr/>
      <dgm:t>
        <a:bodyPr/>
        <a:lstStyle/>
        <a:p>
          <a:endParaRPr lang="en-US"/>
        </a:p>
      </dgm:t>
    </dgm:pt>
    <dgm:pt modelId="{558F48BD-CE78-4B94-BDCB-3314A29C7D1E}" type="sibTrans" cxnId="{E0D07D1D-A086-4408-9797-E4EB0F149776}">
      <dgm:prSet/>
      <dgm:spPr/>
      <dgm:t>
        <a:bodyPr/>
        <a:lstStyle/>
        <a:p>
          <a:endParaRPr lang="en-US"/>
        </a:p>
      </dgm:t>
    </dgm:pt>
    <dgm:pt modelId="{024B3E03-6B47-4C0A-A7E2-69128E61D883}">
      <dgm:prSet/>
      <dgm:spPr/>
      <dgm:t>
        <a:bodyPr/>
        <a:lstStyle/>
        <a:p>
          <a:r>
            <a:rPr lang="en-IN"/>
            <a:t>Statistical analysis of pollutants using Anova</a:t>
          </a:r>
          <a:endParaRPr lang="en-US"/>
        </a:p>
      </dgm:t>
    </dgm:pt>
    <dgm:pt modelId="{DF6307AF-9936-4CE2-A756-379D2DB87B8E}" type="parTrans" cxnId="{8CEBF7EC-4B62-48E3-8AF1-F76834EF0349}">
      <dgm:prSet/>
      <dgm:spPr/>
      <dgm:t>
        <a:bodyPr/>
        <a:lstStyle/>
        <a:p>
          <a:endParaRPr lang="en-US"/>
        </a:p>
      </dgm:t>
    </dgm:pt>
    <dgm:pt modelId="{F6FC92E9-98A7-4014-853D-F9EC70399FC6}" type="sibTrans" cxnId="{8CEBF7EC-4B62-48E3-8AF1-F76834EF0349}">
      <dgm:prSet/>
      <dgm:spPr/>
      <dgm:t>
        <a:bodyPr/>
        <a:lstStyle/>
        <a:p>
          <a:endParaRPr lang="en-US"/>
        </a:p>
      </dgm:t>
    </dgm:pt>
    <dgm:pt modelId="{8F0D9658-8AC4-4A30-93C8-15E6194C3966}">
      <dgm:prSet/>
      <dgm:spPr/>
      <dgm:t>
        <a:bodyPr/>
        <a:lstStyle/>
        <a:p>
          <a:r>
            <a:rPr lang="en-IN"/>
            <a:t>Automating the AQI Evaluation using python</a:t>
          </a:r>
          <a:endParaRPr lang="en-US"/>
        </a:p>
      </dgm:t>
    </dgm:pt>
    <dgm:pt modelId="{7C2DDD38-DDE8-4DCA-9AA3-541D94169118}" type="parTrans" cxnId="{778C9CFF-253C-4EC6-8039-E47BCBE7A448}">
      <dgm:prSet/>
      <dgm:spPr/>
      <dgm:t>
        <a:bodyPr/>
        <a:lstStyle/>
        <a:p>
          <a:endParaRPr lang="en-US"/>
        </a:p>
      </dgm:t>
    </dgm:pt>
    <dgm:pt modelId="{E1B91DD4-5C50-479B-9B1A-FA8DC9C8A610}" type="sibTrans" cxnId="{778C9CFF-253C-4EC6-8039-E47BCBE7A448}">
      <dgm:prSet/>
      <dgm:spPr/>
      <dgm:t>
        <a:bodyPr/>
        <a:lstStyle/>
        <a:p>
          <a:endParaRPr lang="en-US"/>
        </a:p>
      </dgm:t>
    </dgm:pt>
    <dgm:pt modelId="{1C70F504-405F-4463-9940-6F24DF93B5BB}">
      <dgm:prSet/>
      <dgm:spPr/>
      <dgm:t>
        <a:bodyPr/>
        <a:lstStyle/>
        <a:p>
          <a:r>
            <a:rPr lang="en-IN"/>
            <a:t>Categorising AQI as good, moderate , hazardous…</a:t>
          </a:r>
          <a:endParaRPr lang="en-US"/>
        </a:p>
      </dgm:t>
    </dgm:pt>
    <dgm:pt modelId="{80179A67-4C2E-407E-8BFD-D7322675BC57}" type="parTrans" cxnId="{7759D0DA-F28A-4BB0-A3F8-97F06A566534}">
      <dgm:prSet/>
      <dgm:spPr/>
      <dgm:t>
        <a:bodyPr/>
        <a:lstStyle/>
        <a:p>
          <a:endParaRPr lang="en-US"/>
        </a:p>
      </dgm:t>
    </dgm:pt>
    <dgm:pt modelId="{55F89FE9-85D4-4562-9794-B3A270005C4D}" type="sibTrans" cxnId="{7759D0DA-F28A-4BB0-A3F8-97F06A566534}">
      <dgm:prSet/>
      <dgm:spPr/>
      <dgm:t>
        <a:bodyPr/>
        <a:lstStyle/>
        <a:p>
          <a:endParaRPr lang="en-US"/>
        </a:p>
      </dgm:t>
    </dgm:pt>
    <dgm:pt modelId="{A08E20E2-10BA-41B9-A81E-58A247B8A727}">
      <dgm:prSet/>
      <dgm:spPr/>
      <dgm:t>
        <a:bodyPr/>
        <a:lstStyle/>
        <a:p>
          <a:r>
            <a:rPr lang="en-IN"/>
            <a:t>Training the model using different Machine learning algorithms </a:t>
          </a:r>
          <a:endParaRPr lang="en-US"/>
        </a:p>
      </dgm:t>
    </dgm:pt>
    <dgm:pt modelId="{E5C99C73-67A3-4630-B471-124456386F0A}" type="parTrans" cxnId="{6CD6476E-2376-4E1E-B69A-8DA0C6A802CD}">
      <dgm:prSet/>
      <dgm:spPr/>
      <dgm:t>
        <a:bodyPr/>
        <a:lstStyle/>
        <a:p>
          <a:endParaRPr lang="en-US"/>
        </a:p>
      </dgm:t>
    </dgm:pt>
    <dgm:pt modelId="{45ECA9AB-55B7-4F4F-BBD9-61B6DC6B937F}" type="sibTrans" cxnId="{6CD6476E-2376-4E1E-B69A-8DA0C6A802CD}">
      <dgm:prSet/>
      <dgm:spPr/>
      <dgm:t>
        <a:bodyPr/>
        <a:lstStyle/>
        <a:p>
          <a:endParaRPr lang="en-US"/>
        </a:p>
      </dgm:t>
    </dgm:pt>
    <dgm:pt modelId="{D1824CAC-2207-40AB-AC5D-CF573B62C282}">
      <dgm:prSet/>
      <dgm:spPr/>
      <dgm:t>
        <a:bodyPr/>
        <a:lstStyle/>
        <a:p>
          <a:r>
            <a:rPr lang="en-IN"/>
            <a:t>Predicting the air quality using trained model</a:t>
          </a:r>
          <a:endParaRPr lang="en-US"/>
        </a:p>
      </dgm:t>
    </dgm:pt>
    <dgm:pt modelId="{7F9E9046-7351-43E2-BAEF-3E3339F4AE0A}" type="parTrans" cxnId="{4F4D05E2-8D86-43F3-861F-25F2497F6E95}">
      <dgm:prSet/>
      <dgm:spPr/>
      <dgm:t>
        <a:bodyPr/>
        <a:lstStyle/>
        <a:p>
          <a:endParaRPr lang="en-US"/>
        </a:p>
      </dgm:t>
    </dgm:pt>
    <dgm:pt modelId="{9575B7FD-29CB-4658-8128-8CCF1B1C65F8}" type="sibTrans" cxnId="{4F4D05E2-8D86-43F3-861F-25F2497F6E95}">
      <dgm:prSet/>
      <dgm:spPr/>
      <dgm:t>
        <a:bodyPr/>
        <a:lstStyle/>
        <a:p>
          <a:endParaRPr lang="en-US"/>
        </a:p>
      </dgm:t>
    </dgm:pt>
    <dgm:pt modelId="{814A9094-7406-4F90-999E-A0E13540301E}">
      <dgm:prSet/>
      <dgm:spPr/>
      <dgm:t>
        <a:bodyPr/>
        <a:lstStyle/>
        <a:p>
          <a:r>
            <a:rPr lang="en-IN"/>
            <a:t>Hotspot Analysis using SaTScan.</a:t>
          </a:r>
          <a:endParaRPr lang="en-US"/>
        </a:p>
      </dgm:t>
    </dgm:pt>
    <dgm:pt modelId="{8086F7A6-AADD-4EC3-9FBF-795F092B4602}" type="parTrans" cxnId="{479A0E69-7893-4125-8EE8-892A91CE0110}">
      <dgm:prSet/>
      <dgm:spPr/>
      <dgm:t>
        <a:bodyPr/>
        <a:lstStyle/>
        <a:p>
          <a:endParaRPr lang="en-US"/>
        </a:p>
      </dgm:t>
    </dgm:pt>
    <dgm:pt modelId="{1DDC657D-D8ED-4041-AA49-A07ABF07D188}" type="sibTrans" cxnId="{479A0E69-7893-4125-8EE8-892A91CE0110}">
      <dgm:prSet/>
      <dgm:spPr/>
      <dgm:t>
        <a:bodyPr/>
        <a:lstStyle/>
        <a:p>
          <a:endParaRPr lang="en-US"/>
        </a:p>
      </dgm:t>
    </dgm:pt>
    <dgm:pt modelId="{3ED14FFE-5532-4599-A252-24DA1ACA9202}" type="pres">
      <dgm:prSet presAssocID="{4295C59A-BFDF-4BBF-8E3D-34EBC6852331}" presName="linear" presStyleCnt="0">
        <dgm:presLayoutVars>
          <dgm:animLvl val="lvl"/>
          <dgm:resizeHandles val="exact"/>
        </dgm:presLayoutVars>
      </dgm:prSet>
      <dgm:spPr/>
    </dgm:pt>
    <dgm:pt modelId="{29FDDBB8-AE46-4245-A75C-2AD8C693D238}" type="pres">
      <dgm:prSet presAssocID="{ECF8E35D-E6E4-403E-A522-150E491F3AA7}" presName="parentText" presStyleLbl="node1" presStyleIdx="0" presStyleCnt="9">
        <dgm:presLayoutVars>
          <dgm:chMax val="0"/>
          <dgm:bulletEnabled val="1"/>
        </dgm:presLayoutVars>
      </dgm:prSet>
      <dgm:spPr/>
    </dgm:pt>
    <dgm:pt modelId="{D80C6F26-BA20-48AC-9861-5F15A1BEFC1B}" type="pres">
      <dgm:prSet presAssocID="{3F5B6CEF-D125-49EA-81B9-8378ABC5EE34}" presName="spacer" presStyleCnt="0"/>
      <dgm:spPr/>
    </dgm:pt>
    <dgm:pt modelId="{EC56CCA3-70C7-4DD5-97A9-3EECA98B6FB7}" type="pres">
      <dgm:prSet presAssocID="{78DD9F44-5432-4B92-8284-3AAD6E579F86}" presName="parentText" presStyleLbl="node1" presStyleIdx="1" presStyleCnt="9">
        <dgm:presLayoutVars>
          <dgm:chMax val="0"/>
          <dgm:bulletEnabled val="1"/>
        </dgm:presLayoutVars>
      </dgm:prSet>
      <dgm:spPr/>
    </dgm:pt>
    <dgm:pt modelId="{EE3ED581-1606-45E5-A8B9-3175A66D8BB6}" type="pres">
      <dgm:prSet presAssocID="{C4F1E4EA-FDB0-4541-BBEE-BF6EC0C2BD2B}" presName="spacer" presStyleCnt="0"/>
      <dgm:spPr/>
    </dgm:pt>
    <dgm:pt modelId="{EBDA2A58-8005-4963-9043-22E3DD0D118B}" type="pres">
      <dgm:prSet presAssocID="{200D0069-415A-485C-B0ED-13F10C6E1CB6}" presName="parentText" presStyleLbl="node1" presStyleIdx="2" presStyleCnt="9">
        <dgm:presLayoutVars>
          <dgm:chMax val="0"/>
          <dgm:bulletEnabled val="1"/>
        </dgm:presLayoutVars>
      </dgm:prSet>
      <dgm:spPr/>
    </dgm:pt>
    <dgm:pt modelId="{10170547-B1A6-438D-87BB-BDC05E821E04}" type="pres">
      <dgm:prSet presAssocID="{558F48BD-CE78-4B94-BDCB-3314A29C7D1E}" presName="spacer" presStyleCnt="0"/>
      <dgm:spPr/>
    </dgm:pt>
    <dgm:pt modelId="{E63DDD3A-69AE-4A00-A299-809F0DA2EFDB}" type="pres">
      <dgm:prSet presAssocID="{024B3E03-6B47-4C0A-A7E2-69128E61D883}" presName="parentText" presStyleLbl="node1" presStyleIdx="3" presStyleCnt="9">
        <dgm:presLayoutVars>
          <dgm:chMax val="0"/>
          <dgm:bulletEnabled val="1"/>
        </dgm:presLayoutVars>
      </dgm:prSet>
      <dgm:spPr/>
    </dgm:pt>
    <dgm:pt modelId="{74E73790-813A-464C-ABF6-63D0BD6D495C}" type="pres">
      <dgm:prSet presAssocID="{F6FC92E9-98A7-4014-853D-F9EC70399FC6}" presName="spacer" presStyleCnt="0"/>
      <dgm:spPr/>
    </dgm:pt>
    <dgm:pt modelId="{6AA0188A-F5DF-4564-A7B6-B4A5FE5621D7}" type="pres">
      <dgm:prSet presAssocID="{8F0D9658-8AC4-4A30-93C8-15E6194C3966}" presName="parentText" presStyleLbl="node1" presStyleIdx="4" presStyleCnt="9">
        <dgm:presLayoutVars>
          <dgm:chMax val="0"/>
          <dgm:bulletEnabled val="1"/>
        </dgm:presLayoutVars>
      </dgm:prSet>
      <dgm:spPr/>
    </dgm:pt>
    <dgm:pt modelId="{AA9B0A95-84AB-446C-87A2-BF4811795604}" type="pres">
      <dgm:prSet presAssocID="{E1B91DD4-5C50-479B-9B1A-FA8DC9C8A610}" presName="spacer" presStyleCnt="0"/>
      <dgm:spPr/>
    </dgm:pt>
    <dgm:pt modelId="{7803EA90-3E93-4F21-8D48-52AC639A2301}" type="pres">
      <dgm:prSet presAssocID="{1C70F504-405F-4463-9940-6F24DF93B5BB}" presName="parentText" presStyleLbl="node1" presStyleIdx="5" presStyleCnt="9">
        <dgm:presLayoutVars>
          <dgm:chMax val="0"/>
          <dgm:bulletEnabled val="1"/>
        </dgm:presLayoutVars>
      </dgm:prSet>
      <dgm:spPr/>
    </dgm:pt>
    <dgm:pt modelId="{36FCC467-471B-4612-AE47-3D2FDFD1492F}" type="pres">
      <dgm:prSet presAssocID="{55F89FE9-85D4-4562-9794-B3A270005C4D}" presName="spacer" presStyleCnt="0"/>
      <dgm:spPr/>
    </dgm:pt>
    <dgm:pt modelId="{BBAABD4F-CA97-493F-A64D-75DA1BC85074}" type="pres">
      <dgm:prSet presAssocID="{A08E20E2-10BA-41B9-A81E-58A247B8A727}" presName="parentText" presStyleLbl="node1" presStyleIdx="6" presStyleCnt="9">
        <dgm:presLayoutVars>
          <dgm:chMax val="0"/>
          <dgm:bulletEnabled val="1"/>
        </dgm:presLayoutVars>
      </dgm:prSet>
      <dgm:spPr/>
    </dgm:pt>
    <dgm:pt modelId="{B3C2D15A-9E79-47E4-AAD5-FE800F162AED}" type="pres">
      <dgm:prSet presAssocID="{45ECA9AB-55B7-4F4F-BBD9-61B6DC6B937F}" presName="spacer" presStyleCnt="0"/>
      <dgm:spPr/>
    </dgm:pt>
    <dgm:pt modelId="{642807E5-A1FB-43A5-930C-877BDA678A8E}" type="pres">
      <dgm:prSet presAssocID="{D1824CAC-2207-40AB-AC5D-CF573B62C282}" presName="parentText" presStyleLbl="node1" presStyleIdx="7" presStyleCnt="9">
        <dgm:presLayoutVars>
          <dgm:chMax val="0"/>
          <dgm:bulletEnabled val="1"/>
        </dgm:presLayoutVars>
      </dgm:prSet>
      <dgm:spPr/>
    </dgm:pt>
    <dgm:pt modelId="{E1F1C268-D0B7-4844-9C85-5D30A4108295}" type="pres">
      <dgm:prSet presAssocID="{9575B7FD-29CB-4658-8128-8CCF1B1C65F8}" presName="spacer" presStyleCnt="0"/>
      <dgm:spPr/>
    </dgm:pt>
    <dgm:pt modelId="{A06CBBC3-0194-412F-8DEE-51C3C3A5D79C}" type="pres">
      <dgm:prSet presAssocID="{814A9094-7406-4F90-999E-A0E13540301E}" presName="parentText" presStyleLbl="node1" presStyleIdx="8" presStyleCnt="9">
        <dgm:presLayoutVars>
          <dgm:chMax val="0"/>
          <dgm:bulletEnabled val="1"/>
        </dgm:presLayoutVars>
      </dgm:prSet>
      <dgm:spPr/>
    </dgm:pt>
  </dgm:ptLst>
  <dgm:cxnLst>
    <dgm:cxn modelId="{E0D07D1D-A086-4408-9797-E4EB0F149776}" srcId="{4295C59A-BFDF-4BBF-8E3D-34EBC6852331}" destId="{200D0069-415A-485C-B0ED-13F10C6E1CB6}" srcOrd="2" destOrd="0" parTransId="{5210B335-CE02-49E8-9EA9-B2F7C11DA3B3}" sibTransId="{558F48BD-CE78-4B94-BDCB-3314A29C7D1E}"/>
    <dgm:cxn modelId="{F885842C-6889-4F9F-945A-C71471DB8975}" type="presOf" srcId="{4295C59A-BFDF-4BBF-8E3D-34EBC6852331}" destId="{3ED14FFE-5532-4599-A252-24DA1ACA9202}" srcOrd="0" destOrd="0" presId="urn:microsoft.com/office/officeart/2005/8/layout/vList2"/>
    <dgm:cxn modelId="{9E000030-76E3-4480-9C6D-7046266F9EE5}" srcId="{4295C59A-BFDF-4BBF-8E3D-34EBC6852331}" destId="{ECF8E35D-E6E4-403E-A522-150E491F3AA7}" srcOrd="0" destOrd="0" parTransId="{718FBDBA-D0CB-4B92-86B5-FA4D4D655125}" sibTransId="{3F5B6CEF-D125-49EA-81B9-8378ABC5EE34}"/>
    <dgm:cxn modelId="{3562055D-0744-4316-9422-D2BA0AA92390}" type="presOf" srcId="{024B3E03-6B47-4C0A-A7E2-69128E61D883}" destId="{E63DDD3A-69AE-4A00-A299-809F0DA2EFDB}" srcOrd="0" destOrd="0" presId="urn:microsoft.com/office/officeart/2005/8/layout/vList2"/>
    <dgm:cxn modelId="{479A0E69-7893-4125-8EE8-892A91CE0110}" srcId="{4295C59A-BFDF-4BBF-8E3D-34EBC6852331}" destId="{814A9094-7406-4F90-999E-A0E13540301E}" srcOrd="8" destOrd="0" parTransId="{8086F7A6-AADD-4EC3-9FBF-795F092B4602}" sibTransId="{1DDC657D-D8ED-4041-AA49-A07ABF07D188}"/>
    <dgm:cxn modelId="{6CD6476E-2376-4E1E-B69A-8DA0C6A802CD}" srcId="{4295C59A-BFDF-4BBF-8E3D-34EBC6852331}" destId="{A08E20E2-10BA-41B9-A81E-58A247B8A727}" srcOrd="6" destOrd="0" parTransId="{E5C99C73-67A3-4630-B471-124456386F0A}" sibTransId="{45ECA9AB-55B7-4F4F-BBD9-61B6DC6B937F}"/>
    <dgm:cxn modelId="{E349BF51-DA5A-4E98-914A-305093D1EABF}" type="presOf" srcId="{ECF8E35D-E6E4-403E-A522-150E491F3AA7}" destId="{29FDDBB8-AE46-4245-A75C-2AD8C693D238}" srcOrd="0" destOrd="0" presId="urn:microsoft.com/office/officeart/2005/8/layout/vList2"/>
    <dgm:cxn modelId="{BA398453-2907-4C86-9C3F-3A7F8C8AD0C0}" srcId="{4295C59A-BFDF-4BBF-8E3D-34EBC6852331}" destId="{78DD9F44-5432-4B92-8284-3AAD6E579F86}" srcOrd="1" destOrd="0" parTransId="{28E6F3A1-DFD9-4E0F-A693-2EC4FE82DD37}" sibTransId="{C4F1E4EA-FDB0-4541-BBEE-BF6EC0C2BD2B}"/>
    <dgm:cxn modelId="{AAFD467B-DC90-4334-BCA6-558BEAFBEA5C}" type="presOf" srcId="{200D0069-415A-485C-B0ED-13F10C6E1CB6}" destId="{EBDA2A58-8005-4963-9043-22E3DD0D118B}" srcOrd="0" destOrd="0" presId="urn:microsoft.com/office/officeart/2005/8/layout/vList2"/>
    <dgm:cxn modelId="{51D65F99-87B1-4E17-BFB2-443CFA6043F4}" type="presOf" srcId="{814A9094-7406-4F90-999E-A0E13540301E}" destId="{A06CBBC3-0194-412F-8DEE-51C3C3A5D79C}" srcOrd="0" destOrd="0" presId="urn:microsoft.com/office/officeart/2005/8/layout/vList2"/>
    <dgm:cxn modelId="{891838B2-2E3D-4283-B140-BF835E676E35}" type="presOf" srcId="{78DD9F44-5432-4B92-8284-3AAD6E579F86}" destId="{EC56CCA3-70C7-4DD5-97A9-3EECA98B6FB7}" srcOrd="0" destOrd="0" presId="urn:microsoft.com/office/officeart/2005/8/layout/vList2"/>
    <dgm:cxn modelId="{65DB33CF-A158-4F1C-BF5A-734ED7A3C211}" type="presOf" srcId="{A08E20E2-10BA-41B9-A81E-58A247B8A727}" destId="{BBAABD4F-CA97-493F-A64D-75DA1BC85074}" srcOrd="0" destOrd="0" presId="urn:microsoft.com/office/officeart/2005/8/layout/vList2"/>
    <dgm:cxn modelId="{7759D0DA-F28A-4BB0-A3F8-97F06A566534}" srcId="{4295C59A-BFDF-4BBF-8E3D-34EBC6852331}" destId="{1C70F504-405F-4463-9940-6F24DF93B5BB}" srcOrd="5" destOrd="0" parTransId="{80179A67-4C2E-407E-8BFD-D7322675BC57}" sibTransId="{55F89FE9-85D4-4562-9794-B3A270005C4D}"/>
    <dgm:cxn modelId="{4F4D05E2-8D86-43F3-861F-25F2497F6E95}" srcId="{4295C59A-BFDF-4BBF-8E3D-34EBC6852331}" destId="{D1824CAC-2207-40AB-AC5D-CF573B62C282}" srcOrd="7" destOrd="0" parTransId="{7F9E9046-7351-43E2-BAEF-3E3339F4AE0A}" sibTransId="{9575B7FD-29CB-4658-8128-8CCF1B1C65F8}"/>
    <dgm:cxn modelId="{D556FBE4-9336-4792-B790-5C855D967C2C}" type="presOf" srcId="{8F0D9658-8AC4-4A30-93C8-15E6194C3966}" destId="{6AA0188A-F5DF-4564-A7B6-B4A5FE5621D7}" srcOrd="0" destOrd="0" presId="urn:microsoft.com/office/officeart/2005/8/layout/vList2"/>
    <dgm:cxn modelId="{8CEBF7EC-4B62-48E3-8AF1-F76834EF0349}" srcId="{4295C59A-BFDF-4BBF-8E3D-34EBC6852331}" destId="{024B3E03-6B47-4C0A-A7E2-69128E61D883}" srcOrd="3" destOrd="0" parTransId="{DF6307AF-9936-4CE2-A756-379D2DB87B8E}" sibTransId="{F6FC92E9-98A7-4014-853D-F9EC70399FC6}"/>
    <dgm:cxn modelId="{71CC38FD-126B-4F4B-BEF4-F135FCF15162}" type="presOf" srcId="{D1824CAC-2207-40AB-AC5D-CF573B62C282}" destId="{642807E5-A1FB-43A5-930C-877BDA678A8E}" srcOrd="0" destOrd="0" presId="urn:microsoft.com/office/officeart/2005/8/layout/vList2"/>
    <dgm:cxn modelId="{D0C6EEFE-4C7E-49D0-B8DF-4FF36BC90492}" type="presOf" srcId="{1C70F504-405F-4463-9940-6F24DF93B5BB}" destId="{7803EA90-3E93-4F21-8D48-52AC639A2301}" srcOrd="0" destOrd="0" presId="urn:microsoft.com/office/officeart/2005/8/layout/vList2"/>
    <dgm:cxn modelId="{778C9CFF-253C-4EC6-8039-E47BCBE7A448}" srcId="{4295C59A-BFDF-4BBF-8E3D-34EBC6852331}" destId="{8F0D9658-8AC4-4A30-93C8-15E6194C3966}" srcOrd="4" destOrd="0" parTransId="{7C2DDD38-DDE8-4DCA-9AA3-541D94169118}" sibTransId="{E1B91DD4-5C50-479B-9B1A-FA8DC9C8A610}"/>
    <dgm:cxn modelId="{A5D13B89-08FE-42D4-9AF7-F54F40DBC322}" type="presParOf" srcId="{3ED14FFE-5532-4599-A252-24DA1ACA9202}" destId="{29FDDBB8-AE46-4245-A75C-2AD8C693D238}" srcOrd="0" destOrd="0" presId="urn:microsoft.com/office/officeart/2005/8/layout/vList2"/>
    <dgm:cxn modelId="{01BC3CD0-DD0D-480A-A72F-F52E1C5368F3}" type="presParOf" srcId="{3ED14FFE-5532-4599-A252-24DA1ACA9202}" destId="{D80C6F26-BA20-48AC-9861-5F15A1BEFC1B}" srcOrd="1" destOrd="0" presId="urn:microsoft.com/office/officeart/2005/8/layout/vList2"/>
    <dgm:cxn modelId="{D80C202B-0853-427C-A140-A21ED77B6B00}" type="presParOf" srcId="{3ED14FFE-5532-4599-A252-24DA1ACA9202}" destId="{EC56CCA3-70C7-4DD5-97A9-3EECA98B6FB7}" srcOrd="2" destOrd="0" presId="urn:microsoft.com/office/officeart/2005/8/layout/vList2"/>
    <dgm:cxn modelId="{77E5019F-5B7B-4140-9D60-3998632F151A}" type="presParOf" srcId="{3ED14FFE-5532-4599-A252-24DA1ACA9202}" destId="{EE3ED581-1606-45E5-A8B9-3175A66D8BB6}" srcOrd="3" destOrd="0" presId="urn:microsoft.com/office/officeart/2005/8/layout/vList2"/>
    <dgm:cxn modelId="{5EE231FD-4640-47AC-81AF-03A8B0C10BB9}" type="presParOf" srcId="{3ED14FFE-5532-4599-A252-24DA1ACA9202}" destId="{EBDA2A58-8005-4963-9043-22E3DD0D118B}" srcOrd="4" destOrd="0" presId="urn:microsoft.com/office/officeart/2005/8/layout/vList2"/>
    <dgm:cxn modelId="{DFE3A200-0549-4C70-A651-FDEE4DB25E2E}" type="presParOf" srcId="{3ED14FFE-5532-4599-A252-24DA1ACA9202}" destId="{10170547-B1A6-438D-87BB-BDC05E821E04}" srcOrd="5" destOrd="0" presId="urn:microsoft.com/office/officeart/2005/8/layout/vList2"/>
    <dgm:cxn modelId="{A912096C-54F4-4AA3-B489-10A39ECCF24E}" type="presParOf" srcId="{3ED14FFE-5532-4599-A252-24DA1ACA9202}" destId="{E63DDD3A-69AE-4A00-A299-809F0DA2EFDB}" srcOrd="6" destOrd="0" presId="urn:microsoft.com/office/officeart/2005/8/layout/vList2"/>
    <dgm:cxn modelId="{DEEB67DD-B913-43C3-B285-371AAB44B71E}" type="presParOf" srcId="{3ED14FFE-5532-4599-A252-24DA1ACA9202}" destId="{74E73790-813A-464C-ABF6-63D0BD6D495C}" srcOrd="7" destOrd="0" presId="urn:microsoft.com/office/officeart/2005/8/layout/vList2"/>
    <dgm:cxn modelId="{7CAD02C0-7A3D-4785-B870-728E7FB17963}" type="presParOf" srcId="{3ED14FFE-5532-4599-A252-24DA1ACA9202}" destId="{6AA0188A-F5DF-4564-A7B6-B4A5FE5621D7}" srcOrd="8" destOrd="0" presId="urn:microsoft.com/office/officeart/2005/8/layout/vList2"/>
    <dgm:cxn modelId="{0673B69B-09E3-4DC5-B3FD-02D8B9916993}" type="presParOf" srcId="{3ED14FFE-5532-4599-A252-24DA1ACA9202}" destId="{AA9B0A95-84AB-446C-87A2-BF4811795604}" srcOrd="9" destOrd="0" presId="urn:microsoft.com/office/officeart/2005/8/layout/vList2"/>
    <dgm:cxn modelId="{98B8181B-56BB-4237-AE96-1CE89585FAE8}" type="presParOf" srcId="{3ED14FFE-5532-4599-A252-24DA1ACA9202}" destId="{7803EA90-3E93-4F21-8D48-52AC639A2301}" srcOrd="10" destOrd="0" presId="urn:microsoft.com/office/officeart/2005/8/layout/vList2"/>
    <dgm:cxn modelId="{1E4D0675-BCC6-4995-AB27-CBDDF10B6932}" type="presParOf" srcId="{3ED14FFE-5532-4599-A252-24DA1ACA9202}" destId="{36FCC467-471B-4612-AE47-3D2FDFD1492F}" srcOrd="11" destOrd="0" presId="urn:microsoft.com/office/officeart/2005/8/layout/vList2"/>
    <dgm:cxn modelId="{2F427451-4358-42A3-88E3-ED1DB5617249}" type="presParOf" srcId="{3ED14FFE-5532-4599-A252-24DA1ACA9202}" destId="{BBAABD4F-CA97-493F-A64D-75DA1BC85074}" srcOrd="12" destOrd="0" presId="urn:microsoft.com/office/officeart/2005/8/layout/vList2"/>
    <dgm:cxn modelId="{1B61715C-AFB9-4ABB-8D27-14F99818C308}" type="presParOf" srcId="{3ED14FFE-5532-4599-A252-24DA1ACA9202}" destId="{B3C2D15A-9E79-47E4-AAD5-FE800F162AED}" srcOrd="13" destOrd="0" presId="urn:microsoft.com/office/officeart/2005/8/layout/vList2"/>
    <dgm:cxn modelId="{0CD11E5D-BC05-42CF-A9B9-FAA438DA188F}" type="presParOf" srcId="{3ED14FFE-5532-4599-A252-24DA1ACA9202}" destId="{642807E5-A1FB-43A5-930C-877BDA678A8E}" srcOrd="14" destOrd="0" presId="urn:microsoft.com/office/officeart/2005/8/layout/vList2"/>
    <dgm:cxn modelId="{77035561-BA2A-4371-A8E0-A861ACCF4A0D}" type="presParOf" srcId="{3ED14FFE-5532-4599-A252-24DA1ACA9202}" destId="{E1F1C268-D0B7-4844-9C85-5D30A4108295}" srcOrd="15" destOrd="0" presId="urn:microsoft.com/office/officeart/2005/8/layout/vList2"/>
    <dgm:cxn modelId="{EAC5603D-52BB-44A6-86FE-BCE6E734CECF}" type="presParOf" srcId="{3ED14FFE-5532-4599-A252-24DA1ACA9202}" destId="{A06CBBC3-0194-412F-8DEE-51C3C3A5D79C}"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DDBB8-AE46-4245-A75C-2AD8C693D238}">
      <dsp:nvSpPr>
        <dsp:cNvPr id="0" name=""/>
        <dsp:cNvSpPr/>
      </dsp:nvSpPr>
      <dsp:spPr>
        <a:xfrm>
          <a:off x="0" y="25523"/>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Extracting the data from government website (i.e. https://cpcb.nic.in/)</a:t>
          </a:r>
          <a:endParaRPr lang="en-US" sz="1800" kern="1200"/>
        </a:p>
      </dsp:txBody>
      <dsp:txXfrm>
        <a:off x="21075" y="46598"/>
        <a:ext cx="10473450" cy="389580"/>
      </dsp:txXfrm>
    </dsp:sp>
    <dsp:sp modelId="{EC56CCA3-70C7-4DD5-97A9-3EECA98B6FB7}">
      <dsp:nvSpPr>
        <dsp:cNvPr id="0" name=""/>
        <dsp:cNvSpPr/>
      </dsp:nvSpPr>
      <dsp:spPr>
        <a:xfrm>
          <a:off x="0" y="509093"/>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Converting the data into csv format</a:t>
          </a:r>
          <a:endParaRPr lang="en-US" sz="1800" kern="1200" dirty="0"/>
        </a:p>
      </dsp:txBody>
      <dsp:txXfrm>
        <a:off x="21075" y="530168"/>
        <a:ext cx="10473450" cy="389580"/>
      </dsp:txXfrm>
    </dsp:sp>
    <dsp:sp modelId="{EBDA2A58-8005-4963-9043-22E3DD0D118B}">
      <dsp:nvSpPr>
        <dsp:cNvPr id="0" name=""/>
        <dsp:cNvSpPr/>
      </dsp:nvSpPr>
      <dsp:spPr>
        <a:xfrm>
          <a:off x="0" y="99266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Calculating the sub-indexes of different pollutants</a:t>
          </a:r>
          <a:endParaRPr lang="en-US" sz="1800" kern="1200"/>
        </a:p>
      </dsp:txBody>
      <dsp:txXfrm>
        <a:off x="21075" y="1013739"/>
        <a:ext cx="10473450" cy="389580"/>
      </dsp:txXfrm>
    </dsp:sp>
    <dsp:sp modelId="{E63DDD3A-69AE-4A00-A299-809F0DA2EFDB}">
      <dsp:nvSpPr>
        <dsp:cNvPr id="0" name=""/>
        <dsp:cNvSpPr/>
      </dsp:nvSpPr>
      <dsp:spPr>
        <a:xfrm>
          <a:off x="0" y="1476233"/>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Statistical analysis of pollutants using Anova</a:t>
          </a:r>
          <a:endParaRPr lang="en-US" sz="1800" kern="1200"/>
        </a:p>
      </dsp:txBody>
      <dsp:txXfrm>
        <a:off x="21075" y="1497308"/>
        <a:ext cx="10473450" cy="389580"/>
      </dsp:txXfrm>
    </dsp:sp>
    <dsp:sp modelId="{6AA0188A-F5DF-4564-A7B6-B4A5FE5621D7}">
      <dsp:nvSpPr>
        <dsp:cNvPr id="0" name=""/>
        <dsp:cNvSpPr/>
      </dsp:nvSpPr>
      <dsp:spPr>
        <a:xfrm>
          <a:off x="0" y="1959803"/>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Automating the AQI Evaluation using python</a:t>
          </a:r>
          <a:endParaRPr lang="en-US" sz="1800" kern="1200"/>
        </a:p>
      </dsp:txBody>
      <dsp:txXfrm>
        <a:off x="21075" y="1980878"/>
        <a:ext cx="10473450" cy="389580"/>
      </dsp:txXfrm>
    </dsp:sp>
    <dsp:sp modelId="{7803EA90-3E93-4F21-8D48-52AC639A2301}">
      <dsp:nvSpPr>
        <dsp:cNvPr id="0" name=""/>
        <dsp:cNvSpPr/>
      </dsp:nvSpPr>
      <dsp:spPr>
        <a:xfrm>
          <a:off x="0" y="244337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Categorising AQI as good, moderate , hazardous…</a:t>
          </a:r>
          <a:endParaRPr lang="en-US" sz="1800" kern="1200"/>
        </a:p>
      </dsp:txBody>
      <dsp:txXfrm>
        <a:off x="21075" y="2464449"/>
        <a:ext cx="10473450" cy="389580"/>
      </dsp:txXfrm>
    </dsp:sp>
    <dsp:sp modelId="{BBAABD4F-CA97-493F-A64D-75DA1BC85074}">
      <dsp:nvSpPr>
        <dsp:cNvPr id="0" name=""/>
        <dsp:cNvSpPr/>
      </dsp:nvSpPr>
      <dsp:spPr>
        <a:xfrm>
          <a:off x="0" y="292694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Training the model using different Machine learning algorithms </a:t>
          </a:r>
          <a:endParaRPr lang="en-US" sz="1800" kern="1200"/>
        </a:p>
      </dsp:txBody>
      <dsp:txXfrm>
        <a:off x="21075" y="2948019"/>
        <a:ext cx="10473450" cy="389580"/>
      </dsp:txXfrm>
    </dsp:sp>
    <dsp:sp modelId="{642807E5-A1FB-43A5-930C-877BDA678A8E}">
      <dsp:nvSpPr>
        <dsp:cNvPr id="0" name=""/>
        <dsp:cNvSpPr/>
      </dsp:nvSpPr>
      <dsp:spPr>
        <a:xfrm>
          <a:off x="0" y="341051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Predicting the air quality using trained model</a:t>
          </a:r>
          <a:endParaRPr lang="en-US" sz="1800" kern="1200"/>
        </a:p>
      </dsp:txBody>
      <dsp:txXfrm>
        <a:off x="21075" y="3431589"/>
        <a:ext cx="10473450" cy="389580"/>
      </dsp:txXfrm>
    </dsp:sp>
    <dsp:sp modelId="{A06CBBC3-0194-412F-8DEE-51C3C3A5D79C}">
      <dsp:nvSpPr>
        <dsp:cNvPr id="0" name=""/>
        <dsp:cNvSpPr/>
      </dsp:nvSpPr>
      <dsp:spPr>
        <a:xfrm>
          <a:off x="0" y="389408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Hotspot Analysis using SaTScan.</a:t>
          </a:r>
          <a:endParaRPr lang="en-US" sz="1800" kern="1200"/>
        </a:p>
      </dsp:txBody>
      <dsp:txXfrm>
        <a:off x="21075" y="3915159"/>
        <a:ext cx="10473450" cy="3895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63FED-FD4A-11D9-01EE-03B3D08757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9576D6-276F-1F11-E6BE-6594673534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EBF1F2-F3E9-2047-D47D-412DAD2502FE}"/>
              </a:ext>
            </a:extLst>
          </p:cNvPr>
          <p:cNvSpPr>
            <a:spLocks noGrp="1"/>
          </p:cNvSpPr>
          <p:nvPr>
            <p:ph type="dt" sz="half" idx="10"/>
          </p:nvPr>
        </p:nvSpPr>
        <p:spPr/>
        <p:txBody>
          <a:bodyPr/>
          <a:lstStyle/>
          <a:p>
            <a:fld id="{733EB451-1F9D-4839-80B9-B8CF8FB08FDD}" type="datetimeFigureOut">
              <a:rPr lang="en-IN" smtClean="0"/>
              <a:t>22-02-2023</a:t>
            </a:fld>
            <a:endParaRPr lang="en-IN"/>
          </a:p>
        </p:txBody>
      </p:sp>
      <p:sp>
        <p:nvSpPr>
          <p:cNvPr id="5" name="Footer Placeholder 4">
            <a:extLst>
              <a:ext uri="{FF2B5EF4-FFF2-40B4-BE49-F238E27FC236}">
                <a16:creationId xmlns:a16="http://schemas.microsoft.com/office/drawing/2014/main" id="{F2E57964-F577-604C-20E0-A5ED5D68D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9F3A8F-89FA-ECD2-98A2-F217A66BD765}"/>
              </a:ext>
            </a:extLst>
          </p:cNvPr>
          <p:cNvSpPr>
            <a:spLocks noGrp="1"/>
          </p:cNvSpPr>
          <p:nvPr>
            <p:ph type="sldNum" sz="quarter" idx="12"/>
          </p:nvPr>
        </p:nvSpPr>
        <p:spPr/>
        <p:txBody>
          <a:bodyPr/>
          <a:lstStyle/>
          <a:p>
            <a:fld id="{CAD85112-0519-4E79-A1E4-43466CE75009}" type="slidenum">
              <a:rPr lang="en-IN" smtClean="0"/>
              <a:t>‹#›</a:t>
            </a:fld>
            <a:endParaRPr lang="en-IN"/>
          </a:p>
        </p:txBody>
      </p:sp>
    </p:spTree>
    <p:extLst>
      <p:ext uri="{BB962C8B-B14F-4D97-AF65-F5344CB8AC3E}">
        <p14:creationId xmlns:p14="http://schemas.microsoft.com/office/powerpoint/2010/main" val="1770548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CAC6-DBE0-F83A-A0E8-A4989E0024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148460-F23A-9BDC-895E-B7C422378A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9C25C8-04BC-7BD3-469F-FB17EB355081}"/>
              </a:ext>
            </a:extLst>
          </p:cNvPr>
          <p:cNvSpPr>
            <a:spLocks noGrp="1"/>
          </p:cNvSpPr>
          <p:nvPr>
            <p:ph type="dt" sz="half" idx="10"/>
          </p:nvPr>
        </p:nvSpPr>
        <p:spPr/>
        <p:txBody>
          <a:bodyPr/>
          <a:lstStyle/>
          <a:p>
            <a:fld id="{733EB451-1F9D-4839-80B9-B8CF8FB08FDD}" type="datetimeFigureOut">
              <a:rPr lang="en-IN" smtClean="0"/>
              <a:t>22-02-2023</a:t>
            </a:fld>
            <a:endParaRPr lang="en-IN"/>
          </a:p>
        </p:txBody>
      </p:sp>
      <p:sp>
        <p:nvSpPr>
          <p:cNvPr id="5" name="Footer Placeholder 4">
            <a:extLst>
              <a:ext uri="{FF2B5EF4-FFF2-40B4-BE49-F238E27FC236}">
                <a16:creationId xmlns:a16="http://schemas.microsoft.com/office/drawing/2014/main" id="{7C63CA89-BF11-6F5C-59FD-99F265B0E6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AD5E2-70B3-AB69-8E1B-261BD0E87088}"/>
              </a:ext>
            </a:extLst>
          </p:cNvPr>
          <p:cNvSpPr>
            <a:spLocks noGrp="1"/>
          </p:cNvSpPr>
          <p:nvPr>
            <p:ph type="sldNum" sz="quarter" idx="12"/>
          </p:nvPr>
        </p:nvSpPr>
        <p:spPr/>
        <p:txBody>
          <a:bodyPr/>
          <a:lstStyle/>
          <a:p>
            <a:fld id="{CAD85112-0519-4E79-A1E4-43466CE75009}" type="slidenum">
              <a:rPr lang="en-IN" smtClean="0"/>
              <a:t>‹#›</a:t>
            </a:fld>
            <a:endParaRPr lang="en-IN"/>
          </a:p>
        </p:txBody>
      </p:sp>
    </p:spTree>
    <p:extLst>
      <p:ext uri="{BB962C8B-B14F-4D97-AF65-F5344CB8AC3E}">
        <p14:creationId xmlns:p14="http://schemas.microsoft.com/office/powerpoint/2010/main" val="209103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86F4C6-31CF-B8E3-DE89-E1EFA08FDF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7FB830-D1E9-5FED-8534-8D53A6B20B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CE9F7-DD24-E444-0E7F-2F81D2574652}"/>
              </a:ext>
            </a:extLst>
          </p:cNvPr>
          <p:cNvSpPr>
            <a:spLocks noGrp="1"/>
          </p:cNvSpPr>
          <p:nvPr>
            <p:ph type="dt" sz="half" idx="10"/>
          </p:nvPr>
        </p:nvSpPr>
        <p:spPr/>
        <p:txBody>
          <a:bodyPr/>
          <a:lstStyle/>
          <a:p>
            <a:fld id="{733EB451-1F9D-4839-80B9-B8CF8FB08FDD}" type="datetimeFigureOut">
              <a:rPr lang="en-IN" smtClean="0"/>
              <a:t>22-02-2023</a:t>
            </a:fld>
            <a:endParaRPr lang="en-IN"/>
          </a:p>
        </p:txBody>
      </p:sp>
      <p:sp>
        <p:nvSpPr>
          <p:cNvPr id="5" name="Footer Placeholder 4">
            <a:extLst>
              <a:ext uri="{FF2B5EF4-FFF2-40B4-BE49-F238E27FC236}">
                <a16:creationId xmlns:a16="http://schemas.microsoft.com/office/drawing/2014/main" id="{239E1FA8-4107-7980-C29A-9B0AF92CA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69FCA7-AE4C-2ACB-3B4D-18B14E9BF57E}"/>
              </a:ext>
            </a:extLst>
          </p:cNvPr>
          <p:cNvSpPr>
            <a:spLocks noGrp="1"/>
          </p:cNvSpPr>
          <p:nvPr>
            <p:ph type="sldNum" sz="quarter" idx="12"/>
          </p:nvPr>
        </p:nvSpPr>
        <p:spPr/>
        <p:txBody>
          <a:bodyPr/>
          <a:lstStyle/>
          <a:p>
            <a:fld id="{CAD85112-0519-4E79-A1E4-43466CE75009}" type="slidenum">
              <a:rPr lang="en-IN" smtClean="0"/>
              <a:t>‹#›</a:t>
            </a:fld>
            <a:endParaRPr lang="en-IN"/>
          </a:p>
        </p:txBody>
      </p:sp>
    </p:spTree>
    <p:extLst>
      <p:ext uri="{BB962C8B-B14F-4D97-AF65-F5344CB8AC3E}">
        <p14:creationId xmlns:p14="http://schemas.microsoft.com/office/powerpoint/2010/main" val="104722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0D9B-06EE-B8AF-2737-66D234370E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99DB7C-1AFE-1BC0-55B0-3C1196F8A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84BCBA-F12E-4397-82B6-95636E74E456}"/>
              </a:ext>
            </a:extLst>
          </p:cNvPr>
          <p:cNvSpPr>
            <a:spLocks noGrp="1"/>
          </p:cNvSpPr>
          <p:nvPr>
            <p:ph type="dt" sz="half" idx="10"/>
          </p:nvPr>
        </p:nvSpPr>
        <p:spPr/>
        <p:txBody>
          <a:bodyPr/>
          <a:lstStyle/>
          <a:p>
            <a:fld id="{733EB451-1F9D-4839-80B9-B8CF8FB08FDD}" type="datetimeFigureOut">
              <a:rPr lang="en-IN" smtClean="0"/>
              <a:t>22-02-2023</a:t>
            </a:fld>
            <a:endParaRPr lang="en-IN"/>
          </a:p>
        </p:txBody>
      </p:sp>
      <p:sp>
        <p:nvSpPr>
          <p:cNvPr id="5" name="Footer Placeholder 4">
            <a:extLst>
              <a:ext uri="{FF2B5EF4-FFF2-40B4-BE49-F238E27FC236}">
                <a16:creationId xmlns:a16="http://schemas.microsoft.com/office/drawing/2014/main" id="{E484A520-E27C-6E1E-5D5A-C0E87AC57E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8CB59D-1743-A248-9E86-6FF02F61B03F}"/>
              </a:ext>
            </a:extLst>
          </p:cNvPr>
          <p:cNvSpPr>
            <a:spLocks noGrp="1"/>
          </p:cNvSpPr>
          <p:nvPr>
            <p:ph type="sldNum" sz="quarter" idx="12"/>
          </p:nvPr>
        </p:nvSpPr>
        <p:spPr/>
        <p:txBody>
          <a:bodyPr/>
          <a:lstStyle/>
          <a:p>
            <a:fld id="{CAD85112-0519-4E79-A1E4-43466CE75009}" type="slidenum">
              <a:rPr lang="en-IN" smtClean="0"/>
              <a:t>‹#›</a:t>
            </a:fld>
            <a:endParaRPr lang="en-IN"/>
          </a:p>
        </p:txBody>
      </p:sp>
    </p:spTree>
    <p:extLst>
      <p:ext uri="{BB962C8B-B14F-4D97-AF65-F5344CB8AC3E}">
        <p14:creationId xmlns:p14="http://schemas.microsoft.com/office/powerpoint/2010/main" val="6953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02711-3CCF-8882-92F7-BB24CF0B69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20B214-EA55-2FB2-59DC-F1C1E0105D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513B4-011D-0CC7-7F88-123C4651259E}"/>
              </a:ext>
            </a:extLst>
          </p:cNvPr>
          <p:cNvSpPr>
            <a:spLocks noGrp="1"/>
          </p:cNvSpPr>
          <p:nvPr>
            <p:ph type="dt" sz="half" idx="10"/>
          </p:nvPr>
        </p:nvSpPr>
        <p:spPr/>
        <p:txBody>
          <a:bodyPr/>
          <a:lstStyle/>
          <a:p>
            <a:fld id="{733EB451-1F9D-4839-80B9-B8CF8FB08FDD}" type="datetimeFigureOut">
              <a:rPr lang="en-IN" smtClean="0"/>
              <a:t>22-02-2023</a:t>
            </a:fld>
            <a:endParaRPr lang="en-IN"/>
          </a:p>
        </p:txBody>
      </p:sp>
      <p:sp>
        <p:nvSpPr>
          <p:cNvPr id="5" name="Footer Placeholder 4">
            <a:extLst>
              <a:ext uri="{FF2B5EF4-FFF2-40B4-BE49-F238E27FC236}">
                <a16:creationId xmlns:a16="http://schemas.microsoft.com/office/drawing/2014/main" id="{978DB3FA-20F5-C8F2-2436-2E6B18E9B9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B9BF3F-9CCC-D192-A1B7-A9E2D765421C}"/>
              </a:ext>
            </a:extLst>
          </p:cNvPr>
          <p:cNvSpPr>
            <a:spLocks noGrp="1"/>
          </p:cNvSpPr>
          <p:nvPr>
            <p:ph type="sldNum" sz="quarter" idx="12"/>
          </p:nvPr>
        </p:nvSpPr>
        <p:spPr/>
        <p:txBody>
          <a:bodyPr/>
          <a:lstStyle/>
          <a:p>
            <a:fld id="{CAD85112-0519-4E79-A1E4-43466CE75009}" type="slidenum">
              <a:rPr lang="en-IN" smtClean="0"/>
              <a:t>‹#›</a:t>
            </a:fld>
            <a:endParaRPr lang="en-IN"/>
          </a:p>
        </p:txBody>
      </p:sp>
    </p:spTree>
    <p:extLst>
      <p:ext uri="{BB962C8B-B14F-4D97-AF65-F5344CB8AC3E}">
        <p14:creationId xmlns:p14="http://schemas.microsoft.com/office/powerpoint/2010/main" val="90963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C5A2-1641-3C77-5711-23F531D70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67A78C-560E-3774-ED1B-5DE69F764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63D033-AB64-EB07-340D-558CCAD501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D7AA8A-A3D9-5E44-1E08-57D1801FDCD2}"/>
              </a:ext>
            </a:extLst>
          </p:cNvPr>
          <p:cNvSpPr>
            <a:spLocks noGrp="1"/>
          </p:cNvSpPr>
          <p:nvPr>
            <p:ph type="dt" sz="half" idx="10"/>
          </p:nvPr>
        </p:nvSpPr>
        <p:spPr/>
        <p:txBody>
          <a:bodyPr/>
          <a:lstStyle/>
          <a:p>
            <a:fld id="{733EB451-1F9D-4839-80B9-B8CF8FB08FDD}" type="datetimeFigureOut">
              <a:rPr lang="en-IN" smtClean="0"/>
              <a:t>22-02-2023</a:t>
            </a:fld>
            <a:endParaRPr lang="en-IN"/>
          </a:p>
        </p:txBody>
      </p:sp>
      <p:sp>
        <p:nvSpPr>
          <p:cNvPr id="6" name="Footer Placeholder 5">
            <a:extLst>
              <a:ext uri="{FF2B5EF4-FFF2-40B4-BE49-F238E27FC236}">
                <a16:creationId xmlns:a16="http://schemas.microsoft.com/office/drawing/2014/main" id="{25D5C44E-80A8-52B5-A1C8-109996BACA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55EFC-B45A-D281-BA65-B04426B4A5EB}"/>
              </a:ext>
            </a:extLst>
          </p:cNvPr>
          <p:cNvSpPr>
            <a:spLocks noGrp="1"/>
          </p:cNvSpPr>
          <p:nvPr>
            <p:ph type="sldNum" sz="quarter" idx="12"/>
          </p:nvPr>
        </p:nvSpPr>
        <p:spPr/>
        <p:txBody>
          <a:bodyPr/>
          <a:lstStyle/>
          <a:p>
            <a:fld id="{CAD85112-0519-4E79-A1E4-43466CE75009}" type="slidenum">
              <a:rPr lang="en-IN" smtClean="0"/>
              <a:t>‹#›</a:t>
            </a:fld>
            <a:endParaRPr lang="en-IN"/>
          </a:p>
        </p:txBody>
      </p:sp>
    </p:spTree>
    <p:extLst>
      <p:ext uri="{BB962C8B-B14F-4D97-AF65-F5344CB8AC3E}">
        <p14:creationId xmlns:p14="http://schemas.microsoft.com/office/powerpoint/2010/main" val="1700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A5DCF-E1D8-FD67-DD2D-799E346153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DEB1E3-2E63-A6D0-5DB1-77FB7B7A45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E7AB63-B6EE-802A-4857-747D50F6F6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05D146-B351-C859-B332-CB56DDBFB2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017BCA-FFCD-D2D7-0518-BDF3CF39CA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F6D7E7-1091-863D-5608-6F0C198BD67A}"/>
              </a:ext>
            </a:extLst>
          </p:cNvPr>
          <p:cNvSpPr>
            <a:spLocks noGrp="1"/>
          </p:cNvSpPr>
          <p:nvPr>
            <p:ph type="dt" sz="half" idx="10"/>
          </p:nvPr>
        </p:nvSpPr>
        <p:spPr/>
        <p:txBody>
          <a:bodyPr/>
          <a:lstStyle/>
          <a:p>
            <a:fld id="{733EB451-1F9D-4839-80B9-B8CF8FB08FDD}" type="datetimeFigureOut">
              <a:rPr lang="en-IN" smtClean="0"/>
              <a:t>22-02-2023</a:t>
            </a:fld>
            <a:endParaRPr lang="en-IN"/>
          </a:p>
        </p:txBody>
      </p:sp>
      <p:sp>
        <p:nvSpPr>
          <p:cNvPr id="8" name="Footer Placeholder 7">
            <a:extLst>
              <a:ext uri="{FF2B5EF4-FFF2-40B4-BE49-F238E27FC236}">
                <a16:creationId xmlns:a16="http://schemas.microsoft.com/office/drawing/2014/main" id="{37580C32-088D-C451-6718-A62B94E5E1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F7B0B0-6BE7-A0D5-7E28-E3C2C66965F3}"/>
              </a:ext>
            </a:extLst>
          </p:cNvPr>
          <p:cNvSpPr>
            <a:spLocks noGrp="1"/>
          </p:cNvSpPr>
          <p:nvPr>
            <p:ph type="sldNum" sz="quarter" idx="12"/>
          </p:nvPr>
        </p:nvSpPr>
        <p:spPr/>
        <p:txBody>
          <a:bodyPr/>
          <a:lstStyle/>
          <a:p>
            <a:fld id="{CAD85112-0519-4E79-A1E4-43466CE75009}" type="slidenum">
              <a:rPr lang="en-IN" smtClean="0"/>
              <a:t>‹#›</a:t>
            </a:fld>
            <a:endParaRPr lang="en-IN"/>
          </a:p>
        </p:txBody>
      </p:sp>
    </p:spTree>
    <p:extLst>
      <p:ext uri="{BB962C8B-B14F-4D97-AF65-F5344CB8AC3E}">
        <p14:creationId xmlns:p14="http://schemas.microsoft.com/office/powerpoint/2010/main" val="2610670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8584-6ED2-4A04-C779-0C8C1AD5C1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07583D-286A-487D-D525-0B2289C21412}"/>
              </a:ext>
            </a:extLst>
          </p:cNvPr>
          <p:cNvSpPr>
            <a:spLocks noGrp="1"/>
          </p:cNvSpPr>
          <p:nvPr>
            <p:ph type="dt" sz="half" idx="10"/>
          </p:nvPr>
        </p:nvSpPr>
        <p:spPr/>
        <p:txBody>
          <a:bodyPr/>
          <a:lstStyle/>
          <a:p>
            <a:fld id="{733EB451-1F9D-4839-80B9-B8CF8FB08FDD}" type="datetimeFigureOut">
              <a:rPr lang="en-IN" smtClean="0"/>
              <a:t>22-02-2023</a:t>
            </a:fld>
            <a:endParaRPr lang="en-IN"/>
          </a:p>
        </p:txBody>
      </p:sp>
      <p:sp>
        <p:nvSpPr>
          <p:cNvPr id="4" name="Footer Placeholder 3">
            <a:extLst>
              <a:ext uri="{FF2B5EF4-FFF2-40B4-BE49-F238E27FC236}">
                <a16:creationId xmlns:a16="http://schemas.microsoft.com/office/drawing/2014/main" id="{844E2749-5310-D422-A8EF-D71C991D3B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994F91-ADE2-FD85-BECF-CC4DC449207B}"/>
              </a:ext>
            </a:extLst>
          </p:cNvPr>
          <p:cNvSpPr>
            <a:spLocks noGrp="1"/>
          </p:cNvSpPr>
          <p:nvPr>
            <p:ph type="sldNum" sz="quarter" idx="12"/>
          </p:nvPr>
        </p:nvSpPr>
        <p:spPr/>
        <p:txBody>
          <a:bodyPr/>
          <a:lstStyle/>
          <a:p>
            <a:fld id="{CAD85112-0519-4E79-A1E4-43466CE75009}" type="slidenum">
              <a:rPr lang="en-IN" smtClean="0"/>
              <a:t>‹#›</a:t>
            </a:fld>
            <a:endParaRPr lang="en-IN"/>
          </a:p>
        </p:txBody>
      </p:sp>
    </p:spTree>
    <p:extLst>
      <p:ext uri="{BB962C8B-B14F-4D97-AF65-F5344CB8AC3E}">
        <p14:creationId xmlns:p14="http://schemas.microsoft.com/office/powerpoint/2010/main" val="200721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541987-27C1-8A8C-0712-1579BD51B093}"/>
              </a:ext>
            </a:extLst>
          </p:cNvPr>
          <p:cNvSpPr>
            <a:spLocks noGrp="1"/>
          </p:cNvSpPr>
          <p:nvPr>
            <p:ph type="dt" sz="half" idx="10"/>
          </p:nvPr>
        </p:nvSpPr>
        <p:spPr/>
        <p:txBody>
          <a:bodyPr/>
          <a:lstStyle/>
          <a:p>
            <a:fld id="{733EB451-1F9D-4839-80B9-B8CF8FB08FDD}" type="datetimeFigureOut">
              <a:rPr lang="en-IN" smtClean="0"/>
              <a:t>22-02-2023</a:t>
            </a:fld>
            <a:endParaRPr lang="en-IN"/>
          </a:p>
        </p:txBody>
      </p:sp>
      <p:sp>
        <p:nvSpPr>
          <p:cNvPr id="3" name="Footer Placeholder 2">
            <a:extLst>
              <a:ext uri="{FF2B5EF4-FFF2-40B4-BE49-F238E27FC236}">
                <a16:creationId xmlns:a16="http://schemas.microsoft.com/office/drawing/2014/main" id="{757B30E4-402C-83EC-91BE-F83E076429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C06000-2B6E-5517-5B6E-CB07C5068BDC}"/>
              </a:ext>
            </a:extLst>
          </p:cNvPr>
          <p:cNvSpPr>
            <a:spLocks noGrp="1"/>
          </p:cNvSpPr>
          <p:nvPr>
            <p:ph type="sldNum" sz="quarter" idx="12"/>
          </p:nvPr>
        </p:nvSpPr>
        <p:spPr/>
        <p:txBody>
          <a:bodyPr/>
          <a:lstStyle/>
          <a:p>
            <a:fld id="{CAD85112-0519-4E79-A1E4-43466CE75009}" type="slidenum">
              <a:rPr lang="en-IN" smtClean="0"/>
              <a:t>‹#›</a:t>
            </a:fld>
            <a:endParaRPr lang="en-IN"/>
          </a:p>
        </p:txBody>
      </p:sp>
    </p:spTree>
    <p:extLst>
      <p:ext uri="{BB962C8B-B14F-4D97-AF65-F5344CB8AC3E}">
        <p14:creationId xmlns:p14="http://schemas.microsoft.com/office/powerpoint/2010/main" val="27077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E975-71DD-0CFB-E241-0974E1B66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76BFEA-A783-484D-CFA0-DF60130738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D88363-0A2B-0500-D2CA-051B24471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F29BE-4B4C-9F73-3F1E-73F783CF1D72}"/>
              </a:ext>
            </a:extLst>
          </p:cNvPr>
          <p:cNvSpPr>
            <a:spLocks noGrp="1"/>
          </p:cNvSpPr>
          <p:nvPr>
            <p:ph type="dt" sz="half" idx="10"/>
          </p:nvPr>
        </p:nvSpPr>
        <p:spPr/>
        <p:txBody>
          <a:bodyPr/>
          <a:lstStyle/>
          <a:p>
            <a:fld id="{733EB451-1F9D-4839-80B9-B8CF8FB08FDD}" type="datetimeFigureOut">
              <a:rPr lang="en-IN" smtClean="0"/>
              <a:t>22-02-2023</a:t>
            </a:fld>
            <a:endParaRPr lang="en-IN"/>
          </a:p>
        </p:txBody>
      </p:sp>
      <p:sp>
        <p:nvSpPr>
          <p:cNvPr id="6" name="Footer Placeholder 5">
            <a:extLst>
              <a:ext uri="{FF2B5EF4-FFF2-40B4-BE49-F238E27FC236}">
                <a16:creationId xmlns:a16="http://schemas.microsoft.com/office/drawing/2014/main" id="{49D837F4-108B-344A-E43D-72DF29A358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B71678-3C27-1FFC-A12F-1ED48E2CC47A}"/>
              </a:ext>
            </a:extLst>
          </p:cNvPr>
          <p:cNvSpPr>
            <a:spLocks noGrp="1"/>
          </p:cNvSpPr>
          <p:nvPr>
            <p:ph type="sldNum" sz="quarter" idx="12"/>
          </p:nvPr>
        </p:nvSpPr>
        <p:spPr/>
        <p:txBody>
          <a:bodyPr/>
          <a:lstStyle/>
          <a:p>
            <a:fld id="{CAD85112-0519-4E79-A1E4-43466CE75009}" type="slidenum">
              <a:rPr lang="en-IN" smtClean="0"/>
              <a:t>‹#›</a:t>
            </a:fld>
            <a:endParaRPr lang="en-IN"/>
          </a:p>
        </p:txBody>
      </p:sp>
    </p:spTree>
    <p:extLst>
      <p:ext uri="{BB962C8B-B14F-4D97-AF65-F5344CB8AC3E}">
        <p14:creationId xmlns:p14="http://schemas.microsoft.com/office/powerpoint/2010/main" val="221706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899C-0DCB-1620-5B69-8BFEA3AC8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24639D-9D64-4461-CBC1-5DD3E62AC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71BF49-7C4C-9532-128E-73BE21DD5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42A229-FDDD-FA18-726A-A54EB8C91A93}"/>
              </a:ext>
            </a:extLst>
          </p:cNvPr>
          <p:cNvSpPr>
            <a:spLocks noGrp="1"/>
          </p:cNvSpPr>
          <p:nvPr>
            <p:ph type="dt" sz="half" idx="10"/>
          </p:nvPr>
        </p:nvSpPr>
        <p:spPr/>
        <p:txBody>
          <a:bodyPr/>
          <a:lstStyle/>
          <a:p>
            <a:fld id="{733EB451-1F9D-4839-80B9-B8CF8FB08FDD}" type="datetimeFigureOut">
              <a:rPr lang="en-IN" smtClean="0"/>
              <a:t>22-02-2023</a:t>
            </a:fld>
            <a:endParaRPr lang="en-IN"/>
          </a:p>
        </p:txBody>
      </p:sp>
      <p:sp>
        <p:nvSpPr>
          <p:cNvPr id="6" name="Footer Placeholder 5">
            <a:extLst>
              <a:ext uri="{FF2B5EF4-FFF2-40B4-BE49-F238E27FC236}">
                <a16:creationId xmlns:a16="http://schemas.microsoft.com/office/drawing/2014/main" id="{92B5BEF3-5E79-EEE8-1A54-D65BA26F53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14E0E3-711F-033F-04EB-0911A4E5D396}"/>
              </a:ext>
            </a:extLst>
          </p:cNvPr>
          <p:cNvSpPr>
            <a:spLocks noGrp="1"/>
          </p:cNvSpPr>
          <p:nvPr>
            <p:ph type="sldNum" sz="quarter" idx="12"/>
          </p:nvPr>
        </p:nvSpPr>
        <p:spPr/>
        <p:txBody>
          <a:bodyPr/>
          <a:lstStyle/>
          <a:p>
            <a:fld id="{CAD85112-0519-4E79-A1E4-43466CE75009}" type="slidenum">
              <a:rPr lang="en-IN" smtClean="0"/>
              <a:t>‹#›</a:t>
            </a:fld>
            <a:endParaRPr lang="en-IN"/>
          </a:p>
        </p:txBody>
      </p:sp>
    </p:spTree>
    <p:extLst>
      <p:ext uri="{BB962C8B-B14F-4D97-AF65-F5344CB8AC3E}">
        <p14:creationId xmlns:p14="http://schemas.microsoft.com/office/powerpoint/2010/main" val="2082421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E0D26-F26C-E8D9-4617-B07245CDDF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45BF09-DDDF-7F86-E41C-44000931DE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D1354F-A0E4-BF78-BA28-FBEF67BE0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EB451-1F9D-4839-80B9-B8CF8FB08FDD}" type="datetimeFigureOut">
              <a:rPr lang="en-IN" smtClean="0"/>
              <a:t>22-02-2023</a:t>
            </a:fld>
            <a:endParaRPr lang="en-IN"/>
          </a:p>
        </p:txBody>
      </p:sp>
      <p:sp>
        <p:nvSpPr>
          <p:cNvPr id="5" name="Footer Placeholder 4">
            <a:extLst>
              <a:ext uri="{FF2B5EF4-FFF2-40B4-BE49-F238E27FC236}">
                <a16:creationId xmlns:a16="http://schemas.microsoft.com/office/drawing/2014/main" id="{549F145E-C05E-DA1E-27F3-2580221AD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7C45CD-688B-59FC-0749-81010D430E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D85112-0519-4E79-A1E4-43466CE75009}" type="slidenum">
              <a:rPr lang="en-IN" smtClean="0"/>
              <a:t>‹#›</a:t>
            </a:fld>
            <a:endParaRPr lang="en-IN"/>
          </a:p>
        </p:txBody>
      </p:sp>
    </p:spTree>
    <p:extLst>
      <p:ext uri="{BB962C8B-B14F-4D97-AF65-F5344CB8AC3E}">
        <p14:creationId xmlns:p14="http://schemas.microsoft.com/office/powerpoint/2010/main" val="2797309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Desktop/LITERATURE%20SURVEY.docx"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Desktop/LITERATURE%20SURVEY.docx"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81CC-F77B-929E-00E8-5796CCCB58F1}"/>
              </a:ext>
            </a:extLst>
          </p:cNvPr>
          <p:cNvSpPr>
            <a:spLocks noGrp="1"/>
          </p:cNvSpPr>
          <p:nvPr>
            <p:ph type="ctrTitle"/>
          </p:nvPr>
        </p:nvSpPr>
        <p:spPr>
          <a:xfrm>
            <a:off x="1524000" y="902840"/>
            <a:ext cx="9144000" cy="2387600"/>
          </a:xfrm>
        </p:spPr>
        <p:txBody>
          <a:bodyPr>
            <a:normAutofit/>
          </a:bodyPr>
          <a:lstStyle/>
          <a:p>
            <a:r>
              <a:rPr lang="en-IN" sz="5000" b="1" dirty="0">
                <a:latin typeface="Times New Roman" panose="02020603050405020304" pitchFamily="18" charset="0"/>
                <a:cs typeface="Times New Roman" panose="02020603050405020304" pitchFamily="18" charset="0"/>
              </a:rPr>
              <a:t>AIR QUALITY INDEX AUTOMATION, STATISTICAL ANALYSIS &amp; FORECASTING</a:t>
            </a:r>
          </a:p>
        </p:txBody>
      </p:sp>
      <p:sp>
        <p:nvSpPr>
          <p:cNvPr id="3" name="Subtitle 2">
            <a:extLst>
              <a:ext uri="{FF2B5EF4-FFF2-40B4-BE49-F238E27FC236}">
                <a16:creationId xmlns:a16="http://schemas.microsoft.com/office/drawing/2014/main" id="{5799FC64-6D00-3EC7-3EB5-306DA10F0297}"/>
              </a:ext>
            </a:extLst>
          </p:cNvPr>
          <p:cNvSpPr>
            <a:spLocks noGrp="1"/>
          </p:cNvSpPr>
          <p:nvPr>
            <p:ph type="subTitle" idx="1"/>
          </p:nvPr>
        </p:nvSpPr>
        <p:spPr>
          <a:xfrm>
            <a:off x="1524000" y="3659269"/>
            <a:ext cx="9144000" cy="1655762"/>
          </a:xfrm>
        </p:spPr>
        <p:txBody>
          <a:bodyPr>
            <a:normAutofit/>
          </a:bodyPr>
          <a:lstStyle/>
          <a:p>
            <a:pPr algn="l"/>
            <a:r>
              <a:rPr lang="en-IN" sz="2200" dirty="0">
                <a:latin typeface="Times New Roman" panose="02020603050405020304" pitchFamily="18" charset="0"/>
                <a:cs typeface="Times New Roman" panose="02020603050405020304" pitchFamily="18" charset="0"/>
              </a:rPr>
              <a:t>By:					Guide:	</a:t>
            </a:r>
          </a:p>
          <a:p>
            <a:pPr algn="l"/>
            <a:r>
              <a:rPr lang="en-IN" sz="2200" dirty="0">
                <a:latin typeface="Times New Roman" panose="02020603050405020304" pitchFamily="18" charset="0"/>
                <a:cs typeface="Times New Roman" panose="02020603050405020304" pitchFamily="18" charset="0"/>
              </a:rPr>
              <a:t>Palak Goel (21MDT0041)           	</a:t>
            </a:r>
            <a:r>
              <a:rPr lang="en-IN" sz="2200" dirty="0" err="1">
                <a:latin typeface="Times New Roman" panose="02020603050405020304" pitchFamily="18" charset="0"/>
                <a:cs typeface="Times New Roman" panose="02020603050405020304" pitchFamily="18" charset="0"/>
              </a:rPr>
              <a:t>Dr.</a:t>
            </a:r>
            <a:r>
              <a:rPr lang="en-IN" sz="2200" dirty="0">
                <a:latin typeface="Times New Roman" panose="02020603050405020304" pitchFamily="18" charset="0"/>
                <a:cs typeface="Times New Roman" panose="02020603050405020304" pitchFamily="18" charset="0"/>
              </a:rPr>
              <a:t> Jitendra Kumar (15975)</a:t>
            </a:r>
          </a:p>
        </p:txBody>
      </p:sp>
      <p:sp>
        <p:nvSpPr>
          <p:cNvPr id="14" name="Rectangle 13">
            <a:extLst>
              <a:ext uri="{FF2B5EF4-FFF2-40B4-BE49-F238E27FC236}">
                <a16:creationId xmlns:a16="http://schemas.microsoft.com/office/drawing/2014/main" id="{CFE07510-D2E6-01E7-B848-8003F8E5DD7C}"/>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F3749A32-B694-B373-9E02-CDB8845C3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17" name="Rectangle 16">
            <a:extLst>
              <a:ext uri="{FF2B5EF4-FFF2-40B4-BE49-F238E27FC236}">
                <a16:creationId xmlns:a16="http://schemas.microsoft.com/office/drawing/2014/main" id="{6FD01233-7BBD-86CA-A8E3-29F4F8EE48B0}"/>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6666B7F0-0DC4-44FE-745E-4BD150466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sp>
        <p:nvSpPr>
          <p:cNvPr id="20" name="Rectangle 19">
            <a:extLst>
              <a:ext uri="{FF2B5EF4-FFF2-40B4-BE49-F238E27FC236}">
                <a16:creationId xmlns:a16="http://schemas.microsoft.com/office/drawing/2014/main" id="{E60DC7E9-B1CB-15B0-E98F-C4772C2A1A1A}"/>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a:t>
            </a:r>
          </a:p>
        </p:txBody>
      </p:sp>
      <p:sp>
        <p:nvSpPr>
          <p:cNvPr id="4" name="TextBox 3">
            <a:extLst>
              <a:ext uri="{FF2B5EF4-FFF2-40B4-BE49-F238E27FC236}">
                <a16:creationId xmlns:a16="http://schemas.microsoft.com/office/drawing/2014/main" id="{4D0A9789-F27C-E42B-0445-9AB6F9C586D9}"/>
              </a:ext>
            </a:extLst>
          </p:cNvPr>
          <p:cNvSpPr txBox="1"/>
          <p:nvPr/>
        </p:nvSpPr>
        <p:spPr>
          <a:xfrm>
            <a:off x="3988500" y="4822594"/>
            <a:ext cx="4215000" cy="1015663"/>
          </a:xfrm>
          <a:prstGeom prst="rect">
            <a:avLst/>
          </a:prstGeom>
          <a:noFill/>
        </p:spPr>
        <p:txBody>
          <a:bodyPr wrap="none" rtlCol="0">
            <a:spAutoFit/>
          </a:bodyPr>
          <a:lstStyle/>
          <a:p>
            <a:pPr algn="ctr"/>
            <a:r>
              <a:rPr lang="en-IN" sz="2000" dirty="0">
                <a:latin typeface="Times New Roman" panose="02020603050405020304" pitchFamily="18" charset="0"/>
                <a:cs typeface="Times New Roman" panose="02020603050405020304" pitchFamily="18" charset="0"/>
              </a:rPr>
              <a:t>MSc. Data Science</a:t>
            </a:r>
          </a:p>
          <a:p>
            <a:pPr algn="ctr"/>
            <a:r>
              <a:rPr lang="en-IN" sz="2000" dirty="0">
                <a:latin typeface="Times New Roman" panose="02020603050405020304" pitchFamily="18" charset="0"/>
                <a:cs typeface="Times New Roman" panose="02020603050405020304" pitchFamily="18" charset="0"/>
              </a:rPr>
              <a:t>School of Advanced Sciences</a:t>
            </a:r>
          </a:p>
          <a:p>
            <a:pPr algn="ctr"/>
            <a:r>
              <a:rPr lang="en-IN" sz="2000" dirty="0">
                <a:latin typeface="Times New Roman" panose="02020603050405020304" pitchFamily="18" charset="0"/>
                <a:cs typeface="Times New Roman" panose="02020603050405020304" pitchFamily="18" charset="0"/>
              </a:rPr>
              <a:t>Vellore Institute of Technology, Vellore</a:t>
            </a:r>
          </a:p>
        </p:txBody>
      </p:sp>
    </p:spTree>
    <p:extLst>
      <p:ext uri="{BB962C8B-B14F-4D97-AF65-F5344CB8AC3E}">
        <p14:creationId xmlns:p14="http://schemas.microsoft.com/office/powerpoint/2010/main" val="246191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2DB-2AFA-E875-035D-098D1863D245}"/>
              </a:ext>
            </a:extLst>
          </p:cNvPr>
          <p:cNvSpPr>
            <a:spLocks noGrp="1"/>
          </p:cNvSpPr>
          <p:nvPr>
            <p:ph type="title"/>
          </p:nvPr>
        </p:nvSpPr>
        <p:spPr>
          <a:xfrm>
            <a:off x="1172147" y="226382"/>
            <a:ext cx="10515600" cy="1325563"/>
          </a:xfrm>
        </p:spPr>
        <p:txBody>
          <a:bodyPr/>
          <a:lstStyle/>
          <a:p>
            <a:r>
              <a:rPr lang="en-IN" b="1" dirty="0">
                <a:latin typeface="Times New Roman" panose="02020603050405020304" pitchFamily="18" charset="0"/>
                <a:cs typeface="Times New Roman" panose="02020603050405020304" pitchFamily="18" charset="0"/>
              </a:rPr>
              <a:t>Related Work</a:t>
            </a:r>
          </a:p>
        </p:txBody>
      </p:sp>
      <p:graphicFrame>
        <p:nvGraphicFramePr>
          <p:cNvPr id="12" name="Table 12">
            <a:extLst>
              <a:ext uri="{FF2B5EF4-FFF2-40B4-BE49-F238E27FC236}">
                <a16:creationId xmlns:a16="http://schemas.microsoft.com/office/drawing/2014/main" id="{97A44E60-5339-C181-EA36-50CDC9D8C10F}"/>
              </a:ext>
            </a:extLst>
          </p:cNvPr>
          <p:cNvGraphicFramePr>
            <a:graphicFrameLocks noGrp="1"/>
          </p:cNvGraphicFramePr>
          <p:nvPr>
            <p:ph idx="1"/>
            <p:extLst>
              <p:ext uri="{D42A27DB-BD31-4B8C-83A1-F6EECF244321}">
                <p14:modId xmlns:p14="http://schemas.microsoft.com/office/powerpoint/2010/main" val="3960125198"/>
              </p:ext>
            </p:extLst>
          </p:nvPr>
        </p:nvGraphicFramePr>
        <p:xfrm>
          <a:off x="245097" y="1330042"/>
          <a:ext cx="11666683" cy="4412584"/>
        </p:xfrm>
        <a:graphic>
          <a:graphicData uri="http://schemas.openxmlformats.org/drawingml/2006/table">
            <a:tbl>
              <a:tblPr firstRow="1" bandRow="1">
                <a:tableStyleId>{69CF1AB2-1976-4502-BF36-3FF5EA218861}</a:tableStyleId>
              </a:tblPr>
              <a:tblGrid>
                <a:gridCol w="931696">
                  <a:extLst>
                    <a:ext uri="{9D8B030D-6E8A-4147-A177-3AD203B41FA5}">
                      <a16:colId xmlns:a16="http://schemas.microsoft.com/office/drawing/2014/main" val="34583859"/>
                    </a:ext>
                  </a:extLst>
                </a:gridCol>
                <a:gridCol w="3806969">
                  <a:extLst>
                    <a:ext uri="{9D8B030D-6E8A-4147-A177-3AD203B41FA5}">
                      <a16:colId xmlns:a16="http://schemas.microsoft.com/office/drawing/2014/main" val="261112356"/>
                    </a:ext>
                  </a:extLst>
                </a:gridCol>
                <a:gridCol w="6928018">
                  <a:extLst>
                    <a:ext uri="{9D8B030D-6E8A-4147-A177-3AD203B41FA5}">
                      <a16:colId xmlns:a16="http://schemas.microsoft.com/office/drawing/2014/main" val="2596241690"/>
                    </a:ext>
                  </a:extLst>
                </a:gridCol>
              </a:tblGrid>
              <a:tr h="316217">
                <a:tc>
                  <a:txBody>
                    <a:bodyPr/>
                    <a:lstStyle/>
                    <a:p>
                      <a:pPr algn="l"/>
                      <a:r>
                        <a:rPr lang="en-IN" sz="1500" b="0" dirty="0"/>
                        <a:t>Sr. No.</a:t>
                      </a:r>
                    </a:p>
                  </a:txBody>
                  <a:tcPr>
                    <a:solidFill>
                      <a:schemeClr val="accent1"/>
                    </a:solidFill>
                  </a:tcPr>
                </a:tc>
                <a:tc>
                  <a:txBody>
                    <a:bodyPr/>
                    <a:lstStyle/>
                    <a:p>
                      <a:pPr algn="l"/>
                      <a:r>
                        <a:rPr lang="en-IN" sz="1500" b="0" dirty="0"/>
                        <a:t>Paper</a:t>
                      </a:r>
                    </a:p>
                  </a:txBody>
                  <a:tcPr>
                    <a:solidFill>
                      <a:schemeClr val="accent1"/>
                    </a:solidFill>
                  </a:tcPr>
                </a:tc>
                <a:tc>
                  <a:txBody>
                    <a:bodyPr/>
                    <a:lstStyle/>
                    <a:p>
                      <a:pPr algn="l"/>
                      <a:r>
                        <a:rPr lang="en-IN" sz="1500" b="0" dirty="0"/>
                        <a:t>Review</a:t>
                      </a:r>
                    </a:p>
                  </a:txBody>
                  <a:tcPr>
                    <a:solidFill>
                      <a:schemeClr val="accent1"/>
                    </a:solidFill>
                  </a:tcPr>
                </a:tc>
                <a:extLst>
                  <a:ext uri="{0D108BD9-81ED-4DB2-BD59-A6C34878D82A}">
                    <a16:rowId xmlns:a16="http://schemas.microsoft.com/office/drawing/2014/main" val="3062146481"/>
                  </a:ext>
                </a:extLst>
              </a:tr>
              <a:tr h="523951">
                <a:tc>
                  <a:txBody>
                    <a:bodyPr/>
                    <a:lstStyle/>
                    <a:p>
                      <a:pPr algn="l"/>
                      <a:r>
                        <a:rPr lang="en-IN" sz="1500" b="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Nidhi Sharma et al. 2018</a:t>
                      </a:r>
                      <a:endParaRPr lang="en-US" sz="1500" b="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dirty="0">
                          <a:latin typeface="Times New Roman" panose="02020603050405020304" pitchFamily="18" charset="0"/>
                          <a:cs typeface="Times New Roman" panose="02020603050405020304" pitchFamily="18" charset="0"/>
                          <a:hlinkClick r:id="rId2" action="ppaction://hlinkfile"/>
                        </a:rPr>
                        <a:t>..\Desktop\LITERATURE SURVEY.docx</a:t>
                      </a:r>
                      <a:endParaRPr lang="en-US" sz="1500" b="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500" b="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3718274"/>
                  </a:ext>
                </a:extLst>
              </a:tr>
              <a:tr h="757730">
                <a:tc>
                  <a:txBody>
                    <a:bodyPr/>
                    <a:lstStyle/>
                    <a:p>
                      <a:pPr algn="l"/>
                      <a:r>
                        <a:rPr lang="en-IN" sz="1500" b="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Mohamed Shakir and N. Rakesh 2018</a:t>
                      </a:r>
                      <a:endParaRPr lang="en-US" sz="15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dirty="0">
                          <a:latin typeface="Times New Roman" panose="02020603050405020304" pitchFamily="18" charset="0"/>
                          <a:cs typeface="Times New Roman" panose="02020603050405020304" pitchFamily="18" charset="0"/>
                          <a:hlinkClick r:id="rId2" action="ppaction://hlinkfile"/>
                        </a:rPr>
                        <a:t>..\Desktop\LITERATURE SURVEY.docx</a:t>
                      </a:r>
                      <a:endParaRPr lang="en-US" sz="1500" b="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500" b="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9286241"/>
                  </a:ext>
                </a:extLst>
              </a:tr>
              <a:tr h="933755">
                <a:tc>
                  <a:txBody>
                    <a:bodyPr/>
                    <a:lstStyle/>
                    <a:p>
                      <a:pPr algn="l"/>
                      <a:r>
                        <a:rPr lang="en-IN" sz="1500" b="0"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Kazem </a:t>
                      </a:r>
                      <a:r>
                        <a:rPr lang="en-US" sz="1600" b="0" dirty="0" err="1"/>
                        <a:t>Naddaf</a:t>
                      </a:r>
                      <a:r>
                        <a:rPr lang="en-US" sz="1600" b="0" dirty="0"/>
                        <a:t> et al., 2012</a:t>
                      </a:r>
                      <a:endParaRPr lang="en-US" sz="15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dirty="0">
                          <a:latin typeface="Times New Roman" panose="02020603050405020304" pitchFamily="18" charset="0"/>
                          <a:cs typeface="Times New Roman" panose="02020603050405020304" pitchFamily="18" charset="0"/>
                          <a:hlinkClick r:id="rId2" action="ppaction://hlinkfile"/>
                        </a:rPr>
                        <a:t>..\Desktop\LITERATURE SURVEY.docx</a:t>
                      </a:r>
                      <a:endParaRPr lang="en-US" sz="1500" b="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500" b="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0085183"/>
                  </a:ext>
                </a:extLst>
              </a:tr>
              <a:tr h="755139">
                <a:tc>
                  <a:txBody>
                    <a:bodyPr/>
                    <a:lstStyle/>
                    <a:p>
                      <a:pPr algn="l"/>
                      <a:r>
                        <a:rPr lang="en-IN" sz="1500" b="0"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Yusef </a:t>
                      </a:r>
                      <a:r>
                        <a:rPr lang="en-US" sz="1600" b="0" dirty="0" err="1"/>
                        <a:t>Omidi</a:t>
                      </a:r>
                      <a:r>
                        <a:rPr lang="en-US" sz="1600" b="0" dirty="0"/>
                        <a:t> </a:t>
                      </a:r>
                      <a:r>
                        <a:rPr lang="en-US" sz="1600" b="0" dirty="0" err="1"/>
                        <a:t>Khaniabadi</a:t>
                      </a:r>
                      <a:r>
                        <a:rPr lang="en-US" sz="1600" b="0" dirty="0"/>
                        <a:t>  et al.2016</a:t>
                      </a:r>
                      <a:endParaRPr lang="en-US" sz="1500" b="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dirty="0">
                          <a:latin typeface="Times New Roman" panose="02020603050405020304" pitchFamily="18" charset="0"/>
                          <a:cs typeface="Times New Roman" panose="02020603050405020304" pitchFamily="18" charset="0"/>
                          <a:hlinkClick r:id="rId2" action="ppaction://hlinkfile"/>
                        </a:rPr>
                        <a:t>..\Desktop\LITERATURE SURVEY.docx</a:t>
                      </a:r>
                      <a:endParaRPr lang="en-US" sz="1500" b="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2744781"/>
                  </a:ext>
                </a:extLst>
              </a:tr>
              <a:tr h="487796">
                <a:tc>
                  <a:txBody>
                    <a:bodyPr/>
                    <a:lstStyle/>
                    <a:p>
                      <a:pPr algn="l"/>
                      <a:r>
                        <a:rPr lang="en-IN" sz="1500" b="0"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R. Gunasekaran et al. 2012</a:t>
                      </a:r>
                      <a:endParaRPr lang="en-US" sz="1500" b="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dirty="0">
                          <a:latin typeface="Times New Roman" panose="02020603050405020304" pitchFamily="18" charset="0"/>
                          <a:cs typeface="Times New Roman" panose="02020603050405020304" pitchFamily="18" charset="0"/>
                          <a:hlinkClick r:id="rId2" action="ppaction://hlinkfile"/>
                        </a:rPr>
                        <a:t>..\Desktop\LITERATURE SURVEY.docx</a:t>
                      </a:r>
                      <a:endParaRPr lang="en-US" sz="1500" b="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1902164"/>
                  </a:ext>
                </a:extLst>
              </a:tr>
              <a:tr h="487796">
                <a:tc>
                  <a:txBody>
                    <a:bodyPr/>
                    <a:lstStyle/>
                    <a:p>
                      <a:pPr algn="l"/>
                      <a:r>
                        <a:rPr lang="en-IN" sz="1500" b="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t>ArchontoulaChaloulakou</a:t>
                      </a:r>
                      <a:r>
                        <a:rPr lang="en-US" sz="1600" b="0" dirty="0"/>
                        <a:t> et al., 2003</a:t>
                      </a:r>
                      <a:endParaRPr lang="en-US" sz="1500" b="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dirty="0">
                          <a:latin typeface="Times New Roman" panose="02020603050405020304" pitchFamily="18" charset="0"/>
                          <a:cs typeface="Times New Roman" panose="02020603050405020304" pitchFamily="18" charset="0"/>
                          <a:hlinkClick r:id="rId2" action="ppaction://hlinkfile"/>
                        </a:rPr>
                        <a:t>..\Desktop\LITERATURE SURVEY.docx</a:t>
                      </a:r>
                      <a:endParaRPr lang="en-US" sz="1500" b="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9012725"/>
                  </a:ext>
                </a:extLst>
              </a:tr>
            </a:tbl>
          </a:graphicData>
        </a:graphic>
      </p:graphicFrame>
      <p:sp>
        <p:nvSpPr>
          <p:cNvPr id="4" name="Rectangle 3">
            <a:extLst>
              <a:ext uri="{FF2B5EF4-FFF2-40B4-BE49-F238E27FC236}">
                <a16:creationId xmlns:a16="http://schemas.microsoft.com/office/drawing/2014/main" id="{1E1263DF-56EB-D648-D3C3-448705E7CAEF}"/>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CA5DE1-5C82-B62C-2F99-352283712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6" name="Rectangle 5">
            <a:extLst>
              <a:ext uri="{FF2B5EF4-FFF2-40B4-BE49-F238E27FC236}">
                <a16:creationId xmlns:a16="http://schemas.microsoft.com/office/drawing/2014/main" id="{6C25C901-9F84-12D7-202C-910C112D724D}"/>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10</a:t>
            </a:r>
          </a:p>
        </p:txBody>
      </p:sp>
      <p:sp>
        <p:nvSpPr>
          <p:cNvPr id="7" name="Rectangle 6">
            <a:extLst>
              <a:ext uri="{FF2B5EF4-FFF2-40B4-BE49-F238E27FC236}">
                <a16:creationId xmlns:a16="http://schemas.microsoft.com/office/drawing/2014/main" id="{04CAD604-9CC4-DE47-4B2B-5001AD0D298D}"/>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53199C-FE16-8066-AFCE-42F903D26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sp>
        <p:nvSpPr>
          <p:cNvPr id="3" name="TextBox 2">
            <a:extLst>
              <a:ext uri="{FF2B5EF4-FFF2-40B4-BE49-F238E27FC236}">
                <a16:creationId xmlns:a16="http://schemas.microsoft.com/office/drawing/2014/main" id="{32772693-AE74-ECD3-08C3-C5607E843492}"/>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spTree>
    <p:extLst>
      <p:ext uri="{BB962C8B-B14F-4D97-AF65-F5344CB8AC3E}">
        <p14:creationId xmlns:p14="http://schemas.microsoft.com/office/powerpoint/2010/main" val="257469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2DB-2AFA-E875-035D-098D1863D245}"/>
              </a:ext>
            </a:extLst>
          </p:cNvPr>
          <p:cNvSpPr>
            <a:spLocks noGrp="1"/>
          </p:cNvSpPr>
          <p:nvPr>
            <p:ph type="title"/>
          </p:nvPr>
        </p:nvSpPr>
        <p:spPr>
          <a:xfrm>
            <a:off x="838200" y="312905"/>
            <a:ext cx="10515600" cy="1325563"/>
          </a:xfrm>
        </p:spPr>
        <p:txBody>
          <a:bodyPr/>
          <a:lstStyle/>
          <a:p>
            <a:r>
              <a:rPr lang="en-IN" b="1" dirty="0">
                <a:latin typeface="Times New Roman" panose="02020603050405020304" pitchFamily="18" charset="0"/>
                <a:cs typeface="Times New Roman" panose="02020603050405020304" pitchFamily="18" charset="0"/>
              </a:rPr>
              <a:t>Work Plan</a:t>
            </a:r>
          </a:p>
        </p:txBody>
      </p:sp>
      <p:graphicFrame>
        <p:nvGraphicFramePr>
          <p:cNvPr id="17" name="Content Placeholder 2">
            <a:extLst>
              <a:ext uri="{FF2B5EF4-FFF2-40B4-BE49-F238E27FC236}">
                <a16:creationId xmlns:a16="http://schemas.microsoft.com/office/drawing/2014/main" id="{DE7AB688-5EC3-7783-0D70-0D544056396C}"/>
              </a:ext>
            </a:extLst>
          </p:cNvPr>
          <p:cNvGraphicFramePr>
            <a:graphicFrameLocks noGrp="1"/>
          </p:cNvGraphicFramePr>
          <p:nvPr>
            <p:ph idx="1"/>
            <p:extLst>
              <p:ext uri="{D42A27DB-BD31-4B8C-83A1-F6EECF244321}">
                <p14:modId xmlns:p14="http://schemas.microsoft.com/office/powerpoint/2010/main" val="1875002210"/>
              </p:ext>
            </p:extLst>
          </p:nvPr>
        </p:nvGraphicFramePr>
        <p:xfrm>
          <a:off x="838200" y="138159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1E1263DF-56EB-D648-D3C3-448705E7CAEF}"/>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CA5DE1-5C82-B62C-2F99-3522837126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6" name="Rectangle 5">
            <a:extLst>
              <a:ext uri="{FF2B5EF4-FFF2-40B4-BE49-F238E27FC236}">
                <a16:creationId xmlns:a16="http://schemas.microsoft.com/office/drawing/2014/main" id="{6C25C901-9F84-12D7-202C-910C112D724D}"/>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11</a:t>
            </a:r>
          </a:p>
        </p:txBody>
      </p:sp>
      <p:sp>
        <p:nvSpPr>
          <p:cNvPr id="7" name="Rectangle 6">
            <a:extLst>
              <a:ext uri="{FF2B5EF4-FFF2-40B4-BE49-F238E27FC236}">
                <a16:creationId xmlns:a16="http://schemas.microsoft.com/office/drawing/2014/main" id="{04CAD604-9CC4-DE47-4B2B-5001AD0D298D}"/>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53199C-FE16-8066-AFCE-42F903D26B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sp>
        <p:nvSpPr>
          <p:cNvPr id="3" name="TextBox 2">
            <a:extLst>
              <a:ext uri="{FF2B5EF4-FFF2-40B4-BE49-F238E27FC236}">
                <a16:creationId xmlns:a16="http://schemas.microsoft.com/office/drawing/2014/main" id="{970390A7-2FB5-A499-492A-EF3BF0BE6DC4}"/>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spTree>
    <p:extLst>
      <p:ext uri="{BB962C8B-B14F-4D97-AF65-F5344CB8AC3E}">
        <p14:creationId xmlns:p14="http://schemas.microsoft.com/office/powerpoint/2010/main" val="345208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2DB-2AFA-E875-035D-098D1863D245}"/>
              </a:ext>
            </a:extLst>
          </p:cNvPr>
          <p:cNvSpPr>
            <a:spLocks noGrp="1"/>
          </p:cNvSpPr>
          <p:nvPr>
            <p:ph type="title"/>
          </p:nvPr>
        </p:nvSpPr>
        <p:spPr>
          <a:xfrm>
            <a:off x="838200" y="312905"/>
            <a:ext cx="10515600" cy="1325563"/>
          </a:xfrm>
        </p:spPr>
        <p:txBody>
          <a:bodyPr/>
          <a:lstStyle/>
          <a:p>
            <a:r>
              <a:rPr lang="en-IN" b="1" dirty="0">
                <a:latin typeface="Times New Roman" panose="02020603050405020304" pitchFamily="18" charset="0"/>
                <a:cs typeface="Times New Roman" panose="02020603050405020304" pitchFamily="18" charset="0"/>
              </a:rPr>
              <a:t>Work Plan</a:t>
            </a:r>
          </a:p>
        </p:txBody>
      </p:sp>
      <p:sp>
        <p:nvSpPr>
          <p:cNvPr id="4" name="Rectangle 3">
            <a:extLst>
              <a:ext uri="{FF2B5EF4-FFF2-40B4-BE49-F238E27FC236}">
                <a16:creationId xmlns:a16="http://schemas.microsoft.com/office/drawing/2014/main" id="{1E1263DF-56EB-D648-D3C3-448705E7CAEF}"/>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CA5DE1-5C82-B62C-2F99-352283712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6" name="Rectangle 5">
            <a:extLst>
              <a:ext uri="{FF2B5EF4-FFF2-40B4-BE49-F238E27FC236}">
                <a16:creationId xmlns:a16="http://schemas.microsoft.com/office/drawing/2014/main" id="{6C25C901-9F84-12D7-202C-910C112D724D}"/>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12</a:t>
            </a:r>
          </a:p>
        </p:txBody>
      </p:sp>
      <p:sp>
        <p:nvSpPr>
          <p:cNvPr id="7" name="Rectangle 6">
            <a:extLst>
              <a:ext uri="{FF2B5EF4-FFF2-40B4-BE49-F238E27FC236}">
                <a16:creationId xmlns:a16="http://schemas.microsoft.com/office/drawing/2014/main" id="{04CAD604-9CC4-DE47-4B2B-5001AD0D298D}"/>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53199C-FE16-8066-AFCE-42F903D26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pic>
        <p:nvPicPr>
          <p:cNvPr id="9" name="Content Placeholder 4">
            <a:extLst>
              <a:ext uri="{FF2B5EF4-FFF2-40B4-BE49-F238E27FC236}">
                <a16:creationId xmlns:a16="http://schemas.microsoft.com/office/drawing/2014/main" id="{F0C3778C-A21D-C6FA-9BF3-9259F21897C2}"/>
              </a:ext>
            </a:extLst>
          </p:cNvPr>
          <p:cNvPicPr>
            <a:picLocks noGrp="1" noChangeAspect="1"/>
          </p:cNvPicPr>
          <p:nvPr>
            <p:ph idx="1"/>
          </p:nvPr>
        </p:nvPicPr>
        <p:blipFill rotWithShape="1">
          <a:blip r:embed="rId4"/>
          <a:srcRect l="19729" t="27406" r="15834" b="29138"/>
          <a:stretch/>
        </p:blipFill>
        <p:spPr>
          <a:xfrm>
            <a:off x="838200" y="1759112"/>
            <a:ext cx="3244568" cy="1080000"/>
          </a:xfrm>
        </p:spPr>
      </p:pic>
      <p:pic>
        <p:nvPicPr>
          <p:cNvPr id="11" name="Content Placeholder 4">
            <a:extLst>
              <a:ext uri="{FF2B5EF4-FFF2-40B4-BE49-F238E27FC236}">
                <a16:creationId xmlns:a16="http://schemas.microsoft.com/office/drawing/2014/main" id="{E28457FB-2421-111A-159F-446F316AB38F}"/>
              </a:ext>
            </a:extLst>
          </p:cNvPr>
          <p:cNvPicPr>
            <a:picLocks noChangeAspect="1"/>
          </p:cNvPicPr>
          <p:nvPr/>
        </p:nvPicPr>
        <p:blipFill>
          <a:blip r:embed="rId5"/>
          <a:stretch>
            <a:fillRect/>
          </a:stretch>
        </p:blipFill>
        <p:spPr>
          <a:xfrm>
            <a:off x="5048168" y="1399929"/>
            <a:ext cx="3512194" cy="1800000"/>
          </a:xfrm>
          <a:prstGeom prst="rect">
            <a:avLst/>
          </a:prstGeom>
        </p:spPr>
      </p:pic>
      <p:pic>
        <p:nvPicPr>
          <p:cNvPr id="12" name="Content Placeholder 3">
            <a:extLst>
              <a:ext uri="{FF2B5EF4-FFF2-40B4-BE49-F238E27FC236}">
                <a16:creationId xmlns:a16="http://schemas.microsoft.com/office/drawing/2014/main" id="{7FAE5900-1590-81D2-EB53-2EEDA657845A}"/>
              </a:ext>
            </a:extLst>
          </p:cNvPr>
          <p:cNvPicPr>
            <a:picLocks noChangeAspect="1"/>
          </p:cNvPicPr>
          <p:nvPr/>
        </p:nvPicPr>
        <p:blipFill rotWithShape="1">
          <a:blip r:embed="rId6"/>
          <a:srcRect r="5635"/>
          <a:stretch/>
        </p:blipFill>
        <p:spPr>
          <a:xfrm>
            <a:off x="9567599" y="2656369"/>
            <a:ext cx="1950891" cy="1800000"/>
          </a:xfrm>
          <a:prstGeom prst="rect">
            <a:avLst/>
          </a:prstGeom>
        </p:spPr>
      </p:pic>
      <p:pic>
        <p:nvPicPr>
          <p:cNvPr id="15" name="Picture 14" descr="Chart, scatter chart&#10;&#10;Description automatically generated">
            <a:extLst>
              <a:ext uri="{FF2B5EF4-FFF2-40B4-BE49-F238E27FC236}">
                <a16:creationId xmlns:a16="http://schemas.microsoft.com/office/drawing/2014/main" id="{AA424EEB-B636-4F2D-92A1-C2B3656AE6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2288" y="3858108"/>
            <a:ext cx="2076392" cy="1800000"/>
          </a:xfrm>
          <a:prstGeom prst="rect">
            <a:avLst/>
          </a:prstGeom>
        </p:spPr>
      </p:pic>
      <p:pic>
        <p:nvPicPr>
          <p:cNvPr id="17" name="Picture 16" descr="Graphical user interface, application, shape, Word, arrow&#10;&#10;Description automatically generated">
            <a:extLst>
              <a:ext uri="{FF2B5EF4-FFF2-40B4-BE49-F238E27FC236}">
                <a16:creationId xmlns:a16="http://schemas.microsoft.com/office/drawing/2014/main" id="{ECD1B3A7-EE0B-1F88-2967-0239E22A5B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28324" y="3858108"/>
            <a:ext cx="4101177" cy="1800000"/>
          </a:xfrm>
          <a:prstGeom prst="rect">
            <a:avLst/>
          </a:prstGeom>
        </p:spPr>
      </p:pic>
      <p:pic>
        <p:nvPicPr>
          <p:cNvPr id="41" name="Content Placeholder 8">
            <a:extLst>
              <a:ext uri="{FF2B5EF4-FFF2-40B4-BE49-F238E27FC236}">
                <a16:creationId xmlns:a16="http://schemas.microsoft.com/office/drawing/2014/main" id="{E63E99F4-01F1-2E90-5829-6476C37AC8E7}"/>
              </a:ext>
            </a:extLst>
          </p:cNvPr>
          <p:cNvPicPr>
            <a:picLocks noChangeAspect="1"/>
          </p:cNvPicPr>
          <p:nvPr/>
        </p:nvPicPr>
        <p:blipFill rotWithShape="1">
          <a:blip r:embed="rId9">
            <a:extLst>
              <a:ext uri="{28A0092B-C50C-407E-A947-70E740481C1C}">
                <a14:useLocalDpi xmlns:a14="http://schemas.microsoft.com/office/drawing/2010/main" val="0"/>
              </a:ext>
            </a:extLst>
          </a:blip>
          <a:srcRect l="42547" t="11695" r="47392" b="70940"/>
          <a:stretch/>
        </p:blipFill>
        <p:spPr>
          <a:xfrm>
            <a:off x="4029577" y="2062001"/>
            <a:ext cx="1046584" cy="625152"/>
          </a:xfrm>
          <a:prstGeom prst="rect">
            <a:avLst/>
          </a:prstGeom>
        </p:spPr>
      </p:pic>
      <p:pic>
        <p:nvPicPr>
          <p:cNvPr id="42" name="Content Placeholder 8">
            <a:extLst>
              <a:ext uri="{FF2B5EF4-FFF2-40B4-BE49-F238E27FC236}">
                <a16:creationId xmlns:a16="http://schemas.microsoft.com/office/drawing/2014/main" id="{A8678735-30CC-7CCE-CA3D-3DD545992BA7}"/>
              </a:ext>
            </a:extLst>
          </p:cNvPr>
          <p:cNvPicPr>
            <a:picLocks noChangeAspect="1"/>
          </p:cNvPicPr>
          <p:nvPr/>
        </p:nvPicPr>
        <p:blipFill rotWithShape="1">
          <a:blip r:embed="rId9">
            <a:extLst>
              <a:ext uri="{28A0092B-C50C-407E-A947-70E740481C1C}">
                <a14:useLocalDpi xmlns:a14="http://schemas.microsoft.com/office/drawing/2010/main" val="0"/>
              </a:ext>
            </a:extLst>
          </a:blip>
          <a:srcRect l="42547" t="11695" r="47392" b="70940"/>
          <a:stretch/>
        </p:blipFill>
        <p:spPr>
          <a:xfrm rot="10800000">
            <a:off x="3377618" y="4445532"/>
            <a:ext cx="1558276" cy="625152"/>
          </a:xfrm>
          <a:prstGeom prst="rect">
            <a:avLst/>
          </a:prstGeom>
        </p:spPr>
      </p:pic>
      <p:pic>
        <p:nvPicPr>
          <p:cNvPr id="43" name="Content Placeholder 8">
            <a:extLst>
              <a:ext uri="{FF2B5EF4-FFF2-40B4-BE49-F238E27FC236}">
                <a16:creationId xmlns:a16="http://schemas.microsoft.com/office/drawing/2014/main" id="{009B042D-7648-BA45-4C38-0BD59EBF9839}"/>
              </a:ext>
            </a:extLst>
          </p:cNvPr>
          <p:cNvPicPr>
            <a:picLocks noChangeAspect="1"/>
          </p:cNvPicPr>
          <p:nvPr/>
        </p:nvPicPr>
        <p:blipFill rotWithShape="1">
          <a:blip r:embed="rId9">
            <a:extLst>
              <a:ext uri="{28A0092B-C50C-407E-A947-70E740481C1C}">
                <a14:useLocalDpi xmlns:a14="http://schemas.microsoft.com/office/drawing/2010/main" val="0"/>
              </a:ext>
            </a:extLst>
          </a:blip>
          <a:srcRect l="42547" t="11695" r="47392" b="70940"/>
          <a:stretch/>
        </p:blipFill>
        <p:spPr>
          <a:xfrm rot="1588005">
            <a:off x="8646239" y="2160068"/>
            <a:ext cx="1046584" cy="625152"/>
          </a:xfrm>
          <a:prstGeom prst="rect">
            <a:avLst/>
          </a:prstGeom>
        </p:spPr>
      </p:pic>
      <p:pic>
        <p:nvPicPr>
          <p:cNvPr id="44" name="Content Placeholder 8">
            <a:extLst>
              <a:ext uri="{FF2B5EF4-FFF2-40B4-BE49-F238E27FC236}">
                <a16:creationId xmlns:a16="http://schemas.microsoft.com/office/drawing/2014/main" id="{5A09CBC7-4DDD-61CB-A258-22864E7B4DA4}"/>
              </a:ext>
            </a:extLst>
          </p:cNvPr>
          <p:cNvPicPr>
            <a:picLocks noChangeAspect="1"/>
          </p:cNvPicPr>
          <p:nvPr/>
        </p:nvPicPr>
        <p:blipFill rotWithShape="1">
          <a:blip r:embed="rId9">
            <a:extLst>
              <a:ext uri="{28A0092B-C50C-407E-A947-70E740481C1C}">
                <a14:useLocalDpi xmlns:a14="http://schemas.microsoft.com/office/drawing/2010/main" val="0"/>
              </a:ext>
            </a:extLst>
          </a:blip>
          <a:srcRect l="42547" t="11695" r="47392" b="70940"/>
          <a:stretch/>
        </p:blipFill>
        <p:spPr>
          <a:xfrm rot="9300581">
            <a:off x="8741969" y="4171068"/>
            <a:ext cx="1046584" cy="625152"/>
          </a:xfrm>
          <a:prstGeom prst="rect">
            <a:avLst/>
          </a:prstGeom>
        </p:spPr>
      </p:pic>
      <p:sp>
        <p:nvSpPr>
          <p:cNvPr id="3" name="TextBox 2">
            <a:extLst>
              <a:ext uri="{FF2B5EF4-FFF2-40B4-BE49-F238E27FC236}">
                <a16:creationId xmlns:a16="http://schemas.microsoft.com/office/drawing/2014/main" id="{D0491150-7067-A1F9-F6AA-263C15C3DCDB}"/>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spTree>
    <p:extLst>
      <p:ext uri="{BB962C8B-B14F-4D97-AF65-F5344CB8AC3E}">
        <p14:creationId xmlns:p14="http://schemas.microsoft.com/office/powerpoint/2010/main" val="1907404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2DB-2AFA-E875-035D-098D1863D245}"/>
              </a:ext>
            </a:extLst>
          </p:cNvPr>
          <p:cNvSpPr>
            <a:spLocks noGrp="1"/>
          </p:cNvSpPr>
          <p:nvPr>
            <p:ph type="title"/>
          </p:nvPr>
        </p:nvSpPr>
        <p:spPr>
          <a:xfrm>
            <a:off x="838200" y="396373"/>
            <a:ext cx="10515600" cy="1325563"/>
          </a:xfrm>
        </p:spPr>
        <p:txBody>
          <a:bodyPr/>
          <a:lstStyle/>
          <a:p>
            <a:r>
              <a:rPr lang="en-IN"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F65D078-C056-34B0-83B0-FA119032F61F}"/>
              </a:ext>
            </a:extLst>
          </p:cNvPr>
          <p:cNvSpPr>
            <a:spLocks noGrp="1"/>
          </p:cNvSpPr>
          <p:nvPr>
            <p:ph idx="1"/>
          </p:nvPr>
        </p:nvSpPr>
        <p:spPr>
          <a:xfrm>
            <a:off x="838200" y="1643591"/>
            <a:ext cx="10515600" cy="4351338"/>
          </a:xfrm>
        </p:spPr>
        <p:txBody>
          <a:bodyPr>
            <a:normAutofit/>
          </a:bodyPr>
          <a:lstStyle/>
          <a:p>
            <a:pPr>
              <a:buClr>
                <a:srgbClr val="2F528F"/>
              </a:buClr>
            </a:pPr>
            <a:r>
              <a:rPr lang="en-IN" sz="2000" dirty="0">
                <a:latin typeface="Times New Roman" panose="02020603050405020304" pitchFamily="18" charset="0"/>
                <a:cs typeface="Times New Roman" panose="02020603050405020304" pitchFamily="18" charset="0"/>
              </a:rPr>
              <a:t>AQI Formulation:</a:t>
            </a:r>
          </a:p>
          <a:p>
            <a:pPr>
              <a:buClr>
                <a:srgbClr val="2F528F"/>
              </a:buClr>
            </a:pPr>
            <a:endParaRPr lang="en-IN" sz="2000" dirty="0">
              <a:latin typeface="Times New Roman" panose="02020603050405020304" pitchFamily="18" charset="0"/>
              <a:cs typeface="Times New Roman" panose="02020603050405020304" pitchFamily="18" charset="0"/>
            </a:endParaRPr>
          </a:p>
          <a:p>
            <a:pPr>
              <a:buClr>
                <a:srgbClr val="2F528F"/>
              </a:buClr>
            </a:pPr>
            <a:r>
              <a:rPr lang="en-IN" sz="2000" dirty="0">
                <a:latin typeface="Times New Roman" panose="02020603050405020304" pitchFamily="18" charset="0"/>
                <a:cs typeface="Times New Roman" panose="02020603050405020304" pitchFamily="18" charset="0"/>
              </a:rPr>
              <a:t>Machine Learning Algorithm:</a:t>
            </a:r>
          </a:p>
          <a:p>
            <a:pPr lvl="1">
              <a:buClr>
                <a:srgbClr val="2F528F"/>
              </a:buClr>
            </a:pPr>
            <a:r>
              <a:rPr lang="en-IN" sz="1600" dirty="0">
                <a:latin typeface="Times New Roman" panose="02020603050405020304" pitchFamily="18" charset="0"/>
                <a:cs typeface="Times New Roman" panose="02020603050405020304" pitchFamily="18" charset="0"/>
              </a:rPr>
              <a:t>Multiple Linear Regression:</a:t>
            </a:r>
          </a:p>
          <a:p>
            <a:pPr lvl="1">
              <a:buClr>
                <a:srgbClr val="2F528F"/>
              </a:buClr>
            </a:pPr>
            <a:endParaRPr lang="en-IN" sz="1600" dirty="0">
              <a:latin typeface="Times New Roman" panose="02020603050405020304" pitchFamily="18" charset="0"/>
              <a:cs typeface="Times New Roman" panose="02020603050405020304" pitchFamily="18" charset="0"/>
            </a:endParaRPr>
          </a:p>
          <a:p>
            <a:pPr lvl="1">
              <a:buClr>
                <a:srgbClr val="2F528F"/>
              </a:buClr>
            </a:pPr>
            <a:r>
              <a:rPr lang="en-IN" sz="1600" dirty="0">
                <a:latin typeface="Times New Roman" panose="02020603050405020304" pitchFamily="18" charset="0"/>
                <a:cs typeface="Times New Roman" panose="02020603050405020304" pitchFamily="18" charset="0"/>
              </a:rPr>
              <a:t>Logistic Regression:</a:t>
            </a:r>
          </a:p>
          <a:p>
            <a:pPr lvl="1">
              <a:buClr>
                <a:srgbClr val="2F528F"/>
              </a:buClr>
            </a:pPr>
            <a:endParaRPr lang="en-IN" sz="1600" dirty="0">
              <a:latin typeface="Times New Roman" panose="02020603050405020304" pitchFamily="18" charset="0"/>
              <a:cs typeface="Times New Roman" panose="02020603050405020304" pitchFamily="18" charset="0"/>
            </a:endParaRPr>
          </a:p>
          <a:p>
            <a:pPr lvl="1">
              <a:buClr>
                <a:srgbClr val="2F528F"/>
              </a:buClr>
            </a:pPr>
            <a:r>
              <a:rPr lang="en-IN" sz="1600" dirty="0">
                <a:latin typeface="Times New Roman" panose="02020603050405020304" pitchFamily="18" charset="0"/>
                <a:cs typeface="Times New Roman" panose="02020603050405020304" pitchFamily="18" charset="0"/>
              </a:rPr>
              <a:t>K Nearest Neighbour:</a:t>
            </a:r>
          </a:p>
          <a:p>
            <a:pPr lvl="1">
              <a:buClr>
                <a:srgbClr val="2F528F"/>
              </a:buClr>
            </a:pPr>
            <a:endParaRPr lang="en-IN" sz="1600" dirty="0">
              <a:latin typeface="Times New Roman" panose="02020603050405020304" pitchFamily="18" charset="0"/>
              <a:cs typeface="Times New Roman" panose="02020603050405020304" pitchFamily="18" charset="0"/>
            </a:endParaRPr>
          </a:p>
          <a:p>
            <a:pPr lvl="1">
              <a:buClr>
                <a:srgbClr val="2F528F"/>
              </a:buClr>
            </a:pPr>
            <a:r>
              <a:rPr lang="en-IN" sz="1600" dirty="0">
                <a:latin typeface="Times New Roman" panose="02020603050405020304" pitchFamily="18" charset="0"/>
                <a:cs typeface="Times New Roman" panose="02020603050405020304" pitchFamily="18" charset="0"/>
              </a:rPr>
              <a:t>Decision Tree:</a:t>
            </a:r>
            <a:endParaRPr lang="en-IN" sz="2000" dirty="0">
              <a:latin typeface="Times New Roman" panose="02020603050405020304" pitchFamily="18" charset="0"/>
              <a:cs typeface="Times New Roman" panose="02020603050405020304" pitchFamily="18" charset="0"/>
            </a:endParaRPr>
          </a:p>
          <a:p>
            <a:pPr>
              <a:buClr>
                <a:srgbClr val="2F528F"/>
              </a:buClr>
            </a:pPr>
            <a:endParaRPr lang="en-IN" sz="2000" dirty="0">
              <a:latin typeface="Times New Roman" panose="02020603050405020304" pitchFamily="18" charset="0"/>
              <a:cs typeface="Times New Roman" panose="02020603050405020304" pitchFamily="18" charset="0"/>
            </a:endParaRPr>
          </a:p>
          <a:p>
            <a:pPr>
              <a:buClr>
                <a:srgbClr val="2F528F"/>
              </a:buClr>
            </a:pPr>
            <a:r>
              <a:rPr lang="en-IN" sz="2000" dirty="0">
                <a:latin typeface="Times New Roman" panose="02020603050405020304" pitchFamily="18" charset="0"/>
                <a:cs typeface="Times New Roman" panose="02020603050405020304" pitchFamily="18" charset="0"/>
              </a:rPr>
              <a:t>SaTScan for clustering and hotspot analysis</a:t>
            </a:r>
          </a:p>
        </p:txBody>
      </p:sp>
      <p:sp>
        <p:nvSpPr>
          <p:cNvPr id="4" name="Rectangle 3">
            <a:extLst>
              <a:ext uri="{FF2B5EF4-FFF2-40B4-BE49-F238E27FC236}">
                <a16:creationId xmlns:a16="http://schemas.microsoft.com/office/drawing/2014/main" id="{1E1263DF-56EB-D648-D3C3-448705E7CAEF}"/>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CA5DE1-5C82-B62C-2F99-352283712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6" name="Rectangle 5">
            <a:extLst>
              <a:ext uri="{FF2B5EF4-FFF2-40B4-BE49-F238E27FC236}">
                <a16:creationId xmlns:a16="http://schemas.microsoft.com/office/drawing/2014/main" id="{6C25C901-9F84-12D7-202C-910C112D724D}"/>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13</a:t>
            </a:r>
          </a:p>
        </p:txBody>
      </p:sp>
      <p:sp>
        <p:nvSpPr>
          <p:cNvPr id="7" name="Rectangle 6">
            <a:extLst>
              <a:ext uri="{FF2B5EF4-FFF2-40B4-BE49-F238E27FC236}">
                <a16:creationId xmlns:a16="http://schemas.microsoft.com/office/drawing/2014/main" id="{04CAD604-9CC4-DE47-4B2B-5001AD0D298D}"/>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53199C-FE16-8066-AFCE-42F903D26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pic>
        <p:nvPicPr>
          <p:cNvPr id="12" name="Picture 11">
            <a:extLst>
              <a:ext uri="{FF2B5EF4-FFF2-40B4-BE49-F238E27FC236}">
                <a16:creationId xmlns:a16="http://schemas.microsoft.com/office/drawing/2014/main" id="{6EBDA525-39B4-BDD4-8582-4435C05F0860}"/>
              </a:ext>
            </a:extLst>
          </p:cNvPr>
          <p:cNvPicPr>
            <a:picLocks noChangeAspect="1"/>
          </p:cNvPicPr>
          <p:nvPr/>
        </p:nvPicPr>
        <p:blipFill rotWithShape="1">
          <a:blip r:embed="rId4">
            <a:extLst>
              <a:ext uri="{28A0092B-C50C-407E-A947-70E740481C1C}">
                <a14:useLocalDpi xmlns:a14="http://schemas.microsoft.com/office/drawing/2010/main" val="0"/>
              </a:ext>
            </a:extLst>
          </a:blip>
          <a:srcRect l="12162" t="5679" r="18952" b="74188"/>
          <a:stretch/>
        </p:blipFill>
        <p:spPr>
          <a:xfrm>
            <a:off x="2995128" y="1721936"/>
            <a:ext cx="3470988" cy="625151"/>
          </a:xfrm>
          <a:prstGeom prst="rect">
            <a:avLst/>
          </a:prstGeom>
        </p:spPr>
      </p:pic>
      <p:pic>
        <p:nvPicPr>
          <p:cNvPr id="14" name="Picture 13" descr="Text, letter&#10;&#10;Description automatically generated">
            <a:extLst>
              <a:ext uri="{FF2B5EF4-FFF2-40B4-BE49-F238E27FC236}">
                <a16:creationId xmlns:a16="http://schemas.microsoft.com/office/drawing/2014/main" id="{200A741D-52B4-E911-D88F-A26384308254}"/>
              </a:ext>
            </a:extLst>
          </p:cNvPr>
          <p:cNvPicPr>
            <a:picLocks noChangeAspect="1"/>
          </p:cNvPicPr>
          <p:nvPr/>
        </p:nvPicPr>
        <p:blipFill rotWithShape="1">
          <a:blip r:embed="rId5">
            <a:extLst>
              <a:ext uri="{28A0092B-C50C-407E-A947-70E740481C1C}">
                <a14:useLocalDpi xmlns:a14="http://schemas.microsoft.com/office/drawing/2010/main" val="0"/>
              </a:ext>
            </a:extLst>
          </a:blip>
          <a:srcRect r="27582" b="89303"/>
          <a:stretch/>
        </p:blipFill>
        <p:spPr>
          <a:xfrm>
            <a:off x="3914382" y="2757272"/>
            <a:ext cx="4511157" cy="294450"/>
          </a:xfrm>
          <a:prstGeom prst="rect">
            <a:avLst/>
          </a:prstGeom>
        </p:spPr>
      </p:pic>
      <p:pic>
        <p:nvPicPr>
          <p:cNvPr id="16" name="Picture 15" descr="Graphical user interface&#10;&#10;Description automatically generated with medium confidence">
            <a:extLst>
              <a:ext uri="{FF2B5EF4-FFF2-40B4-BE49-F238E27FC236}">
                <a16:creationId xmlns:a16="http://schemas.microsoft.com/office/drawing/2014/main" id="{931434A0-EE24-05AB-AB63-C5CE0851D6A6}"/>
              </a:ext>
            </a:extLst>
          </p:cNvPr>
          <p:cNvPicPr>
            <a:picLocks noChangeAspect="1"/>
          </p:cNvPicPr>
          <p:nvPr/>
        </p:nvPicPr>
        <p:blipFill rotWithShape="1">
          <a:blip r:embed="rId6">
            <a:extLst>
              <a:ext uri="{28A0092B-C50C-407E-A947-70E740481C1C}">
                <a14:useLocalDpi xmlns:a14="http://schemas.microsoft.com/office/drawing/2010/main" val="0"/>
              </a:ext>
            </a:extLst>
          </a:blip>
          <a:srcRect t="38448" b="36773"/>
          <a:stretch/>
        </p:blipFill>
        <p:spPr>
          <a:xfrm>
            <a:off x="3914382" y="4444339"/>
            <a:ext cx="2754109" cy="433833"/>
          </a:xfrm>
          <a:prstGeom prst="rect">
            <a:avLst/>
          </a:prstGeom>
        </p:spPr>
      </p:pic>
      <p:pic>
        <p:nvPicPr>
          <p:cNvPr id="18" name="Picture 17" descr="A picture containing diagram&#10;&#10;Description automatically generated">
            <a:extLst>
              <a:ext uri="{FF2B5EF4-FFF2-40B4-BE49-F238E27FC236}">
                <a16:creationId xmlns:a16="http://schemas.microsoft.com/office/drawing/2014/main" id="{21193280-B5C3-C2BB-37BB-CCA691AC3FE2}"/>
              </a:ext>
            </a:extLst>
          </p:cNvPr>
          <p:cNvPicPr>
            <a:picLocks noChangeAspect="1"/>
          </p:cNvPicPr>
          <p:nvPr/>
        </p:nvPicPr>
        <p:blipFill rotWithShape="1">
          <a:blip r:embed="rId7">
            <a:extLst>
              <a:ext uri="{28A0092B-C50C-407E-A947-70E740481C1C}">
                <a14:useLocalDpi xmlns:a14="http://schemas.microsoft.com/office/drawing/2010/main" val="0"/>
              </a:ext>
            </a:extLst>
          </a:blip>
          <a:srcRect t="2804" b="13444"/>
          <a:stretch/>
        </p:blipFill>
        <p:spPr>
          <a:xfrm>
            <a:off x="3914382" y="3812511"/>
            <a:ext cx="2527598" cy="540000"/>
          </a:xfrm>
          <a:prstGeom prst="rect">
            <a:avLst/>
          </a:prstGeom>
        </p:spPr>
      </p:pic>
      <p:pic>
        <p:nvPicPr>
          <p:cNvPr id="20" name="Picture 19" descr="A picture containing clock, antenna, gauge&#10;&#10;Description automatically generated">
            <a:extLst>
              <a:ext uri="{FF2B5EF4-FFF2-40B4-BE49-F238E27FC236}">
                <a16:creationId xmlns:a16="http://schemas.microsoft.com/office/drawing/2014/main" id="{59411F10-0FC2-0255-07EC-57651909BD34}"/>
              </a:ext>
            </a:extLst>
          </p:cNvPr>
          <p:cNvPicPr>
            <a:picLocks noChangeAspect="1"/>
          </p:cNvPicPr>
          <p:nvPr/>
        </p:nvPicPr>
        <p:blipFill rotWithShape="1">
          <a:blip r:embed="rId8">
            <a:extLst>
              <a:ext uri="{28A0092B-C50C-407E-A947-70E740481C1C}">
                <a14:useLocalDpi xmlns:a14="http://schemas.microsoft.com/office/drawing/2010/main" val="0"/>
              </a:ext>
            </a:extLst>
          </a:blip>
          <a:srcRect l="4308" t="12552" r="7244" b="28255"/>
          <a:stretch/>
        </p:blipFill>
        <p:spPr>
          <a:xfrm>
            <a:off x="3914382" y="3190911"/>
            <a:ext cx="2670864" cy="540000"/>
          </a:xfrm>
          <a:prstGeom prst="rect">
            <a:avLst/>
          </a:prstGeom>
        </p:spPr>
      </p:pic>
      <p:sp>
        <p:nvSpPr>
          <p:cNvPr id="21" name="TextBox 20">
            <a:extLst>
              <a:ext uri="{FF2B5EF4-FFF2-40B4-BE49-F238E27FC236}">
                <a16:creationId xmlns:a16="http://schemas.microsoft.com/office/drawing/2014/main" id="{4B05CF77-E01D-C396-E4C6-DD5798A3BCCA}"/>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spTree>
    <p:extLst>
      <p:ext uri="{BB962C8B-B14F-4D97-AF65-F5344CB8AC3E}">
        <p14:creationId xmlns:p14="http://schemas.microsoft.com/office/powerpoint/2010/main" val="3252324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2DB-2AFA-E875-035D-098D1863D245}"/>
              </a:ext>
            </a:extLst>
          </p:cNvPr>
          <p:cNvSpPr>
            <a:spLocks noGrp="1"/>
          </p:cNvSpPr>
          <p:nvPr>
            <p:ph type="title"/>
          </p:nvPr>
        </p:nvSpPr>
        <p:spPr>
          <a:xfrm>
            <a:off x="838200" y="396373"/>
            <a:ext cx="10515600" cy="1325563"/>
          </a:xfrm>
        </p:spPr>
        <p:txBody>
          <a:bodyPr/>
          <a:lstStyle/>
          <a:p>
            <a:r>
              <a:rPr lang="en-IN"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0F65D078-C056-34B0-83B0-FA119032F61F}"/>
              </a:ext>
            </a:extLst>
          </p:cNvPr>
          <p:cNvSpPr>
            <a:spLocks noGrp="1"/>
          </p:cNvSpPr>
          <p:nvPr>
            <p:ph idx="1"/>
          </p:nvPr>
        </p:nvSpPr>
        <p:spPr>
          <a:xfrm>
            <a:off x="838200" y="1643591"/>
            <a:ext cx="10515600" cy="4351338"/>
          </a:xfrm>
        </p:spPr>
        <p:txBody>
          <a:bodyPr>
            <a:normAutofit/>
          </a:bodyPr>
          <a:lstStyle/>
          <a:p>
            <a:pPr marL="0" indent="0">
              <a:buNone/>
            </a:pPr>
            <a:r>
              <a:rPr lang="en-IN" sz="2400" dirty="0">
                <a:latin typeface="Times New Roman" panose="02020603050405020304" pitchFamily="18" charset="0"/>
                <a:cs typeface="Times New Roman" panose="02020603050405020304" pitchFamily="18" charset="0"/>
              </a:rPr>
              <a:t>Under statistical analysis </a:t>
            </a:r>
          </a:p>
          <a:p>
            <a:pPr>
              <a:buClr>
                <a:srgbClr val="2F528F"/>
              </a:buClr>
            </a:pPr>
            <a:r>
              <a:rPr lang="en-IN" sz="2400" dirty="0">
                <a:latin typeface="Times New Roman" panose="02020603050405020304" pitchFamily="18" charset="0"/>
                <a:cs typeface="Times New Roman" panose="02020603050405020304" pitchFamily="18" charset="0"/>
              </a:rPr>
              <a:t>One way Anova to study the contribution of air </a:t>
            </a:r>
          </a:p>
          <a:p>
            <a:pPr marL="0" indent="0">
              <a:buClr>
                <a:srgbClr val="2F528F"/>
              </a:buClr>
              <a:buNone/>
            </a:pPr>
            <a:r>
              <a:rPr lang="en-IN" sz="2400" dirty="0">
                <a:latin typeface="Times New Roman" panose="02020603050405020304" pitchFamily="18" charset="0"/>
                <a:cs typeface="Times New Roman" panose="02020603050405020304" pitchFamily="18" charset="0"/>
              </a:rPr>
              <a:t>   particulate matter in AQI level,</a:t>
            </a:r>
          </a:p>
          <a:p>
            <a:pPr>
              <a:buClr>
                <a:srgbClr val="2F528F"/>
              </a:buClr>
            </a:pPr>
            <a:endParaRPr lang="en-IN" sz="2400" dirty="0">
              <a:latin typeface="Times New Roman" panose="02020603050405020304" pitchFamily="18" charset="0"/>
              <a:cs typeface="Times New Roman" panose="02020603050405020304" pitchFamily="18" charset="0"/>
            </a:endParaRPr>
          </a:p>
          <a:p>
            <a:pPr>
              <a:buClr>
                <a:srgbClr val="2F528F"/>
              </a:buClr>
            </a:pPr>
            <a:r>
              <a:rPr lang="en-IN" sz="2400" dirty="0">
                <a:latin typeface="Times New Roman" panose="02020603050405020304" pitchFamily="18" charset="0"/>
                <a:cs typeface="Times New Roman" panose="02020603050405020304" pitchFamily="18" charset="0"/>
              </a:rPr>
              <a:t>Correlation Analysis for the judgement of </a:t>
            </a:r>
          </a:p>
          <a:p>
            <a:pPr marL="0" indent="0">
              <a:buClr>
                <a:srgbClr val="2F528F"/>
              </a:buClr>
              <a:buNone/>
            </a:pPr>
            <a:r>
              <a:rPr lang="en-IN" sz="2400" dirty="0">
                <a:latin typeface="Times New Roman" panose="02020603050405020304" pitchFamily="18" charset="0"/>
                <a:cs typeface="Times New Roman" panose="02020603050405020304" pitchFamily="18" charset="0"/>
              </a:rPr>
              <a:t>   multicollinearity</a:t>
            </a:r>
          </a:p>
          <a:p>
            <a:pPr>
              <a:buClr>
                <a:srgbClr val="2F528F"/>
              </a:buClr>
            </a:pPr>
            <a:endParaRPr lang="en-IN" sz="2400" dirty="0">
              <a:latin typeface="Times New Roman" panose="02020603050405020304" pitchFamily="18" charset="0"/>
              <a:cs typeface="Times New Roman" panose="02020603050405020304" pitchFamily="18" charset="0"/>
            </a:endParaRPr>
          </a:p>
          <a:p>
            <a:pPr>
              <a:buClr>
                <a:srgbClr val="2F528F"/>
              </a:buClr>
            </a:pPr>
            <a:r>
              <a:rPr lang="en-IN" sz="2400" dirty="0">
                <a:latin typeface="Times New Roman" panose="02020603050405020304" pitchFamily="18" charset="0"/>
                <a:cs typeface="Times New Roman" panose="02020603050405020304" pitchFamily="18" charset="0"/>
              </a:rPr>
              <a:t>Treating missing values by using imputation or </a:t>
            </a:r>
          </a:p>
          <a:p>
            <a:pPr marL="0" indent="0">
              <a:buClr>
                <a:srgbClr val="2F528F"/>
              </a:buClr>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ffill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bfill</a:t>
            </a:r>
            <a:r>
              <a:rPr lang="en-IN" sz="24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1E1263DF-56EB-D648-D3C3-448705E7CAEF}"/>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CA5DE1-5C82-B62C-2F99-352283712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6" name="Rectangle 5">
            <a:extLst>
              <a:ext uri="{FF2B5EF4-FFF2-40B4-BE49-F238E27FC236}">
                <a16:creationId xmlns:a16="http://schemas.microsoft.com/office/drawing/2014/main" id="{6C25C901-9F84-12D7-202C-910C112D724D}"/>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14</a:t>
            </a:r>
          </a:p>
        </p:txBody>
      </p:sp>
      <p:sp>
        <p:nvSpPr>
          <p:cNvPr id="7" name="Rectangle 6">
            <a:extLst>
              <a:ext uri="{FF2B5EF4-FFF2-40B4-BE49-F238E27FC236}">
                <a16:creationId xmlns:a16="http://schemas.microsoft.com/office/drawing/2014/main" id="{04CAD604-9CC4-DE47-4B2B-5001AD0D298D}"/>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53199C-FE16-8066-AFCE-42F903D26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pic>
        <p:nvPicPr>
          <p:cNvPr id="19" name="Picture 18" descr="A picture containing text&#10;&#10;Description automatically generated">
            <a:extLst>
              <a:ext uri="{FF2B5EF4-FFF2-40B4-BE49-F238E27FC236}">
                <a16:creationId xmlns:a16="http://schemas.microsoft.com/office/drawing/2014/main" id="{AA7DF7FA-969E-9242-7D96-F6AA057A7B4D}"/>
              </a:ext>
            </a:extLst>
          </p:cNvPr>
          <p:cNvPicPr>
            <a:picLocks noChangeAspect="1"/>
          </p:cNvPicPr>
          <p:nvPr/>
        </p:nvPicPr>
        <p:blipFill rotWithShape="1">
          <a:blip r:embed="rId4">
            <a:extLst>
              <a:ext uri="{28A0092B-C50C-407E-A947-70E740481C1C}">
                <a14:useLocalDpi xmlns:a14="http://schemas.microsoft.com/office/drawing/2010/main" val="0"/>
              </a:ext>
            </a:extLst>
          </a:blip>
          <a:srcRect l="-596" r="-1"/>
          <a:stretch/>
        </p:blipFill>
        <p:spPr>
          <a:xfrm>
            <a:off x="7299150" y="1721936"/>
            <a:ext cx="4054650" cy="4030607"/>
          </a:xfrm>
          <a:prstGeom prst="rect">
            <a:avLst/>
          </a:prstGeom>
        </p:spPr>
      </p:pic>
      <p:sp>
        <p:nvSpPr>
          <p:cNvPr id="21" name="TextBox 20">
            <a:extLst>
              <a:ext uri="{FF2B5EF4-FFF2-40B4-BE49-F238E27FC236}">
                <a16:creationId xmlns:a16="http://schemas.microsoft.com/office/drawing/2014/main" id="{254FE880-D149-F448-CC0A-7B6346C1A9FF}"/>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spTree>
    <p:extLst>
      <p:ext uri="{BB962C8B-B14F-4D97-AF65-F5344CB8AC3E}">
        <p14:creationId xmlns:p14="http://schemas.microsoft.com/office/powerpoint/2010/main" val="405572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FB29A076-5D96-CCF2-55AD-AD77E204BB4E}"/>
              </a:ext>
            </a:extLst>
          </p:cNvPr>
          <p:cNvSpPr>
            <a:spLocks noGrp="1"/>
          </p:cNvSpPr>
          <p:nvPr>
            <p:ph type="title"/>
          </p:nvPr>
        </p:nvSpPr>
        <p:spPr>
          <a:xfrm>
            <a:off x="838200" y="312905"/>
            <a:ext cx="10515600" cy="1325563"/>
          </a:xfrm>
        </p:spPr>
        <p:txBody>
          <a:bodyPr/>
          <a:lstStyle/>
          <a:p>
            <a:r>
              <a:rPr lang="en-IN" b="1" dirty="0">
                <a:latin typeface="Times New Roman" panose="02020603050405020304" pitchFamily="18" charset="0"/>
                <a:cs typeface="Times New Roman" panose="02020603050405020304" pitchFamily="18" charset="0"/>
              </a:rPr>
              <a:t>Software Requirements</a:t>
            </a:r>
          </a:p>
        </p:txBody>
      </p:sp>
      <p:sp>
        <p:nvSpPr>
          <p:cNvPr id="15" name="Rectangle 14">
            <a:extLst>
              <a:ext uri="{FF2B5EF4-FFF2-40B4-BE49-F238E27FC236}">
                <a16:creationId xmlns:a16="http://schemas.microsoft.com/office/drawing/2014/main" id="{F412919E-7F5C-AEC5-A01B-5BD2541DE4AC}"/>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9E66EFD4-D254-AFDB-A821-E06C24A66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17" name="Rectangle 16">
            <a:extLst>
              <a:ext uri="{FF2B5EF4-FFF2-40B4-BE49-F238E27FC236}">
                <a16:creationId xmlns:a16="http://schemas.microsoft.com/office/drawing/2014/main" id="{77CB95F7-2693-50AC-0B48-8B7265EDAE3A}"/>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Rectangle 17">
            <a:extLst>
              <a:ext uri="{FF2B5EF4-FFF2-40B4-BE49-F238E27FC236}">
                <a16:creationId xmlns:a16="http://schemas.microsoft.com/office/drawing/2014/main" id="{E8AD64C2-C278-6CE3-8FA4-31571765D9EC}"/>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2F1446FF-86C0-5585-7395-84D3C5D12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sp>
        <p:nvSpPr>
          <p:cNvPr id="20" name="TextBox 19">
            <a:extLst>
              <a:ext uri="{FF2B5EF4-FFF2-40B4-BE49-F238E27FC236}">
                <a16:creationId xmlns:a16="http://schemas.microsoft.com/office/drawing/2014/main" id="{C4004346-F7A5-9428-DC00-7B85BE0D7E2D}"/>
              </a:ext>
            </a:extLst>
          </p:cNvPr>
          <p:cNvSpPr txBox="1"/>
          <p:nvPr/>
        </p:nvSpPr>
        <p:spPr>
          <a:xfrm>
            <a:off x="11518490" y="6228350"/>
            <a:ext cx="418704" cy="369332"/>
          </a:xfrm>
          <a:prstGeom prst="rect">
            <a:avLst/>
          </a:prstGeom>
          <a:noFill/>
        </p:spPr>
        <p:txBody>
          <a:bodyPr wrap="none" rtlCol="0">
            <a:spAutoFit/>
          </a:bodyPr>
          <a:lstStyle/>
          <a:p>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15</a:t>
            </a:r>
          </a:p>
        </p:txBody>
      </p:sp>
      <p:sp>
        <p:nvSpPr>
          <p:cNvPr id="5" name="Text Placeholder 2">
            <a:extLst>
              <a:ext uri="{FF2B5EF4-FFF2-40B4-BE49-F238E27FC236}">
                <a16:creationId xmlns:a16="http://schemas.microsoft.com/office/drawing/2014/main" id="{FC529090-743D-5616-3E97-869ED87BD0F9}"/>
              </a:ext>
            </a:extLst>
          </p:cNvPr>
          <p:cNvSpPr txBox="1">
            <a:spLocks/>
          </p:cNvSpPr>
          <p:nvPr/>
        </p:nvSpPr>
        <p:spPr>
          <a:xfrm>
            <a:off x="839788" y="1681163"/>
            <a:ext cx="51577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Software</a:t>
            </a:r>
          </a:p>
        </p:txBody>
      </p:sp>
      <p:sp>
        <p:nvSpPr>
          <p:cNvPr id="6" name="Content Placeholder 3">
            <a:extLst>
              <a:ext uri="{FF2B5EF4-FFF2-40B4-BE49-F238E27FC236}">
                <a16:creationId xmlns:a16="http://schemas.microsoft.com/office/drawing/2014/main" id="{CAAA25BF-A7AA-B27D-1733-8325723746DE}"/>
              </a:ext>
            </a:extLst>
          </p:cNvPr>
          <p:cNvSpPr txBox="1">
            <a:spLocks/>
          </p:cNvSpPr>
          <p:nvPr/>
        </p:nvSpPr>
        <p:spPr>
          <a:xfrm>
            <a:off x="836612" y="2152965"/>
            <a:ext cx="5157787"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2F528F"/>
              </a:buClr>
            </a:pPr>
            <a:r>
              <a:rPr lang="en-IN" dirty="0"/>
              <a:t>Anaconda Navigator (v3.9)</a:t>
            </a:r>
          </a:p>
          <a:p>
            <a:pPr>
              <a:buClr>
                <a:srgbClr val="2F528F"/>
              </a:buClr>
            </a:pPr>
            <a:r>
              <a:rPr lang="en-IN" dirty="0"/>
              <a:t>Jupyter Notebook (v5.2)</a:t>
            </a:r>
          </a:p>
          <a:p>
            <a:pPr>
              <a:buClr>
                <a:srgbClr val="2F528F"/>
              </a:buClr>
            </a:pPr>
            <a:r>
              <a:rPr lang="en-IN" dirty="0"/>
              <a:t>SaTScan (v10.1)</a:t>
            </a:r>
          </a:p>
          <a:p>
            <a:pPr>
              <a:buClr>
                <a:srgbClr val="2F528F"/>
              </a:buClr>
            </a:pPr>
            <a:r>
              <a:rPr lang="en-IN" dirty="0"/>
              <a:t>Power BI (</a:t>
            </a:r>
            <a:r>
              <a:rPr lang="en-IN" dirty="0" err="1"/>
              <a:t>vDesktop</a:t>
            </a:r>
            <a:r>
              <a:rPr lang="en-IN" dirty="0"/>
              <a:t>)</a:t>
            </a:r>
          </a:p>
        </p:txBody>
      </p:sp>
      <p:sp>
        <p:nvSpPr>
          <p:cNvPr id="7" name="Text Placeholder 4">
            <a:extLst>
              <a:ext uri="{FF2B5EF4-FFF2-40B4-BE49-F238E27FC236}">
                <a16:creationId xmlns:a16="http://schemas.microsoft.com/office/drawing/2014/main" id="{F549C3DF-41A7-8793-E954-0E0E39E3786D}"/>
              </a:ext>
            </a:extLst>
          </p:cNvPr>
          <p:cNvSpPr txBox="1">
            <a:spLocks/>
          </p:cNvSpPr>
          <p:nvPr/>
        </p:nvSpPr>
        <p:spPr>
          <a:xfrm>
            <a:off x="6172200" y="1681163"/>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Framework</a:t>
            </a:r>
          </a:p>
        </p:txBody>
      </p:sp>
      <p:sp>
        <p:nvSpPr>
          <p:cNvPr id="8" name="Content Placeholder 5">
            <a:extLst>
              <a:ext uri="{FF2B5EF4-FFF2-40B4-BE49-F238E27FC236}">
                <a16:creationId xmlns:a16="http://schemas.microsoft.com/office/drawing/2014/main" id="{F91D9E73-BC94-2887-D1E9-04D70A8198B4}"/>
              </a:ext>
            </a:extLst>
          </p:cNvPr>
          <p:cNvSpPr txBox="1">
            <a:spLocks/>
          </p:cNvSpPr>
          <p:nvPr/>
        </p:nvSpPr>
        <p:spPr>
          <a:xfrm>
            <a:off x="6149110" y="2148105"/>
            <a:ext cx="5183188" cy="36845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NumPy</a:t>
            </a:r>
          </a:p>
          <a:p>
            <a:r>
              <a:rPr lang="en-IN" dirty="0"/>
              <a:t>Pandas</a:t>
            </a:r>
          </a:p>
          <a:p>
            <a:r>
              <a:rPr lang="en-IN" dirty="0"/>
              <a:t>Matplotlib</a:t>
            </a:r>
          </a:p>
          <a:p>
            <a:r>
              <a:rPr lang="en-IN" dirty="0"/>
              <a:t>Seaborn</a:t>
            </a:r>
          </a:p>
          <a:p>
            <a:r>
              <a:rPr lang="en-IN" dirty="0"/>
              <a:t>SkLearn</a:t>
            </a:r>
          </a:p>
          <a:p>
            <a:r>
              <a:rPr lang="en-IN" dirty="0"/>
              <a:t>TensorBoard</a:t>
            </a:r>
          </a:p>
        </p:txBody>
      </p:sp>
      <p:sp>
        <p:nvSpPr>
          <p:cNvPr id="3" name="TextBox 2">
            <a:extLst>
              <a:ext uri="{FF2B5EF4-FFF2-40B4-BE49-F238E27FC236}">
                <a16:creationId xmlns:a16="http://schemas.microsoft.com/office/drawing/2014/main" id="{7AE35EDC-F4B2-9844-B7FF-A3CE9965D063}"/>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spTree>
    <p:extLst>
      <p:ext uri="{BB962C8B-B14F-4D97-AF65-F5344CB8AC3E}">
        <p14:creationId xmlns:p14="http://schemas.microsoft.com/office/powerpoint/2010/main" val="203555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81CC-F77B-929E-00E8-5796CCCB58F1}"/>
              </a:ext>
            </a:extLst>
          </p:cNvPr>
          <p:cNvSpPr>
            <a:spLocks noGrp="1"/>
          </p:cNvSpPr>
          <p:nvPr>
            <p:ph type="ctrTitle"/>
          </p:nvPr>
        </p:nvSpPr>
        <p:spPr>
          <a:xfrm>
            <a:off x="1524000" y="546600"/>
            <a:ext cx="9144000" cy="2387600"/>
          </a:xfrm>
        </p:spPr>
        <p:txBody>
          <a:bodyPr/>
          <a:lstStyle/>
          <a:p>
            <a:r>
              <a:rPr lang="en-IN" b="1" dirty="0">
                <a:latin typeface="Times New Roman" panose="02020603050405020304" pitchFamily="18" charset="0"/>
                <a:cs typeface="Times New Roman" panose="02020603050405020304" pitchFamily="18" charset="0"/>
              </a:rPr>
              <a:t>Thank You</a:t>
            </a:r>
          </a:p>
        </p:txBody>
      </p:sp>
      <p:sp>
        <p:nvSpPr>
          <p:cNvPr id="14" name="Rectangle 13">
            <a:extLst>
              <a:ext uri="{FF2B5EF4-FFF2-40B4-BE49-F238E27FC236}">
                <a16:creationId xmlns:a16="http://schemas.microsoft.com/office/drawing/2014/main" id="{CFE07510-D2E6-01E7-B848-8003F8E5DD7C}"/>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F3749A32-B694-B373-9E02-CDB8845C3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17" name="Rectangle 16">
            <a:extLst>
              <a:ext uri="{FF2B5EF4-FFF2-40B4-BE49-F238E27FC236}">
                <a16:creationId xmlns:a16="http://schemas.microsoft.com/office/drawing/2014/main" id="{6FD01233-7BBD-86CA-A8E3-29F4F8EE48B0}"/>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6666B7F0-0DC4-44FE-745E-4BD150466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sp>
        <p:nvSpPr>
          <p:cNvPr id="20" name="Rectangle 19">
            <a:extLst>
              <a:ext uri="{FF2B5EF4-FFF2-40B4-BE49-F238E27FC236}">
                <a16:creationId xmlns:a16="http://schemas.microsoft.com/office/drawing/2014/main" id="{E60DC7E9-B1CB-15B0-E98F-C4772C2A1A1A}"/>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TextBox 3">
            <a:extLst>
              <a:ext uri="{FF2B5EF4-FFF2-40B4-BE49-F238E27FC236}">
                <a16:creationId xmlns:a16="http://schemas.microsoft.com/office/drawing/2014/main" id="{36F7A4A4-282C-E3B1-627C-BC309935E029}"/>
              </a:ext>
            </a:extLst>
          </p:cNvPr>
          <p:cNvSpPr txBox="1"/>
          <p:nvPr/>
        </p:nvSpPr>
        <p:spPr>
          <a:xfrm>
            <a:off x="11493076" y="6227488"/>
            <a:ext cx="418704" cy="369332"/>
          </a:xfrm>
          <a:prstGeom prst="rect">
            <a:avLst/>
          </a:prstGeom>
          <a:noFill/>
        </p:spPr>
        <p:txBody>
          <a:bodyPr wrap="none" rtlCol="0">
            <a:spAutoFit/>
          </a:bodyPr>
          <a:lstStyle/>
          <a:p>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16</a:t>
            </a:r>
          </a:p>
        </p:txBody>
      </p:sp>
      <p:sp>
        <p:nvSpPr>
          <p:cNvPr id="5" name="TextBox 4">
            <a:extLst>
              <a:ext uri="{FF2B5EF4-FFF2-40B4-BE49-F238E27FC236}">
                <a16:creationId xmlns:a16="http://schemas.microsoft.com/office/drawing/2014/main" id="{703BC63C-F30C-3847-A8CA-444CB6F8553C}"/>
              </a:ext>
            </a:extLst>
          </p:cNvPr>
          <p:cNvSpPr txBox="1"/>
          <p:nvPr/>
        </p:nvSpPr>
        <p:spPr>
          <a:xfrm>
            <a:off x="3988500" y="4815388"/>
            <a:ext cx="4215000" cy="1015663"/>
          </a:xfrm>
          <a:prstGeom prst="rect">
            <a:avLst/>
          </a:prstGeom>
          <a:noFill/>
        </p:spPr>
        <p:txBody>
          <a:bodyPr wrap="none" rtlCol="0">
            <a:spAutoFit/>
          </a:bodyPr>
          <a:lstStyle/>
          <a:p>
            <a:pPr algn="ctr"/>
            <a:r>
              <a:rPr lang="en-IN" sz="2000" dirty="0">
                <a:latin typeface="Times New Roman" panose="02020603050405020304" pitchFamily="18" charset="0"/>
                <a:cs typeface="Times New Roman" panose="02020603050405020304" pitchFamily="18" charset="0"/>
              </a:rPr>
              <a:t>MSc. Data Science</a:t>
            </a:r>
          </a:p>
          <a:p>
            <a:pPr algn="ctr"/>
            <a:r>
              <a:rPr lang="en-IN" sz="2000" dirty="0">
                <a:latin typeface="Times New Roman" panose="02020603050405020304" pitchFamily="18" charset="0"/>
                <a:cs typeface="Times New Roman" panose="02020603050405020304" pitchFamily="18" charset="0"/>
              </a:rPr>
              <a:t>School of Advanced Sciences</a:t>
            </a:r>
          </a:p>
          <a:p>
            <a:pPr algn="ctr"/>
            <a:r>
              <a:rPr lang="en-IN" sz="2000" dirty="0">
                <a:latin typeface="Times New Roman" panose="02020603050405020304" pitchFamily="18" charset="0"/>
                <a:cs typeface="Times New Roman" panose="02020603050405020304" pitchFamily="18" charset="0"/>
              </a:rPr>
              <a:t>Vellore Institute of Technology, Vellore</a:t>
            </a:r>
          </a:p>
        </p:txBody>
      </p:sp>
      <p:sp>
        <p:nvSpPr>
          <p:cNvPr id="8" name="Subtitle 2">
            <a:extLst>
              <a:ext uri="{FF2B5EF4-FFF2-40B4-BE49-F238E27FC236}">
                <a16:creationId xmlns:a16="http://schemas.microsoft.com/office/drawing/2014/main" id="{953B6F5E-8B69-9641-231F-FB9C1FA18806}"/>
              </a:ext>
            </a:extLst>
          </p:cNvPr>
          <p:cNvSpPr txBox="1">
            <a:spLocks/>
          </p:cNvSpPr>
          <p:nvPr/>
        </p:nvSpPr>
        <p:spPr>
          <a:xfrm>
            <a:off x="1524000" y="3242906"/>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200">
                <a:latin typeface="Times New Roman" panose="02020603050405020304" pitchFamily="18" charset="0"/>
                <a:cs typeface="Times New Roman" panose="02020603050405020304" pitchFamily="18" charset="0"/>
              </a:rPr>
              <a:t>By:					Guide:	</a:t>
            </a:r>
          </a:p>
          <a:p>
            <a:pPr algn="l"/>
            <a:r>
              <a:rPr lang="en-IN" sz="2200">
                <a:latin typeface="Times New Roman" panose="02020603050405020304" pitchFamily="18" charset="0"/>
                <a:cs typeface="Times New Roman" panose="02020603050405020304" pitchFamily="18" charset="0"/>
              </a:rPr>
              <a:t>Palak Goel (21MDT0041)           	Dr. Jitendra Kumar (15975)</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05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2DB-2AFA-E875-035D-098D1863D245}"/>
              </a:ext>
            </a:extLst>
          </p:cNvPr>
          <p:cNvSpPr>
            <a:spLocks noGrp="1"/>
          </p:cNvSpPr>
          <p:nvPr>
            <p:ph type="title"/>
          </p:nvPr>
        </p:nvSpPr>
        <p:spPr>
          <a:xfrm>
            <a:off x="838200" y="393541"/>
            <a:ext cx="10515600" cy="1325563"/>
          </a:xfrm>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F65D078-C056-34B0-83B0-FA119032F61F}"/>
              </a:ext>
            </a:extLst>
          </p:cNvPr>
          <p:cNvSpPr>
            <a:spLocks noGrp="1"/>
          </p:cNvSpPr>
          <p:nvPr>
            <p:ph idx="1"/>
          </p:nvPr>
        </p:nvSpPr>
        <p:spPr>
          <a:xfrm>
            <a:off x="838200" y="1796436"/>
            <a:ext cx="10515600" cy="4193370"/>
          </a:xfrm>
        </p:spPr>
        <p:txBody>
          <a:bodyPr>
            <a:noAutofit/>
          </a:bodyPr>
          <a:lstStyle/>
          <a:p>
            <a:pPr algn="just">
              <a:spcBef>
                <a:spcPts val="0"/>
              </a:spcBef>
              <a:buClr>
                <a:srgbClr val="0070C0"/>
              </a:buClr>
            </a:pPr>
            <a:r>
              <a:rPr lang="en-US" sz="2400" dirty="0">
                <a:effectLst/>
                <a:latin typeface="Times New Roman" panose="02020603050405020304" pitchFamily="18" charset="0"/>
                <a:ea typeface="Times New Roman" panose="02020603050405020304" pitchFamily="18" charset="0"/>
              </a:rPr>
              <a:t>India is the fifth-most polluted country in the world, and the rapid rise in pollution is having a significant impact on the environment in a number of important cities.</a:t>
            </a:r>
          </a:p>
          <a:p>
            <a:pPr algn="just">
              <a:spcBef>
                <a:spcPts val="0"/>
              </a:spcBef>
              <a:buClr>
                <a:srgbClr val="0070C0"/>
              </a:buClr>
            </a:pPr>
            <a:endParaRPr lang="en-US" sz="2400" dirty="0">
              <a:effectLst/>
              <a:latin typeface="Times New Roman" panose="02020603050405020304" pitchFamily="18" charset="0"/>
              <a:ea typeface="Times New Roman" panose="02020603050405020304" pitchFamily="18" charset="0"/>
            </a:endParaRPr>
          </a:p>
          <a:p>
            <a:pPr algn="just">
              <a:spcBef>
                <a:spcPts val="0"/>
              </a:spcBef>
              <a:buClr>
                <a:srgbClr val="0070C0"/>
              </a:buClr>
            </a:pPr>
            <a:r>
              <a:rPr lang="en-US" sz="2400" dirty="0">
                <a:effectLst/>
                <a:latin typeface="Times New Roman" panose="02020603050405020304" pitchFamily="18" charset="0"/>
                <a:ea typeface="Times New Roman" panose="02020603050405020304" pitchFamily="18" charset="0"/>
              </a:rPr>
              <a:t>This study will measure air pollution trends and</a:t>
            </a:r>
          </a:p>
          <a:p>
            <a:pPr marL="0" indent="0" algn="just">
              <a:spcBef>
                <a:spcPts val="0"/>
              </a:spcBef>
              <a:buClr>
                <a:srgbClr val="0070C0"/>
              </a:buClr>
              <a:buNone/>
            </a:pP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also evaluate the air quality index with respect </a:t>
            </a:r>
          </a:p>
          <a:p>
            <a:pPr marL="0" indent="0" algn="just">
              <a:spcBef>
                <a:spcPts val="0"/>
              </a:spcBef>
              <a:buClr>
                <a:srgbClr val="0070C0"/>
              </a:buClr>
              <a:buNone/>
            </a:pPr>
            <a:r>
              <a:rPr lang="en-US" sz="2400" dirty="0">
                <a:effectLst/>
                <a:latin typeface="Times New Roman" panose="02020603050405020304" pitchFamily="18" charset="0"/>
                <a:ea typeface="Times New Roman" panose="02020603050405020304" pitchFamily="18" charset="0"/>
              </a:rPr>
              <a:t>   to various geographic locations in order to get </a:t>
            </a:r>
          </a:p>
          <a:p>
            <a:pPr marL="0" indent="0" algn="just">
              <a:spcBef>
                <a:spcPts val="0"/>
              </a:spcBef>
              <a:buClr>
                <a:srgbClr val="0070C0"/>
              </a:buClr>
              <a:buNone/>
            </a:pPr>
            <a:r>
              <a:rPr lang="en-US" sz="2400" dirty="0">
                <a:effectLst/>
                <a:latin typeface="Times New Roman" panose="02020603050405020304" pitchFamily="18" charset="0"/>
                <a:ea typeface="Times New Roman" panose="02020603050405020304" pitchFamily="18" charset="0"/>
              </a:rPr>
              <a:t>   a global perspective of the harm caused by </a:t>
            </a:r>
          </a:p>
          <a:p>
            <a:pPr marL="0" indent="0" algn="just">
              <a:spcBef>
                <a:spcPts val="0"/>
              </a:spcBef>
              <a:buClr>
                <a:srgbClr val="0070C0"/>
              </a:buClr>
              <a:buNone/>
            </a:pPr>
            <a:r>
              <a:rPr lang="en-US" sz="2400" dirty="0">
                <a:effectLst/>
                <a:latin typeface="Times New Roman" panose="02020603050405020304" pitchFamily="18" charset="0"/>
                <a:ea typeface="Times New Roman" panose="02020603050405020304" pitchFamily="18" charset="0"/>
              </a:rPr>
              <a:t>   air pollution and to design suitable methods to </a:t>
            </a:r>
          </a:p>
          <a:p>
            <a:pPr marL="0" indent="0" algn="just">
              <a:spcBef>
                <a:spcPts val="0"/>
              </a:spcBef>
              <a:buClr>
                <a:srgbClr val="0070C0"/>
              </a:buClr>
              <a:buNone/>
            </a:pPr>
            <a:r>
              <a:rPr lang="en-US" sz="2400" dirty="0">
                <a:effectLst/>
                <a:latin typeface="Times New Roman" panose="02020603050405020304" pitchFamily="18" charset="0"/>
                <a:ea typeface="Times New Roman" panose="02020603050405020304" pitchFamily="18" charset="0"/>
              </a:rPr>
              <a:t>   prevent it in the future.</a:t>
            </a:r>
          </a:p>
        </p:txBody>
      </p:sp>
      <p:sp>
        <p:nvSpPr>
          <p:cNvPr id="4" name="Rectangle 3">
            <a:extLst>
              <a:ext uri="{FF2B5EF4-FFF2-40B4-BE49-F238E27FC236}">
                <a16:creationId xmlns:a16="http://schemas.microsoft.com/office/drawing/2014/main" id="{1E1263DF-56EB-D648-D3C3-448705E7CAEF}"/>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CA5DE1-5C82-B62C-2F99-352283712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6" name="Rectangle 5">
            <a:extLst>
              <a:ext uri="{FF2B5EF4-FFF2-40B4-BE49-F238E27FC236}">
                <a16:creationId xmlns:a16="http://schemas.microsoft.com/office/drawing/2014/main" id="{6C25C901-9F84-12D7-202C-910C112D724D}"/>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2</a:t>
            </a:r>
          </a:p>
        </p:txBody>
      </p:sp>
      <p:sp>
        <p:nvSpPr>
          <p:cNvPr id="7" name="Rectangle 6">
            <a:extLst>
              <a:ext uri="{FF2B5EF4-FFF2-40B4-BE49-F238E27FC236}">
                <a16:creationId xmlns:a16="http://schemas.microsoft.com/office/drawing/2014/main" id="{04CAD604-9CC4-DE47-4B2B-5001AD0D298D}"/>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53199C-FE16-8066-AFCE-42F903D26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pic>
        <p:nvPicPr>
          <p:cNvPr id="10" name="Picture 9">
            <a:extLst>
              <a:ext uri="{FF2B5EF4-FFF2-40B4-BE49-F238E27FC236}">
                <a16:creationId xmlns:a16="http://schemas.microsoft.com/office/drawing/2014/main" id="{2D6233ED-962A-00D8-D9C2-326AD6E206FD}"/>
              </a:ext>
            </a:extLst>
          </p:cNvPr>
          <p:cNvPicPr>
            <a:picLocks noChangeAspect="1"/>
          </p:cNvPicPr>
          <p:nvPr/>
        </p:nvPicPr>
        <p:blipFill rotWithShape="1">
          <a:blip r:embed="rId4">
            <a:extLst>
              <a:ext uri="{28A0092B-C50C-407E-A947-70E740481C1C}">
                <a14:useLocalDpi xmlns:a14="http://schemas.microsoft.com/office/drawing/2010/main" val="0"/>
              </a:ext>
            </a:extLst>
          </a:blip>
          <a:srcRect l="11598" t="8351" r="9536" b="2429"/>
          <a:stretch/>
        </p:blipFill>
        <p:spPr>
          <a:xfrm>
            <a:off x="7216403" y="2588082"/>
            <a:ext cx="3775059" cy="2146601"/>
          </a:xfrm>
          <a:prstGeom prst="rect">
            <a:avLst/>
          </a:prstGeom>
          <a:effectLst>
            <a:softEdge rad="0"/>
          </a:effectLst>
        </p:spPr>
      </p:pic>
      <p:sp>
        <p:nvSpPr>
          <p:cNvPr id="9" name="TextBox 8">
            <a:extLst>
              <a:ext uri="{FF2B5EF4-FFF2-40B4-BE49-F238E27FC236}">
                <a16:creationId xmlns:a16="http://schemas.microsoft.com/office/drawing/2014/main" id="{CC2AA88C-555A-0418-6A1A-01379F4D9DE0}"/>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spTree>
    <p:extLst>
      <p:ext uri="{BB962C8B-B14F-4D97-AF65-F5344CB8AC3E}">
        <p14:creationId xmlns:p14="http://schemas.microsoft.com/office/powerpoint/2010/main" val="376868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2DB-2AFA-E875-035D-098D1863D245}"/>
              </a:ext>
            </a:extLst>
          </p:cNvPr>
          <p:cNvSpPr>
            <a:spLocks noGrp="1"/>
          </p:cNvSpPr>
          <p:nvPr>
            <p:ph type="title"/>
          </p:nvPr>
        </p:nvSpPr>
        <p:spPr>
          <a:xfrm>
            <a:off x="838200" y="416986"/>
            <a:ext cx="10515600" cy="1325563"/>
          </a:xfrm>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F65D078-C056-34B0-83B0-FA119032F61F}"/>
              </a:ext>
            </a:extLst>
          </p:cNvPr>
          <p:cNvSpPr>
            <a:spLocks noGrp="1"/>
          </p:cNvSpPr>
          <p:nvPr>
            <p:ph idx="1"/>
          </p:nvPr>
        </p:nvSpPr>
        <p:spPr>
          <a:xfrm>
            <a:off x="838200" y="1678216"/>
            <a:ext cx="10515600" cy="4351338"/>
          </a:xfrm>
        </p:spPr>
        <p:txBody>
          <a:bodyPr>
            <a:normAutofit/>
          </a:bodyPr>
          <a:lstStyle/>
          <a:p>
            <a:pPr algn="just">
              <a:spcBef>
                <a:spcPts val="0"/>
              </a:spcBef>
              <a:buClr>
                <a:srgbClr val="0070C0"/>
              </a:buClr>
            </a:pPr>
            <a:r>
              <a:rPr lang="en-US" sz="2400" dirty="0">
                <a:effectLst/>
                <a:latin typeface="Times New Roman" panose="02020603050405020304" pitchFamily="18" charset="0"/>
                <a:ea typeface="Times New Roman" panose="02020603050405020304" pitchFamily="18" charset="0"/>
              </a:rPr>
              <a:t>The air quality improved during the 2020 COVID shutdown, when all of India was closed, leading to a GOOD air quality index. </a:t>
            </a:r>
          </a:p>
          <a:p>
            <a:pPr algn="just">
              <a:spcBef>
                <a:spcPts val="0"/>
              </a:spcBef>
              <a:buClr>
                <a:srgbClr val="0070C0"/>
              </a:buClr>
            </a:pPr>
            <a:endParaRPr lang="en-US" sz="2400" dirty="0">
              <a:effectLst/>
              <a:latin typeface="Times New Roman" panose="02020603050405020304" pitchFamily="18" charset="0"/>
              <a:ea typeface="Times New Roman" panose="02020603050405020304" pitchFamily="18" charset="0"/>
            </a:endParaRPr>
          </a:p>
          <a:p>
            <a:pPr algn="just">
              <a:spcBef>
                <a:spcPts val="0"/>
              </a:spcBef>
              <a:buClr>
                <a:srgbClr val="0070C0"/>
              </a:buClr>
            </a:pPr>
            <a:r>
              <a:rPr lang="en-US" sz="2400" dirty="0">
                <a:effectLst/>
                <a:latin typeface="Times New Roman" panose="02020603050405020304" pitchFamily="18" charset="0"/>
                <a:ea typeface="Times New Roman" panose="02020603050405020304" pitchFamily="18" charset="0"/>
              </a:rPr>
              <a:t>But how quickly is it expanding in different parts of </a:t>
            </a:r>
          </a:p>
          <a:p>
            <a:pPr marL="0" indent="0" algn="just">
              <a:spcBef>
                <a:spcPts val="0"/>
              </a:spcBef>
              <a:buClr>
                <a:srgbClr val="0070C0"/>
              </a:buClr>
              <a:buNone/>
            </a:pP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India after the lockdown?</a:t>
            </a:r>
          </a:p>
          <a:p>
            <a:pPr marL="0" indent="0" algn="just">
              <a:spcBef>
                <a:spcPts val="0"/>
              </a:spcBef>
              <a:buClr>
                <a:srgbClr val="0070C0"/>
              </a:buClr>
              <a:buNone/>
            </a:pPr>
            <a:endParaRPr lang="en-US" sz="2400" dirty="0">
              <a:latin typeface="Times New Roman" panose="02020603050405020304" pitchFamily="18" charset="0"/>
              <a:ea typeface="Times New Roman" panose="02020603050405020304" pitchFamily="18" charset="0"/>
            </a:endParaRPr>
          </a:p>
          <a:p>
            <a:pPr algn="just">
              <a:spcBef>
                <a:spcPts val="0"/>
              </a:spcBef>
              <a:buClr>
                <a:srgbClr val="0070C0"/>
              </a:buClr>
            </a:pPr>
            <a:r>
              <a:rPr lang="en-US" sz="2400" dirty="0">
                <a:effectLst/>
                <a:latin typeface="Times New Roman" panose="02020603050405020304" pitchFamily="18" charset="0"/>
                <a:ea typeface="Times New Roman" panose="02020603050405020304" pitchFamily="18" charset="0"/>
              </a:rPr>
              <a:t>The air quality index is one tool for assessing the </a:t>
            </a:r>
          </a:p>
          <a:p>
            <a:pPr marL="0" indent="0" algn="just">
              <a:spcBef>
                <a:spcPts val="0"/>
              </a:spcBef>
              <a:buClr>
                <a:srgbClr val="0070C0"/>
              </a:buClr>
              <a:buNone/>
            </a:pP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current state of air quality. Six different methods </a:t>
            </a:r>
          </a:p>
          <a:p>
            <a:pPr marL="0" indent="0" algn="just">
              <a:spcBef>
                <a:spcPts val="0"/>
              </a:spcBef>
              <a:buClr>
                <a:srgbClr val="0070C0"/>
              </a:buClr>
              <a:buNone/>
            </a:pP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 calculating the Air quality Index (AQI) based on </a:t>
            </a:r>
          </a:p>
          <a:p>
            <a:pPr marL="0" indent="0" algn="just">
              <a:spcBef>
                <a:spcPts val="0"/>
              </a:spcBef>
              <a:buClr>
                <a:srgbClr val="0070C0"/>
              </a:buClr>
              <a:buNone/>
            </a:pP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synergistic impacts of the four pollutants PM10, </a:t>
            </a:r>
          </a:p>
          <a:p>
            <a:pPr marL="0" indent="0" algn="just">
              <a:spcBef>
                <a:spcPts val="0"/>
              </a:spcBef>
              <a:buClr>
                <a:srgbClr val="0070C0"/>
              </a:buClr>
              <a:buNone/>
            </a:pP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PM2.5, SO2, and NO2 will be used to compare the existing ambient air quality in   </a:t>
            </a:r>
          </a:p>
          <a:p>
            <a:pPr marL="0" indent="0" algn="just">
              <a:spcBef>
                <a:spcPts val="0"/>
              </a:spcBef>
              <a:buClr>
                <a:srgbClr val="0070C0"/>
              </a:buClr>
              <a:buNone/>
            </a:pPr>
            <a:r>
              <a:rPr lang="en-US"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research area.</a:t>
            </a:r>
            <a:endParaRPr lang="en-IN" sz="2400"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1E1263DF-56EB-D648-D3C3-448705E7CAEF}"/>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CA5DE1-5C82-B62C-2F99-352283712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6" name="Rectangle 5">
            <a:extLst>
              <a:ext uri="{FF2B5EF4-FFF2-40B4-BE49-F238E27FC236}">
                <a16:creationId xmlns:a16="http://schemas.microsoft.com/office/drawing/2014/main" id="{6C25C901-9F84-12D7-202C-910C112D724D}"/>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3</a:t>
            </a:r>
          </a:p>
        </p:txBody>
      </p:sp>
      <p:sp>
        <p:nvSpPr>
          <p:cNvPr id="7" name="Rectangle 6">
            <a:extLst>
              <a:ext uri="{FF2B5EF4-FFF2-40B4-BE49-F238E27FC236}">
                <a16:creationId xmlns:a16="http://schemas.microsoft.com/office/drawing/2014/main" id="{04CAD604-9CC4-DE47-4B2B-5001AD0D298D}"/>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53199C-FE16-8066-AFCE-42F903D26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pic>
        <p:nvPicPr>
          <p:cNvPr id="12" name="Picture 11">
            <a:extLst>
              <a:ext uri="{FF2B5EF4-FFF2-40B4-BE49-F238E27FC236}">
                <a16:creationId xmlns:a16="http://schemas.microsoft.com/office/drawing/2014/main" id="{31F997B4-C1DB-5459-50D3-607E5DBD9362}"/>
              </a:ext>
            </a:extLst>
          </p:cNvPr>
          <p:cNvPicPr>
            <a:picLocks noChangeAspect="1"/>
          </p:cNvPicPr>
          <p:nvPr/>
        </p:nvPicPr>
        <p:blipFill rotWithShape="1">
          <a:blip r:embed="rId4">
            <a:extLst>
              <a:ext uri="{28A0092B-C50C-407E-A947-70E740481C1C}">
                <a14:useLocalDpi xmlns:a14="http://schemas.microsoft.com/office/drawing/2010/main" val="0"/>
              </a:ext>
            </a:extLst>
          </a:blip>
          <a:srcRect l="22339" t="2728" r="16204" b="5631"/>
          <a:stretch/>
        </p:blipFill>
        <p:spPr>
          <a:xfrm>
            <a:off x="7704427" y="2123465"/>
            <a:ext cx="3814063" cy="2844550"/>
          </a:xfrm>
          <a:prstGeom prst="rect">
            <a:avLst/>
          </a:prstGeom>
        </p:spPr>
      </p:pic>
      <p:sp>
        <p:nvSpPr>
          <p:cNvPr id="9" name="TextBox 8">
            <a:extLst>
              <a:ext uri="{FF2B5EF4-FFF2-40B4-BE49-F238E27FC236}">
                <a16:creationId xmlns:a16="http://schemas.microsoft.com/office/drawing/2014/main" id="{3097096E-FF28-70B8-679C-82FB07B2EEB4}"/>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spTree>
    <p:extLst>
      <p:ext uri="{BB962C8B-B14F-4D97-AF65-F5344CB8AC3E}">
        <p14:creationId xmlns:p14="http://schemas.microsoft.com/office/powerpoint/2010/main" val="427929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2DB-2AFA-E875-035D-098D1863D245}"/>
              </a:ext>
            </a:extLst>
          </p:cNvPr>
          <p:cNvSpPr>
            <a:spLocks noGrp="1"/>
          </p:cNvSpPr>
          <p:nvPr>
            <p:ph type="title"/>
          </p:nvPr>
        </p:nvSpPr>
        <p:spPr>
          <a:xfrm>
            <a:off x="838200" y="312905"/>
            <a:ext cx="10515600" cy="1325563"/>
          </a:xfrm>
        </p:spPr>
        <p:txBody>
          <a:bodyPr>
            <a:normAutofit/>
          </a:bodyPr>
          <a:lstStyle/>
          <a:p>
            <a:r>
              <a:rPr lang="en-IN" sz="45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0F65D078-C056-34B0-83B0-FA119032F61F}"/>
              </a:ext>
            </a:extLst>
          </p:cNvPr>
          <p:cNvSpPr>
            <a:spLocks noGrp="1"/>
          </p:cNvSpPr>
          <p:nvPr>
            <p:ph idx="1"/>
          </p:nvPr>
        </p:nvSpPr>
        <p:spPr>
          <a:xfrm>
            <a:off x="838200" y="1486215"/>
            <a:ext cx="7550020" cy="4351338"/>
          </a:xfrm>
        </p:spPr>
        <p:txBody>
          <a:bodyPr>
            <a:normAutofit fontScale="92500" lnSpcReduction="10000"/>
          </a:bodyPr>
          <a:lstStyle/>
          <a:p>
            <a:pPr algn="just">
              <a:buClr>
                <a:srgbClr val="2F528F"/>
              </a:buClr>
            </a:pPr>
            <a:r>
              <a:rPr lang="en-US" sz="2200" dirty="0">
                <a:latin typeface="Times New Roman" panose="02020603050405020304" pitchFamily="18" charset="0"/>
                <a:cs typeface="Times New Roman" panose="02020603050405020304" pitchFamily="18" charset="0"/>
              </a:rPr>
              <a:t>In this regard, the Central Pollution Control Board and the Ministry of Environment, Forestry, and Climate Change's data were used to create the polluted database (India). These statistics, which were gathered at several monitoring stations in the cities of India, show the annual growth of SO2, NOx, and particulate matter (PM) 2.5 in 2021. </a:t>
            </a:r>
          </a:p>
          <a:p>
            <a:pPr algn="just">
              <a:buClr>
                <a:srgbClr val="2F528F"/>
              </a:buClr>
            </a:pPr>
            <a:r>
              <a:rPr lang="en-US" sz="2200" dirty="0">
                <a:latin typeface="Times New Roman" panose="02020603050405020304" pitchFamily="18" charset="0"/>
                <a:cs typeface="Times New Roman" panose="02020603050405020304" pitchFamily="18" charset="0"/>
              </a:rPr>
              <a:t>The findings indicate that multiple transport modes, small- and large-scale power generation (from diesel, coal, and gas plants), industries, constructions, and residential cooking were the sources of SO2, NOx, and PM 2.5. </a:t>
            </a:r>
          </a:p>
          <a:p>
            <a:pPr algn="just">
              <a:buClr>
                <a:srgbClr val="2F528F"/>
              </a:buClr>
            </a:pPr>
            <a:r>
              <a:rPr lang="en-US" sz="2200" dirty="0">
                <a:latin typeface="Times New Roman" panose="02020603050405020304" pitchFamily="18" charset="0"/>
                <a:cs typeface="Times New Roman" panose="02020603050405020304" pitchFamily="18" charset="0"/>
              </a:rPr>
              <a:t>Overall, India had a trend that was becoming worse every day. According to the findings, that used as a trained dataset for Machine learning algorithms the locations under consideration fell into four categories: critically contaminated (CP), highly polluted (HP), moderately polluted (MP), and low polluted. Using </a:t>
            </a:r>
            <a:r>
              <a:rPr lang="en-US" sz="2200" dirty="0" err="1">
                <a:latin typeface="Times New Roman" panose="02020603050405020304" pitchFamily="18" charset="0"/>
                <a:cs typeface="Times New Roman" panose="02020603050405020304" pitchFamily="18" charset="0"/>
              </a:rPr>
              <a:t>satTScan</a:t>
            </a:r>
            <a:r>
              <a:rPr lang="en-US" sz="2200" dirty="0">
                <a:latin typeface="Times New Roman" panose="02020603050405020304" pitchFamily="18" charset="0"/>
                <a:cs typeface="Times New Roman" panose="02020603050405020304" pitchFamily="18" charset="0"/>
              </a:rPr>
              <a:t> for finding the cluster or hotspot of pollution.</a:t>
            </a:r>
          </a:p>
        </p:txBody>
      </p:sp>
      <p:sp>
        <p:nvSpPr>
          <p:cNvPr id="4" name="Rectangle 3">
            <a:extLst>
              <a:ext uri="{FF2B5EF4-FFF2-40B4-BE49-F238E27FC236}">
                <a16:creationId xmlns:a16="http://schemas.microsoft.com/office/drawing/2014/main" id="{1E1263DF-56EB-D648-D3C3-448705E7CAEF}"/>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CA5DE1-5C82-B62C-2F99-352283712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6" name="Rectangle 5">
            <a:extLst>
              <a:ext uri="{FF2B5EF4-FFF2-40B4-BE49-F238E27FC236}">
                <a16:creationId xmlns:a16="http://schemas.microsoft.com/office/drawing/2014/main" id="{6C25C901-9F84-12D7-202C-910C112D724D}"/>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4</a:t>
            </a:r>
          </a:p>
        </p:txBody>
      </p:sp>
      <p:sp>
        <p:nvSpPr>
          <p:cNvPr id="7" name="Rectangle 6">
            <a:extLst>
              <a:ext uri="{FF2B5EF4-FFF2-40B4-BE49-F238E27FC236}">
                <a16:creationId xmlns:a16="http://schemas.microsoft.com/office/drawing/2014/main" id="{04CAD604-9CC4-DE47-4B2B-5001AD0D298D}"/>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53199C-FE16-8066-AFCE-42F903D26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sp>
        <p:nvSpPr>
          <p:cNvPr id="9" name="TextBox 8">
            <a:extLst>
              <a:ext uri="{FF2B5EF4-FFF2-40B4-BE49-F238E27FC236}">
                <a16:creationId xmlns:a16="http://schemas.microsoft.com/office/drawing/2014/main" id="{D7669150-4C75-FDA2-84C7-6B2EF3B6E529}"/>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pic>
        <p:nvPicPr>
          <p:cNvPr id="12" name="Picture 11" descr="A picture containing graphical user interface&#10;&#10;Description automatically generated">
            <a:extLst>
              <a:ext uri="{FF2B5EF4-FFF2-40B4-BE49-F238E27FC236}">
                <a16:creationId xmlns:a16="http://schemas.microsoft.com/office/drawing/2014/main" id="{FBDD2B86-AF9A-CFBC-526E-C4F6854C5E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8967" y="1482740"/>
            <a:ext cx="2774833" cy="4126000"/>
          </a:xfrm>
          <a:prstGeom prst="rect">
            <a:avLst/>
          </a:prstGeom>
        </p:spPr>
      </p:pic>
    </p:spTree>
    <p:extLst>
      <p:ext uri="{BB962C8B-B14F-4D97-AF65-F5344CB8AC3E}">
        <p14:creationId xmlns:p14="http://schemas.microsoft.com/office/powerpoint/2010/main" val="408197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2DB-2AFA-E875-035D-098D1863D245}"/>
              </a:ext>
            </a:extLst>
          </p:cNvPr>
          <p:cNvSpPr>
            <a:spLocks noGrp="1"/>
          </p:cNvSpPr>
          <p:nvPr>
            <p:ph type="title"/>
          </p:nvPr>
        </p:nvSpPr>
        <p:spPr>
          <a:xfrm>
            <a:off x="838200" y="396373"/>
            <a:ext cx="10515600" cy="1325563"/>
          </a:xfrm>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0F65D078-C056-34B0-83B0-FA119032F61F}"/>
              </a:ext>
            </a:extLst>
          </p:cNvPr>
          <p:cNvSpPr>
            <a:spLocks noGrp="1"/>
          </p:cNvSpPr>
          <p:nvPr>
            <p:ph idx="1"/>
          </p:nvPr>
        </p:nvSpPr>
        <p:spPr>
          <a:xfrm>
            <a:off x="838200" y="1643591"/>
            <a:ext cx="10515600" cy="4351338"/>
          </a:xfrm>
        </p:spPr>
        <p:txBody>
          <a:bodyPr>
            <a:normAutofit fontScale="92500" lnSpcReduction="10000"/>
          </a:bodyPr>
          <a:lstStyle/>
          <a:p>
            <a:pPr>
              <a:buClr>
                <a:srgbClr val="2F528F"/>
              </a:buClr>
            </a:pPr>
            <a:r>
              <a:rPr lang="en-IN" dirty="0"/>
              <a:t>AQI Automation.</a:t>
            </a:r>
          </a:p>
          <a:p>
            <a:pPr>
              <a:buClr>
                <a:srgbClr val="2F528F"/>
              </a:buClr>
            </a:pPr>
            <a:r>
              <a:rPr lang="en-IN" dirty="0"/>
              <a:t>Studying which </a:t>
            </a:r>
            <a:r>
              <a:rPr lang="en-US" dirty="0"/>
              <a:t>particulate matter(PM10, PM2.5, SO2, and NO2) effecting the air quality for respective states. </a:t>
            </a:r>
          </a:p>
          <a:p>
            <a:pPr>
              <a:buClr>
                <a:srgbClr val="2F528F"/>
              </a:buClr>
            </a:pPr>
            <a:r>
              <a:rPr lang="en-US" dirty="0"/>
              <a:t>Identifying most polluted state and air particulate </a:t>
            </a:r>
          </a:p>
          <a:p>
            <a:pPr marL="0" indent="0">
              <a:spcBef>
                <a:spcPts val="50"/>
              </a:spcBef>
              <a:buClr>
                <a:srgbClr val="2F528F"/>
              </a:buClr>
              <a:buNone/>
            </a:pPr>
            <a:r>
              <a:rPr lang="en-US" dirty="0"/>
              <a:t>   prevailing in that region.</a:t>
            </a:r>
          </a:p>
          <a:p>
            <a:pPr>
              <a:buClr>
                <a:srgbClr val="2F528F"/>
              </a:buClr>
            </a:pPr>
            <a:r>
              <a:rPr lang="en-US" dirty="0"/>
              <a:t>Identifying state with good air quality in order to </a:t>
            </a:r>
          </a:p>
          <a:p>
            <a:pPr marL="0" indent="0">
              <a:spcBef>
                <a:spcPts val="50"/>
              </a:spcBef>
              <a:buClr>
                <a:srgbClr val="2F528F"/>
              </a:buClr>
              <a:buNone/>
            </a:pPr>
            <a:r>
              <a:rPr lang="en-US" dirty="0"/>
              <a:t>   applying its practices for index improvement. </a:t>
            </a:r>
          </a:p>
          <a:p>
            <a:pPr>
              <a:buClr>
                <a:srgbClr val="2F528F"/>
              </a:buClr>
            </a:pPr>
            <a:r>
              <a:rPr lang="en-US" dirty="0"/>
              <a:t>Visualization over India map. </a:t>
            </a:r>
          </a:p>
          <a:p>
            <a:pPr>
              <a:buClr>
                <a:srgbClr val="2F528F"/>
              </a:buClr>
            </a:pPr>
            <a:r>
              <a:rPr lang="en-IN" dirty="0"/>
              <a:t>Hotspot detection.</a:t>
            </a:r>
          </a:p>
          <a:p>
            <a:pPr>
              <a:buClr>
                <a:srgbClr val="2F528F"/>
              </a:buClr>
            </a:pPr>
            <a:r>
              <a:rPr lang="en-US" dirty="0"/>
              <a:t>Predicting air quality on the basis of PM10, PM2.5, SO2, and NO2 values. </a:t>
            </a:r>
          </a:p>
        </p:txBody>
      </p:sp>
      <p:sp>
        <p:nvSpPr>
          <p:cNvPr id="4" name="Rectangle 3">
            <a:extLst>
              <a:ext uri="{FF2B5EF4-FFF2-40B4-BE49-F238E27FC236}">
                <a16:creationId xmlns:a16="http://schemas.microsoft.com/office/drawing/2014/main" id="{1E1263DF-56EB-D648-D3C3-448705E7CAEF}"/>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CA5DE1-5C82-B62C-2F99-352283712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6" name="Rectangle 5">
            <a:extLst>
              <a:ext uri="{FF2B5EF4-FFF2-40B4-BE49-F238E27FC236}">
                <a16:creationId xmlns:a16="http://schemas.microsoft.com/office/drawing/2014/main" id="{6C25C901-9F84-12D7-202C-910C112D724D}"/>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5</a:t>
            </a:r>
          </a:p>
        </p:txBody>
      </p:sp>
      <p:sp>
        <p:nvSpPr>
          <p:cNvPr id="7" name="Rectangle 6">
            <a:extLst>
              <a:ext uri="{FF2B5EF4-FFF2-40B4-BE49-F238E27FC236}">
                <a16:creationId xmlns:a16="http://schemas.microsoft.com/office/drawing/2014/main" id="{04CAD604-9CC4-DE47-4B2B-5001AD0D298D}"/>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53199C-FE16-8066-AFCE-42F903D26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pic>
        <p:nvPicPr>
          <p:cNvPr id="10" name="Picture 9" descr="Icon&#10;&#10;Description automatically generated">
            <a:extLst>
              <a:ext uri="{FF2B5EF4-FFF2-40B4-BE49-F238E27FC236}">
                <a16:creationId xmlns:a16="http://schemas.microsoft.com/office/drawing/2014/main" id="{34A1070E-C3E4-A101-FFF2-3627D30AEDBA}"/>
              </a:ext>
            </a:extLst>
          </p:cNvPr>
          <p:cNvPicPr>
            <a:picLocks noChangeAspect="1"/>
          </p:cNvPicPr>
          <p:nvPr/>
        </p:nvPicPr>
        <p:blipFill rotWithShape="1">
          <a:blip r:embed="rId4">
            <a:extLst>
              <a:ext uri="{28A0092B-C50C-407E-A947-70E740481C1C}">
                <a14:useLocalDpi xmlns:a14="http://schemas.microsoft.com/office/drawing/2010/main" val="0"/>
              </a:ext>
            </a:extLst>
          </a:blip>
          <a:srcRect l="3943" t="3634" r="3161" b="5395"/>
          <a:stretch/>
        </p:blipFill>
        <p:spPr>
          <a:xfrm>
            <a:off x="8412736" y="2453774"/>
            <a:ext cx="2724186" cy="2678921"/>
          </a:xfrm>
          <a:prstGeom prst="rect">
            <a:avLst/>
          </a:prstGeom>
        </p:spPr>
      </p:pic>
      <p:sp>
        <p:nvSpPr>
          <p:cNvPr id="11" name="TextBox 10">
            <a:extLst>
              <a:ext uri="{FF2B5EF4-FFF2-40B4-BE49-F238E27FC236}">
                <a16:creationId xmlns:a16="http://schemas.microsoft.com/office/drawing/2014/main" id="{7B065566-A76E-EADF-99E0-4F69BFDAC05B}"/>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spTree>
    <p:extLst>
      <p:ext uri="{BB962C8B-B14F-4D97-AF65-F5344CB8AC3E}">
        <p14:creationId xmlns:p14="http://schemas.microsoft.com/office/powerpoint/2010/main" val="326151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2DB-2AFA-E875-035D-098D1863D245}"/>
              </a:ext>
            </a:extLst>
          </p:cNvPr>
          <p:cNvSpPr>
            <a:spLocks noGrp="1"/>
          </p:cNvSpPr>
          <p:nvPr>
            <p:ph type="title"/>
          </p:nvPr>
        </p:nvSpPr>
        <p:spPr>
          <a:xfrm>
            <a:off x="838200" y="396373"/>
            <a:ext cx="10515600" cy="1325563"/>
          </a:xfrm>
        </p:spPr>
        <p:txBody>
          <a:bodyPr/>
          <a:lstStyle/>
          <a:p>
            <a:r>
              <a:rPr lang="en-IN"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0F65D078-C056-34B0-83B0-FA119032F61F}"/>
              </a:ext>
            </a:extLst>
          </p:cNvPr>
          <p:cNvSpPr>
            <a:spLocks noGrp="1"/>
          </p:cNvSpPr>
          <p:nvPr>
            <p:ph idx="1"/>
          </p:nvPr>
        </p:nvSpPr>
        <p:spPr>
          <a:xfrm>
            <a:off x="838200" y="1643591"/>
            <a:ext cx="10515600" cy="4351338"/>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India is one of the most polluted countries in the world, and air pollution is a major problem. According to the World Health Organization (WHO), 13 of the 20 most polluted cities in the world are in India. The major sources of air pollution in India are vehicular emissions, industrial emissions, and burning of crop residues.</a:t>
            </a:r>
          </a:p>
          <a:p>
            <a:pPr algn="just"/>
            <a:r>
              <a:rPr lang="en-US" sz="2400" b="0" i="0" dirty="0">
                <a:effectLst/>
                <a:latin typeface="Times New Roman" panose="02020603050405020304" pitchFamily="18" charset="0"/>
                <a:cs typeface="Times New Roman" panose="02020603050405020304" pitchFamily="18" charset="0"/>
              </a:rPr>
              <a:t>A review of the literature on air quality index analysis of states of India indicates that air quality varies significantly across different states in India. </a:t>
            </a:r>
          </a:p>
          <a:p>
            <a:pPr algn="just"/>
            <a:r>
              <a:rPr lang="en-US" sz="2400" dirty="0">
                <a:latin typeface="Times New Roman" panose="02020603050405020304" pitchFamily="18" charset="0"/>
                <a:cs typeface="Times New Roman" panose="02020603050405020304" pitchFamily="18" charset="0"/>
              </a:rPr>
              <a:t>During 2020 covid lockdown when whole India was shut </a:t>
            </a:r>
          </a:p>
          <a:p>
            <a:pPr marL="0" indent="0" algn="just">
              <a:spcBef>
                <a:spcPts val="0"/>
              </a:spcBef>
              <a:buNone/>
            </a:pPr>
            <a:r>
              <a:rPr lang="en-US" sz="2400" dirty="0">
                <a:latin typeface="Times New Roman" panose="02020603050405020304" pitchFamily="18" charset="0"/>
                <a:cs typeface="Times New Roman" panose="02020603050405020304" pitchFamily="18" charset="0"/>
              </a:rPr>
              <a:t>   then the air quality improved resulting in GOOD air quality </a:t>
            </a:r>
          </a:p>
          <a:p>
            <a:pPr marL="0" indent="0" algn="just">
              <a:spcBef>
                <a:spcPts val="0"/>
              </a:spcBef>
              <a:buNone/>
            </a:pPr>
            <a:r>
              <a:rPr lang="en-US" sz="2400" dirty="0">
                <a:latin typeface="Times New Roman" panose="02020603050405020304" pitchFamily="18" charset="0"/>
                <a:cs typeface="Times New Roman" panose="02020603050405020304" pitchFamily="18" charset="0"/>
              </a:rPr>
              <a:t>   index. But after lockdown how vigorously its growing in different geographical    </a:t>
            </a:r>
          </a:p>
          <a:p>
            <a:pPr marL="0" indent="0" algn="just">
              <a:spcBef>
                <a:spcPts val="0"/>
              </a:spcBef>
              <a:buNone/>
            </a:pPr>
            <a:r>
              <a:rPr lang="en-US" sz="2400" dirty="0">
                <a:latin typeface="Times New Roman" panose="02020603050405020304" pitchFamily="18" charset="0"/>
                <a:cs typeface="Times New Roman" panose="02020603050405020304" pitchFamily="18" charset="0"/>
              </a:rPr>
              <a:t>   location of India.</a:t>
            </a:r>
          </a:p>
        </p:txBody>
      </p:sp>
      <p:sp>
        <p:nvSpPr>
          <p:cNvPr id="4" name="Rectangle 3">
            <a:extLst>
              <a:ext uri="{FF2B5EF4-FFF2-40B4-BE49-F238E27FC236}">
                <a16:creationId xmlns:a16="http://schemas.microsoft.com/office/drawing/2014/main" id="{1E1263DF-56EB-D648-D3C3-448705E7CAEF}"/>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CA5DE1-5C82-B62C-2F99-352283712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6" name="Rectangle 5">
            <a:extLst>
              <a:ext uri="{FF2B5EF4-FFF2-40B4-BE49-F238E27FC236}">
                <a16:creationId xmlns:a16="http://schemas.microsoft.com/office/drawing/2014/main" id="{6C25C901-9F84-12D7-202C-910C112D724D}"/>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6</a:t>
            </a:r>
          </a:p>
        </p:txBody>
      </p:sp>
      <p:sp>
        <p:nvSpPr>
          <p:cNvPr id="7" name="Rectangle 6">
            <a:extLst>
              <a:ext uri="{FF2B5EF4-FFF2-40B4-BE49-F238E27FC236}">
                <a16:creationId xmlns:a16="http://schemas.microsoft.com/office/drawing/2014/main" id="{04CAD604-9CC4-DE47-4B2B-5001AD0D298D}"/>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53199C-FE16-8066-AFCE-42F903D26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pic>
        <p:nvPicPr>
          <p:cNvPr id="11" name="Picture 10">
            <a:extLst>
              <a:ext uri="{FF2B5EF4-FFF2-40B4-BE49-F238E27FC236}">
                <a16:creationId xmlns:a16="http://schemas.microsoft.com/office/drawing/2014/main" id="{E4C9FEAE-D1F7-EF66-D5C7-E5FEDEE48A5F}"/>
              </a:ext>
            </a:extLst>
          </p:cNvPr>
          <p:cNvPicPr>
            <a:picLocks noChangeAspect="1"/>
          </p:cNvPicPr>
          <p:nvPr/>
        </p:nvPicPr>
        <p:blipFill rotWithShape="1">
          <a:blip r:embed="rId4"/>
          <a:srcRect l="6439" r="13225" b="4827"/>
          <a:stretch/>
        </p:blipFill>
        <p:spPr>
          <a:xfrm>
            <a:off x="9265298" y="3507940"/>
            <a:ext cx="1971394" cy="1861605"/>
          </a:xfrm>
          <a:prstGeom prst="rect">
            <a:avLst/>
          </a:prstGeom>
        </p:spPr>
      </p:pic>
      <p:sp>
        <p:nvSpPr>
          <p:cNvPr id="10" name="TextBox 9">
            <a:extLst>
              <a:ext uri="{FF2B5EF4-FFF2-40B4-BE49-F238E27FC236}">
                <a16:creationId xmlns:a16="http://schemas.microsoft.com/office/drawing/2014/main" id="{0BF2CF67-C60D-5AFF-57BC-EA59F5221C8D}"/>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spTree>
    <p:extLst>
      <p:ext uri="{BB962C8B-B14F-4D97-AF65-F5344CB8AC3E}">
        <p14:creationId xmlns:p14="http://schemas.microsoft.com/office/powerpoint/2010/main" val="297051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2DB-2AFA-E875-035D-098D1863D245}"/>
              </a:ext>
            </a:extLst>
          </p:cNvPr>
          <p:cNvSpPr>
            <a:spLocks noGrp="1"/>
          </p:cNvSpPr>
          <p:nvPr>
            <p:ph type="title"/>
          </p:nvPr>
        </p:nvSpPr>
        <p:spPr>
          <a:xfrm>
            <a:off x="838200" y="396373"/>
            <a:ext cx="10515600" cy="1325563"/>
          </a:xfrm>
        </p:spPr>
        <p:txBody>
          <a:bodyPr/>
          <a:lstStyle/>
          <a:p>
            <a:r>
              <a:rPr lang="en-IN" b="1" dirty="0">
                <a:latin typeface="Times New Roman" panose="02020603050405020304" pitchFamily="18" charset="0"/>
                <a:cs typeface="Times New Roman" panose="02020603050405020304" pitchFamily="18" charset="0"/>
              </a:rPr>
              <a:t>Literature Review</a:t>
            </a:r>
          </a:p>
        </p:txBody>
      </p:sp>
      <p:graphicFrame>
        <p:nvGraphicFramePr>
          <p:cNvPr id="10" name="Table 11">
            <a:extLst>
              <a:ext uri="{FF2B5EF4-FFF2-40B4-BE49-F238E27FC236}">
                <a16:creationId xmlns:a16="http://schemas.microsoft.com/office/drawing/2014/main" id="{F0B0C596-E4BD-4DFB-D026-F190DAF9526A}"/>
              </a:ext>
            </a:extLst>
          </p:cNvPr>
          <p:cNvGraphicFramePr>
            <a:graphicFrameLocks noGrp="1"/>
          </p:cNvGraphicFramePr>
          <p:nvPr>
            <p:ph idx="1"/>
            <p:extLst>
              <p:ext uri="{D42A27DB-BD31-4B8C-83A1-F6EECF244321}">
                <p14:modId xmlns:p14="http://schemas.microsoft.com/office/powerpoint/2010/main" val="3866673667"/>
              </p:ext>
            </p:extLst>
          </p:nvPr>
        </p:nvGraphicFramePr>
        <p:xfrm>
          <a:off x="838200" y="1825625"/>
          <a:ext cx="10515597" cy="3845560"/>
        </p:xfrm>
        <a:graphic>
          <a:graphicData uri="http://schemas.openxmlformats.org/drawingml/2006/table">
            <a:tbl>
              <a:tblPr firstRow="1" bandRow="1">
                <a:tableStyleId>{B301B821-A1FF-4177-AEE7-76D212191A09}</a:tableStyleId>
              </a:tblPr>
              <a:tblGrid>
                <a:gridCol w="1410478">
                  <a:extLst>
                    <a:ext uri="{9D8B030D-6E8A-4147-A177-3AD203B41FA5}">
                      <a16:colId xmlns:a16="http://schemas.microsoft.com/office/drawing/2014/main" val="1455822611"/>
                    </a:ext>
                  </a:extLst>
                </a:gridCol>
                <a:gridCol w="6876661">
                  <a:extLst>
                    <a:ext uri="{9D8B030D-6E8A-4147-A177-3AD203B41FA5}">
                      <a16:colId xmlns:a16="http://schemas.microsoft.com/office/drawing/2014/main" val="1089695709"/>
                    </a:ext>
                  </a:extLst>
                </a:gridCol>
                <a:gridCol w="2228458">
                  <a:extLst>
                    <a:ext uri="{9D8B030D-6E8A-4147-A177-3AD203B41FA5}">
                      <a16:colId xmlns:a16="http://schemas.microsoft.com/office/drawing/2014/main" val="2747185636"/>
                    </a:ext>
                  </a:extLst>
                </a:gridCol>
              </a:tblGrid>
              <a:tr h="370840">
                <a:tc>
                  <a:txBody>
                    <a:bodyPr/>
                    <a:lstStyle/>
                    <a:p>
                      <a:pPr algn="just"/>
                      <a:r>
                        <a:rPr lang="en-IN" dirty="0"/>
                        <a:t>State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t>Info</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t>Image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3122555"/>
                  </a:ext>
                </a:extLst>
              </a:tr>
              <a:tr h="370840">
                <a:tc>
                  <a:txBody>
                    <a:bodyPr/>
                    <a:lstStyle/>
                    <a:p>
                      <a:pPr algn="just"/>
                      <a:r>
                        <a:rPr lang="en-IN" dirty="0"/>
                        <a:t>Delhi</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0" dirty="0">
                          <a:solidFill>
                            <a:srgbClr val="374151"/>
                          </a:solidFill>
                          <a:effectLst/>
                        </a:rPr>
                        <a:t>Delhi is one of the most polluted cities in the world, and air pollution is a major public health concern. According to a study by </a:t>
                      </a:r>
                      <a:r>
                        <a:rPr lang="en-US" b="1" dirty="0">
                          <a:solidFill>
                            <a:srgbClr val="374151"/>
                          </a:solidFill>
                          <a:effectLst/>
                        </a:rPr>
                        <a:t>Singh et al. (2020),</a:t>
                      </a:r>
                      <a:r>
                        <a:rPr lang="en-US" b="0" dirty="0">
                          <a:solidFill>
                            <a:srgbClr val="374151"/>
                          </a:solidFill>
                          <a:effectLst/>
                        </a:rPr>
                        <a:t> the AQI in Delhi exceeds the safe limits for most of the year, with particulate matter being the major pollutant. The study suggests that urgent measures are needed to reduce air pollution in Delhi.</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Times New Roman" panose="02020603050405020304" pitchFamily="18" charset="0"/>
                        <a:cs typeface="Times New Roman" panose="02020603050405020304" pitchFamily="18" charset="0"/>
                      </a:endParaRPr>
                    </a:p>
                  </a:txBody>
                  <a:tcPr/>
                </a:tc>
                <a:tc>
                  <a:txBody>
                    <a:bodyPr/>
                    <a:lstStyle/>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2554649"/>
                  </a:ext>
                </a:extLst>
              </a:tr>
              <a:tr h="370840">
                <a:tc>
                  <a:txBody>
                    <a:bodyPr/>
                    <a:lstStyle/>
                    <a:p>
                      <a:pPr algn="just"/>
                      <a:r>
                        <a:rPr lang="en-IN" dirty="0"/>
                        <a:t>Maharashtra</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0" dirty="0">
                          <a:solidFill>
                            <a:srgbClr val="374151"/>
                          </a:solidFill>
                          <a:effectLst/>
                        </a:rPr>
                        <a:t>Maharashtra is one of the most industrialized states in India, and air pollution is a major concern. According to a study by </a:t>
                      </a:r>
                      <a:r>
                        <a:rPr lang="en-US" b="1" dirty="0">
                          <a:solidFill>
                            <a:srgbClr val="374151"/>
                          </a:solidFill>
                          <a:effectLst/>
                        </a:rPr>
                        <a:t>More et al. (2018), </a:t>
                      </a:r>
                      <a:r>
                        <a:rPr lang="en-US" b="0" dirty="0">
                          <a:solidFill>
                            <a:srgbClr val="374151"/>
                          </a:solidFill>
                          <a:effectLst/>
                        </a:rPr>
                        <a:t>the AQI in Maharashtra exceeds the safe limits for most of the year, with particulate matter being the major pollutant. The study suggests that stricter regulations are needed to reduce air pollution in Maharashtra.</a:t>
                      </a:r>
                    </a:p>
                  </a:txBody>
                  <a:tcPr/>
                </a:tc>
                <a:tc>
                  <a:txBody>
                    <a:bodyPr/>
                    <a:lstStyle/>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5023601"/>
                  </a:ext>
                </a:extLst>
              </a:tr>
            </a:tbl>
          </a:graphicData>
        </a:graphic>
      </p:graphicFrame>
      <p:sp>
        <p:nvSpPr>
          <p:cNvPr id="4" name="Rectangle 3">
            <a:extLst>
              <a:ext uri="{FF2B5EF4-FFF2-40B4-BE49-F238E27FC236}">
                <a16:creationId xmlns:a16="http://schemas.microsoft.com/office/drawing/2014/main" id="{1E1263DF-56EB-D648-D3C3-448705E7CAEF}"/>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CA5DE1-5C82-B62C-2F99-352283712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6" name="Rectangle 5">
            <a:extLst>
              <a:ext uri="{FF2B5EF4-FFF2-40B4-BE49-F238E27FC236}">
                <a16:creationId xmlns:a16="http://schemas.microsoft.com/office/drawing/2014/main" id="{6C25C901-9F84-12D7-202C-910C112D724D}"/>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7</a:t>
            </a:r>
          </a:p>
        </p:txBody>
      </p:sp>
      <p:sp>
        <p:nvSpPr>
          <p:cNvPr id="7" name="Rectangle 6">
            <a:extLst>
              <a:ext uri="{FF2B5EF4-FFF2-40B4-BE49-F238E27FC236}">
                <a16:creationId xmlns:a16="http://schemas.microsoft.com/office/drawing/2014/main" id="{04CAD604-9CC4-DE47-4B2B-5001AD0D298D}"/>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53199C-FE16-8066-AFCE-42F903D26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pic>
        <p:nvPicPr>
          <p:cNvPr id="15" name="Picture 14" descr="Map&#10;&#10;Description automatically generated">
            <a:extLst>
              <a:ext uri="{FF2B5EF4-FFF2-40B4-BE49-F238E27FC236}">
                <a16:creationId xmlns:a16="http://schemas.microsoft.com/office/drawing/2014/main" id="{16C735B9-57C9-0331-F5EF-73FFF1E40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5337" y="2261882"/>
            <a:ext cx="1369843" cy="1620000"/>
          </a:xfrm>
          <a:prstGeom prst="rect">
            <a:avLst/>
          </a:prstGeom>
        </p:spPr>
      </p:pic>
      <p:pic>
        <p:nvPicPr>
          <p:cNvPr id="16" name="Picture 15">
            <a:extLst>
              <a:ext uri="{FF2B5EF4-FFF2-40B4-BE49-F238E27FC236}">
                <a16:creationId xmlns:a16="http://schemas.microsoft.com/office/drawing/2014/main" id="{51F763D5-5BC5-362F-6AB6-461C2BE44878}"/>
              </a:ext>
            </a:extLst>
          </p:cNvPr>
          <p:cNvPicPr>
            <a:picLocks noChangeAspect="1"/>
          </p:cNvPicPr>
          <p:nvPr/>
        </p:nvPicPr>
        <p:blipFill>
          <a:blip r:embed="rId5"/>
          <a:stretch>
            <a:fillRect/>
          </a:stretch>
        </p:blipFill>
        <p:spPr>
          <a:xfrm>
            <a:off x="9424734" y="3985451"/>
            <a:ext cx="1498142" cy="1620000"/>
          </a:xfrm>
          <a:prstGeom prst="rect">
            <a:avLst/>
          </a:prstGeom>
        </p:spPr>
      </p:pic>
      <p:sp>
        <p:nvSpPr>
          <p:cNvPr id="3" name="TextBox 2">
            <a:extLst>
              <a:ext uri="{FF2B5EF4-FFF2-40B4-BE49-F238E27FC236}">
                <a16:creationId xmlns:a16="http://schemas.microsoft.com/office/drawing/2014/main" id="{0F4E3153-624C-999F-98EB-DEB7D514D924}"/>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spTree>
    <p:extLst>
      <p:ext uri="{BB962C8B-B14F-4D97-AF65-F5344CB8AC3E}">
        <p14:creationId xmlns:p14="http://schemas.microsoft.com/office/powerpoint/2010/main" val="611763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2DB-2AFA-E875-035D-098D1863D245}"/>
              </a:ext>
            </a:extLst>
          </p:cNvPr>
          <p:cNvSpPr>
            <a:spLocks noGrp="1"/>
          </p:cNvSpPr>
          <p:nvPr>
            <p:ph type="title"/>
          </p:nvPr>
        </p:nvSpPr>
        <p:spPr>
          <a:xfrm>
            <a:off x="838200" y="396373"/>
            <a:ext cx="10515600" cy="1325563"/>
          </a:xfrm>
        </p:spPr>
        <p:txBody>
          <a:bodyPr/>
          <a:lstStyle/>
          <a:p>
            <a:r>
              <a:rPr lang="en-IN" b="1" dirty="0">
                <a:latin typeface="Times New Roman" panose="02020603050405020304" pitchFamily="18" charset="0"/>
                <a:cs typeface="Times New Roman" panose="02020603050405020304" pitchFamily="18" charset="0"/>
              </a:rPr>
              <a:t>Literature Review</a:t>
            </a:r>
          </a:p>
        </p:txBody>
      </p:sp>
      <p:graphicFrame>
        <p:nvGraphicFramePr>
          <p:cNvPr id="10" name="Table 11">
            <a:extLst>
              <a:ext uri="{FF2B5EF4-FFF2-40B4-BE49-F238E27FC236}">
                <a16:creationId xmlns:a16="http://schemas.microsoft.com/office/drawing/2014/main" id="{F0B0C596-E4BD-4DFB-D026-F190DAF9526A}"/>
              </a:ext>
            </a:extLst>
          </p:cNvPr>
          <p:cNvGraphicFramePr>
            <a:graphicFrameLocks noGrp="1"/>
          </p:cNvGraphicFramePr>
          <p:nvPr>
            <p:ph idx="1"/>
            <p:extLst>
              <p:ext uri="{D42A27DB-BD31-4B8C-83A1-F6EECF244321}">
                <p14:modId xmlns:p14="http://schemas.microsoft.com/office/powerpoint/2010/main" val="4016201505"/>
              </p:ext>
            </p:extLst>
          </p:nvPr>
        </p:nvGraphicFramePr>
        <p:xfrm>
          <a:off x="838200" y="1825625"/>
          <a:ext cx="10515597" cy="3845560"/>
        </p:xfrm>
        <a:graphic>
          <a:graphicData uri="http://schemas.openxmlformats.org/drawingml/2006/table">
            <a:tbl>
              <a:tblPr firstRow="1" bandRow="1">
                <a:tableStyleId>{B301B821-A1FF-4177-AEE7-76D212191A09}</a:tableStyleId>
              </a:tblPr>
              <a:tblGrid>
                <a:gridCol w="1410478">
                  <a:extLst>
                    <a:ext uri="{9D8B030D-6E8A-4147-A177-3AD203B41FA5}">
                      <a16:colId xmlns:a16="http://schemas.microsoft.com/office/drawing/2014/main" val="1455822611"/>
                    </a:ext>
                  </a:extLst>
                </a:gridCol>
                <a:gridCol w="6913983">
                  <a:extLst>
                    <a:ext uri="{9D8B030D-6E8A-4147-A177-3AD203B41FA5}">
                      <a16:colId xmlns:a16="http://schemas.microsoft.com/office/drawing/2014/main" val="1089695709"/>
                    </a:ext>
                  </a:extLst>
                </a:gridCol>
                <a:gridCol w="2191136">
                  <a:extLst>
                    <a:ext uri="{9D8B030D-6E8A-4147-A177-3AD203B41FA5}">
                      <a16:colId xmlns:a16="http://schemas.microsoft.com/office/drawing/2014/main" val="2747185636"/>
                    </a:ext>
                  </a:extLst>
                </a:gridCol>
              </a:tblGrid>
              <a:tr h="370840">
                <a:tc>
                  <a:txBody>
                    <a:bodyPr/>
                    <a:lstStyle/>
                    <a:p>
                      <a:pPr algn="just"/>
                      <a:r>
                        <a:rPr lang="en-IN" dirty="0"/>
                        <a:t>State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t>Info</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t>Image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3122555"/>
                  </a:ext>
                </a:extLst>
              </a:tr>
              <a:tr h="370840">
                <a:tc>
                  <a:txBody>
                    <a:bodyPr/>
                    <a:lstStyle/>
                    <a:p>
                      <a:pPr algn="just"/>
                      <a:r>
                        <a:rPr lang="en-IN" dirty="0"/>
                        <a:t>Uttar Pradesh</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0" dirty="0">
                          <a:solidFill>
                            <a:srgbClr val="374151"/>
                          </a:solidFill>
                          <a:effectLst/>
                        </a:rPr>
                        <a:t>Uttar Pradesh is one of the most populous states in India, and air pollution is a major concern. According to a study </a:t>
                      </a:r>
                      <a:r>
                        <a:rPr lang="en-US" b="1" dirty="0">
                          <a:solidFill>
                            <a:srgbClr val="374151"/>
                          </a:solidFill>
                          <a:effectLst/>
                        </a:rPr>
                        <a:t>by Srivastava et al. (2021),</a:t>
                      </a:r>
                      <a:r>
                        <a:rPr lang="en-US" b="0" dirty="0">
                          <a:solidFill>
                            <a:srgbClr val="374151"/>
                          </a:solidFill>
                          <a:effectLst/>
                        </a:rPr>
                        <a:t> the AQI in Uttar Pradesh exceeds the safe limits for most of the year, with particulate matter being the major pollutant. The study suggests that urgent measures are needed to reduce air pollution in Uttar Pradesh.</a:t>
                      </a:r>
                      <a:endParaRPr lang="en-US" b="0" i="0" dirty="0">
                        <a:solidFill>
                          <a:srgbClr val="374151"/>
                        </a:solidFill>
                        <a:effectLst/>
                        <a:latin typeface="Times New Roman" panose="02020603050405020304" pitchFamily="18" charset="0"/>
                        <a:cs typeface="Times New Roman" panose="02020603050405020304" pitchFamily="18" charset="0"/>
                      </a:endParaRPr>
                    </a:p>
                  </a:txBody>
                  <a:tcPr/>
                </a:tc>
                <a:tc>
                  <a:txBody>
                    <a:bodyPr/>
                    <a:lstStyle/>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2554649"/>
                  </a:ext>
                </a:extLst>
              </a:tr>
              <a:tr h="370840">
                <a:tc>
                  <a:txBody>
                    <a:bodyPr/>
                    <a:lstStyle/>
                    <a:p>
                      <a:pPr algn="just"/>
                      <a:r>
                        <a:rPr lang="en-IN" dirty="0"/>
                        <a:t>Tamil Nadu</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b="0" dirty="0">
                          <a:solidFill>
                            <a:srgbClr val="374151"/>
                          </a:solidFill>
                          <a:effectLst/>
                        </a:rPr>
                        <a:t>Tamil Nadu is one of the least polluted states in India, and air quality is generally good. According to a study </a:t>
                      </a:r>
                      <a:r>
                        <a:rPr lang="en-US" b="1" dirty="0">
                          <a:solidFill>
                            <a:srgbClr val="374151"/>
                          </a:solidFill>
                          <a:effectLst/>
                        </a:rPr>
                        <a:t>by Ravindra et al. (2018), </a:t>
                      </a:r>
                      <a:r>
                        <a:rPr lang="en-US" b="0" dirty="0">
                          <a:solidFill>
                            <a:srgbClr val="374151"/>
                          </a:solidFill>
                          <a:effectLst/>
                        </a:rPr>
                        <a:t>the AQI in Tamil Nadu is below the safe limits for most of the year, with particulate matter being the major pollutant. The study suggests that Tamil Nadu's success in maintaining good air quality can be attributed to its effective policies and regulations.</a:t>
                      </a:r>
                      <a:endParaRPr lang="en-US" b="0" i="0" dirty="0">
                        <a:solidFill>
                          <a:srgbClr val="374151"/>
                        </a:solidFill>
                        <a:effectLst/>
                        <a:latin typeface="Times New Roman" panose="02020603050405020304" pitchFamily="18" charset="0"/>
                        <a:cs typeface="Times New Roman" panose="02020603050405020304" pitchFamily="18" charset="0"/>
                      </a:endParaRPr>
                    </a:p>
                  </a:txBody>
                  <a:tcPr/>
                </a:tc>
                <a:tc>
                  <a:txBody>
                    <a:bodyPr/>
                    <a:lstStyle/>
                    <a:p>
                      <a:pPr algn="just"/>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5023601"/>
                  </a:ext>
                </a:extLst>
              </a:tr>
            </a:tbl>
          </a:graphicData>
        </a:graphic>
      </p:graphicFrame>
      <p:sp>
        <p:nvSpPr>
          <p:cNvPr id="4" name="Rectangle 3">
            <a:extLst>
              <a:ext uri="{FF2B5EF4-FFF2-40B4-BE49-F238E27FC236}">
                <a16:creationId xmlns:a16="http://schemas.microsoft.com/office/drawing/2014/main" id="{1E1263DF-56EB-D648-D3C3-448705E7CAEF}"/>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CA5DE1-5C82-B62C-2F99-352283712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6" name="Rectangle 5">
            <a:extLst>
              <a:ext uri="{FF2B5EF4-FFF2-40B4-BE49-F238E27FC236}">
                <a16:creationId xmlns:a16="http://schemas.microsoft.com/office/drawing/2014/main" id="{6C25C901-9F84-12D7-202C-910C112D724D}"/>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8</a:t>
            </a:r>
          </a:p>
        </p:txBody>
      </p:sp>
      <p:sp>
        <p:nvSpPr>
          <p:cNvPr id="7" name="Rectangle 6">
            <a:extLst>
              <a:ext uri="{FF2B5EF4-FFF2-40B4-BE49-F238E27FC236}">
                <a16:creationId xmlns:a16="http://schemas.microsoft.com/office/drawing/2014/main" id="{04CAD604-9CC4-DE47-4B2B-5001AD0D298D}"/>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53199C-FE16-8066-AFCE-42F903D26B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pic>
        <p:nvPicPr>
          <p:cNvPr id="3" name="Picture 2">
            <a:extLst>
              <a:ext uri="{FF2B5EF4-FFF2-40B4-BE49-F238E27FC236}">
                <a16:creationId xmlns:a16="http://schemas.microsoft.com/office/drawing/2014/main" id="{D7D864DE-1985-9841-1C01-E0D74BAA2563}"/>
              </a:ext>
            </a:extLst>
          </p:cNvPr>
          <p:cNvPicPr>
            <a:picLocks noChangeAspect="1"/>
          </p:cNvPicPr>
          <p:nvPr/>
        </p:nvPicPr>
        <p:blipFill rotWithShape="1">
          <a:blip r:embed="rId4"/>
          <a:srcRect l="3854" t="8190" r="5706" b="8834"/>
          <a:stretch/>
        </p:blipFill>
        <p:spPr>
          <a:xfrm>
            <a:off x="9358605" y="2253520"/>
            <a:ext cx="1757895" cy="1620000"/>
          </a:xfrm>
          <a:prstGeom prst="rect">
            <a:avLst/>
          </a:prstGeom>
        </p:spPr>
      </p:pic>
      <p:pic>
        <p:nvPicPr>
          <p:cNvPr id="11" name="Picture 10">
            <a:extLst>
              <a:ext uri="{FF2B5EF4-FFF2-40B4-BE49-F238E27FC236}">
                <a16:creationId xmlns:a16="http://schemas.microsoft.com/office/drawing/2014/main" id="{B563B9A5-AF40-8C50-CAFF-452D9E7146EB}"/>
              </a:ext>
            </a:extLst>
          </p:cNvPr>
          <p:cNvPicPr>
            <a:picLocks noChangeAspect="1"/>
          </p:cNvPicPr>
          <p:nvPr/>
        </p:nvPicPr>
        <p:blipFill rotWithShape="1">
          <a:blip r:embed="rId5"/>
          <a:srcRect l="4707" t="9239" r="5061" b="9596"/>
          <a:stretch/>
        </p:blipFill>
        <p:spPr>
          <a:xfrm>
            <a:off x="9339946" y="3984171"/>
            <a:ext cx="1796927" cy="1620000"/>
          </a:xfrm>
          <a:prstGeom prst="rect">
            <a:avLst/>
          </a:prstGeom>
        </p:spPr>
      </p:pic>
      <p:sp>
        <p:nvSpPr>
          <p:cNvPr id="12" name="TextBox 11">
            <a:extLst>
              <a:ext uri="{FF2B5EF4-FFF2-40B4-BE49-F238E27FC236}">
                <a16:creationId xmlns:a16="http://schemas.microsoft.com/office/drawing/2014/main" id="{7EA56F9C-9B08-B2B2-F8F7-9DBC5D1ED97B}"/>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spTree>
    <p:extLst>
      <p:ext uri="{BB962C8B-B14F-4D97-AF65-F5344CB8AC3E}">
        <p14:creationId xmlns:p14="http://schemas.microsoft.com/office/powerpoint/2010/main" val="3295228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2DB-2AFA-E875-035D-098D1863D245}"/>
              </a:ext>
            </a:extLst>
          </p:cNvPr>
          <p:cNvSpPr>
            <a:spLocks noGrp="1"/>
          </p:cNvSpPr>
          <p:nvPr>
            <p:ph type="title"/>
          </p:nvPr>
        </p:nvSpPr>
        <p:spPr>
          <a:xfrm>
            <a:off x="1172147" y="226382"/>
            <a:ext cx="10515600" cy="1325563"/>
          </a:xfrm>
        </p:spPr>
        <p:txBody>
          <a:bodyPr/>
          <a:lstStyle/>
          <a:p>
            <a:r>
              <a:rPr lang="en-IN" b="1" dirty="0">
                <a:latin typeface="Times New Roman" panose="02020603050405020304" pitchFamily="18" charset="0"/>
                <a:cs typeface="Times New Roman" panose="02020603050405020304" pitchFamily="18" charset="0"/>
              </a:rPr>
              <a:t>Related Work</a:t>
            </a:r>
          </a:p>
        </p:txBody>
      </p:sp>
      <p:graphicFrame>
        <p:nvGraphicFramePr>
          <p:cNvPr id="12" name="Table 12">
            <a:extLst>
              <a:ext uri="{FF2B5EF4-FFF2-40B4-BE49-F238E27FC236}">
                <a16:creationId xmlns:a16="http://schemas.microsoft.com/office/drawing/2014/main" id="{97A44E60-5339-C181-EA36-50CDC9D8C10F}"/>
              </a:ext>
            </a:extLst>
          </p:cNvPr>
          <p:cNvGraphicFramePr>
            <a:graphicFrameLocks noGrp="1"/>
          </p:cNvGraphicFramePr>
          <p:nvPr>
            <p:ph idx="1"/>
            <p:extLst>
              <p:ext uri="{D42A27DB-BD31-4B8C-83A1-F6EECF244321}">
                <p14:modId xmlns:p14="http://schemas.microsoft.com/office/powerpoint/2010/main" val="388595860"/>
              </p:ext>
            </p:extLst>
          </p:nvPr>
        </p:nvGraphicFramePr>
        <p:xfrm>
          <a:off x="245097" y="1330042"/>
          <a:ext cx="11666683" cy="4651618"/>
        </p:xfrm>
        <a:graphic>
          <a:graphicData uri="http://schemas.openxmlformats.org/drawingml/2006/table">
            <a:tbl>
              <a:tblPr firstRow="1" bandRow="1">
                <a:tableStyleId>{69CF1AB2-1976-4502-BF36-3FF5EA218861}</a:tableStyleId>
              </a:tblPr>
              <a:tblGrid>
                <a:gridCol w="931696">
                  <a:extLst>
                    <a:ext uri="{9D8B030D-6E8A-4147-A177-3AD203B41FA5}">
                      <a16:colId xmlns:a16="http://schemas.microsoft.com/office/drawing/2014/main" val="34583859"/>
                    </a:ext>
                  </a:extLst>
                </a:gridCol>
                <a:gridCol w="3806969">
                  <a:extLst>
                    <a:ext uri="{9D8B030D-6E8A-4147-A177-3AD203B41FA5}">
                      <a16:colId xmlns:a16="http://schemas.microsoft.com/office/drawing/2014/main" val="261112356"/>
                    </a:ext>
                  </a:extLst>
                </a:gridCol>
                <a:gridCol w="6928018">
                  <a:extLst>
                    <a:ext uri="{9D8B030D-6E8A-4147-A177-3AD203B41FA5}">
                      <a16:colId xmlns:a16="http://schemas.microsoft.com/office/drawing/2014/main" val="2596241690"/>
                    </a:ext>
                  </a:extLst>
                </a:gridCol>
              </a:tblGrid>
              <a:tr h="316217">
                <a:tc>
                  <a:txBody>
                    <a:bodyPr/>
                    <a:lstStyle/>
                    <a:p>
                      <a:pPr algn="l"/>
                      <a:r>
                        <a:rPr lang="en-IN" sz="1500" b="0" dirty="0"/>
                        <a:t>Sr. No.</a:t>
                      </a:r>
                    </a:p>
                  </a:txBody>
                  <a:tcPr>
                    <a:solidFill>
                      <a:schemeClr val="accent1"/>
                    </a:solidFill>
                  </a:tcPr>
                </a:tc>
                <a:tc>
                  <a:txBody>
                    <a:bodyPr/>
                    <a:lstStyle/>
                    <a:p>
                      <a:pPr algn="l"/>
                      <a:r>
                        <a:rPr lang="en-IN" sz="1500" b="0" dirty="0"/>
                        <a:t>Paper</a:t>
                      </a:r>
                    </a:p>
                  </a:txBody>
                  <a:tcPr>
                    <a:solidFill>
                      <a:schemeClr val="accent1"/>
                    </a:solidFill>
                  </a:tcPr>
                </a:tc>
                <a:tc>
                  <a:txBody>
                    <a:bodyPr/>
                    <a:lstStyle/>
                    <a:p>
                      <a:pPr algn="l"/>
                      <a:r>
                        <a:rPr lang="en-IN" sz="1500" b="0" dirty="0"/>
                        <a:t>Review</a:t>
                      </a:r>
                    </a:p>
                  </a:txBody>
                  <a:tcPr>
                    <a:solidFill>
                      <a:schemeClr val="accent1"/>
                    </a:solidFill>
                  </a:tcPr>
                </a:tc>
                <a:extLst>
                  <a:ext uri="{0D108BD9-81ED-4DB2-BD59-A6C34878D82A}">
                    <a16:rowId xmlns:a16="http://schemas.microsoft.com/office/drawing/2014/main" val="3062146481"/>
                  </a:ext>
                </a:extLst>
              </a:tr>
              <a:tr h="551942">
                <a:tc>
                  <a:txBody>
                    <a:bodyPr/>
                    <a:lstStyle/>
                    <a:p>
                      <a:pPr algn="l"/>
                      <a:r>
                        <a:rPr lang="en-IN" sz="1500" b="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t>Anikender</a:t>
                      </a:r>
                      <a:r>
                        <a:rPr lang="en-US" sz="1600" b="0" dirty="0"/>
                        <a:t> Kumar, </a:t>
                      </a:r>
                      <a:r>
                        <a:rPr lang="en-US" sz="1600" b="0" dirty="0" err="1"/>
                        <a:t>PramilaGoyal</a:t>
                      </a:r>
                      <a:r>
                        <a:rPr lang="en-US" sz="1600" b="0" dirty="0"/>
                        <a:t>, 2011</a:t>
                      </a:r>
                      <a:endParaRPr lang="en-US" sz="1500" b="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dirty="0">
                          <a:latin typeface="Times New Roman" panose="02020603050405020304" pitchFamily="18" charset="0"/>
                          <a:ea typeface="Times New Roman" panose="02020603050405020304" pitchFamily="18" charset="0"/>
                          <a:cs typeface="Times New Roman" panose="02020603050405020304" pitchFamily="18" charset="0"/>
                        </a:rPr>
                        <a:t>Forecast Delhi AQI using MLR and Principal component analysis</a:t>
                      </a:r>
                    </a:p>
                  </a:txBody>
                  <a:tcPr/>
                </a:tc>
                <a:extLst>
                  <a:ext uri="{0D108BD9-81ED-4DB2-BD59-A6C34878D82A}">
                    <a16:rowId xmlns:a16="http://schemas.microsoft.com/office/drawing/2014/main" val="3213718274"/>
                  </a:ext>
                </a:extLst>
              </a:tr>
              <a:tr h="466531">
                <a:tc>
                  <a:txBody>
                    <a:bodyPr/>
                    <a:lstStyle/>
                    <a:p>
                      <a:pPr algn="l"/>
                      <a:r>
                        <a:rPr lang="en-IN" sz="1500" b="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t>Huixiang</a:t>
                      </a:r>
                      <a:r>
                        <a:rPr lang="en-US" sz="1600" b="0" dirty="0"/>
                        <a:t> Liu et al. 2019</a:t>
                      </a:r>
                      <a:endParaRPr lang="en-US" sz="15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t>Evaluate AQI for Beijing and Italian for the period of December 2013 to August 2018 with 1738 instances public using SVR and Random Forest </a:t>
                      </a:r>
                      <a:endParaRPr lang="en-US" sz="1500" b="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9286241"/>
                  </a:ext>
                </a:extLst>
              </a:tr>
              <a:tr h="933755">
                <a:tc>
                  <a:txBody>
                    <a:bodyPr/>
                    <a:lstStyle/>
                    <a:p>
                      <a:pPr algn="l"/>
                      <a:r>
                        <a:rPr lang="en-IN" sz="1500" b="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t>Ziyue</a:t>
                      </a:r>
                      <a:r>
                        <a:rPr lang="en-US" sz="1600" b="0" dirty="0"/>
                        <a:t> Guan and Richard O. </a:t>
                      </a:r>
                      <a:r>
                        <a:rPr lang="en-US" sz="1600" b="0" dirty="0" err="1"/>
                        <a:t>Sinnot</a:t>
                      </a:r>
                      <a:r>
                        <a:rPr lang="en-US" sz="1600" b="0" dirty="0"/>
                        <a:t>, 2018</a:t>
                      </a:r>
                      <a:endParaRPr lang="en-US" sz="1500" b="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t>Predicted the PM2.5 concentration using a variety of machine learning techniques using Artificial Neural Network (ANN), Linear Regression (LR), and Long Short Term Memory (LSTM) recurrent neural networks were </a:t>
                      </a:r>
                      <a:r>
                        <a:rPr lang="en-US" sz="1600" dirty="0" err="1"/>
                        <a:t>utilised</a:t>
                      </a:r>
                      <a:r>
                        <a:rPr lang="en-US" sz="1600" dirty="0"/>
                        <a:t> as machine learning methods for the PM2.5 prediction.</a:t>
                      </a:r>
                      <a:endParaRPr lang="en-US" sz="1500" b="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0085183"/>
                  </a:ext>
                </a:extLst>
              </a:tr>
              <a:tr h="755139">
                <a:tc>
                  <a:txBody>
                    <a:bodyPr/>
                    <a:lstStyle/>
                    <a:p>
                      <a:pPr algn="l"/>
                      <a:r>
                        <a:rPr lang="en-IN" sz="1500" b="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t>HeidarMaleki</a:t>
                      </a:r>
                      <a:r>
                        <a:rPr lang="en-US" sz="1600" b="0" dirty="0"/>
                        <a:t> et al. 2019</a:t>
                      </a:r>
                      <a:endParaRPr lang="en-US" sz="1500" b="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t>Evaluate for the stations </a:t>
                      </a:r>
                      <a:r>
                        <a:rPr lang="en-US" sz="1600" dirty="0" err="1"/>
                        <a:t>Naderi</a:t>
                      </a:r>
                      <a:r>
                        <a:rPr lang="en-US" sz="1600" dirty="0"/>
                        <a:t>, </a:t>
                      </a:r>
                      <a:r>
                        <a:rPr lang="en-US" sz="1600" dirty="0" err="1"/>
                        <a:t>Havashenasi</a:t>
                      </a:r>
                      <a:r>
                        <a:rPr lang="en-US" sz="1600" dirty="0"/>
                        <a:t>, </a:t>
                      </a:r>
                      <a:r>
                        <a:rPr lang="en-US" sz="1600" dirty="0" err="1"/>
                        <a:t>MohiteZist</a:t>
                      </a:r>
                      <a:r>
                        <a:rPr lang="en-US" sz="1600" dirty="0"/>
                        <a:t> and </a:t>
                      </a:r>
                      <a:r>
                        <a:rPr lang="en-US" sz="1600" dirty="0" err="1"/>
                        <a:t>Behdasht</a:t>
                      </a:r>
                      <a:r>
                        <a:rPr lang="en-US" sz="1600" dirty="0"/>
                        <a:t> in Ahvaz, Iran, the most polluted city in the world AQI and AQHI, from August 2009 to August 2010, they employed an Artificial Neural Network (ANN) machine learning method.</a:t>
                      </a:r>
                      <a:endParaRPr lang="en-US" sz="1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62744781"/>
                  </a:ext>
                </a:extLst>
              </a:tr>
              <a:tr h="487796">
                <a:tc>
                  <a:txBody>
                    <a:bodyPr/>
                    <a:lstStyle/>
                    <a:p>
                      <a:pPr algn="l"/>
                      <a:r>
                        <a:rPr lang="en-IN" sz="1500" b="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Aditya C. R. et al. 2018</a:t>
                      </a:r>
                      <a:endParaRPr lang="en-US" sz="1500" b="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t>Forecasted the PM2.5 concentration for a specific day [10]. First, they use the Logistic Regression method to </a:t>
                      </a:r>
                      <a:r>
                        <a:rPr lang="en-US" sz="1600" dirty="0" err="1"/>
                        <a:t>categorise</a:t>
                      </a:r>
                      <a:r>
                        <a:rPr lang="en-US" sz="1600" dirty="0"/>
                        <a:t> the air as being contaminated or not </a:t>
                      </a:r>
                      <a:endParaRPr lang="en-US" sz="1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1902164"/>
                  </a:ext>
                </a:extLst>
              </a:tr>
              <a:tr h="487796">
                <a:tc>
                  <a:txBody>
                    <a:bodyPr/>
                    <a:lstStyle/>
                    <a:p>
                      <a:pPr algn="l"/>
                      <a:r>
                        <a:rPr lang="en-IN" sz="1500" b="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S. </a:t>
                      </a:r>
                      <a:r>
                        <a:rPr lang="en-US" sz="1600" b="0" dirty="0" err="1"/>
                        <a:t>Tikhe</a:t>
                      </a:r>
                      <a:r>
                        <a:rPr lang="en-US" sz="1600" b="0" dirty="0"/>
                        <a:t> Shruti et al. 2013</a:t>
                      </a:r>
                      <a:endParaRPr lang="en-US" sz="1500" b="0" dirty="0">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500" b="0" dirty="0">
                          <a:latin typeface="Times New Roman" panose="02020603050405020304" pitchFamily="18" charset="0"/>
                          <a:cs typeface="Times New Roman" panose="02020603050405020304" pitchFamily="18" charset="0"/>
                          <a:hlinkClick r:id="rId2" action="ppaction://hlinkfile"/>
                        </a:rPr>
                        <a:t>..\Desktop\LITERATURE SURVEY.docx</a:t>
                      </a:r>
                      <a:endParaRPr lang="en-US" sz="1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63237930"/>
                  </a:ext>
                </a:extLst>
              </a:tr>
            </a:tbl>
          </a:graphicData>
        </a:graphic>
      </p:graphicFrame>
      <p:sp>
        <p:nvSpPr>
          <p:cNvPr id="4" name="Rectangle 3">
            <a:extLst>
              <a:ext uri="{FF2B5EF4-FFF2-40B4-BE49-F238E27FC236}">
                <a16:creationId xmlns:a16="http://schemas.microsoft.com/office/drawing/2014/main" id="{1E1263DF-56EB-D648-D3C3-448705E7CAEF}"/>
              </a:ext>
            </a:extLst>
          </p:cNvPr>
          <p:cNvSpPr/>
          <p:nvPr/>
        </p:nvSpPr>
        <p:spPr>
          <a:xfrm>
            <a:off x="0" y="5969118"/>
            <a:ext cx="12192000" cy="890833"/>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CA5DE1-5C82-B62C-2F99-352283712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67169"/>
            <a:ext cx="2344295" cy="890832"/>
          </a:xfrm>
          <a:prstGeom prst="rect">
            <a:avLst/>
          </a:prstGeom>
        </p:spPr>
      </p:pic>
      <p:sp>
        <p:nvSpPr>
          <p:cNvPr id="6" name="Rectangle 5">
            <a:extLst>
              <a:ext uri="{FF2B5EF4-FFF2-40B4-BE49-F238E27FC236}">
                <a16:creationId xmlns:a16="http://schemas.microsoft.com/office/drawing/2014/main" id="{6C25C901-9F84-12D7-202C-910C112D724D}"/>
              </a:ext>
            </a:extLst>
          </p:cNvPr>
          <p:cNvSpPr/>
          <p:nvPr/>
        </p:nvSpPr>
        <p:spPr>
          <a:xfrm>
            <a:off x="11518490" y="6228350"/>
            <a:ext cx="393290" cy="368470"/>
          </a:xfrm>
          <a:prstGeom prst="rect">
            <a:avLst/>
          </a:prstGeom>
          <a:solidFill>
            <a:srgbClr val="2F528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9</a:t>
            </a:r>
          </a:p>
        </p:txBody>
      </p:sp>
      <p:sp>
        <p:nvSpPr>
          <p:cNvPr id="7" name="Rectangle 6">
            <a:extLst>
              <a:ext uri="{FF2B5EF4-FFF2-40B4-BE49-F238E27FC236}">
                <a16:creationId xmlns:a16="http://schemas.microsoft.com/office/drawing/2014/main" id="{04CAD604-9CC4-DE47-4B2B-5001AD0D298D}"/>
              </a:ext>
            </a:extLst>
          </p:cNvPr>
          <p:cNvSpPr/>
          <p:nvPr/>
        </p:nvSpPr>
        <p:spPr>
          <a:xfrm>
            <a:off x="0" y="1"/>
            <a:ext cx="12192000" cy="154936"/>
          </a:xfrm>
          <a:prstGeom prst="rect">
            <a:avLst/>
          </a:prstGeom>
          <a:solidFill>
            <a:srgbClr val="2F528F"/>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53199C-FE16-8066-AFCE-42F903D26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6922" y="226382"/>
            <a:ext cx="848601" cy="895981"/>
          </a:xfrm>
          <a:prstGeom prst="rect">
            <a:avLst/>
          </a:prstGeom>
        </p:spPr>
      </p:pic>
      <p:sp>
        <p:nvSpPr>
          <p:cNvPr id="3" name="TextBox 2">
            <a:extLst>
              <a:ext uri="{FF2B5EF4-FFF2-40B4-BE49-F238E27FC236}">
                <a16:creationId xmlns:a16="http://schemas.microsoft.com/office/drawing/2014/main" id="{FBB407BA-5AA9-C3B7-B242-22285FCBEC9E}"/>
              </a:ext>
            </a:extLst>
          </p:cNvPr>
          <p:cNvSpPr txBox="1"/>
          <p:nvPr/>
        </p:nvSpPr>
        <p:spPr>
          <a:xfrm>
            <a:off x="2626092" y="6228350"/>
            <a:ext cx="8610600" cy="369332"/>
          </a:xfrm>
          <a:prstGeom prst="rect">
            <a:avLst/>
          </a:prstGeom>
          <a:noFill/>
        </p:spPr>
        <p:txBody>
          <a:bodyPr wrap="square" rtlCol="0">
            <a:spAutoFit/>
          </a:bodyPr>
          <a:lstStyle/>
          <a:p>
            <a:r>
              <a:rPr lang="en-IN" b="1" spc="50" dirty="0">
                <a:ln w="9525" cmpd="sng">
                  <a:solidFill>
                    <a:schemeClr val="accent1"/>
                  </a:solidFill>
                  <a:prstDash val="solid"/>
                </a:ln>
                <a:solidFill>
                  <a:srgbClr val="70AD47">
                    <a:tint val="1000"/>
                  </a:srgbClr>
                </a:solidFill>
                <a:effectLst>
                  <a:glow rad="38100">
                    <a:schemeClr val="accent1">
                      <a:alpha val="40000"/>
                    </a:schemeClr>
                  </a:glow>
                </a:effectLst>
              </a:rPr>
              <a:t>    21MDT0041 Palak Goel 			Master Thesis</a:t>
            </a:r>
          </a:p>
        </p:txBody>
      </p:sp>
    </p:spTree>
    <p:extLst>
      <p:ext uri="{BB962C8B-B14F-4D97-AF65-F5344CB8AC3E}">
        <p14:creationId xmlns:p14="http://schemas.microsoft.com/office/powerpoint/2010/main" val="1135723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 dockstate="right" visibility="0" width="438" row="3">
    <wetp:webextensionref xmlns:r="http://schemas.openxmlformats.org/officeDocument/2006/relationships" r:id="rId3"/>
  </wetp:taskpane>
  <wetp:taskpane dockstate="right" visibility="0" width="438" row="4">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1EF4D110-9AAC-4C31-AD3D-A8045D42ACDC}">
  <we:reference id="wa104006972" version="1.0.0.0" store="en-US" storeType="OMEX"/>
  <we:alternateReferences>
    <we:reference id="WA104006972" version="1.0.0.0" store="WA104006972"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F5EBE28-58F1-4A02-A689-D1A8B39B17A5}">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43A03554-B91D-4BE7-B419-D475DA5C9EB0}">
  <we:reference id="wa200001409" version="1.0.0.3" store="en-US" storeType="OMEX"/>
  <we:alternateReferences>
    <we:reference id="WA200001409" version="1.0.0.3" store="WA200001409"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7FD09277-B52C-4081-A230-DA0305650090}">
  <we:reference id="wa200003724" version="1.0.0.1" store="en-US" storeType="OMEX"/>
  <we:alternateReferences>
    <we:reference id="WA200003724" version="1.0.0.1" store="WA20000372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624</TotalTime>
  <Words>1605</Words>
  <Application>Microsoft Office PowerPoint</Application>
  <PresentationFormat>Widescreen</PresentationFormat>
  <Paragraphs>191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AIR QUALITY INDEX AUTOMATION, STATISTICAL ANALYSIS &amp; FORECASTING</vt:lpstr>
      <vt:lpstr>Problem Statement</vt:lpstr>
      <vt:lpstr>Problem Statement</vt:lpstr>
      <vt:lpstr>Abstract</vt:lpstr>
      <vt:lpstr>Objective</vt:lpstr>
      <vt:lpstr>Literature Review</vt:lpstr>
      <vt:lpstr>Literature Review</vt:lpstr>
      <vt:lpstr>Literature Review</vt:lpstr>
      <vt:lpstr>Related Work</vt:lpstr>
      <vt:lpstr>Related Work</vt:lpstr>
      <vt:lpstr>Work Plan</vt:lpstr>
      <vt:lpstr>Work Plan</vt:lpstr>
      <vt:lpstr>Methodology</vt:lpstr>
      <vt:lpstr>Methodology</vt:lpstr>
      <vt:lpstr>Software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SUMMARIZER – ‘ON THE GO’</dc:title>
  <dc:creator>palak goel</dc:creator>
  <cp:lastModifiedBy>palak goel</cp:lastModifiedBy>
  <cp:revision>47</cp:revision>
  <dcterms:created xsi:type="dcterms:W3CDTF">2022-10-31T12:58:47Z</dcterms:created>
  <dcterms:modified xsi:type="dcterms:W3CDTF">2023-02-22T10:39:54Z</dcterms:modified>
</cp:coreProperties>
</file>