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7" r:id="rId4"/>
  </p:sldMasterIdLst>
  <p:sldIdLst>
    <p:sldId id="257" r:id="rId5"/>
    <p:sldId id="262" r:id="rId6"/>
    <p:sldId id="264" r:id="rId7"/>
    <p:sldId id="267" r:id="rId8"/>
    <p:sldId id="268" r:id="rId9"/>
    <p:sldId id="269" r:id="rId10"/>
    <p:sldId id="265" r:id="rId11"/>
    <p:sldId id="277" r:id="rId12"/>
    <p:sldId id="327" r:id="rId13"/>
    <p:sldId id="266" r:id="rId14"/>
    <p:sldId id="295" r:id="rId15"/>
    <p:sldId id="272" r:id="rId16"/>
    <p:sldId id="275" r:id="rId17"/>
    <p:sldId id="276" r:id="rId18"/>
    <p:sldId id="321" r:id="rId19"/>
    <p:sldId id="328" r:id="rId20"/>
    <p:sldId id="294" r:id="rId21"/>
    <p:sldId id="279" r:id="rId22"/>
    <p:sldId id="296" r:id="rId23"/>
    <p:sldId id="280" r:id="rId24"/>
    <p:sldId id="297" r:id="rId25"/>
    <p:sldId id="282" r:id="rId26"/>
    <p:sldId id="298" r:id="rId27"/>
    <p:sldId id="283" r:id="rId28"/>
    <p:sldId id="299" r:id="rId29"/>
    <p:sldId id="284" r:id="rId30"/>
    <p:sldId id="285" r:id="rId31"/>
    <p:sldId id="300" r:id="rId32"/>
    <p:sldId id="301" r:id="rId33"/>
    <p:sldId id="286" r:id="rId34"/>
    <p:sldId id="287" r:id="rId35"/>
    <p:sldId id="302" r:id="rId36"/>
    <p:sldId id="303" r:id="rId37"/>
    <p:sldId id="288" r:id="rId38"/>
    <p:sldId id="304" r:id="rId39"/>
    <p:sldId id="291" r:id="rId40"/>
    <p:sldId id="305" r:id="rId41"/>
    <p:sldId id="292" r:id="rId42"/>
    <p:sldId id="293" r:id="rId43"/>
    <p:sldId id="289" r:id="rId44"/>
    <p:sldId id="290" r:id="rId45"/>
    <p:sldId id="306" r:id="rId46"/>
    <p:sldId id="307" r:id="rId47"/>
    <p:sldId id="308" r:id="rId48"/>
    <p:sldId id="309" r:id="rId49"/>
    <p:sldId id="310" r:id="rId50"/>
    <p:sldId id="311" r:id="rId51"/>
    <p:sldId id="312" r:id="rId52"/>
    <p:sldId id="313" r:id="rId53"/>
    <p:sldId id="314" r:id="rId54"/>
    <p:sldId id="315" r:id="rId55"/>
    <p:sldId id="317" r:id="rId56"/>
    <p:sldId id="316" r:id="rId57"/>
    <p:sldId id="318" r:id="rId58"/>
    <p:sldId id="329" r:id="rId59"/>
    <p:sldId id="334" r:id="rId60"/>
    <p:sldId id="320" r:id="rId61"/>
    <p:sldId id="322" r:id="rId62"/>
    <p:sldId id="330" r:id="rId63"/>
    <p:sldId id="324" r:id="rId64"/>
    <p:sldId id="332" r:id="rId65"/>
    <p:sldId id="333" r:id="rId66"/>
    <p:sldId id="323" r:id="rId67"/>
    <p:sldId id="325" r:id="rId68"/>
    <p:sldId id="326" r:id="rId69"/>
    <p:sldId id="273" r:id="rId70"/>
    <p:sldId id="274" r:id="rId71"/>
    <p:sldId id="270" r:id="rId72"/>
    <p:sldId id="271"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3" d="100"/>
          <a:sy n="83" d="100"/>
        </p:scale>
        <p:origin x="13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A0C0817-A112-4847-8014-A94B7D2A4EA3}" type="datetime1">
              <a:rPr lang="en-US" smtClean="0"/>
              <a:t>6/6/2022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59382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3858384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6129282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7042603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0401439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FA2B21-3FCD-4721-B95C-427943F61125}" type="datetime1">
              <a:rPr lang="en-US" smtClean="0"/>
              <a:t>6/6/2022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2435307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FA2B21-3FCD-4721-B95C-427943F61125}" type="datetime1">
              <a:rPr lang="en-US" smtClean="0"/>
              <a:t>6/6/2022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1609103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6FA2B21-3FCD-4721-B95C-427943F61125}" type="datetime1">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1330755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6FA2B21-3FCD-4721-B95C-427943F61125}" type="datetime1">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0208494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5985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97885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21918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45666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64451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41339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67779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6/6/2022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72954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6FA2B21-3FCD-4721-B95C-427943F61125}" type="datetime1">
              <a:rPr lang="en-US" smtClean="0"/>
              <a:t>6/6/2022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1863962"/>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 id="2147483949" r:id="rId12"/>
    <p:sldLayoutId id="2147483950" r:id="rId13"/>
    <p:sldLayoutId id="2147483951" r:id="rId14"/>
    <p:sldLayoutId id="2147483952" r:id="rId15"/>
    <p:sldLayoutId id="2147483953" r:id="rId16"/>
    <p:sldLayoutId id="2147483954"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Bharatiya_Janata_Party" TargetMode="External"/><Relationship Id="rId13" Type="http://schemas.openxmlformats.org/officeDocument/2006/relationships/hyperlink" Target="https://en.wikipedia.org/wiki/Indian_National_Congress" TargetMode="External"/><Relationship Id="rId18" Type="http://schemas.openxmlformats.org/officeDocument/2006/relationships/hyperlink" Target="https://en.wikipedia.org/wiki/2020_Delhi_Legislative_Assembly_election#cite_note-12" TargetMode="External"/><Relationship Id="rId3" Type="http://schemas.openxmlformats.org/officeDocument/2006/relationships/hyperlink" Target="https://en.wikipedia.org/wiki/2020_Delhi_Legislative_Assembly_election#cite_note-7" TargetMode="External"/><Relationship Id="rId7" Type="http://schemas.openxmlformats.org/officeDocument/2006/relationships/hyperlink" Target="https://en.wikipedia.org/wiki/2020_Delhi_Legislative_Assembly_election#cite_note-9" TargetMode="External"/><Relationship Id="rId12" Type="http://schemas.openxmlformats.org/officeDocument/2006/relationships/hyperlink" Target="https://en.wikipedia.org/wiki/2020_Delhi_Legislative_Assembly_election#cite_note-10" TargetMode="External"/><Relationship Id="rId17" Type="http://schemas.openxmlformats.org/officeDocument/2006/relationships/hyperlink" Target="https://en.wikipedia.org/wiki/2020_Delhi_Legislative_Assembly_election#cite_note-11" TargetMode="External"/><Relationship Id="rId2" Type="http://schemas.openxmlformats.org/officeDocument/2006/relationships/hyperlink" Target="https://en.wikipedia.org/wiki/Aam_Aadmi_Party" TargetMode="External"/><Relationship Id="rId16" Type="http://schemas.openxmlformats.org/officeDocument/2006/relationships/hyperlink" Target="https://en.wikipedia.org/wiki/Bahujan_Samaj_Party" TargetMode="External"/><Relationship Id="rId1" Type="http://schemas.openxmlformats.org/officeDocument/2006/relationships/slideLayout" Target="../slideLayouts/slideLayout2.xml"/><Relationship Id="rId6" Type="http://schemas.openxmlformats.org/officeDocument/2006/relationships/hyperlink" Target="https://en.wikipedia.org/wiki/National_Democratic_Alliance" TargetMode="External"/><Relationship Id="rId11" Type="http://schemas.openxmlformats.org/officeDocument/2006/relationships/hyperlink" Target="https://en.wikipedia.org/wiki/United_Progressive_Alliance" TargetMode="External"/><Relationship Id="rId5" Type="http://schemas.openxmlformats.org/officeDocument/2006/relationships/hyperlink" Target="https://en.wikipedia.org/wiki/Arvind_Kejriwal" TargetMode="External"/><Relationship Id="rId15" Type="http://schemas.openxmlformats.org/officeDocument/2006/relationships/hyperlink" Target="https://en.wikipedia.org/wiki/Rashtriya_Janata_Dal" TargetMode="External"/><Relationship Id="rId10" Type="http://schemas.openxmlformats.org/officeDocument/2006/relationships/hyperlink" Target="https://en.wikipedia.org/wiki/Lok_Janshakti_Party" TargetMode="External"/><Relationship Id="rId4" Type="http://schemas.openxmlformats.org/officeDocument/2006/relationships/hyperlink" Target="https://en.wikipedia.org/wiki/2020_Delhi_Legislative_Assembly_election#cite_note-8" TargetMode="External"/><Relationship Id="rId9" Type="http://schemas.openxmlformats.org/officeDocument/2006/relationships/hyperlink" Target="https://en.wikipedia.org/wiki/Janata_Dal_(United)" TargetMode="External"/><Relationship Id="rId14" Type="http://schemas.openxmlformats.org/officeDocument/2006/relationships/hyperlink" Target="https://en.wikipedia.org/w/index.php?title=2020_Delhi_Legislative_Assembly_election&amp;oldid=1069430386#List_of_candidates_of_major_parties" TargetMode="External"/></Relationships>
</file>

<file path=ppt/slides/_rels/slide6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kaggle.com/paramarthasengupta/eda-plotly-prediction-indian-elections-2019#What-has-been-the-performance-of-the-Parties-Statewise" TargetMode="External"/><Relationship Id="rId2" Type="http://schemas.openxmlformats.org/officeDocument/2006/relationships/hyperlink" Target="https://www.oneindia.com/assets-details-of-delhi-mlas/"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praveengovi/tn-state-elections-eda-pattern-trends/dat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2640824" y="7496067"/>
            <a:ext cx="3816686" cy="345273"/>
          </a:xfrm>
        </p:spPr>
        <p:txBody>
          <a:bodyPr>
            <a:normAutofit fontScale="92500" lnSpcReduction="10000"/>
          </a:bodyPr>
          <a:lstStyle/>
          <a:p>
            <a:pPr algn="l">
              <a:spcAft>
                <a:spcPts val="600"/>
              </a:spcAft>
            </a:pPr>
            <a:endParaRPr lang="en-US" dirty="0">
              <a:solidFill>
                <a:schemeClr val="bg1"/>
              </a:solidFill>
            </a:endParaRPr>
          </a:p>
        </p:txBody>
      </p:sp>
      <p:pic>
        <p:nvPicPr>
          <p:cNvPr id="1026" name="Picture 2" descr="Delhi Elections: Occupation wise, who voted for whom? As per exit poll |  Elections News – India TV">
            <a:extLst>
              <a:ext uri="{FF2B5EF4-FFF2-40B4-BE49-F238E27FC236}">
                <a16:creationId xmlns:a16="http://schemas.microsoft.com/office/drawing/2014/main" id="{C32FC058-28B2-432D-90CA-1E36487651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934"/>
          <a:stretch/>
        </p:blipFill>
        <p:spPr bwMode="auto">
          <a:xfrm>
            <a:off x="5719226" y="3278909"/>
            <a:ext cx="5816992" cy="2912920"/>
          </a:xfrm>
          <a:prstGeom prst="roundRect">
            <a:avLst>
              <a:gd name="adj" fmla="val 21072"/>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96C57F9-FB69-0320-FEDB-7488657AFE41}"/>
              </a:ext>
            </a:extLst>
          </p:cNvPr>
          <p:cNvSpPr txBox="1"/>
          <p:nvPr/>
        </p:nvSpPr>
        <p:spPr>
          <a:xfrm>
            <a:off x="406399" y="1108363"/>
            <a:ext cx="6908800" cy="1569660"/>
          </a:xfrm>
          <a:prstGeom prst="rect">
            <a:avLst/>
          </a:prstGeom>
          <a:noFill/>
        </p:spPr>
        <p:txBody>
          <a:bodyPr wrap="square">
            <a:spAutoFit/>
          </a:bodyPr>
          <a:lstStyle/>
          <a:p>
            <a:pPr algn="ctr"/>
            <a:r>
              <a:rPr lang="en-US" sz="3200" b="1" cap="none" dirty="0">
                <a:solidFill>
                  <a:schemeClr val="tx1"/>
                </a:solidFill>
                <a:latin typeface="+mj-lt"/>
              </a:rPr>
              <a:t>Exploratory Data Analysis Of Delhi Vidhan Sabha Elections 2020 &amp; </a:t>
            </a:r>
            <a:r>
              <a:rPr lang="en-US" sz="3200" b="1" cap="none">
                <a:latin typeface="+mj-lt"/>
              </a:rPr>
              <a:t>M</a:t>
            </a:r>
            <a:r>
              <a:rPr lang="en-US" sz="3200" b="1">
                <a:latin typeface="+mj-lt"/>
              </a:rPr>
              <a:t>odel building</a:t>
            </a:r>
            <a:endParaRPr lang="en-IN" sz="3200" b="1" dirty="0">
              <a:latin typeface="+mj-lt"/>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AB209-5EC3-4BFE-9CC1-A409E75AEC75}"/>
              </a:ext>
            </a:extLst>
          </p:cNvPr>
          <p:cNvSpPr>
            <a:spLocks noGrp="1"/>
          </p:cNvSpPr>
          <p:nvPr>
            <p:ph type="title"/>
          </p:nvPr>
        </p:nvSpPr>
        <p:spPr/>
        <p:txBody>
          <a:bodyPr/>
          <a:lstStyle/>
          <a:p>
            <a:r>
              <a:rPr lang="en-IN" sz="3200" dirty="0"/>
              <a:t>TECHNICAL SPECIFICATION</a:t>
            </a:r>
          </a:p>
        </p:txBody>
      </p:sp>
      <p:sp>
        <p:nvSpPr>
          <p:cNvPr id="3" name="Content Placeholder 2">
            <a:extLst>
              <a:ext uri="{FF2B5EF4-FFF2-40B4-BE49-F238E27FC236}">
                <a16:creationId xmlns:a16="http://schemas.microsoft.com/office/drawing/2014/main" id="{F14CE78A-0581-4941-88C4-4FA2F1BAB1DF}"/>
              </a:ext>
            </a:extLst>
          </p:cNvPr>
          <p:cNvSpPr>
            <a:spLocks noGrp="1"/>
          </p:cNvSpPr>
          <p:nvPr>
            <p:ph idx="1"/>
          </p:nvPr>
        </p:nvSpPr>
        <p:spPr>
          <a:xfrm>
            <a:off x="1154954" y="2603499"/>
            <a:ext cx="9118599" cy="3958665"/>
          </a:xfrm>
        </p:spPr>
        <p:txBody>
          <a:bodyPr>
            <a:normAutofit/>
          </a:bodyPr>
          <a:lstStyle/>
          <a:p>
            <a:pPr>
              <a:lnSpc>
                <a:spcPct val="150000"/>
              </a:lnSpc>
            </a:pPr>
            <a:r>
              <a:rPr lang="en-US" sz="1600" dirty="0">
                <a:cs typeface="Calibri" panose="020F0502020204030204" pitchFamily="34" charset="0"/>
              </a:rPr>
              <a:t>We have took ANACONDA NAVIGATOR 2.1.1  </a:t>
            </a:r>
          </a:p>
          <a:p>
            <a:pPr>
              <a:lnSpc>
                <a:spcPct val="150000"/>
              </a:lnSpc>
            </a:pPr>
            <a:r>
              <a:rPr lang="en-US" sz="1600" dirty="0">
                <a:cs typeface="Calibri" panose="020F0502020204030204" pitchFamily="34" charset="0"/>
              </a:rPr>
              <a:t>CMD.exe Prompt 0.1.1</a:t>
            </a:r>
          </a:p>
          <a:p>
            <a:pPr>
              <a:lnSpc>
                <a:spcPct val="150000"/>
              </a:lnSpc>
            </a:pPr>
            <a:r>
              <a:rPr lang="en-US" sz="1600" dirty="0">
                <a:cs typeface="Calibri" panose="020F0502020204030204" pitchFamily="34" charset="0"/>
              </a:rPr>
              <a:t>JUPYTER NOTEBOOK 6.4.11 (Python ) as our analytics tool.</a:t>
            </a:r>
          </a:p>
          <a:p>
            <a:pPr>
              <a:lnSpc>
                <a:spcPct val="150000"/>
              </a:lnSpc>
            </a:pPr>
            <a:r>
              <a:rPr lang="en-US" sz="1600" dirty="0">
                <a:cs typeface="Calibri" panose="020F0502020204030204" pitchFamily="34" charset="0"/>
              </a:rPr>
              <a:t>Python includes some packages like Pandas, NumPy, Matplotlib, Seaborn, </a:t>
            </a:r>
            <a:r>
              <a:rPr lang="en-US" sz="1600" dirty="0" err="1">
                <a:cs typeface="Calibri" panose="020F0502020204030204" pitchFamily="34" charset="0"/>
              </a:rPr>
              <a:t>sklearn</a:t>
            </a:r>
            <a:r>
              <a:rPr lang="en-US" sz="1600" dirty="0">
                <a:cs typeface="Calibri" panose="020F0502020204030204" pitchFamily="34" charset="0"/>
              </a:rPr>
              <a:t>, etc.</a:t>
            </a:r>
          </a:p>
          <a:p>
            <a:pPr>
              <a:lnSpc>
                <a:spcPct val="150000"/>
              </a:lnSpc>
            </a:pPr>
            <a:r>
              <a:rPr lang="en-US" sz="1600" dirty="0">
                <a:cs typeface="Calibri" panose="020F0502020204030204" pitchFamily="34" charset="0"/>
              </a:rPr>
              <a:t>Importing the Libraries  which contains in-build function</a:t>
            </a:r>
          </a:p>
          <a:p>
            <a:pPr>
              <a:lnSpc>
                <a:spcPct val="150000"/>
              </a:lnSpc>
            </a:pPr>
            <a:r>
              <a:rPr lang="en-US" sz="1600" dirty="0">
                <a:cs typeface="Calibri" panose="020F0502020204030204" pitchFamily="34" charset="0"/>
              </a:rPr>
              <a:t>Treating missing values by fillna and interpolation</a:t>
            </a:r>
          </a:p>
          <a:p>
            <a:pPr>
              <a:lnSpc>
                <a:spcPct val="150000"/>
              </a:lnSpc>
            </a:pPr>
            <a:r>
              <a:rPr lang="en-US" sz="1600" dirty="0">
                <a:cs typeface="Calibri" panose="020F0502020204030204" pitchFamily="34" charset="0"/>
              </a:rPr>
              <a:t>Visualizing the missing values by heat map</a:t>
            </a:r>
          </a:p>
          <a:p>
            <a:pPr>
              <a:lnSpc>
                <a:spcPct val="150000"/>
              </a:lnSpc>
            </a:pPr>
            <a:r>
              <a:rPr lang="en-US" sz="1600" dirty="0">
                <a:cs typeface="Calibri" panose="020F0502020204030204" pitchFamily="34" charset="0"/>
              </a:rPr>
              <a:t>EDA for Data Extraction and to visualize the dataset in clear form.</a:t>
            </a:r>
          </a:p>
          <a:p>
            <a:endParaRPr lang="en-IN" dirty="0"/>
          </a:p>
        </p:txBody>
      </p:sp>
    </p:spTree>
    <p:extLst>
      <p:ext uri="{BB962C8B-B14F-4D97-AF65-F5344CB8AC3E}">
        <p14:creationId xmlns:p14="http://schemas.microsoft.com/office/powerpoint/2010/main" val="1531411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59EA9-DDCE-8666-35F7-8F407DB3E786}"/>
              </a:ext>
            </a:extLst>
          </p:cNvPr>
          <p:cNvSpPr>
            <a:spLocks noGrp="1"/>
          </p:cNvSpPr>
          <p:nvPr>
            <p:ph type="title"/>
          </p:nvPr>
        </p:nvSpPr>
        <p:spPr/>
        <p:txBody>
          <a:bodyPr/>
          <a:lstStyle/>
          <a:p>
            <a:r>
              <a:rPr lang="en-IN" sz="3200" dirty="0"/>
              <a:t>IMPORTING LIBRARIES</a:t>
            </a:r>
          </a:p>
        </p:txBody>
      </p:sp>
      <p:pic>
        <p:nvPicPr>
          <p:cNvPr id="5" name="Content Placeholder 4">
            <a:extLst>
              <a:ext uri="{FF2B5EF4-FFF2-40B4-BE49-F238E27FC236}">
                <a16:creationId xmlns:a16="http://schemas.microsoft.com/office/drawing/2014/main" id="{45E1B878-ECA5-1044-067F-3FD35D4E2150}"/>
              </a:ext>
            </a:extLst>
          </p:cNvPr>
          <p:cNvPicPr>
            <a:picLocks noGrp="1" noChangeAspect="1"/>
          </p:cNvPicPr>
          <p:nvPr>
            <p:ph idx="1"/>
          </p:nvPr>
        </p:nvPicPr>
        <p:blipFill>
          <a:blip r:embed="rId2"/>
          <a:stretch>
            <a:fillRect/>
          </a:stretch>
        </p:blipFill>
        <p:spPr>
          <a:xfrm>
            <a:off x="941294" y="2529151"/>
            <a:ext cx="7673787" cy="3853720"/>
          </a:xfrm>
        </p:spPr>
      </p:pic>
    </p:spTree>
    <p:extLst>
      <p:ext uri="{BB962C8B-B14F-4D97-AF65-F5344CB8AC3E}">
        <p14:creationId xmlns:p14="http://schemas.microsoft.com/office/powerpoint/2010/main" val="559285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4A567-C514-EEA7-10A4-0798C21A5808}"/>
              </a:ext>
            </a:extLst>
          </p:cNvPr>
          <p:cNvSpPr>
            <a:spLocks noGrp="1"/>
          </p:cNvSpPr>
          <p:nvPr>
            <p:ph type="title"/>
          </p:nvPr>
        </p:nvSpPr>
        <p:spPr>
          <a:xfrm>
            <a:off x="914399" y="821268"/>
            <a:ext cx="8761413" cy="706964"/>
          </a:xfrm>
        </p:spPr>
        <p:txBody>
          <a:bodyPr>
            <a:normAutofit/>
          </a:bodyPr>
          <a:lstStyle/>
          <a:p>
            <a:r>
              <a:rPr lang="en-IN" sz="3200" dirty="0"/>
              <a:t>DATA SET PREPRATION FOR EDA</a:t>
            </a:r>
          </a:p>
        </p:txBody>
      </p:sp>
      <p:pic>
        <p:nvPicPr>
          <p:cNvPr id="5" name="Content Placeholder 4">
            <a:extLst>
              <a:ext uri="{FF2B5EF4-FFF2-40B4-BE49-F238E27FC236}">
                <a16:creationId xmlns:a16="http://schemas.microsoft.com/office/drawing/2014/main" id="{C0F6331E-9C2F-11DD-D769-B69E0CBC2E37}"/>
              </a:ext>
            </a:extLst>
          </p:cNvPr>
          <p:cNvPicPr>
            <a:picLocks noGrp="1" noChangeAspect="1"/>
          </p:cNvPicPr>
          <p:nvPr>
            <p:ph idx="1"/>
          </p:nvPr>
        </p:nvPicPr>
        <p:blipFill rotWithShape="1">
          <a:blip r:embed="rId2"/>
          <a:srcRect l="53398" t="31185" r="1349" b="11928"/>
          <a:stretch/>
        </p:blipFill>
        <p:spPr>
          <a:xfrm>
            <a:off x="1021976" y="2518864"/>
            <a:ext cx="5658616" cy="4001344"/>
          </a:xfrm>
        </p:spPr>
      </p:pic>
      <p:sp>
        <p:nvSpPr>
          <p:cNvPr id="3" name="TextBox 2">
            <a:extLst>
              <a:ext uri="{FF2B5EF4-FFF2-40B4-BE49-F238E27FC236}">
                <a16:creationId xmlns:a16="http://schemas.microsoft.com/office/drawing/2014/main" id="{A753D4AE-DD82-0129-6CD4-5AA5D7CE8C8E}"/>
              </a:ext>
            </a:extLst>
          </p:cNvPr>
          <p:cNvSpPr txBox="1"/>
          <p:nvPr/>
        </p:nvSpPr>
        <p:spPr>
          <a:xfrm>
            <a:off x="6795247" y="2689412"/>
            <a:ext cx="4796117" cy="2954655"/>
          </a:xfrm>
          <a:prstGeom prst="rect">
            <a:avLst/>
          </a:prstGeom>
          <a:noFill/>
        </p:spPr>
        <p:txBody>
          <a:bodyPr wrap="square" rtlCol="0">
            <a:spAutoFit/>
          </a:bodyPr>
          <a:lstStyle/>
          <a:p>
            <a:pPr marL="342900" lvl="0" indent="-342900" algn="just">
              <a:lnSpc>
                <a:spcPct val="150000"/>
              </a:lnSpc>
              <a:buFont typeface="Garamond" panose="02020404030301010803" pitchFamily="18" charset="0"/>
              <a:buChar char="◦"/>
              <a:tabLst>
                <a:tab pos="457200" algn="l"/>
              </a:tabLst>
            </a:pPr>
            <a:r>
              <a:rPr lang="en-US" sz="1600" dirty="0">
                <a:effectLst/>
                <a:ea typeface="Calibri" panose="020F0502020204030204" pitchFamily="34" charset="0"/>
              </a:rPr>
              <a:t>We can see that we have missing values in SEX, ASSETS_in num, ASSETS_in alph, Qualification, Criminal Cases, Age, Category, Symbol, Postal columns of our dataset.</a:t>
            </a:r>
            <a:endParaRPr lang="en-IN" sz="1600" dirty="0">
              <a:effectLst/>
              <a:ea typeface="Calibri" panose="020F0502020204030204" pitchFamily="34" charset="0"/>
            </a:endParaRPr>
          </a:p>
          <a:p>
            <a:pPr marL="342900" lvl="0" indent="-342900" algn="just">
              <a:lnSpc>
                <a:spcPct val="150000"/>
              </a:lnSpc>
              <a:buFont typeface="Garamond" panose="02020404030301010803" pitchFamily="18" charset="0"/>
              <a:buChar char="◦"/>
              <a:tabLst>
                <a:tab pos="457200" algn="l"/>
              </a:tabLst>
            </a:pPr>
            <a:r>
              <a:rPr lang="en-US" sz="1600" dirty="0">
                <a:effectLst/>
                <a:ea typeface="Calibri" panose="020F0502020204030204" pitchFamily="34" charset="0"/>
              </a:rPr>
              <a:t>Our Objective first is to treat the missing values</a:t>
            </a:r>
            <a:endParaRPr lang="en-IN" sz="1600" dirty="0">
              <a:effectLst/>
              <a:ea typeface="Calibri" panose="020F0502020204030204" pitchFamily="34" charset="0"/>
            </a:endParaRPr>
          </a:p>
          <a:p>
            <a:endParaRPr lang="en-IN" dirty="0"/>
          </a:p>
        </p:txBody>
      </p:sp>
    </p:spTree>
    <p:extLst>
      <p:ext uri="{BB962C8B-B14F-4D97-AF65-F5344CB8AC3E}">
        <p14:creationId xmlns:p14="http://schemas.microsoft.com/office/powerpoint/2010/main" val="3250083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3BD10-2632-C944-B300-C1ABE12F0B2C}"/>
              </a:ext>
            </a:extLst>
          </p:cNvPr>
          <p:cNvSpPr>
            <a:spLocks noGrp="1"/>
          </p:cNvSpPr>
          <p:nvPr>
            <p:ph type="title"/>
          </p:nvPr>
        </p:nvSpPr>
        <p:spPr/>
        <p:txBody>
          <a:bodyPr/>
          <a:lstStyle/>
          <a:p>
            <a:r>
              <a:rPr lang="en-IN" sz="3200" dirty="0"/>
              <a:t>MISSING VALUES TREATMENT</a:t>
            </a:r>
          </a:p>
        </p:txBody>
      </p:sp>
      <p:sp>
        <p:nvSpPr>
          <p:cNvPr id="3" name="Content Placeholder 2">
            <a:extLst>
              <a:ext uri="{FF2B5EF4-FFF2-40B4-BE49-F238E27FC236}">
                <a16:creationId xmlns:a16="http://schemas.microsoft.com/office/drawing/2014/main" id="{39E7E4A6-AB12-54FF-799F-2013461CD7E0}"/>
              </a:ext>
            </a:extLst>
          </p:cNvPr>
          <p:cNvSpPr>
            <a:spLocks noGrp="1"/>
          </p:cNvSpPr>
          <p:nvPr>
            <p:ph idx="1"/>
          </p:nvPr>
        </p:nvSpPr>
        <p:spPr>
          <a:xfrm>
            <a:off x="1066800" y="2450667"/>
            <a:ext cx="10058400" cy="4158114"/>
          </a:xfrm>
        </p:spPr>
        <p:txBody>
          <a:bodyPr>
            <a:normAutofit/>
          </a:bodyPr>
          <a:lstStyle/>
          <a:p>
            <a:pPr marL="342900" lvl="0" indent="-342900" algn="just">
              <a:lnSpc>
                <a:spcPct val="150000"/>
              </a:lnSpc>
              <a:spcBef>
                <a:spcPts val="1080"/>
              </a:spcBef>
              <a:buFont typeface="+mj-lt"/>
              <a:buAutoNum type="romanLcPeriod"/>
            </a:pPr>
            <a:r>
              <a:rPr lang="en-US" sz="1600" dirty="0">
                <a:effectLst/>
                <a:ea typeface="Calibri" panose="020F0502020204030204" pitchFamily="34" charset="0"/>
              </a:rPr>
              <a:t>Treating missing values of postal votes by fillna() function</a:t>
            </a:r>
            <a:endParaRPr lang="en-IN" sz="1600" dirty="0">
              <a:effectLst/>
              <a:ea typeface="Calibri" panose="020F0502020204030204" pitchFamily="34" charset="0"/>
            </a:endParaRPr>
          </a:p>
          <a:p>
            <a:pPr marL="342900" lvl="0" indent="-342900" algn="just">
              <a:lnSpc>
                <a:spcPct val="150000"/>
              </a:lnSpc>
              <a:spcBef>
                <a:spcPts val="1080"/>
              </a:spcBef>
              <a:buFont typeface="+mj-lt"/>
              <a:buAutoNum type="romanLcPeriod"/>
            </a:pPr>
            <a:r>
              <a:rPr lang="en-US" sz="1600" dirty="0">
                <a:effectLst/>
                <a:ea typeface="Calibri" panose="020F0502020204030204" pitchFamily="34" charset="0"/>
              </a:rPr>
              <a:t>Treating missing value of Assets_in num by mean imputation.</a:t>
            </a:r>
            <a:endParaRPr lang="en-IN" sz="1600" dirty="0">
              <a:effectLst/>
              <a:ea typeface="Calibri" panose="020F0502020204030204" pitchFamily="34" charset="0"/>
            </a:endParaRPr>
          </a:p>
          <a:p>
            <a:pPr marL="342900" lvl="0" indent="-342900" algn="just">
              <a:lnSpc>
                <a:spcPct val="150000"/>
              </a:lnSpc>
              <a:spcBef>
                <a:spcPts val="1080"/>
              </a:spcBef>
              <a:buFont typeface="+mj-lt"/>
              <a:buAutoNum type="romanLcPeriod"/>
            </a:pPr>
            <a:r>
              <a:rPr lang="en-US" sz="1600" dirty="0">
                <a:effectLst/>
                <a:ea typeface="Calibri" panose="020F0502020204030204" pitchFamily="34" charset="0"/>
              </a:rPr>
              <a:t>Treating null values of Criminal cases using interpolation technique.</a:t>
            </a:r>
            <a:endParaRPr lang="en-IN" sz="1600" dirty="0">
              <a:effectLst/>
              <a:ea typeface="Calibri" panose="020F0502020204030204" pitchFamily="34" charset="0"/>
            </a:endParaRPr>
          </a:p>
          <a:p>
            <a:pPr marL="342900" lvl="0" indent="-342900" algn="just">
              <a:lnSpc>
                <a:spcPct val="150000"/>
              </a:lnSpc>
              <a:spcBef>
                <a:spcPts val="1080"/>
              </a:spcBef>
              <a:buFont typeface="+mj-lt"/>
              <a:buAutoNum type="romanLcPeriod"/>
            </a:pPr>
            <a:r>
              <a:rPr lang="en-US" sz="1600" dirty="0">
                <a:effectLst/>
                <a:ea typeface="Calibri" panose="020F0502020204030204" pitchFamily="34" charset="0"/>
              </a:rPr>
              <a:t>Since our dataset contains Election details, we have NOTA in it. NOTA, or "None of the Above", is the option which enables the voter to officially register a vote of rejection for all candidates who are contesting. If a voter chooses to press NOTA it indicates that the voter has not chosen to vote for any of the party.</a:t>
            </a:r>
            <a:r>
              <a:rPr lang="en-IN" sz="1600" dirty="0">
                <a:ea typeface="Calibri" panose="020F0502020204030204" pitchFamily="34" charset="0"/>
              </a:rPr>
              <a:t> </a:t>
            </a:r>
            <a:r>
              <a:rPr lang="en-US" sz="1600" dirty="0">
                <a:effectLst/>
                <a:ea typeface="Calibri" panose="020F0502020204030204" pitchFamily="34" charset="0"/>
              </a:rPr>
              <a:t>NOTA does not have Gender, Category, Age, Symbol. </a:t>
            </a:r>
            <a:endParaRPr lang="en-IN" sz="1600" dirty="0">
              <a:effectLst/>
              <a:ea typeface="Calibri" panose="020F0502020204030204" pitchFamily="34" charset="0"/>
            </a:endParaRPr>
          </a:p>
          <a:p>
            <a:pPr marL="457200" algn="just">
              <a:lnSpc>
                <a:spcPct val="150000"/>
              </a:lnSpc>
            </a:pPr>
            <a:r>
              <a:rPr lang="en-US" sz="1600" dirty="0">
                <a:effectLst/>
                <a:ea typeface="Calibri" panose="020F0502020204030204" pitchFamily="34" charset="0"/>
              </a:rPr>
              <a:t>So presence of missing values in that columns does not take any effect on our data.</a:t>
            </a:r>
            <a:endParaRPr lang="en-IN" sz="1600" dirty="0">
              <a:effectLst/>
              <a:ea typeface="Calibri" panose="020F0502020204030204" pitchFamily="34" charset="0"/>
            </a:endParaRPr>
          </a:p>
          <a:p>
            <a:endParaRPr lang="en-IN" dirty="0"/>
          </a:p>
        </p:txBody>
      </p:sp>
    </p:spTree>
    <p:extLst>
      <p:ext uri="{BB962C8B-B14F-4D97-AF65-F5344CB8AC3E}">
        <p14:creationId xmlns:p14="http://schemas.microsoft.com/office/powerpoint/2010/main" val="2897272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B2E9E-957B-C7CF-599E-674280828AA4}"/>
              </a:ext>
            </a:extLst>
          </p:cNvPr>
          <p:cNvSpPr>
            <a:spLocks noGrp="1"/>
          </p:cNvSpPr>
          <p:nvPr>
            <p:ph type="title"/>
          </p:nvPr>
        </p:nvSpPr>
        <p:spPr>
          <a:xfrm>
            <a:off x="1154954" y="932329"/>
            <a:ext cx="8786905" cy="815788"/>
          </a:xfrm>
        </p:spPr>
        <p:txBody>
          <a:bodyPr>
            <a:normAutofit fontScale="90000"/>
          </a:bodyPr>
          <a:lstStyle/>
          <a:p>
            <a:r>
              <a:rPr lang="en-US" i="0" dirty="0">
                <a:solidFill>
                  <a:schemeClr val="bg1"/>
                </a:solidFill>
                <a:effectLst/>
              </a:rPr>
              <a:t>Heat map after treating missing values</a:t>
            </a:r>
            <a:br>
              <a:rPr lang="en-US"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59F50F95-8121-951D-718C-3ABC6BC8D31F}"/>
              </a:ext>
            </a:extLst>
          </p:cNvPr>
          <p:cNvPicPr>
            <a:picLocks noGrp="1" noChangeAspect="1"/>
          </p:cNvPicPr>
          <p:nvPr>
            <p:ph idx="1"/>
          </p:nvPr>
        </p:nvPicPr>
        <p:blipFill>
          <a:blip r:embed="rId2"/>
          <a:stretch>
            <a:fillRect/>
          </a:stretch>
        </p:blipFill>
        <p:spPr>
          <a:xfrm>
            <a:off x="1030941" y="2581500"/>
            <a:ext cx="3918992" cy="3740976"/>
          </a:xfrm>
        </p:spPr>
      </p:pic>
      <p:sp>
        <p:nvSpPr>
          <p:cNvPr id="3" name="TextBox 2">
            <a:extLst>
              <a:ext uri="{FF2B5EF4-FFF2-40B4-BE49-F238E27FC236}">
                <a16:creationId xmlns:a16="http://schemas.microsoft.com/office/drawing/2014/main" id="{D801C4A1-4A49-520A-D25E-2C4F7ABC9638}"/>
              </a:ext>
            </a:extLst>
          </p:cNvPr>
          <p:cNvSpPr txBox="1"/>
          <p:nvPr/>
        </p:nvSpPr>
        <p:spPr>
          <a:xfrm>
            <a:off x="5782235" y="2357718"/>
            <a:ext cx="5002306" cy="3970318"/>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algn="just">
              <a:lnSpc>
                <a:spcPct val="150000"/>
              </a:lnSpc>
            </a:pPr>
            <a:r>
              <a:rPr lang="en-US" sz="1600" dirty="0">
                <a:effectLst/>
                <a:ea typeface="Calibri" panose="020F0502020204030204" pitchFamily="34" charset="0"/>
              </a:rPr>
              <a:t>Only missing value which is left untreated is Educational Qualification of the Candidates. Since the type of the missing value is categorical, we are left with little imputation options. So that missing values cannot be treated. Our data set has Educational Qualifications of the Candidates who have won the Elections and we performed EDA on the winning candidates only.</a:t>
            </a:r>
            <a:endParaRPr lang="en-IN" sz="1600" dirty="0">
              <a:effectLst/>
              <a:ea typeface="Calibri" panose="020F0502020204030204" pitchFamily="34" charset="0"/>
            </a:endParaRPr>
          </a:p>
          <a:p>
            <a:endParaRPr lang="en-IN" dirty="0"/>
          </a:p>
        </p:txBody>
      </p:sp>
    </p:spTree>
    <p:extLst>
      <p:ext uri="{BB962C8B-B14F-4D97-AF65-F5344CB8AC3E}">
        <p14:creationId xmlns:p14="http://schemas.microsoft.com/office/powerpoint/2010/main" val="843311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A657-4DD9-67E6-898D-88A8BD27E201}"/>
              </a:ext>
            </a:extLst>
          </p:cNvPr>
          <p:cNvSpPr>
            <a:spLocks noGrp="1"/>
          </p:cNvSpPr>
          <p:nvPr>
            <p:ph type="title"/>
          </p:nvPr>
        </p:nvSpPr>
        <p:spPr/>
        <p:txBody>
          <a:bodyPr/>
          <a:lstStyle/>
          <a:p>
            <a:r>
              <a:rPr lang="en-IN" sz="3200" dirty="0">
                <a:latin typeface="+mn-lt"/>
              </a:rPr>
              <a:t>DATA SET INFORMATION</a:t>
            </a:r>
          </a:p>
        </p:txBody>
      </p:sp>
      <p:pic>
        <p:nvPicPr>
          <p:cNvPr id="5" name="Content Placeholder 4">
            <a:extLst>
              <a:ext uri="{FF2B5EF4-FFF2-40B4-BE49-F238E27FC236}">
                <a16:creationId xmlns:a16="http://schemas.microsoft.com/office/drawing/2014/main" id="{BD9018C8-9855-40B1-3E41-7F9E3E951D34}"/>
              </a:ext>
            </a:extLst>
          </p:cNvPr>
          <p:cNvPicPr>
            <a:picLocks noGrp="1" noChangeAspect="1"/>
          </p:cNvPicPr>
          <p:nvPr>
            <p:ph idx="1"/>
          </p:nvPr>
        </p:nvPicPr>
        <p:blipFill>
          <a:blip r:embed="rId2"/>
          <a:stretch>
            <a:fillRect/>
          </a:stretch>
        </p:blipFill>
        <p:spPr>
          <a:xfrm>
            <a:off x="842682" y="2671481"/>
            <a:ext cx="3514165" cy="3543925"/>
          </a:xfrm>
        </p:spPr>
      </p:pic>
      <p:pic>
        <p:nvPicPr>
          <p:cNvPr id="7" name="Picture 6">
            <a:extLst>
              <a:ext uri="{FF2B5EF4-FFF2-40B4-BE49-F238E27FC236}">
                <a16:creationId xmlns:a16="http://schemas.microsoft.com/office/drawing/2014/main" id="{09A6D95A-775D-3950-C836-9C5C5B7EC59C}"/>
              </a:ext>
            </a:extLst>
          </p:cNvPr>
          <p:cNvPicPr>
            <a:picLocks noChangeAspect="1"/>
          </p:cNvPicPr>
          <p:nvPr/>
        </p:nvPicPr>
        <p:blipFill>
          <a:blip r:embed="rId3"/>
          <a:stretch>
            <a:fillRect/>
          </a:stretch>
        </p:blipFill>
        <p:spPr>
          <a:xfrm>
            <a:off x="4842117" y="3191434"/>
            <a:ext cx="6812187" cy="2267087"/>
          </a:xfrm>
          <a:prstGeom prst="rect">
            <a:avLst/>
          </a:prstGeom>
        </p:spPr>
      </p:pic>
    </p:spTree>
    <p:extLst>
      <p:ext uri="{BB962C8B-B14F-4D97-AF65-F5344CB8AC3E}">
        <p14:creationId xmlns:p14="http://schemas.microsoft.com/office/powerpoint/2010/main" val="1462053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7D7CD-0424-A39E-08AF-2CB9E8785FE0}"/>
              </a:ext>
            </a:extLst>
          </p:cNvPr>
          <p:cNvSpPr>
            <a:spLocks noGrp="1"/>
          </p:cNvSpPr>
          <p:nvPr>
            <p:ph type="ctrTitle"/>
          </p:nvPr>
        </p:nvSpPr>
        <p:spPr>
          <a:xfrm>
            <a:off x="2375647" y="2545976"/>
            <a:ext cx="7781365" cy="1021169"/>
          </a:xfrm>
        </p:spPr>
        <p:txBody>
          <a:bodyPr/>
          <a:lstStyle/>
          <a:p>
            <a:r>
              <a:rPr lang="en-US" dirty="0"/>
              <a:t>    </a:t>
            </a:r>
            <a:r>
              <a:rPr lang="en-US" sz="7200" dirty="0"/>
              <a:t>VISUALIZATIONS</a:t>
            </a:r>
            <a:endParaRPr lang="en-IN" dirty="0"/>
          </a:p>
        </p:txBody>
      </p:sp>
    </p:spTree>
    <p:extLst>
      <p:ext uri="{BB962C8B-B14F-4D97-AF65-F5344CB8AC3E}">
        <p14:creationId xmlns:p14="http://schemas.microsoft.com/office/powerpoint/2010/main" val="2998883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D8DAA-30AF-7C5E-204B-9417625BC2C7}"/>
              </a:ext>
            </a:extLst>
          </p:cNvPr>
          <p:cNvSpPr>
            <a:spLocks noGrp="1"/>
          </p:cNvSpPr>
          <p:nvPr>
            <p:ph type="title"/>
          </p:nvPr>
        </p:nvSpPr>
        <p:spPr>
          <a:xfrm>
            <a:off x="788895" y="555813"/>
            <a:ext cx="9699812" cy="1506070"/>
          </a:xfrm>
        </p:spPr>
        <p:txBody>
          <a:bodyPr>
            <a:noAutofit/>
          </a:bodyPr>
          <a:lstStyle/>
          <a:p>
            <a:r>
              <a:rPr lang="en-IN" sz="3200" dirty="0"/>
              <a:t>SUNBURST IMAGE OF ALL DISTRICTS AND CONSTITUENCIES AND THEIR TOTAL ELECTORS</a:t>
            </a:r>
          </a:p>
        </p:txBody>
      </p:sp>
      <p:pic>
        <p:nvPicPr>
          <p:cNvPr id="5" name="Content Placeholder 4">
            <a:extLst>
              <a:ext uri="{FF2B5EF4-FFF2-40B4-BE49-F238E27FC236}">
                <a16:creationId xmlns:a16="http://schemas.microsoft.com/office/drawing/2014/main" id="{A1B52A7E-50B8-CAED-7535-EC9407F70804}"/>
              </a:ext>
            </a:extLst>
          </p:cNvPr>
          <p:cNvPicPr>
            <a:picLocks noGrp="1" noChangeAspect="1"/>
          </p:cNvPicPr>
          <p:nvPr>
            <p:ph idx="1"/>
          </p:nvPr>
        </p:nvPicPr>
        <p:blipFill>
          <a:blip r:embed="rId2"/>
          <a:stretch>
            <a:fillRect/>
          </a:stretch>
        </p:blipFill>
        <p:spPr>
          <a:xfrm>
            <a:off x="1173630" y="3528674"/>
            <a:ext cx="8544111" cy="2929964"/>
          </a:xfrm>
        </p:spPr>
      </p:pic>
    </p:spTree>
    <p:extLst>
      <p:ext uri="{BB962C8B-B14F-4D97-AF65-F5344CB8AC3E}">
        <p14:creationId xmlns:p14="http://schemas.microsoft.com/office/powerpoint/2010/main" val="2243498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81F94-9FCF-1537-E926-005FB5510E9E}"/>
              </a:ext>
            </a:extLst>
          </p:cNvPr>
          <p:cNvSpPr>
            <a:spLocks noGrp="1"/>
          </p:cNvSpPr>
          <p:nvPr>
            <p:ph type="title"/>
          </p:nvPr>
        </p:nvSpPr>
        <p:spPr>
          <a:xfrm>
            <a:off x="957730" y="830233"/>
            <a:ext cx="8761413" cy="706964"/>
          </a:xfrm>
        </p:spPr>
        <p:txBody>
          <a:bodyPr>
            <a:normAutofit fontScale="90000"/>
          </a:bodyPr>
          <a:lstStyle/>
          <a:p>
            <a:br>
              <a:rPr lang="en-US" sz="1600" b="0" i="0" dirty="0">
                <a:solidFill>
                  <a:srgbClr val="000000"/>
                </a:solidFill>
                <a:effectLst/>
                <a:latin typeface="Helvetica Neue"/>
              </a:rPr>
            </a:br>
            <a:r>
              <a:rPr lang="en-US" b="0" i="0" dirty="0">
                <a:solidFill>
                  <a:schemeClr val="bg1"/>
                </a:solidFill>
                <a:effectLst/>
              </a:rPr>
              <a:t>Contd..</a:t>
            </a:r>
            <a:endParaRPr lang="en-IN" sz="1600" dirty="0">
              <a:solidFill>
                <a:schemeClr val="bg1"/>
              </a:solidFill>
            </a:endParaRPr>
          </a:p>
        </p:txBody>
      </p:sp>
      <p:pic>
        <p:nvPicPr>
          <p:cNvPr id="5" name="Content Placeholder 4">
            <a:extLst>
              <a:ext uri="{FF2B5EF4-FFF2-40B4-BE49-F238E27FC236}">
                <a16:creationId xmlns:a16="http://schemas.microsoft.com/office/drawing/2014/main" id="{CE842485-BB6E-3FBA-65F8-5C88C11AE026}"/>
              </a:ext>
            </a:extLst>
          </p:cNvPr>
          <p:cNvPicPr>
            <a:picLocks noGrp="1" noChangeAspect="1"/>
          </p:cNvPicPr>
          <p:nvPr>
            <p:ph idx="1"/>
          </p:nvPr>
        </p:nvPicPr>
        <p:blipFill>
          <a:blip r:embed="rId2"/>
          <a:stretch>
            <a:fillRect/>
          </a:stretch>
        </p:blipFill>
        <p:spPr>
          <a:xfrm>
            <a:off x="246054" y="2675218"/>
            <a:ext cx="6215640" cy="3416300"/>
          </a:xfrm>
        </p:spPr>
      </p:pic>
      <p:sp>
        <p:nvSpPr>
          <p:cNvPr id="3" name="TextBox 2">
            <a:extLst>
              <a:ext uri="{FF2B5EF4-FFF2-40B4-BE49-F238E27FC236}">
                <a16:creationId xmlns:a16="http://schemas.microsoft.com/office/drawing/2014/main" id="{3F742E97-90DB-6207-0DBA-940858A3CAB8}"/>
              </a:ext>
            </a:extLst>
          </p:cNvPr>
          <p:cNvSpPr txBox="1"/>
          <p:nvPr/>
        </p:nvSpPr>
        <p:spPr>
          <a:xfrm>
            <a:off x="6813176" y="2727840"/>
            <a:ext cx="4634753" cy="3363678"/>
          </a:xfrm>
          <a:prstGeom prst="rect">
            <a:avLst/>
          </a:prstGeom>
          <a:noFill/>
        </p:spPr>
        <p:txBody>
          <a:bodyPr wrap="square" rtlCol="0">
            <a:spAutoFit/>
          </a:bodyPr>
          <a:lstStyle/>
          <a:p>
            <a:pPr>
              <a:lnSpc>
                <a:spcPct val="150000"/>
              </a:lnSpc>
            </a:pPr>
            <a:r>
              <a:rPr lang="en-US" sz="1800" b="1" i="0" dirty="0">
                <a:solidFill>
                  <a:srgbClr val="000000"/>
                </a:solidFill>
                <a:effectLst/>
              </a:rPr>
              <a:t>Sunburst Plot</a:t>
            </a:r>
            <a:br>
              <a:rPr lang="en-US" sz="1800" b="0" i="0" dirty="0">
                <a:solidFill>
                  <a:srgbClr val="000000"/>
                </a:solidFill>
                <a:effectLst/>
              </a:rPr>
            </a:br>
            <a:r>
              <a:rPr lang="en-US" sz="1800" b="0" i="0" dirty="0">
                <a:solidFill>
                  <a:srgbClr val="000000"/>
                </a:solidFill>
                <a:effectLst/>
              </a:rPr>
              <a:t>Sunburst plots visualize hierarchical data spanning outwards radially from root to leaves. Similar to Icicle charts and </a:t>
            </a:r>
            <a:r>
              <a:rPr lang="en-US" sz="1800" b="0" i="0" dirty="0" err="1">
                <a:solidFill>
                  <a:srgbClr val="000000"/>
                </a:solidFill>
                <a:effectLst/>
              </a:rPr>
              <a:t>Treemaps</a:t>
            </a:r>
            <a:r>
              <a:rPr lang="en-US" sz="1800" b="0" i="0" dirty="0">
                <a:solidFill>
                  <a:srgbClr val="000000"/>
                </a:solidFill>
                <a:effectLst/>
              </a:rPr>
              <a:t>, the hierarchy is defined by labels and parents attributes. The root starts from the center and children are added to the outer rings.</a:t>
            </a:r>
            <a:endParaRPr lang="en-IN" dirty="0"/>
          </a:p>
        </p:txBody>
      </p:sp>
    </p:spTree>
    <p:extLst>
      <p:ext uri="{BB962C8B-B14F-4D97-AF65-F5344CB8AC3E}">
        <p14:creationId xmlns:p14="http://schemas.microsoft.com/office/powerpoint/2010/main" val="148586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F2E81-2850-5190-1B2A-2CFEBE99F6DD}"/>
              </a:ext>
            </a:extLst>
          </p:cNvPr>
          <p:cNvSpPr>
            <a:spLocks noGrp="1"/>
          </p:cNvSpPr>
          <p:nvPr>
            <p:ph type="title"/>
          </p:nvPr>
        </p:nvSpPr>
        <p:spPr>
          <a:xfrm>
            <a:off x="681319" y="663388"/>
            <a:ext cx="8650940" cy="1344706"/>
          </a:xfrm>
        </p:spPr>
        <p:txBody>
          <a:bodyPr>
            <a:noAutofit/>
          </a:bodyPr>
          <a:lstStyle/>
          <a:p>
            <a:r>
              <a:rPr lang="en-IN" sz="2800" dirty="0"/>
              <a:t>DISTRIBUTION OF CONSTITUENCIES OVER ALL DISTRICT</a:t>
            </a:r>
          </a:p>
        </p:txBody>
      </p:sp>
      <p:pic>
        <p:nvPicPr>
          <p:cNvPr id="5" name="Content Placeholder 4">
            <a:extLst>
              <a:ext uri="{FF2B5EF4-FFF2-40B4-BE49-F238E27FC236}">
                <a16:creationId xmlns:a16="http://schemas.microsoft.com/office/drawing/2014/main" id="{9BB529F9-2150-A08A-7BE3-58044A95844E}"/>
              </a:ext>
            </a:extLst>
          </p:cNvPr>
          <p:cNvPicPr>
            <a:picLocks noGrp="1" noChangeAspect="1"/>
          </p:cNvPicPr>
          <p:nvPr>
            <p:ph idx="1"/>
          </p:nvPr>
        </p:nvPicPr>
        <p:blipFill>
          <a:blip r:embed="rId2"/>
          <a:stretch>
            <a:fillRect/>
          </a:stretch>
        </p:blipFill>
        <p:spPr>
          <a:xfrm>
            <a:off x="968187" y="2471596"/>
            <a:ext cx="9735671" cy="2962904"/>
          </a:xfrm>
        </p:spPr>
      </p:pic>
    </p:spTree>
    <p:extLst>
      <p:ext uri="{BB962C8B-B14F-4D97-AF65-F5344CB8AC3E}">
        <p14:creationId xmlns:p14="http://schemas.microsoft.com/office/powerpoint/2010/main" val="3858431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D464E-444C-417A-8554-79663721A083}"/>
              </a:ext>
            </a:extLst>
          </p:cNvPr>
          <p:cNvSpPr>
            <a:spLocks noGrp="1"/>
          </p:cNvSpPr>
          <p:nvPr>
            <p:ph type="title"/>
          </p:nvPr>
        </p:nvSpPr>
        <p:spPr>
          <a:xfrm>
            <a:off x="851647" y="645459"/>
            <a:ext cx="9287435" cy="1317811"/>
          </a:xfrm>
        </p:spPr>
        <p:txBody>
          <a:bodyPr/>
          <a:lstStyle/>
          <a:p>
            <a:pPr algn="ctr"/>
            <a:r>
              <a:rPr lang="en-IN" sz="3200" b="1" dirty="0">
                <a:effectLst>
                  <a:outerShdw blurRad="38100" dist="38100" dir="2700000" algn="tl">
                    <a:srgbClr val="000000">
                      <a:alpha val="43137"/>
                    </a:srgbClr>
                  </a:outerShdw>
                </a:effectLst>
              </a:rPr>
              <a:t>Under The Guidance Of </a:t>
            </a:r>
            <a:br>
              <a:rPr lang="en-IN" sz="3200" b="1" dirty="0"/>
            </a:br>
            <a:r>
              <a:rPr lang="en-IN" sz="3200" b="1" dirty="0"/>
              <a:t>Prof. Rushi Kumar</a:t>
            </a:r>
          </a:p>
        </p:txBody>
      </p:sp>
      <p:sp>
        <p:nvSpPr>
          <p:cNvPr id="3" name="Content Placeholder 2">
            <a:extLst>
              <a:ext uri="{FF2B5EF4-FFF2-40B4-BE49-F238E27FC236}">
                <a16:creationId xmlns:a16="http://schemas.microsoft.com/office/drawing/2014/main" id="{1A46C562-2632-468E-8E3D-C5941A8627F6}"/>
              </a:ext>
            </a:extLst>
          </p:cNvPr>
          <p:cNvSpPr>
            <a:spLocks noGrp="1"/>
          </p:cNvSpPr>
          <p:nvPr>
            <p:ph idx="1"/>
          </p:nvPr>
        </p:nvSpPr>
        <p:spPr>
          <a:xfrm>
            <a:off x="1426393" y="2969443"/>
            <a:ext cx="8712689" cy="2821757"/>
          </a:xfrm>
        </p:spPr>
        <p:txBody>
          <a:bodyPr>
            <a:normAutofit/>
          </a:bodyPr>
          <a:lstStyle/>
          <a:p>
            <a:pPr marL="0" indent="0" algn="ctr">
              <a:buNone/>
            </a:pPr>
            <a:r>
              <a:rPr lang="en-IN" sz="2000" dirty="0"/>
              <a:t>Presented by </a:t>
            </a:r>
          </a:p>
          <a:p>
            <a:pPr marL="0" indent="0" algn="ctr">
              <a:buNone/>
            </a:pPr>
            <a:r>
              <a:rPr lang="en-IN" sz="2000" dirty="0"/>
              <a:t>               1. Anudeep Sidhanthi (21MDT0032)</a:t>
            </a:r>
          </a:p>
          <a:p>
            <a:pPr marL="0" indent="0" algn="ctr">
              <a:buNone/>
            </a:pPr>
            <a:r>
              <a:rPr lang="en-IN" sz="2000" dirty="0"/>
              <a:t>2. Palak Goel(21MDT0041)</a:t>
            </a:r>
          </a:p>
          <a:p>
            <a:pPr marL="0" indent="0" algn="ctr">
              <a:buNone/>
            </a:pPr>
            <a:r>
              <a:rPr lang="en-IN" sz="2000" dirty="0"/>
              <a:t>Department Of Mathematics,</a:t>
            </a:r>
          </a:p>
          <a:p>
            <a:pPr marL="0" indent="0" algn="ctr">
              <a:buNone/>
            </a:pPr>
            <a:r>
              <a:rPr lang="en-IN" sz="2000" dirty="0"/>
              <a:t>Vellore Institute Of Technology, Tamil Nadu , India</a:t>
            </a:r>
          </a:p>
        </p:txBody>
      </p:sp>
    </p:spTree>
    <p:extLst>
      <p:ext uri="{BB962C8B-B14F-4D97-AF65-F5344CB8AC3E}">
        <p14:creationId xmlns:p14="http://schemas.microsoft.com/office/powerpoint/2010/main" val="708165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B81DD60-7004-7F16-8043-29A48481227D}"/>
              </a:ext>
            </a:extLst>
          </p:cNvPr>
          <p:cNvPicPr>
            <a:picLocks noGrp="1" noChangeAspect="1"/>
          </p:cNvPicPr>
          <p:nvPr>
            <p:ph idx="1"/>
          </p:nvPr>
        </p:nvPicPr>
        <p:blipFill>
          <a:blip r:embed="rId2"/>
          <a:stretch>
            <a:fillRect/>
          </a:stretch>
        </p:blipFill>
        <p:spPr>
          <a:xfrm>
            <a:off x="332167" y="478602"/>
            <a:ext cx="11393669" cy="3710343"/>
          </a:xfrm>
        </p:spPr>
      </p:pic>
      <p:sp>
        <p:nvSpPr>
          <p:cNvPr id="3" name="TextBox 2">
            <a:extLst>
              <a:ext uri="{FF2B5EF4-FFF2-40B4-BE49-F238E27FC236}">
                <a16:creationId xmlns:a16="http://schemas.microsoft.com/office/drawing/2014/main" id="{C4988E0F-5468-26F3-1DA4-F616D6574EAC}"/>
              </a:ext>
            </a:extLst>
          </p:cNvPr>
          <p:cNvSpPr txBox="1"/>
          <p:nvPr/>
        </p:nvSpPr>
        <p:spPr>
          <a:xfrm>
            <a:off x="811541" y="4715435"/>
            <a:ext cx="9506836" cy="1522853"/>
          </a:xfrm>
          <a:prstGeom prst="rect">
            <a:avLst/>
          </a:prstGeom>
          <a:noFill/>
        </p:spPr>
        <p:txBody>
          <a:bodyPr wrap="square" rtlCol="0">
            <a:spAutoFit/>
          </a:bodyPr>
          <a:lstStyle/>
          <a:p>
            <a:pPr algn="just">
              <a:lnSpc>
                <a:spcPct val="150000"/>
              </a:lnSpc>
            </a:pPr>
            <a:r>
              <a:rPr lang="en-US" sz="1600" b="1" i="0" dirty="0">
                <a:solidFill>
                  <a:srgbClr val="000000"/>
                </a:solidFill>
                <a:effectLst/>
              </a:rPr>
              <a:t>Observation:</a:t>
            </a:r>
            <a:r>
              <a:rPr lang="en-US" sz="1600" b="0" i="0" dirty="0">
                <a:solidFill>
                  <a:srgbClr val="000000"/>
                </a:solidFill>
                <a:effectLst/>
              </a:rPr>
              <a:t> North Delhi District has the most number of constituencies followed by Central, NorthWest, South East South West and West Delhi. Number of constituecies are directly proportional to the population of that district. North Delhi has the highest population since it has most(8) constituencies</a:t>
            </a:r>
            <a:endParaRPr lang="en-IN" sz="1600" dirty="0"/>
          </a:p>
        </p:txBody>
      </p:sp>
    </p:spTree>
    <p:extLst>
      <p:ext uri="{BB962C8B-B14F-4D97-AF65-F5344CB8AC3E}">
        <p14:creationId xmlns:p14="http://schemas.microsoft.com/office/powerpoint/2010/main" val="4103224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E9D5-C570-C547-1C13-91AB58BA42F4}"/>
              </a:ext>
            </a:extLst>
          </p:cNvPr>
          <p:cNvSpPr>
            <a:spLocks noGrp="1"/>
          </p:cNvSpPr>
          <p:nvPr>
            <p:ph type="title"/>
          </p:nvPr>
        </p:nvSpPr>
        <p:spPr>
          <a:xfrm>
            <a:off x="-806824" y="400547"/>
            <a:ext cx="13922188" cy="1754326"/>
          </a:xfrm>
        </p:spPr>
        <p:txBody>
          <a:bodyPr>
            <a:normAutofit/>
          </a:bodyPr>
          <a:lstStyle/>
          <a:p>
            <a:pPr algn="ctr"/>
            <a:r>
              <a:rPr lang="en-IN" sz="3200" dirty="0">
                <a:latin typeface="Bodoni MT" panose="02070603080606020203" pitchFamily="18" charset="0"/>
              </a:rPr>
              <a:t>CONSTITUENCIES VS DISTRICT WISE PARTICIPATION</a:t>
            </a:r>
          </a:p>
        </p:txBody>
      </p:sp>
      <p:pic>
        <p:nvPicPr>
          <p:cNvPr id="5" name="Content Placeholder 4">
            <a:extLst>
              <a:ext uri="{FF2B5EF4-FFF2-40B4-BE49-F238E27FC236}">
                <a16:creationId xmlns:a16="http://schemas.microsoft.com/office/drawing/2014/main" id="{51209DC1-E9DB-DEA3-BE34-C357B8CCF17A}"/>
              </a:ext>
            </a:extLst>
          </p:cNvPr>
          <p:cNvPicPr>
            <a:picLocks noGrp="1" noChangeAspect="1"/>
          </p:cNvPicPr>
          <p:nvPr>
            <p:ph idx="1"/>
          </p:nvPr>
        </p:nvPicPr>
        <p:blipFill>
          <a:blip r:embed="rId2"/>
          <a:stretch>
            <a:fillRect/>
          </a:stretch>
        </p:blipFill>
        <p:spPr>
          <a:xfrm>
            <a:off x="1030941" y="2328159"/>
            <a:ext cx="8848163" cy="1837472"/>
          </a:xfrm>
        </p:spPr>
      </p:pic>
    </p:spTree>
    <p:extLst>
      <p:ext uri="{BB962C8B-B14F-4D97-AF65-F5344CB8AC3E}">
        <p14:creationId xmlns:p14="http://schemas.microsoft.com/office/powerpoint/2010/main" val="1239041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5B056069-0CCC-B118-05C3-42F64FA7164E}"/>
              </a:ext>
            </a:extLst>
          </p:cNvPr>
          <p:cNvPicPr>
            <a:picLocks noGrp="1" noChangeAspect="1"/>
          </p:cNvPicPr>
          <p:nvPr>
            <p:ph idx="1"/>
          </p:nvPr>
        </p:nvPicPr>
        <p:blipFill>
          <a:blip r:embed="rId2"/>
          <a:stretch>
            <a:fillRect/>
          </a:stretch>
        </p:blipFill>
        <p:spPr>
          <a:xfrm>
            <a:off x="332628" y="2708397"/>
            <a:ext cx="5888729" cy="3032500"/>
          </a:xfrm>
        </p:spPr>
      </p:pic>
      <p:sp>
        <p:nvSpPr>
          <p:cNvPr id="5" name="TextBox 4">
            <a:extLst>
              <a:ext uri="{FF2B5EF4-FFF2-40B4-BE49-F238E27FC236}">
                <a16:creationId xmlns:a16="http://schemas.microsoft.com/office/drawing/2014/main" id="{F11857A9-9FDC-B304-5016-7108215C0097}"/>
              </a:ext>
            </a:extLst>
          </p:cNvPr>
          <p:cNvSpPr txBox="1"/>
          <p:nvPr/>
        </p:nvSpPr>
        <p:spPr>
          <a:xfrm>
            <a:off x="6892925" y="2681502"/>
            <a:ext cx="4966447" cy="3139321"/>
          </a:xfrm>
          <a:prstGeom prst="rect">
            <a:avLst/>
          </a:prstGeom>
          <a:noFill/>
        </p:spPr>
        <p:txBody>
          <a:bodyPr wrap="square">
            <a:spAutoFit/>
          </a:bodyPr>
          <a:lstStyle/>
          <a:p>
            <a:r>
              <a:rPr lang="en-US" sz="1800" b="1" i="0" dirty="0">
                <a:solidFill>
                  <a:srgbClr val="000000"/>
                </a:solidFill>
                <a:effectLst/>
                <a:latin typeface="Arial Narrow" panose="020B0606020202030204" pitchFamily="34" charset="0"/>
              </a:rPr>
              <a:t>Observation </a:t>
            </a:r>
            <a:r>
              <a:rPr lang="en-US" sz="1800" b="0" i="0" dirty="0">
                <a:solidFill>
                  <a:srgbClr val="000000"/>
                </a:solidFill>
                <a:effectLst/>
                <a:latin typeface="Arial Narrow" panose="020B0606020202030204" pitchFamily="34" charset="0"/>
              </a:rPr>
              <a:t>: The Aam Aadmi Party(AAP) has participated in all the constituencies over Delhi, followed by Bahujan Samaj Party who contested in 68 Constituencies and third party in the list is </a:t>
            </a:r>
            <a:r>
              <a:rPr lang="en-US" sz="1800" b="0" i="0" dirty="0" err="1">
                <a:solidFill>
                  <a:srgbClr val="000000"/>
                </a:solidFill>
                <a:effectLst/>
                <a:latin typeface="Arial Narrow" panose="020B0606020202030204" pitchFamily="34" charset="0"/>
              </a:rPr>
              <a:t>Bharatiya</a:t>
            </a:r>
            <a:r>
              <a:rPr lang="en-US" sz="1800" b="0" i="0" dirty="0">
                <a:solidFill>
                  <a:srgbClr val="000000"/>
                </a:solidFill>
                <a:effectLst/>
                <a:latin typeface="Arial Narrow" panose="020B0606020202030204" pitchFamily="34" charset="0"/>
              </a:rPr>
              <a:t> Janata Party. AAP, BSP and BJP contested in all 11 districts of Delhi. One of the Major Political Party in India is Indian National </a:t>
            </a:r>
            <a:r>
              <a:rPr lang="en-US" sz="1800" b="0" i="0" dirty="0" err="1">
                <a:solidFill>
                  <a:srgbClr val="000000"/>
                </a:solidFill>
                <a:effectLst/>
                <a:latin typeface="Arial Narrow" panose="020B0606020202030204" pitchFamily="34" charset="0"/>
              </a:rPr>
              <a:t>Congess</a:t>
            </a:r>
            <a:r>
              <a:rPr lang="en-US" sz="1800" b="0" i="0" dirty="0">
                <a:solidFill>
                  <a:srgbClr val="000000"/>
                </a:solidFill>
                <a:effectLst/>
                <a:latin typeface="Arial Narrow" panose="020B0606020202030204" pitchFamily="34" charset="0"/>
              </a:rPr>
              <a:t> Party, it contested in 66 constituencies covering 11 Districts of Delhi. While these are the major parties to contest almost all over Delhi, we see the rest of the parties have restricted themselves to a </a:t>
            </a:r>
            <a:r>
              <a:rPr lang="en-US" sz="1800" b="0" i="0" dirty="0" err="1">
                <a:solidFill>
                  <a:srgbClr val="000000"/>
                </a:solidFill>
                <a:effectLst/>
                <a:latin typeface="Arial Narrow" panose="020B0606020202030204" pitchFamily="34" charset="0"/>
              </a:rPr>
              <a:t>handfull</a:t>
            </a:r>
            <a:r>
              <a:rPr lang="en-US" sz="1800" b="0" i="0" dirty="0">
                <a:solidFill>
                  <a:srgbClr val="000000"/>
                </a:solidFill>
                <a:effectLst/>
                <a:latin typeface="Arial Narrow" panose="020B0606020202030204" pitchFamily="34" charset="0"/>
              </a:rPr>
              <a:t> of districts</a:t>
            </a:r>
            <a:endParaRPr lang="en-IN" dirty="0"/>
          </a:p>
        </p:txBody>
      </p:sp>
    </p:spTree>
    <p:extLst>
      <p:ext uri="{BB962C8B-B14F-4D97-AF65-F5344CB8AC3E}">
        <p14:creationId xmlns:p14="http://schemas.microsoft.com/office/powerpoint/2010/main" val="86235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A278-697E-F7FE-3FE7-C9840CC07A91}"/>
              </a:ext>
            </a:extLst>
          </p:cNvPr>
          <p:cNvSpPr>
            <a:spLocks noGrp="1"/>
          </p:cNvSpPr>
          <p:nvPr>
            <p:ph type="title"/>
          </p:nvPr>
        </p:nvSpPr>
        <p:spPr>
          <a:xfrm>
            <a:off x="637568" y="597771"/>
            <a:ext cx="9861176" cy="1371600"/>
          </a:xfrm>
        </p:spPr>
        <p:txBody>
          <a:bodyPr>
            <a:normAutofit/>
          </a:bodyPr>
          <a:lstStyle/>
          <a:p>
            <a:pPr algn="ctr"/>
            <a:r>
              <a:rPr lang="en-IN" sz="3200" dirty="0"/>
              <a:t>WIN COUNTS BY A POLITICAL PARTY IN 2020 DELHI ASSEMBLY ELECTION</a:t>
            </a:r>
          </a:p>
        </p:txBody>
      </p:sp>
      <p:pic>
        <p:nvPicPr>
          <p:cNvPr id="5" name="Content Placeholder 4">
            <a:extLst>
              <a:ext uri="{FF2B5EF4-FFF2-40B4-BE49-F238E27FC236}">
                <a16:creationId xmlns:a16="http://schemas.microsoft.com/office/drawing/2014/main" id="{9B5D225E-D8E4-D140-0F19-5693E45BF186}"/>
              </a:ext>
            </a:extLst>
          </p:cNvPr>
          <p:cNvPicPr>
            <a:picLocks noGrp="1" noChangeAspect="1"/>
          </p:cNvPicPr>
          <p:nvPr>
            <p:ph idx="1"/>
          </p:nvPr>
        </p:nvPicPr>
        <p:blipFill>
          <a:blip r:embed="rId2"/>
          <a:stretch>
            <a:fillRect/>
          </a:stretch>
        </p:blipFill>
        <p:spPr>
          <a:xfrm>
            <a:off x="1155700" y="3665834"/>
            <a:ext cx="8824913" cy="1291632"/>
          </a:xfrm>
        </p:spPr>
      </p:pic>
    </p:spTree>
    <p:extLst>
      <p:ext uri="{BB962C8B-B14F-4D97-AF65-F5344CB8AC3E}">
        <p14:creationId xmlns:p14="http://schemas.microsoft.com/office/powerpoint/2010/main" val="1946094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ADB4D-E6C5-F390-03BA-20BA9418258D}"/>
              </a:ext>
            </a:extLst>
          </p:cNvPr>
          <p:cNvSpPr>
            <a:spLocks noGrp="1"/>
          </p:cNvSpPr>
          <p:nvPr>
            <p:ph type="title"/>
          </p:nvPr>
        </p:nvSpPr>
        <p:spPr/>
        <p:txBody>
          <a:bodyPr>
            <a:noAutofit/>
          </a:bodyPr>
          <a:lstStyle/>
          <a:p>
            <a:r>
              <a:rPr lang="en-US" sz="2400" b="1" dirty="0"/>
              <a:t>Graph</a:t>
            </a:r>
            <a:endParaRPr lang="en-IN" sz="2400" b="1" dirty="0"/>
          </a:p>
        </p:txBody>
      </p:sp>
      <p:pic>
        <p:nvPicPr>
          <p:cNvPr id="5" name="Content Placeholder 4">
            <a:extLst>
              <a:ext uri="{FF2B5EF4-FFF2-40B4-BE49-F238E27FC236}">
                <a16:creationId xmlns:a16="http://schemas.microsoft.com/office/drawing/2014/main" id="{3CEDAFB8-31E3-85D4-FA16-82854523F8D9}"/>
              </a:ext>
            </a:extLst>
          </p:cNvPr>
          <p:cNvPicPr>
            <a:picLocks noGrp="1" noChangeAspect="1"/>
          </p:cNvPicPr>
          <p:nvPr>
            <p:ph idx="1"/>
          </p:nvPr>
        </p:nvPicPr>
        <p:blipFill>
          <a:blip r:embed="rId2"/>
          <a:stretch>
            <a:fillRect/>
          </a:stretch>
        </p:blipFill>
        <p:spPr>
          <a:xfrm>
            <a:off x="469332" y="2531782"/>
            <a:ext cx="6396615" cy="3416300"/>
          </a:xfrm>
        </p:spPr>
      </p:pic>
      <p:sp>
        <p:nvSpPr>
          <p:cNvPr id="3" name="TextBox 2">
            <a:extLst>
              <a:ext uri="{FF2B5EF4-FFF2-40B4-BE49-F238E27FC236}">
                <a16:creationId xmlns:a16="http://schemas.microsoft.com/office/drawing/2014/main" id="{02CF2284-72CE-6835-B6CA-FC61FD4BEBB8}"/>
              </a:ext>
            </a:extLst>
          </p:cNvPr>
          <p:cNvSpPr txBox="1"/>
          <p:nvPr/>
        </p:nvSpPr>
        <p:spPr>
          <a:xfrm>
            <a:off x="7518221" y="2223247"/>
            <a:ext cx="4141694" cy="4477508"/>
          </a:xfrm>
          <a:prstGeom prst="rect">
            <a:avLst/>
          </a:prstGeom>
          <a:noFill/>
        </p:spPr>
        <p:txBody>
          <a:bodyPr wrap="square" rtlCol="0">
            <a:spAutoFit/>
          </a:bodyPr>
          <a:lstStyle/>
          <a:p>
            <a:pPr>
              <a:lnSpc>
                <a:spcPct val="150000"/>
              </a:lnSpc>
            </a:pPr>
            <a:r>
              <a:rPr lang="en-US" sz="1600" b="1" i="0" dirty="0">
                <a:solidFill>
                  <a:srgbClr val="000000"/>
                </a:solidFill>
                <a:effectLst/>
              </a:rPr>
              <a:t>Observation:</a:t>
            </a:r>
            <a:r>
              <a:rPr lang="en-US" sz="1600" b="0" i="0" dirty="0">
                <a:solidFill>
                  <a:srgbClr val="000000"/>
                </a:solidFill>
                <a:effectLst/>
              </a:rPr>
              <a:t> As seen from the data, In 2020 Delhi Assembly Elections, AAP has won the maximum constituencies all over Delhi. The above Bar Chart also suggests the same. The distribution of the other parties contested is also presented. BJP, which is the only party other than AAP to win a constituency stood 2nd in the number of victories with only 8 constituency wins, which is practically 1/8th of the constituencies won by AAP.</a:t>
            </a:r>
            <a:endParaRPr lang="en-IN" sz="1600" dirty="0"/>
          </a:p>
        </p:txBody>
      </p:sp>
    </p:spTree>
    <p:extLst>
      <p:ext uri="{BB962C8B-B14F-4D97-AF65-F5344CB8AC3E}">
        <p14:creationId xmlns:p14="http://schemas.microsoft.com/office/powerpoint/2010/main" val="4281848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3D167-3993-A917-44CD-EA61C20EC928}"/>
              </a:ext>
            </a:extLst>
          </p:cNvPr>
          <p:cNvSpPr>
            <a:spLocks noGrp="1"/>
          </p:cNvSpPr>
          <p:nvPr>
            <p:ph type="title"/>
          </p:nvPr>
        </p:nvSpPr>
        <p:spPr>
          <a:xfrm>
            <a:off x="537882" y="642594"/>
            <a:ext cx="10587318" cy="1371600"/>
          </a:xfrm>
        </p:spPr>
        <p:txBody>
          <a:bodyPr>
            <a:normAutofit/>
          </a:bodyPr>
          <a:lstStyle/>
          <a:p>
            <a:pPr algn="ctr"/>
            <a:r>
              <a:rPr lang="en-IN" sz="3200" dirty="0"/>
              <a:t>DISTRICTWISE REPORT CARD FOR ALL THE PARTIES</a:t>
            </a:r>
          </a:p>
        </p:txBody>
      </p:sp>
      <p:pic>
        <p:nvPicPr>
          <p:cNvPr id="5" name="Content Placeholder 4">
            <a:extLst>
              <a:ext uri="{FF2B5EF4-FFF2-40B4-BE49-F238E27FC236}">
                <a16:creationId xmlns:a16="http://schemas.microsoft.com/office/drawing/2014/main" id="{9FB96335-49AE-E9FF-99DD-96B8481F036D}"/>
              </a:ext>
            </a:extLst>
          </p:cNvPr>
          <p:cNvPicPr>
            <a:picLocks noGrp="1" noChangeAspect="1"/>
          </p:cNvPicPr>
          <p:nvPr>
            <p:ph idx="1"/>
          </p:nvPr>
        </p:nvPicPr>
        <p:blipFill>
          <a:blip r:embed="rId2"/>
          <a:stretch>
            <a:fillRect/>
          </a:stretch>
        </p:blipFill>
        <p:spPr>
          <a:xfrm>
            <a:off x="905434" y="2809292"/>
            <a:ext cx="10058400" cy="2518610"/>
          </a:xfrm>
        </p:spPr>
      </p:pic>
    </p:spTree>
    <p:extLst>
      <p:ext uri="{BB962C8B-B14F-4D97-AF65-F5344CB8AC3E}">
        <p14:creationId xmlns:p14="http://schemas.microsoft.com/office/powerpoint/2010/main" val="2043141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3CAF6-F91E-B39F-0B01-A0F553576F1B}"/>
              </a:ext>
            </a:extLst>
          </p:cNvPr>
          <p:cNvSpPr>
            <a:spLocks noGrp="1"/>
          </p:cNvSpPr>
          <p:nvPr>
            <p:ph type="title"/>
          </p:nvPr>
        </p:nvSpPr>
        <p:spPr>
          <a:xfrm>
            <a:off x="788894" y="779930"/>
            <a:ext cx="8633012" cy="848782"/>
          </a:xfrm>
        </p:spPr>
        <p:txBody>
          <a:bodyPr>
            <a:noAutofit/>
          </a:bodyPr>
          <a:lstStyle/>
          <a:p>
            <a:r>
              <a:rPr lang="en-US" sz="2400" b="1" dirty="0"/>
              <a:t>Graph</a:t>
            </a:r>
            <a:endParaRPr lang="en-IN" sz="2400" b="1" dirty="0"/>
          </a:p>
        </p:txBody>
      </p:sp>
      <p:pic>
        <p:nvPicPr>
          <p:cNvPr id="7" name="Picture 6">
            <a:extLst>
              <a:ext uri="{FF2B5EF4-FFF2-40B4-BE49-F238E27FC236}">
                <a16:creationId xmlns:a16="http://schemas.microsoft.com/office/drawing/2014/main" id="{92B61C81-CC1B-6A87-A246-1C10D2289E92}"/>
              </a:ext>
            </a:extLst>
          </p:cNvPr>
          <p:cNvPicPr>
            <a:picLocks noChangeAspect="1"/>
          </p:cNvPicPr>
          <p:nvPr/>
        </p:nvPicPr>
        <p:blipFill>
          <a:blip r:embed="rId2"/>
          <a:stretch>
            <a:fillRect/>
          </a:stretch>
        </p:blipFill>
        <p:spPr>
          <a:xfrm>
            <a:off x="0" y="2169733"/>
            <a:ext cx="4868008" cy="4399509"/>
          </a:xfrm>
          <a:prstGeom prst="rect">
            <a:avLst/>
          </a:prstGeom>
        </p:spPr>
      </p:pic>
      <p:sp>
        <p:nvSpPr>
          <p:cNvPr id="3" name="TextBox 2">
            <a:extLst>
              <a:ext uri="{FF2B5EF4-FFF2-40B4-BE49-F238E27FC236}">
                <a16:creationId xmlns:a16="http://schemas.microsoft.com/office/drawing/2014/main" id="{70E0C229-4E0B-B5C1-C4CE-5FFAF977E987}"/>
              </a:ext>
            </a:extLst>
          </p:cNvPr>
          <p:cNvSpPr txBox="1"/>
          <p:nvPr/>
        </p:nvSpPr>
        <p:spPr>
          <a:xfrm>
            <a:off x="5208322" y="2315399"/>
            <a:ext cx="6705600" cy="4108176"/>
          </a:xfrm>
          <a:prstGeom prst="rect">
            <a:avLst/>
          </a:prstGeom>
          <a:noFill/>
        </p:spPr>
        <p:txBody>
          <a:bodyPr wrap="square" rtlCol="0">
            <a:spAutoFit/>
          </a:bodyPr>
          <a:lstStyle/>
          <a:p>
            <a:pPr algn="just">
              <a:lnSpc>
                <a:spcPct val="150000"/>
              </a:lnSpc>
            </a:pPr>
            <a:r>
              <a:rPr lang="en-US" sz="1600" b="1" i="0" dirty="0">
                <a:solidFill>
                  <a:srgbClr val="000000"/>
                </a:solidFill>
                <a:effectLst/>
              </a:rPr>
              <a:t>Observation: </a:t>
            </a:r>
            <a:r>
              <a:rPr lang="en-US" sz="1600" b="0" i="0" dirty="0">
                <a:solidFill>
                  <a:srgbClr val="000000"/>
                </a:solidFill>
                <a:effectLst/>
              </a:rPr>
              <a:t>This heatmap shows the report card of the Political parties district wise i.e., how many constituencies they have won in a district. AAP won in all districts but their lowest percentage of wins districtwise is in North East Delhi and Shahdara where they have won 3 out of 5 constituencies contested respectively. Whereas BJP have won only in 5 out of 11 Districts contested in which they got victory in 8 constituencies. The INC didn't open the account in the assembly this year, too Having the same performance in the previous election, the Indian National Congress is considered perished in Delhi. Other Parties are in the same situation.</a:t>
            </a:r>
            <a:endParaRPr lang="en-IN" sz="1600" dirty="0"/>
          </a:p>
        </p:txBody>
      </p:sp>
    </p:spTree>
    <p:extLst>
      <p:ext uri="{BB962C8B-B14F-4D97-AF65-F5344CB8AC3E}">
        <p14:creationId xmlns:p14="http://schemas.microsoft.com/office/powerpoint/2010/main" val="2690780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D59B-7E29-6C3C-B31C-E3C20E4E405F}"/>
              </a:ext>
            </a:extLst>
          </p:cNvPr>
          <p:cNvSpPr>
            <a:spLocks noGrp="1"/>
          </p:cNvSpPr>
          <p:nvPr>
            <p:ph type="title"/>
          </p:nvPr>
        </p:nvSpPr>
        <p:spPr>
          <a:xfrm>
            <a:off x="672353" y="654423"/>
            <a:ext cx="7126941" cy="1228165"/>
          </a:xfrm>
        </p:spPr>
        <p:txBody>
          <a:bodyPr>
            <a:normAutofit/>
          </a:bodyPr>
          <a:lstStyle/>
          <a:p>
            <a:r>
              <a:rPr lang="en-IN" sz="3200" dirty="0"/>
              <a:t>WINNING CANDIDATES PER PARTY</a:t>
            </a:r>
          </a:p>
        </p:txBody>
      </p:sp>
      <p:pic>
        <p:nvPicPr>
          <p:cNvPr id="4" name="Content Placeholder 4">
            <a:extLst>
              <a:ext uri="{FF2B5EF4-FFF2-40B4-BE49-F238E27FC236}">
                <a16:creationId xmlns:a16="http://schemas.microsoft.com/office/drawing/2014/main" id="{AB83E2A5-EFEE-7CAA-1F62-301A92EE0221}"/>
              </a:ext>
            </a:extLst>
          </p:cNvPr>
          <p:cNvPicPr>
            <a:picLocks noChangeAspect="1"/>
          </p:cNvPicPr>
          <p:nvPr/>
        </p:nvPicPr>
        <p:blipFill>
          <a:blip r:embed="rId2"/>
          <a:stretch>
            <a:fillRect/>
          </a:stretch>
        </p:blipFill>
        <p:spPr>
          <a:xfrm>
            <a:off x="672353" y="2955018"/>
            <a:ext cx="11117178" cy="2020395"/>
          </a:xfrm>
          <a:prstGeom prst="rect">
            <a:avLst/>
          </a:prstGeom>
        </p:spPr>
      </p:pic>
    </p:spTree>
    <p:extLst>
      <p:ext uri="{BB962C8B-B14F-4D97-AF65-F5344CB8AC3E}">
        <p14:creationId xmlns:p14="http://schemas.microsoft.com/office/powerpoint/2010/main" val="5986650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2C934-CBC0-740F-C1CB-BCD249259FAA}"/>
              </a:ext>
            </a:extLst>
          </p:cNvPr>
          <p:cNvSpPr>
            <a:spLocks noGrp="1"/>
          </p:cNvSpPr>
          <p:nvPr>
            <p:ph type="title"/>
          </p:nvPr>
        </p:nvSpPr>
        <p:spPr/>
        <p:txBody>
          <a:bodyPr/>
          <a:lstStyle/>
          <a:p>
            <a:r>
              <a:rPr lang="en-US" sz="2400" b="1" dirty="0"/>
              <a:t>Graph</a:t>
            </a:r>
            <a:endParaRPr lang="en-IN" sz="2400" b="1" dirty="0"/>
          </a:p>
        </p:txBody>
      </p:sp>
      <p:sp>
        <p:nvSpPr>
          <p:cNvPr id="7" name="TextBox 6">
            <a:extLst>
              <a:ext uri="{FF2B5EF4-FFF2-40B4-BE49-F238E27FC236}">
                <a16:creationId xmlns:a16="http://schemas.microsoft.com/office/drawing/2014/main" id="{A9F0CE71-8118-F825-6004-AE27033AB5A8}"/>
              </a:ext>
            </a:extLst>
          </p:cNvPr>
          <p:cNvSpPr txBox="1"/>
          <p:nvPr/>
        </p:nvSpPr>
        <p:spPr>
          <a:xfrm>
            <a:off x="5535660" y="2160494"/>
            <a:ext cx="6530834" cy="4846840"/>
          </a:xfrm>
          <a:prstGeom prst="rect">
            <a:avLst/>
          </a:prstGeom>
          <a:noFill/>
        </p:spPr>
        <p:txBody>
          <a:bodyPr wrap="square">
            <a:spAutoFit/>
          </a:bodyPr>
          <a:lstStyle/>
          <a:p>
            <a:pPr algn="l">
              <a:lnSpc>
                <a:spcPct val="150000"/>
              </a:lnSpc>
            </a:pPr>
            <a:r>
              <a:rPr lang="en-US" sz="1600" b="1" i="0" dirty="0">
                <a:effectLst/>
              </a:rPr>
              <a:t>Observation:</a:t>
            </a:r>
            <a:r>
              <a:rPr lang="en-US" sz="1600" b="0" i="0" dirty="0">
                <a:effectLst/>
              </a:rPr>
              <a:t> Arvind Kejriwal's Aam Aadmi Party (AAP) won 62 seats in the 70-member Delhi Assembly election.</a:t>
            </a:r>
          </a:p>
          <a:p>
            <a:pPr algn="l">
              <a:lnSpc>
                <a:spcPct val="150000"/>
              </a:lnSpc>
            </a:pPr>
            <a:r>
              <a:rPr lang="en-US" sz="1600" b="0" i="0" dirty="0">
                <a:effectLst/>
              </a:rPr>
              <a:t>From its strong performance in 2015, the party lost </a:t>
            </a:r>
            <a:r>
              <a:rPr lang="en-US" sz="1600" b="0" i="0" dirty="0">
                <a:solidFill>
                  <a:srgbClr val="000000"/>
                </a:solidFill>
                <a:effectLst/>
              </a:rPr>
              <a:t>only five seats and less than a percentage point in vote share.</a:t>
            </a:r>
          </a:p>
          <a:p>
            <a:pPr algn="l">
              <a:lnSpc>
                <a:spcPct val="150000"/>
              </a:lnSpc>
            </a:pPr>
            <a:r>
              <a:rPr lang="en-US" sz="1600" b="0" i="0" dirty="0">
                <a:solidFill>
                  <a:srgbClr val="000000"/>
                </a:solidFill>
                <a:effectLst/>
              </a:rPr>
              <a:t>Despite a hard-fought and frequently contentious campaign in which major names such as Prime Minister Narendra Modi and Union Home Minister Amit Shah addressed rallies, the BJP won only eight seats, up three from its 2015 result.</a:t>
            </a:r>
          </a:p>
          <a:p>
            <a:pPr algn="l">
              <a:lnSpc>
                <a:spcPct val="150000"/>
              </a:lnSpc>
            </a:pPr>
            <a:r>
              <a:rPr lang="en-US" sz="1600" b="0" i="0" dirty="0">
                <a:solidFill>
                  <a:srgbClr val="000000"/>
                </a:solidFill>
                <a:effectLst/>
              </a:rPr>
              <a:t>The Congress failed to open its account again , and the party's candidates were destined to forfeit their deposits on 63 of the 66 seats at stake.</a:t>
            </a:r>
          </a:p>
          <a:p>
            <a:pPr algn="l">
              <a:lnSpc>
                <a:spcPct val="150000"/>
              </a:lnSpc>
            </a:pPr>
            <a:r>
              <a:rPr lang="en-US" sz="1600" b="0" i="0" dirty="0">
                <a:solidFill>
                  <a:srgbClr val="000000"/>
                </a:solidFill>
                <a:effectLst/>
              </a:rPr>
              <a:t>Only AAP and BJP candidates represented their parties in the Assembly.</a:t>
            </a:r>
          </a:p>
        </p:txBody>
      </p:sp>
      <p:pic>
        <p:nvPicPr>
          <p:cNvPr id="8" name="Content Placeholder 4">
            <a:extLst>
              <a:ext uri="{FF2B5EF4-FFF2-40B4-BE49-F238E27FC236}">
                <a16:creationId xmlns:a16="http://schemas.microsoft.com/office/drawing/2014/main" id="{B7085593-5F9E-D854-49D0-863C5921A7C6}"/>
              </a:ext>
            </a:extLst>
          </p:cNvPr>
          <p:cNvPicPr>
            <a:picLocks noGrp="1" noChangeAspect="1"/>
          </p:cNvPicPr>
          <p:nvPr>
            <p:ph idx="1"/>
          </p:nvPr>
        </p:nvPicPr>
        <p:blipFill>
          <a:blip r:embed="rId2"/>
          <a:stretch>
            <a:fillRect/>
          </a:stretch>
        </p:blipFill>
        <p:spPr>
          <a:xfrm>
            <a:off x="125506" y="3030070"/>
            <a:ext cx="5280211" cy="2995449"/>
          </a:xfrm>
        </p:spPr>
      </p:pic>
    </p:spTree>
    <p:extLst>
      <p:ext uri="{BB962C8B-B14F-4D97-AF65-F5344CB8AC3E}">
        <p14:creationId xmlns:p14="http://schemas.microsoft.com/office/powerpoint/2010/main" val="9517087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191EB-5C69-A10F-404E-455B416D2DA8}"/>
              </a:ext>
            </a:extLst>
          </p:cNvPr>
          <p:cNvSpPr>
            <a:spLocks noGrp="1"/>
          </p:cNvSpPr>
          <p:nvPr>
            <p:ph type="title"/>
          </p:nvPr>
        </p:nvSpPr>
        <p:spPr>
          <a:xfrm>
            <a:off x="528918" y="660523"/>
            <a:ext cx="10910047" cy="1371600"/>
          </a:xfrm>
        </p:spPr>
        <p:txBody>
          <a:bodyPr>
            <a:normAutofit/>
          </a:bodyPr>
          <a:lstStyle/>
          <a:p>
            <a:r>
              <a:rPr lang="en-IN" sz="3200" dirty="0">
                <a:latin typeface="+mn-lt"/>
              </a:rPr>
              <a:t>WIN AND LOSS ANALYSIS FOR TOP PARTIES</a:t>
            </a:r>
          </a:p>
        </p:txBody>
      </p:sp>
      <p:pic>
        <p:nvPicPr>
          <p:cNvPr id="5" name="Content Placeholder 4">
            <a:extLst>
              <a:ext uri="{FF2B5EF4-FFF2-40B4-BE49-F238E27FC236}">
                <a16:creationId xmlns:a16="http://schemas.microsoft.com/office/drawing/2014/main" id="{85B8C011-C75B-FFCF-732B-BE3281C732C1}"/>
              </a:ext>
            </a:extLst>
          </p:cNvPr>
          <p:cNvPicPr>
            <a:picLocks noGrp="1" noChangeAspect="1"/>
          </p:cNvPicPr>
          <p:nvPr>
            <p:ph idx="1"/>
          </p:nvPr>
        </p:nvPicPr>
        <p:blipFill>
          <a:blip r:embed="rId2"/>
          <a:stretch>
            <a:fillRect/>
          </a:stretch>
        </p:blipFill>
        <p:spPr>
          <a:xfrm>
            <a:off x="1910239" y="3031379"/>
            <a:ext cx="7315834" cy="2560542"/>
          </a:xfrm>
        </p:spPr>
      </p:pic>
    </p:spTree>
    <p:extLst>
      <p:ext uri="{BB962C8B-B14F-4D97-AF65-F5344CB8AC3E}">
        <p14:creationId xmlns:p14="http://schemas.microsoft.com/office/powerpoint/2010/main" val="675124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10B71-118F-4F0C-99EE-CE5C0C08BDDB}"/>
              </a:ext>
            </a:extLst>
          </p:cNvPr>
          <p:cNvSpPr>
            <a:spLocks noGrp="1"/>
          </p:cNvSpPr>
          <p:nvPr>
            <p:ph type="title"/>
          </p:nvPr>
        </p:nvSpPr>
        <p:spPr/>
        <p:txBody>
          <a:bodyPr/>
          <a:lstStyle/>
          <a:p>
            <a:r>
              <a:rPr lang="en-IN" sz="3200" dirty="0"/>
              <a:t>ABSTRACT</a:t>
            </a:r>
          </a:p>
        </p:txBody>
      </p:sp>
      <p:sp>
        <p:nvSpPr>
          <p:cNvPr id="3" name="Content Placeholder 2">
            <a:extLst>
              <a:ext uri="{FF2B5EF4-FFF2-40B4-BE49-F238E27FC236}">
                <a16:creationId xmlns:a16="http://schemas.microsoft.com/office/drawing/2014/main" id="{BE9400ED-8828-4C93-BB18-9473C2B93327}"/>
              </a:ext>
            </a:extLst>
          </p:cNvPr>
          <p:cNvSpPr>
            <a:spLocks noGrp="1"/>
          </p:cNvSpPr>
          <p:nvPr>
            <p:ph idx="1"/>
          </p:nvPr>
        </p:nvSpPr>
        <p:spPr>
          <a:xfrm>
            <a:off x="986117" y="2389991"/>
            <a:ext cx="10058400" cy="3931920"/>
          </a:xfrm>
        </p:spPr>
        <p:txBody>
          <a:bodyPr>
            <a:normAutofit/>
          </a:bodyPr>
          <a:lstStyle/>
          <a:p>
            <a:pPr marL="0" indent="0" algn="just">
              <a:lnSpc>
                <a:spcPct val="150000"/>
              </a:lnSpc>
              <a:spcAft>
                <a:spcPts val="1000"/>
              </a:spcAft>
              <a:buNone/>
            </a:pPr>
            <a:r>
              <a:rPr lang="en-IN" sz="1600" dirty="0">
                <a:solidFill>
                  <a:schemeClr val="tx1"/>
                </a:solidFill>
                <a:effectLst/>
                <a:ea typeface="Times New Roman" panose="02020603050405020304" pitchFamily="18" charset="0"/>
                <a:cs typeface="Calibri" panose="020F0502020204030204" pitchFamily="34" charset="0"/>
              </a:rPr>
              <a:t>The Delhi Legislative Assembly, also known as the Delhi Vidhan Sabha, is a </a:t>
            </a:r>
            <a:r>
              <a:rPr lang="en-IN" sz="1600" strike="noStrike" dirty="0">
                <a:solidFill>
                  <a:schemeClr val="tx1"/>
                </a:solidFill>
                <a:effectLst/>
                <a:ea typeface="Times New Roman" panose="02020603050405020304" pitchFamily="18" charset="0"/>
                <a:cs typeface="Calibri" panose="020F0502020204030204" pitchFamily="34" charset="0"/>
              </a:rPr>
              <a:t>unicameral legislature </a:t>
            </a:r>
            <a:r>
              <a:rPr lang="en-IN" sz="1600" dirty="0">
                <a:solidFill>
                  <a:schemeClr val="tx1"/>
                </a:solidFill>
                <a:effectLst/>
                <a:ea typeface="Times New Roman" panose="02020603050405020304" pitchFamily="18" charset="0"/>
                <a:cs typeface="Calibri" panose="020F0502020204030204" pitchFamily="34" charset="0"/>
              </a:rPr>
              <a:t>of the union territory of Delhi in India. At present, it consists of 70 </a:t>
            </a:r>
            <a:r>
              <a:rPr lang="en-IN" sz="1600" strike="noStrike" dirty="0">
                <a:solidFill>
                  <a:schemeClr val="tx1"/>
                </a:solidFill>
                <a:effectLst/>
                <a:ea typeface="Times New Roman" panose="02020603050405020304" pitchFamily="18" charset="0"/>
                <a:cs typeface="Calibri" panose="020F0502020204030204" pitchFamily="34" charset="0"/>
              </a:rPr>
              <a:t>members, </a:t>
            </a:r>
            <a:r>
              <a:rPr lang="en-IN" sz="1600" dirty="0">
                <a:solidFill>
                  <a:schemeClr val="tx1"/>
                </a:solidFill>
                <a:effectLst/>
                <a:ea typeface="Times New Roman" panose="02020603050405020304" pitchFamily="18" charset="0"/>
                <a:cs typeface="Calibri" panose="020F0502020204030204" pitchFamily="34" charset="0"/>
              </a:rPr>
              <a:t>directly elected from </a:t>
            </a:r>
            <a:r>
              <a:rPr lang="en-IN" sz="1600" strike="noStrike" dirty="0">
                <a:solidFill>
                  <a:schemeClr val="tx1"/>
                </a:solidFill>
                <a:effectLst/>
                <a:ea typeface="Times New Roman" panose="02020603050405020304" pitchFamily="18" charset="0"/>
                <a:cs typeface="Calibri" panose="020F0502020204030204" pitchFamily="34" charset="0"/>
              </a:rPr>
              <a:t>70 constituencies</a:t>
            </a:r>
            <a:endParaRPr lang="en-IN" sz="1600" dirty="0">
              <a:solidFill>
                <a:schemeClr val="tx1"/>
              </a:solidFill>
              <a:effectLst/>
              <a:ea typeface="Times New Roman" panose="02020603050405020304" pitchFamily="18" charset="0"/>
              <a:cs typeface="Calibri" panose="020F0502020204030204" pitchFamily="34" charset="0"/>
            </a:endParaRPr>
          </a:p>
          <a:p>
            <a:pPr marL="0" indent="0" algn="just">
              <a:lnSpc>
                <a:spcPct val="150000"/>
              </a:lnSpc>
              <a:spcAft>
                <a:spcPts val="1000"/>
              </a:spcAft>
              <a:buNone/>
            </a:pPr>
            <a:r>
              <a:rPr lang="en-IN" sz="1600" dirty="0">
                <a:solidFill>
                  <a:schemeClr val="tx1"/>
                </a:solidFill>
                <a:effectLst/>
                <a:ea typeface="Times New Roman" panose="02020603050405020304" pitchFamily="18" charset="0"/>
                <a:cs typeface="Calibri" panose="020F0502020204030204" pitchFamily="34" charset="0"/>
              </a:rPr>
              <a:t>Through this project, we will analyze 2020 Vidhan Sabha Election results for state Delhi which depends on various features. We will perform Exploratory Data Analysis (EDA) which includes techniques like data extraction, data cleaning and selecting major features from the data. We identify the data types, perform scaling on data, label encoding for converting categorical data. We also predict the results of upcoming  Vidhan Sabha Elections in Delhi by using Machine Learning Algorithm </a:t>
            </a:r>
            <a:r>
              <a:rPr lang="en-IN" sz="1600" dirty="0" err="1">
                <a:solidFill>
                  <a:schemeClr val="tx1"/>
                </a:solidFill>
                <a:effectLst/>
                <a:ea typeface="Times New Roman" panose="02020603050405020304" pitchFamily="18" charset="0"/>
                <a:cs typeface="Calibri" panose="020F0502020204030204" pitchFamily="34" charset="0"/>
              </a:rPr>
              <a:t>i.e</a:t>
            </a:r>
            <a:r>
              <a:rPr lang="en-IN" sz="1600" dirty="0">
                <a:solidFill>
                  <a:schemeClr val="tx1"/>
                </a:solidFill>
                <a:effectLst/>
                <a:ea typeface="Times New Roman" panose="02020603050405020304" pitchFamily="18" charset="0"/>
                <a:cs typeface="Calibri" panose="020F0502020204030204" pitchFamily="34" charset="0"/>
              </a:rPr>
              <a:t> Random Forest </a:t>
            </a:r>
            <a:r>
              <a:rPr lang="en-IN" sz="1600" dirty="0">
                <a:solidFill>
                  <a:schemeClr val="tx1"/>
                </a:solidFill>
                <a:ea typeface="Times New Roman" panose="02020603050405020304" pitchFamily="18" charset="0"/>
                <a:cs typeface="Calibri" panose="020F0502020204030204" pitchFamily="34" charset="0"/>
              </a:rPr>
              <a:t>R</a:t>
            </a:r>
            <a:r>
              <a:rPr lang="en-IN" sz="1600" dirty="0">
                <a:solidFill>
                  <a:schemeClr val="tx1"/>
                </a:solidFill>
                <a:effectLst/>
                <a:ea typeface="Times New Roman" panose="02020603050405020304" pitchFamily="18" charset="0"/>
                <a:cs typeface="Calibri" panose="020F0502020204030204" pitchFamily="34" charset="0"/>
              </a:rPr>
              <a:t>egressor</a:t>
            </a:r>
            <a:r>
              <a:rPr lang="en-IN" sz="1600" dirty="0">
                <a:solidFill>
                  <a:schemeClr val="tx1"/>
                </a:solidFill>
                <a:effectLst/>
                <a:ea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6219982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AA74CC5-9DC8-812A-8C23-0FEB645F8621}"/>
              </a:ext>
            </a:extLst>
          </p:cNvPr>
          <p:cNvPicPr>
            <a:picLocks noGrp="1" noChangeAspect="1"/>
          </p:cNvPicPr>
          <p:nvPr>
            <p:ph idx="1"/>
          </p:nvPr>
        </p:nvPicPr>
        <p:blipFill>
          <a:blip r:embed="rId2"/>
          <a:stretch>
            <a:fillRect/>
          </a:stretch>
        </p:blipFill>
        <p:spPr>
          <a:xfrm>
            <a:off x="156882" y="71718"/>
            <a:ext cx="11878235" cy="4283242"/>
          </a:xfrm>
        </p:spPr>
      </p:pic>
      <p:sp>
        <p:nvSpPr>
          <p:cNvPr id="3" name="TextBox 2">
            <a:extLst>
              <a:ext uri="{FF2B5EF4-FFF2-40B4-BE49-F238E27FC236}">
                <a16:creationId xmlns:a16="http://schemas.microsoft.com/office/drawing/2014/main" id="{E1A4BB92-974C-0152-149F-DCA5E1CB2B1A}"/>
              </a:ext>
            </a:extLst>
          </p:cNvPr>
          <p:cNvSpPr txBox="1"/>
          <p:nvPr/>
        </p:nvSpPr>
        <p:spPr>
          <a:xfrm>
            <a:off x="537883" y="4670611"/>
            <a:ext cx="10641106" cy="1522853"/>
          </a:xfrm>
          <a:prstGeom prst="rect">
            <a:avLst/>
          </a:prstGeom>
          <a:noFill/>
        </p:spPr>
        <p:txBody>
          <a:bodyPr wrap="square" rtlCol="0">
            <a:spAutoFit/>
          </a:bodyPr>
          <a:lstStyle/>
          <a:p>
            <a:pPr algn="just">
              <a:lnSpc>
                <a:spcPct val="150000"/>
              </a:lnSpc>
            </a:pPr>
            <a:r>
              <a:rPr lang="en-US" sz="1600" b="1" i="0" dirty="0">
                <a:solidFill>
                  <a:srgbClr val="000000"/>
                </a:solidFill>
                <a:effectLst/>
              </a:rPr>
              <a:t>Observation:</a:t>
            </a:r>
            <a:r>
              <a:rPr lang="en-US" sz="1600" b="0" i="0" dirty="0">
                <a:solidFill>
                  <a:srgbClr val="000000"/>
                </a:solidFill>
                <a:effectLst/>
              </a:rPr>
              <a:t> As seen in the above chart, the 2020 Delhi Assembly elections have been extremely unlucky for the Independent Candidates as none of the contested 148 Candidates have won. Same is the case with INC,BSP and other parties who saw a major failure. AAP has won 88.57% winning ratio where as BJP's win to loss ratio is 11.42%. Only Successful party other than AAP is BJP</a:t>
            </a:r>
            <a:endParaRPr lang="en-IN" sz="1600" dirty="0"/>
          </a:p>
        </p:txBody>
      </p:sp>
    </p:spTree>
    <p:extLst>
      <p:ext uri="{BB962C8B-B14F-4D97-AF65-F5344CB8AC3E}">
        <p14:creationId xmlns:p14="http://schemas.microsoft.com/office/powerpoint/2010/main" val="1261863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C6AC-D174-86F1-D341-31054E17BDA3}"/>
              </a:ext>
            </a:extLst>
          </p:cNvPr>
          <p:cNvSpPr>
            <a:spLocks noGrp="1"/>
          </p:cNvSpPr>
          <p:nvPr>
            <p:ph type="title"/>
          </p:nvPr>
        </p:nvSpPr>
        <p:spPr>
          <a:xfrm>
            <a:off x="547791" y="705347"/>
            <a:ext cx="9582327" cy="1123453"/>
          </a:xfrm>
        </p:spPr>
        <p:txBody>
          <a:bodyPr>
            <a:normAutofit/>
          </a:bodyPr>
          <a:lstStyle/>
          <a:p>
            <a:r>
              <a:rPr lang="en-IN" dirty="0"/>
              <a:t> Male VS Female Ratio- All Candidates</a:t>
            </a:r>
          </a:p>
        </p:txBody>
      </p:sp>
      <p:pic>
        <p:nvPicPr>
          <p:cNvPr id="4" name="Content Placeholder 4">
            <a:extLst>
              <a:ext uri="{FF2B5EF4-FFF2-40B4-BE49-F238E27FC236}">
                <a16:creationId xmlns:a16="http://schemas.microsoft.com/office/drawing/2014/main" id="{496C35A7-DBCD-C62A-15D3-D16E549663CA}"/>
              </a:ext>
            </a:extLst>
          </p:cNvPr>
          <p:cNvPicPr>
            <a:picLocks noChangeAspect="1"/>
          </p:cNvPicPr>
          <p:nvPr/>
        </p:nvPicPr>
        <p:blipFill>
          <a:blip r:embed="rId2"/>
          <a:stretch>
            <a:fillRect/>
          </a:stretch>
        </p:blipFill>
        <p:spPr>
          <a:xfrm>
            <a:off x="547791" y="2744615"/>
            <a:ext cx="10803661" cy="2679032"/>
          </a:xfrm>
          <a:prstGeom prst="rect">
            <a:avLst/>
          </a:prstGeom>
        </p:spPr>
      </p:pic>
    </p:spTree>
    <p:extLst>
      <p:ext uri="{BB962C8B-B14F-4D97-AF65-F5344CB8AC3E}">
        <p14:creationId xmlns:p14="http://schemas.microsoft.com/office/powerpoint/2010/main" val="12500099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2A7DE-5D2A-0EB5-2371-2ACFAB1D08AA}"/>
              </a:ext>
            </a:extLst>
          </p:cNvPr>
          <p:cNvSpPr>
            <a:spLocks noGrp="1"/>
          </p:cNvSpPr>
          <p:nvPr>
            <p:ph type="title"/>
          </p:nvPr>
        </p:nvSpPr>
        <p:spPr>
          <a:xfrm>
            <a:off x="528918" y="642594"/>
            <a:ext cx="10694894" cy="1371600"/>
          </a:xfrm>
        </p:spPr>
        <p:txBody>
          <a:bodyPr>
            <a:normAutofit/>
          </a:bodyPr>
          <a:lstStyle/>
          <a:p>
            <a:r>
              <a:rPr lang="en-US" sz="2800" b="1" dirty="0"/>
              <a:t>Pie Chart</a:t>
            </a:r>
            <a:endParaRPr lang="en-IN" sz="2800" b="1" dirty="0"/>
          </a:p>
        </p:txBody>
      </p:sp>
      <p:pic>
        <p:nvPicPr>
          <p:cNvPr id="6" name="Content Placeholder 4">
            <a:extLst>
              <a:ext uri="{FF2B5EF4-FFF2-40B4-BE49-F238E27FC236}">
                <a16:creationId xmlns:a16="http://schemas.microsoft.com/office/drawing/2014/main" id="{AD1A12CA-E3D0-1867-2AD5-62190C0AD26D}"/>
              </a:ext>
            </a:extLst>
          </p:cNvPr>
          <p:cNvPicPr>
            <a:picLocks noGrp="1" noChangeAspect="1"/>
          </p:cNvPicPr>
          <p:nvPr>
            <p:ph idx="1"/>
          </p:nvPr>
        </p:nvPicPr>
        <p:blipFill>
          <a:blip r:embed="rId2"/>
          <a:stretch>
            <a:fillRect/>
          </a:stretch>
        </p:blipFill>
        <p:spPr>
          <a:xfrm>
            <a:off x="2360884" y="2603500"/>
            <a:ext cx="6396615" cy="3416300"/>
          </a:xfrm>
        </p:spPr>
      </p:pic>
    </p:spTree>
    <p:extLst>
      <p:ext uri="{BB962C8B-B14F-4D97-AF65-F5344CB8AC3E}">
        <p14:creationId xmlns:p14="http://schemas.microsoft.com/office/powerpoint/2010/main" val="29824413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AEF0-2AA6-A89D-838F-F5E75C6F3BC3}"/>
              </a:ext>
            </a:extLst>
          </p:cNvPr>
          <p:cNvSpPr>
            <a:spLocks noGrp="1"/>
          </p:cNvSpPr>
          <p:nvPr>
            <p:ph type="title"/>
          </p:nvPr>
        </p:nvSpPr>
        <p:spPr>
          <a:xfrm>
            <a:off x="475129" y="642594"/>
            <a:ext cx="10650071" cy="1371600"/>
          </a:xfrm>
        </p:spPr>
        <p:txBody>
          <a:bodyPr>
            <a:normAutofit/>
          </a:bodyPr>
          <a:lstStyle/>
          <a:p>
            <a:r>
              <a:rPr lang="en-US" sz="3200" dirty="0"/>
              <a:t>MALE VS FEMALE RATIO – WINNERS</a:t>
            </a:r>
            <a:endParaRPr lang="en-IN" sz="2000" dirty="0"/>
          </a:p>
        </p:txBody>
      </p:sp>
      <p:pic>
        <p:nvPicPr>
          <p:cNvPr id="5" name="Content Placeholder 4">
            <a:extLst>
              <a:ext uri="{FF2B5EF4-FFF2-40B4-BE49-F238E27FC236}">
                <a16:creationId xmlns:a16="http://schemas.microsoft.com/office/drawing/2014/main" id="{1284E8D3-E9A8-5948-167B-B31B07F6881B}"/>
              </a:ext>
            </a:extLst>
          </p:cNvPr>
          <p:cNvPicPr>
            <a:picLocks noGrp="1" noChangeAspect="1"/>
          </p:cNvPicPr>
          <p:nvPr>
            <p:ph idx="1"/>
          </p:nvPr>
        </p:nvPicPr>
        <p:blipFill>
          <a:blip r:embed="rId2"/>
          <a:stretch>
            <a:fillRect/>
          </a:stretch>
        </p:blipFill>
        <p:spPr>
          <a:xfrm>
            <a:off x="753979" y="2662989"/>
            <a:ext cx="10748209" cy="2695074"/>
          </a:xfrm>
        </p:spPr>
      </p:pic>
    </p:spTree>
    <p:extLst>
      <p:ext uri="{BB962C8B-B14F-4D97-AF65-F5344CB8AC3E}">
        <p14:creationId xmlns:p14="http://schemas.microsoft.com/office/powerpoint/2010/main" val="1469410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314FB-7172-3A9D-F6BA-B715289641C4}"/>
              </a:ext>
            </a:extLst>
          </p:cNvPr>
          <p:cNvSpPr>
            <a:spLocks noGrp="1"/>
          </p:cNvSpPr>
          <p:nvPr>
            <p:ph type="title"/>
          </p:nvPr>
        </p:nvSpPr>
        <p:spPr>
          <a:xfrm>
            <a:off x="449179" y="609600"/>
            <a:ext cx="10676021" cy="1813770"/>
          </a:xfrm>
        </p:spPr>
        <p:txBody>
          <a:bodyPr>
            <a:noAutofit/>
          </a:bodyPr>
          <a:lstStyle/>
          <a:p>
            <a:pPr algn="l"/>
            <a:r>
              <a:rPr lang="en-US" sz="2800" b="1" dirty="0"/>
              <a:t>Pie Chart</a:t>
            </a:r>
            <a:br>
              <a:rPr lang="en-US" sz="2400" dirty="0">
                <a:latin typeface="Arial Narrow" panose="020B0606020202030204" pitchFamily="34" charset="0"/>
              </a:rPr>
            </a:br>
            <a:br>
              <a:rPr lang="en-US" sz="1600" b="0" i="0" dirty="0">
                <a:solidFill>
                  <a:srgbClr val="000000"/>
                </a:solidFill>
                <a:effectLst/>
                <a:latin typeface="Helvetica Neue"/>
              </a:rPr>
            </a:br>
            <a:endParaRPr lang="en-IN" sz="2400" dirty="0">
              <a:latin typeface="Arial Narrow" panose="020B0606020202030204" pitchFamily="34" charset="0"/>
            </a:endParaRPr>
          </a:p>
        </p:txBody>
      </p:sp>
      <p:pic>
        <p:nvPicPr>
          <p:cNvPr id="5" name="Content Placeholder 4">
            <a:extLst>
              <a:ext uri="{FF2B5EF4-FFF2-40B4-BE49-F238E27FC236}">
                <a16:creationId xmlns:a16="http://schemas.microsoft.com/office/drawing/2014/main" id="{A099740C-A1EC-5CA8-B682-0CC6D64C01E0}"/>
              </a:ext>
            </a:extLst>
          </p:cNvPr>
          <p:cNvPicPr>
            <a:picLocks noGrp="1" noChangeAspect="1"/>
          </p:cNvPicPr>
          <p:nvPr>
            <p:ph idx="1"/>
          </p:nvPr>
        </p:nvPicPr>
        <p:blipFill>
          <a:blip r:embed="rId2"/>
          <a:stretch>
            <a:fillRect/>
          </a:stretch>
        </p:blipFill>
        <p:spPr>
          <a:xfrm>
            <a:off x="449179" y="2603500"/>
            <a:ext cx="4264036" cy="3416300"/>
          </a:xfrm>
        </p:spPr>
      </p:pic>
      <p:sp>
        <p:nvSpPr>
          <p:cNvPr id="3" name="TextBox 2">
            <a:extLst>
              <a:ext uri="{FF2B5EF4-FFF2-40B4-BE49-F238E27FC236}">
                <a16:creationId xmlns:a16="http://schemas.microsoft.com/office/drawing/2014/main" id="{63589528-DA3F-511E-1DA3-E5562B2F23C9}"/>
              </a:ext>
            </a:extLst>
          </p:cNvPr>
          <p:cNvSpPr txBox="1"/>
          <p:nvPr/>
        </p:nvSpPr>
        <p:spPr>
          <a:xfrm>
            <a:off x="6347013" y="2423370"/>
            <a:ext cx="5395808" cy="3738844"/>
          </a:xfrm>
          <a:prstGeom prst="rect">
            <a:avLst/>
          </a:prstGeom>
          <a:noFill/>
        </p:spPr>
        <p:txBody>
          <a:bodyPr wrap="square" rtlCol="0">
            <a:spAutoFit/>
          </a:bodyPr>
          <a:lstStyle/>
          <a:p>
            <a:pPr>
              <a:lnSpc>
                <a:spcPct val="150000"/>
              </a:lnSpc>
            </a:pPr>
            <a:r>
              <a:rPr lang="en-US" sz="1600" b="1" i="0" dirty="0">
                <a:solidFill>
                  <a:srgbClr val="000000"/>
                </a:solidFill>
                <a:effectLst/>
              </a:rPr>
              <a:t>Observation: </a:t>
            </a:r>
            <a:r>
              <a:rPr lang="en-US" sz="1600" b="0" i="0" dirty="0">
                <a:solidFill>
                  <a:srgbClr val="000000"/>
                </a:solidFill>
                <a:effectLst/>
              </a:rPr>
              <a:t>Only 11.8 percent (79 out of 672) of the complete list of participants are female politicians, while 88.2 percent (593 out of 672) are male. When it comes to the winners, female politicians account for 11.4 percent (8 out of 70), whereas male politicians account for 88.6 percent (62 out of 70). As can be seen from the graph above, the gender ratio is not evenly spread.</a:t>
            </a:r>
            <a:br>
              <a:rPr lang="en-US" sz="1600" b="0" i="0" dirty="0">
                <a:solidFill>
                  <a:srgbClr val="000000"/>
                </a:solidFill>
                <a:effectLst/>
              </a:rPr>
            </a:br>
            <a:r>
              <a:rPr lang="en-US" sz="1600" b="1" i="0" dirty="0">
                <a:solidFill>
                  <a:srgbClr val="000000"/>
                </a:solidFill>
                <a:effectLst/>
              </a:rPr>
              <a:t>Fact:</a:t>
            </a:r>
            <a:r>
              <a:rPr lang="en-US" sz="1600" b="0" i="0" dirty="0">
                <a:solidFill>
                  <a:srgbClr val="000000"/>
                </a:solidFill>
                <a:effectLst/>
              </a:rPr>
              <a:t> The AAP had nine women candidates, and eight of them won.</a:t>
            </a:r>
            <a:endParaRPr lang="en-IN" sz="1600" dirty="0"/>
          </a:p>
        </p:txBody>
      </p:sp>
    </p:spTree>
    <p:extLst>
      <p:ext uri="{BB962C8B-B14F-4D97-AF65-F5344CB8AC3E}">
        <p14:creationId xmlns:p14="http://schemas.microsoft.com/office/powerpoint/2010/main" val="2265307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6C7E6-386D-0CD5-75AD-3A785DA592DE}"/>
              </a:ext>
            </a:extLst>
          </p:cNvPr>
          <p:cNvSpPr>
            <a:spLocks noGrp="1"/>
          </p:cNvSpPr>
          <p:nvPr>
            <p:ph type="title"/>
          </p:nvPr>
        </p:nvSpPr>
        <p:spPr>
          <a:xfrm>
            <a:off x="-134472" y="570876"/>
            <a:ext cx="11994776" cy="1371600"/>
          </a:xfrm>
        </p:spPr>
        <p:txBody>
          <a:bodyPr>
            <a:normAutofit/>
          </a:bodyPr>
          <a:lstStyle/>
          <a:p>
            <a:pPr algn="ctr"/>
            <a:r>
              <a:rPr lang="en-IN" sz="3200" dirty="0">
                <a:latin typeface="+mn-lt"/>
              </a:rPr>
              <a:t>AGE COUNTS DISTRIBUTION AMONG THE POLITICIAN</a:t>
            </a:r>
          </a:p>
        </p:txBody>
      </p:sp>
      <p:pic>
        <p:nvPicPr>
          <p:cNvPr id="5" name="Content Placeholder 4">
            <a:extLst>
              <a:ext uri="{FF2B5EF4-FFF2-40B4-BE49-F238E27FC236}">
                <a16:creationId xmlns:a16="http://schemas.microsoft.com/office/drawing/2014/main" id="{DECFA4E5-1CE3-922E-C7A8-37D6DF894B7B}"/>
              </a:ext>
            </a:extLst>
          </p:cNvPr>
          <p:cNvPicPr>
            <a:picLocks noGrp="1" noChangeAspect="1"/>
          </p:cNvPicPr>
          <p:nvPr>
            <p:ph idx="1"/>
          </p:nvPr>
        </p:nvPicPr>
        <p:blipFill>
          <a:blip r:embed="rId2"/>
          <a:stretch>
            <a:fillRect/>
          </a:stretch>
        </p:blipFill>
        <p:spPr>
          <a:xfrm>
            <a:off x="1164534" y="3103116"/>
            <a:ext cx="9396765" cy="1740691"/>
          </a:xfrm>
        </p:spPr>
      </p:pic>
    </p:spTree>
    <p:extLst>
      <p:ext uri="{BB962C8B-B14F-4D97-AF65-F5344CB8AC3E}">
        <p14:creationId xmlns:p14="http://schemas.microsoft.com/office/powerpoint/2010/main" val="11974131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F2AEA06-2943-A3DC-2FA6-A97F0830F959}"/>
              </a:ext>
            </a:extLst>
          </p:cNvPr>
          <p:cNvPicPr>
            <a:picLocks noGrp="1" noChangeAspect="1"/>
          </p:cNvPicPr>
          <p:nvPr>
            <p:ph idx="1"/>
          </p:nvPr>
        </p:nvPicPr>
        <p:blipFill>
          <a:blip r:embed="rId2"/>
          <a:stretch>
            <a:fillRect/>
          </a:stretch>
        </p:blipFill>
        <p:spPr>
          <a:xfrm>
            <a:off x="541049" y="2566643"/>
            <a:ext cx="6396615" cy="3416300"/>
          </a:xfrm>
        </p:spPr>
      </p:pic>
      <p:sp>
        <p:nvSpPr>
          <p:cNvPr id="3" name="TextBox 2">
            <a:extLst>
              <a:ext uri="{FF2B5EF4-FFF2-40B4-BE49-F238E27FC236}">
                <a16:creationId xmlns:a16="http://schemas.microsoft.com/office/drawing/2014/main" id="{7C30A023-7B06-712C-4D30-028172AB2950}"/>
              </a:ext>
            </a:extLst>
          </p:cNvPr>
          <p:cNvSpPr txBox="1"/>
          <p:nvPr/>
        </p:nvSpPr>
        <p:spPr>
          <a:xfrm>
            <a:off x="7109012" y="2566643"/>
            <a:ext cx="4858870" cy="2261517"/>
          </a:xfrm>
          <a:prstGeom prst="rect">
            <a:avLst/>
          </a:prstGeom>
          <a:noFill/>
        </p:spPr>
        <p:txBody>
          <a:bodyPr wrap="square" rtlCol="0">
            <a:spAutoFit/>
          </a:bodyPr>
          <a:lstStyle/>
          <a:p>
            <a:pPr algn="just">
              <a:lnSpc>
                <a:spcPct val="150000"/>
              </a:lnSpc>
            </a:pPr>
            <a:r>
              <a:rPr lang="en-US" sz="1600" b="1" i="0" dirty="0">
                <a:solidFill>
                  <a:srgbClr val="000000"/>
                </a:solidFill>
                <a:effectLst/>
              </a:rPr>
              <a:t>Observation:</a:t>
            </a:r>
            <a:r>
              <a:rPr lang="en-US" sz="1600" b="0" i="0" dirty="0">
                <a:solidFill>
                  <a:srgbClr val="000000"/>
                </a:solidFill>
                <a:effectLst/>
              </a:rPr>
              <a:t> Most Number of female politicians have their average age between 40-44, while for male politician, it ranges from 45-49 range. The average age of male politicians is more as compared to female politicians contesting for the Delhi Assembly elections 2020.</a:t>
            </a:r>
            <a:endParaRPr lang="en-IN" sz="1600" dirty="0"/>
          </a:p>
        </p:txBody>
      </p:sp>
    </p:spTree>
    <p:extLst>
      <p:ext uri="{BB962C8B-B14F-4D97-AF65-F5344CB8AC3E}">
        <p14:creationId xmlns:p14="http://schemas.microsoft.com/office/powerpoint/2010/main" val="37441537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1C92-D71B-84DE-8C08-12676D9E0F6F}"/>
              </a:ext>
            </a:extLst>
          </p:cNvPr>
          <p:cNvSpPr>
            <a:spLocks noGrp="1"/>
          </p:cNvSpPr>
          <p:nvPr>
            <p:ph type="title"/>
          </p:nvPr>
        </p:nvSpPr>
        <p:spPr>
          <a:xfrm>
            <a:off x="475129" y="642594"/>
            <a:ext cx="10650071" cy="1371600"/>
          </a:xfrm>
        </p:spPr>
        <p:txBody>
          <a:bodyPr>
            <a:normAutofit/>
          </a:bodyPr>
          <a:lstStyle/>
          <a:p>
            <a:r>
              <a:rPr lang="en-IN" sz="3200" dirty="0"/>
              <a:t>CATEGORY WISE WIN COUNT</a:t>
            </a:r>
          </a:p>
        </p:txBody>
      </p:sp>
      <p:pic>
        <p:nvPicPr>
          <p:cNvPr id="5" name="Content Placeholder 4">
            <a:extLst>
              <a:ext uri="{FF2B5EF4-FFF2-40B4-BE49-F238E27FC236}">
                <a16:creationId xmlns:a16="http://schemas.microsoft.com/office/drawing/2014/main" id="{CC8CC1CB-4897-5CC7-7039-F32B9AD11E07}"/>
              </a:ext>
            </a:extLst>
          </p:cNvPr>
          <p:cNvPicPr>
            <a:picLocks noGrp="1" noChangeAspect="1"/>
          </p:cNvPicPr>
          <p:nvPr>
            <p:ph idx="1"/>
          </p:nvPr>
        </p:nvPicPr>
        <p:blipFill>
          <a:blip r:embed="rId2"/>
          <a:stretch>
            <a:fillRect/>
          </a:stretch>
        </p:blipFill>
        <p:spPr>
          <a:xfrm>
            <a:off x="1066800" y="2492894"/>
            <a:ext cx="9720571" cy="3372143"/>
          </a:xfrm>
        </p:spPr>
      </p:pic>
    </p:spTree>
    <p:extLst>
      <p:ext uri="{BB962C8B-B14F-4D97-AF65-F5344CB8AC3E}">
        <p14:creationId xmlns:p14="http://schemas.microsoft.com/office/powerpoint/2010/main" val="2442418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6EFD6-60A5-424E-24C0-B21421C634C9}"/>
              </a:ext>
            </a:extLst>
          </p:cNvPr>
          <p:cNvSpPr>
            <a:spLocks noGrp="1"/>
          </p:cNvSpPr>
          <p:nvPr>
            <p:ph type="title"/>
          </p:nvPr>
        </p:nvSpPr>
        <p:spPr/>
        <p:txBody>
          <a:bodyPr>
            <a:normAutofit/>
          </a:bodyPr>
          <a:lstStyle/>
          <a:p>
            <a:r>
              <a:rPr lang="en-US" sz="2800" b="1" dirty="0"/>
              <a:t>Graph</a:t>
            </a:r>
            <a:endParaRPr lang="en-IN" b="1" dirty="0"/>
          </a:p>
        </p:txBody>
      </p:sp>
      <p:pic>
        <p:nvPicPr>
          <p:cNvPr id="5" name="Content Placeholder 4">
            <a:extLst>
              <a:ext uri="{FF2B5EF4-FFF2-40B4-BE49-F238E27FC236}">
                <a16:creationId xmlns:a16="http://schemas.microsoft.com/office/drawing/2014/main" id="{7161D6B1-75D4-53D5-F130-852AC4429162}"/>
              </a:ext>
            </a:extLst>
          </p:cNvPr>
          <p:cNvPicPr>
            <a:picLocks noGrp="1" noChangeAspect="1"/>
          </p:cNvPicPr>
          <p:nvPr>
            <p:ph idx="1"/>
          </p:nvPr>
        </p:nvPicPr>
        <p:blipFill>
          <a:blip r:embed="rId2"/>
          <a:stretch>
            <a:fillRect/>
          </a:stretch>
        </p:blipFill>
        <p:spPr>
          <a:xfrm>
            <a:off x="451403" y="2788022"/>
            <a:ext cx="5396488" cy="2882153"/>
          </a:xfrm>
        </p:spPr>
      </p:pic>
      <p:sp>
        <p:nvSpPr>
          <p:cNvPr id="3" name="TextBox 2">
            <a:extLst>
              <a:ext uri="{FF2B5EF4-FFF2-40B4-BE49-F238E27FC236}">
                <a16:creationId xmlns:a16="http://schemas.microsoft.com/office/drawing/2014/main" id="{CF832A29-A9FA-BA47-CE3D-9E56DD0BB5CB}"/>
              </a:ext>
            </a:extLst>
          </p:cNvPr>
          <p:cNvSpPr txBox="1"/>
          <p:nvPr/>
        </p:nvSpPr>
        <p:spPr>
          <a:xfrm>
            <a:off x="6096000" y="2608729"/>
            <a:ext cx="5880847" cy="2261517"/>
          </a:xfrm>
          <a:prstGeom prst="rect">
            <a:avLst/>
          </a:prstGeom>
          <a:noFill/>
        </p:spPr>
        <p:txBody>
          <a:bodyPr wrap="square" rtlCol="0">
            <a:spAutoFit/>
          </a:bodyPr>
          <a:lstStyle/>
          <a:p>
            <a:pPr algn="just">
              <a:lnSpc>
                <a:spcPct val="150000"/>
              </a:lnSpc>
            </a:pPr>
            <a:r>
              <a:rPr lang="en-US" sz="1600" b="1" i="0" dirty="0">
                <a:solidFill>
                  <a:srgbClr val="000000"/>
                </a:solidFill>
                <a:effectLst/>
              </a:rPr>
              <a:t>Observation</a:t>
            </a:r>
            <a:r>
              <a:rPr lang="en-US" sz="1600" b="0" i="0" dirty="0">
                <a:solidFill>
                  <a:srgbClr val="000000"/>
                </a:solidFill>
                <a:effectLst/>
              </a:rPr>
              <a:t> The Category participation of General-SC have been in the ratio of 522:150- while as of the winners, the ratios have been modified to 58:12 </a:t>
            </a:r>
            <a:br>
              <a:rPr lang="en-US" sz="1600" b="0" i="0" dirty="0">
                <a:solidFill>
                  <a:srgbClr val="000000"/>
                </a:solidFill>
                <a:effectLst/>
              </a:rPr>
            </a:br>
            <a:r>
              <a:rPr lang="en-US" sz="1600" b="1" i="0" dirty="0">
                <a:solidFill>
                  <a:srgbClr val="000000"/>
                </a:solidFill>
                <a:effectLst/>
              </a:rPr>
              <a:t>Fact:</a:t>
            </a:r>
            <a:r>
              <a:rPr lang="en-US" sz="1600" b="0" i="0" dirty="0">
                <a:solidFill>
                  <a:srgbClr val="000000"/>
                </a:solidFill>
                <a:effectLst/>
              </a:rPr>
              <a:t>:The Aam Aadmi Party won all 12 seats allocated for SC candidates, with a winning margin of about 12,000 votes.</a:t>
            </a:r>
            <a:endParaRPr lang="en-IN" sz="1600" dirty="0"/>
          </a:p>
        </p:txBody>
      </p:sp>
    </p:spTree>
    <p:extLst>
      <p:ext uri="{BB962C8B-B14F-4D97-AF65-F5344CB8AC3E}">
        <p14:creationId xmlns:p14="http://schemas.microsoft.com/office/powerpoint/2010/main" val="9491013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B30E8-A2DB-14E8-EA4C-DC9E90E306F3}"/>
              </a:ext>
            </a:extLst>
          </p:cNvPr>
          <p:cNvSpPr>
            <a:spLocks noGrp="1"/>
          </p:cNvSpPr>
          <p:nvPr>
            <p:ph type="title"/>
          </p:nvPr>
        </p:nvSpPr>
        <p:spPr>
          <a:xfrm>
            <a:off x="654424" y="627528"/>
            <a:ext cx="8812306" cy="1063935"/>
          </a:xfrm>
        </p:spPr>
        <p:txBody>
          <a:bodyPr>
            <a:normAutofit/>
          </a:bodyPr>
          <a:lstStyle/>
          <a:p>
            <a:r>
              <a:rPr lang="en-IN" sz="3200" dirty="0"/>
              <a:t>YOUNGEST MLAs</a:t>
            </a:r>
          </a:p>
        </p:txBody>
      </p:sp>
      <p:pic>
        <p:nvPicPr>
          <p:cNvPr id="5" name="Content Placeholder 4">
            <a:extLst>
              <a:ext uri="{FF2B5EF4-FFF2-40B4-BE49-F238E27FC236}">
                <a16:creationId xmlns:a16="http://schemas.microsoft.com/office/drawing/2014/main" id="{DBAFD4EB-282C-DC2E-70F5-6ACD08311BD3}"/>
              </a:ext>
            </a:extLst>
          </p:cNvPr>
          <p:cNvPicPr>
            <a:picLocks noGrp="1" noChangeAspect="1"/>
          </p:cNvPicPr>
          <p:nvPr>
            <p:ph idx="1"/>
          </p:nvPr>
        </p:nvPicPr>
        <p:blipFill>
          <a:blip r:embed="rId2"/>
          <a:stretch>
            <a:fillRect/>
          </a:stretch>
        </p:blipFill>
        <p:spPr>
          <a:xfrm>
            <a:off x="1102657" y="2156350"/>
            <a:ext cx="9449619" cy="1272650"/>
          </a:xfrm>
        </p:spPr>
      </p:pic>
      <p:pic>
        <p:nvPicPr>
          <p:cNvPr id="6" name="Content Placeholder 4">
            <a:extLst>
              <a:ext uri="{FF2B5EF4-FFF2-40B4-BE49-F238E27FC236}">
                <a16:creationId xmlns:a16="http://schemas.microsoft.com/office/drawing/2014/main" id="{3AF6046E-1077-88C2-A27C-F63749FAFF85}"/>
              </a:ext>
            </a:extLst>
          </p:cNvPr>
          <p:cNvPicPr>
            <a:picLocks noChangeAspect="1"/>
          </p:cNvPicPr>
          <p:nvPr/>
        </p:nvPicPr>
        <p:blipFill>
          <a:blip r:embed="rId3"/>
          <a:stretch>
            <a:fillRect/>
          </a:stretch>
        </p:blipFill>
        <p:spPr>
          <a:xfrm>
            <a:off x="1945341" y="3527612"/>
            <a:ext cx="6230472" cy="3169111"/>
          </a:xfrm>
          <a:prstGeom prst="rect">
            <a:avLst/>
          </a:prstGeom>
        </p:spPr>
      </p:pic>
    </p:spTree>
    <p:extLst>
      <p:ext uri="{BB962C8B-B14F-4D97-AF65-F5344CB8AC3E}">
        <p14:creationId xmlns:p14="http://schemas.microsoft.com/office/powerpoint/2010/main" val="446932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24771-E0DA-41BC-818E-70BBBB2E8D0D}"/>
              </a:ext>
            </a:extLst>
          </p:cNvPr>
          <p:cNvSpPr>
            <a:spLocks noGrp="1"/>
          </p:cNvSpPr>
          <p:nvPr>
            <p:ph type="title"/>
          </p:nvPr>
        </p:nvSpPr>
        <p:spPr>
          <a:xfrm>
            <a:off x="1183342" y="1013012"/>
            <a:ext cx="3343835" cy="681318"/>
          </a:xfrm>
        </p:spPr>
        <p:txBody>
          <a:bodyPr/>
          <a:lstStyle/>
          <a:p>
            <a:r>
              <a:rPr lang="en-IN" sz="3200" dirty="0"/>
              <a:t>OBJECTIVE</a:t>
            </a:r>
            <a:endParaRPr lang="en-IN" dirty="0"/>
          </a:p>
        </p:txBody>
      </p:sp>
      <p:sp>
        <p:nvSpPr>
          <p:cNvPr id="3" name="Content Placeholder 2">
            <a:extLst>
              <a:ext uri="{FF2B5EF4-FFF2-40B4-BE49-F238E27FC236}">
                <a16:creationId xmlns:a16="http://schemas.microsoft.com/office/drawing/2014/main" id="{2452B27B-81B8-4D2E-B659-B64B7B8FE87A}"/>
              </a:ext>
            </a:extLst>
          </p:cNvPr>
          <p:cNvSpPr>
            <a:spLocks noGrp="1"/>
          </p:cNvSpPr>
          <p:nvPr>
            <p:ph idx="1"/>
          </p:nvPr>
        </p:nvSpPr>
        <p:spPr>
          <a:xfrm>
            <a:off x="385482" y="2393576"/>
            <a:ext cx="11358283" cy="4329953"/>
          </a:xfrm>
        </p:spPr>
        <p:txBody>
          <a:bodyPr>
            <a:normAutofit fontScale="85000" lnSpcReduction="10000"/>
          </a:bodyPr>
          <a:lstStyle/>
          <a:p>
            <a:pPr marL="457200" indent="-457200">
              <a:buFont typeface="+mj-lt"/>
              <a:buAutoNum type="arabicPeriod"/>
            </a:pPr>
            <a:r>
              <a:rPr lang="en-US" i="0" dirty="0">
                <a:solidFill>
                  <a:srgbClr val="000000"/>
                </a:solidFill>
                <a:effectLst/>
                <a:cs typeface="Calibri" panose="020F0502020204030204" pitchFamily="34" charset="0"/>
              </a:rPr>
              <a:t>Detailed exploratory analysis of Vidhan </a:t>
            </a:r>
            <a:r>
              <a:rPr lang="en-US" dirty="0">
                <a:solidFill>
                  <a:srgbClr val="000000"/>
                </a:solidFill>
                <a:cs typeface="Calibri" panose="020F0502020204030204" pitchFamily="34" charset="0"/>
              </a:rPr>
              <a:t>S</a:t>
            </a:r>
            <a:r>
              <a:rPr lang="en-US" i="0" dirty="0">
                <a:solidFill>
                  <a:srgbClr val="000000"/>
                </a:solidFill>
                <a:effectLst/>
                <a:cs typeface="Calibri" panose="020F0502020204030204" pitchFamily="34" charset="0"/>
              </a:rPr>
              <a:t>abha 2020 </a:t>
            </a:r>
            <a:r>
              <a:rPr lang="en-US" dirty="0">
                <a:solidFill>
                  <a:srgbClr val="000000"/>
                </a:solidFill>
                <a:cs typeface="Calibri" panose="020F0502020204030204" pitchFamily="34" charset="0"/>
              </a:rPr>
              <a:t>E</a:t>
            </a:r>
            <a:r>
              <a:rPr lang="en-US" i="0" dirty="0">
                <a:solidFill>
                  <a:srgbClr val="000000"/>
                </a:solidFill>
                <a:effectLst/>
                <a:cs typeface="Calibri" panose="020F0502020204030204" pitchFamily="34" charset="0"/>
              </a:rPr>
              <a:t>lection for </a:t>
            </a:r>
            <a:r>
              <a:rPr lang="en-US" dirty="0">
                <a:solidFill>
                  <a:srgbClr val="000000"/>
                </a:solidFill>
                <a:cs typeface="Calibri" panose="020F0502020204030204" pitchFamily="34" charset="0"/>
              </a:rPr>
              <a:t>D</a:t>
            </a:r>
            <a:r>
              <a:rPr lang="en-US" i="0" dirty="0">
                <a:solidFill>
                  <a:srgbClr val="000000"/>
                </a:solidFill>
                <a:effectLst/>
                <a:cs typeface="Calibri" panose="020F0502020204030204" pitchFamily="34" charset="0"/>
              </a:rPr>
              <a:t>elhi to understand the dataset in more depth</a:t>
            </a:r>
          </a:p>
          <a:p>
            <a:pPr lvl="1"/>
            <a:r>
              <a:rPr lang="en-US" i="0" dirty="0">
                <a:solidFill>
                  <a:srgbClr val="000000"/>
                </a:solidFill>
                <a:effectLst/>
                <a:cs typeface="Calibri" panose="020F0502020204030204" pitchFamily="34" charset="0"/>
              </a:rPr>
              <a:t>What is the distribution of Constituencies over the district in </a:t>
            </a:r>
            <a:r>
              <a:rPr lang="en-US" dirty="0">
                <a:solidFill>
                  <a:srgbClr val="000000"/>
                </a:solidFill>
                <a:cs typeface="Calibri" panose="020F0502020204030204" pitchFamily="34" charset="0"/>
              </a:rPr>
              <a:t>D</a:t>
            </a:r>
            <a:r>
              <a:rPr lang="en-US" i="0" dirty="0">
                <a:solidFill>
                  <a:srgbClr val="000000"/>
                </a:solidFill>
                <a:effectLst/>
                <a:cs typeface="Calibri" panose="020F0502020204030204" pitchFamily="34" charset="0"/>
              </a:rPr>
              <a:t>elhi State</a:t>
            </a:r>
          </a:p>
          <a:p>
            <a:pPr lvl="1"/>
            <a:r>
              <a:rPr lang="en-US" i="0" dirty="0">
                <a:solidFill>
                  <a:srgbClr val="000000"/>
                </a:solidFill>
                <a:effectLst/>
                <a:cs typeface="Calibri" panose="020F0502020204030204" pitchFamily="34" charset="0"/>
              </a:rPr>
              <a:t>Sunburst image of all the District and Constituencies</a:t>
            </a:r>
          </a:p>
          <a:p>
            <a:pPr lvl="1"/>
            <a:r>
              <a:rPr lang="en-US" i="0" dirty="0">
                <a:solidFill>
                  <a:srgbClr val="000000"/>
                </a:solidFill>
                <a:effectLst/>
                <a:cs typeface="Calibri" panose="020F0502020204030204" pitchFamily="34" charset="0"/>
              </a:rPr>
              <a:t>Which Parties have been present in most constituencies and district</a:t>
            </a:r>
          </a:p>
          <a:p>
            <a:pPr lvl="1"/>
            <a:r>
              <a:rPr lang="en-US" i="0" dirty="0">
                <a:solidFill>
                  <a:srgbClr val="000000"/>
                </a:solidFill>
                <a:effectLst/>
                <a:cs typeface="Calibri" panose="020F0502020204030204" pitchFamily="34" charset="0"/>
              </a:rPr>
              <a:t>What has been the general Win vs Loss relationship for the Parties in 2020?</a:t>
            </a:r>
          </a:p>
          <a:p>
            <a:pPr lvl="1"/>
            <a:r>
              <a:rPr lang="en-US" i="0" dirty="0">
                <a:solidFill>
                  <a:srgbClr val="000000"/>
                </a:solidFill>
                <a:effectLst/>
                <a:cs typeface="Calibri" panose="020F0502020204030204" pitchFamily="34" charset="0"/>
              </a:rPr>
              <a:t>What is the Gender Ratio of the Contestants? Also the Gender Ratio of the Winners?</a:t>
            </a:r>
          </a:p>
          <a:p>
            <a:pPr lvl="1"/>
            <a:r>
              <a:rPr lang="en-US" i="0" dirty="0">
                <a:solidFill>
                  <a:srgbClr val="000000"/>
                </a:solidFill>
                <a:effectLst/>
                <a:cs typeface="Calibri" panose="020F0502020204030204" pitchFamily="34" charset="0"/>
              </a:rPr>
              <a:t>What is the Educational Qualification of our politicians?</a:t>
            </a:r>
          </a:p>
          <a:p>
            <a:pPr lvl="1"/>
            <a:r>
              <a:rPr lang="en-US" i="0" dirty="0">
                <a:solidFill>
                  <a:srgbClr val="000000"/>
                </a:solidFill>
                <a:effectLst/>
                <a:cs typeface="Calibri" panose="020F0502020204030204" pitchFamily="34" charset="0"/>
              </a:rPr>
              <a:t>What is the relationship of Age and Politics?</a:t>
            </a:r>
          </a:p>
          <a:p>
            <a:pPr lvl="1"/>
            <a:r>
              <a:rPr lang="en-US" i="0" dirty="0">
                <a:solidFill>
                  <a:srgbClr val="000000"/>
                </a:solidFill>
                <a:effectLst/>
                <a:cs typeface="Calibri" panose="020F0502020204030204" pitchFamily="34" charset="0"/>
              </a:rPr>
              <a:t>What relation does the Politician category have with the election results?</a:t>
            </a:r>
          </a:p>
          <a:p>
            <a:pPr lvl="1"/>
            <a:r>
              <a:rPr lang="en-US" i="0" dirty="0">
                <a:solidFill>
                  <a:srgbClr val="000000"/>
                </a:solidFill>
                <a:effectLst/>
                <a:cs typeface="Calibri" panose="020F0502020204030204" pitchFamily="34" charset="0"/>
              </a:rPr>
              <a:t>Have the politicians been involved with criminal activities?</a:t>
            </a:r>
          </a:p>
          <a:p>
            <a:pPr lvl="1"/>
            <a:r>
              <a:rPr lang="en-US" i="0" dirty="0">
                <a:solidFill>
                  <a:srgbClr val="000000"/>
                </a:solidFill>
                <a:effectLst/>
                <a:cs typeface="Calibri" panose="020F0502020204030204" pitchFamily="34" charset="0"/>
              </a:rPr>
              <a:t>Plotting the Assets vs Liabilities amount for Winning Politicians</a:t>
            </a:r>
          </a:p>
          <a:p>
            <a:pPr lvl="1"/>
            <a:r>
              <a:rPr lang="en-US" i="0" dirty="0">
                <a:solidFill>
                  <a:srgbClr val="000000"/>
                </a:solidFill>
                <a:effectLst/>
                <a:cs typeface="Calibri" panose="020F0502020204030204" pitchFamily="34" charset="0"/>
              </a:rPr>
              <a:t>Which party has won the most constituencies?</a:t>
            </a:r>
          </a:p>
          <a:p>
            <a:pPr marL="457200" indent="-457200">
              <a:buFont typeface="+mj-lt"/>
              <a:buAutoNum type="arabicPeriod"/>
            </a:pPr>
            <a:r>
              <a:rPr lang="en-US" dirty="0">
                <a:solidFill>
                  <a:srgbClr val="000000"/>
                </a:solidFill>
                <a:cs typeface="Calibri" panose="020F0502020204030204" pitchFamily="34" charset="0"/>
              </a:rPr>
              <a:t>Prediction of upcoming election by using Random forest, SVM, LOGISTIC REGRESSION, DECISION TREE, KNN </a:t>
            </a:r>
            <a:endParaRPr lang="en-US" i="0" dirty="0">
              <a:solidFill>
                <a:srgbClr val="000000"/>
              </a:solidFill>
              <a:effectLst/>
              <a:cs typeface="Calibri" panose="020F0502020204030204" pitchFamily="34" charset="0"/>
            </a:endParaRPr>
          </a:p>
          <a:p>
            <a:endParaRPr lang="en-US" b="0" i="0" dirty="0">
              <a:solidFill>
                <a:srgbClr val="000000"/>
              </a:solidFill>
              <a:effectLst/>
              <a:latin typeface="Inter"/>
            </a:endParaRPr>
          </a:p>
          <a:p>
            <a:endParaRPr lang="en-IN" dirty="0"/>
          </a:p>
        </p:txBody>
      </p:sp>
    </p:spTree>
    <p:extLst>
      <p:ext uri="{BB962C8B-B14F-4D97-AF65-F5344CB8AC3E}">
        <p14:creationId xmlns:p14="http://schemas.microsoft.com/office/powerpoint/2010/main" val="12853674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31B90-116C-C1A9-1CD5-08F2ABB38365}"/>
              </a:ext>
            </a:extLst>
          </p:cNvPr>
          <p:cNvSpPr>
            <a:spLocks noGrp="1"/>
          </p:cNvSpPr>
          <p:nvPr>
            <p:ph type="title"/>
          </p:nvPr>
        </p:nvSpPr>
        <p:spPr/>
        <p:txBody>
          <a:bodyPr/>
          <a:lstStyle/>
          <a:p>
            <a:r>
              <a:rPr lang="en-US" sz="3200" dirty="0"/>
              <a:t>Cont..</a:t>
            </a:r>
            <a:endParaRPr lang="en-IN" sz="3200" dirty="0"/>
          </a:p>
        </p:txBody>
      </p:sp>
      <p:sp>
        <p:nvSpPr>
          <p:cNvPr id="4" name="Content Placeholder 3">
            <a:extLst>
              <a:ext uri="{FF2B5EF4-FFF2-40B4-BE49-F238E27FC236}">
                <a16:creationId xmlns:a16="http://schemas.microsoft.com/office/drawing/2014/main" id="{47E5B763-A5DD-DFE5-9563-E7A32FC81907}"/>
              </a:ext>
            </a:extLst>
          </p:cNvPr>
          <p:cNvSpPr>
            <a:spLocks noGrp="1"/>
          </p:cNvSpPr>
          <p:nvPr>
            <p:ph idx="1"/>
          </p:nvPr>
        </p:nvSpPr>
        <p:spPr>
          <a:xfrm>
            <a:off x="824753" y="2232213"/>
            <a:ext cx="10327341" cy="4374776"/>
          </a:xfrm>
        </p:spPr>
        <p:txBody>
          <a:bodyPr>
            <a:normAutofit/>
          </a:bodyPr>
          <a:lstStyle/>
          <a:p>
            <a:pPr algn="l">
              <a:lnSpc>
                <a:spcPct val="170000"/>
              </a:lnSpc>
            </a:pPr>
            <a:r>
              <a:rPr lang="en-US" sz="1400" b="1" i="0" dirty="0">
                <a:solidFill>
                  <a:srgbClr val="000000"/>
                </a:solidFill>
                <a:effectLst/>
              </a:rPr>
              <a:t>Observation: </a:t>
            </a:r>
            <a:r>
              <a:rPr lang="en-US" sz="1400" i="0" dirty="0">
                <a:solidFill>
                  <a:srgbClr val="000000"/>
                </a:solidFill>
                <a:effectLst/>
              </a:rPr>
              <a:t>Kuldeep Kumar </a:t>
            </a:r>
            <a:r>
              <a:rPr lang="en-US" sz="1400" b="0" i="0" dirty="0">
                <a:solidFill>
                  <a:srgbClr val="000000"/>
                </a:solidFill>
                <a:effectLst/>
              </a:rPr>
              <a:t>, Delhi's youngest MLA(30) , was elected from the Kondli (SC) Assembly seat, which is part of the East Delhi parliamentary seat.</a:t>
            </a:r>
          </a:p>
          <a:p>
            <a:pPr algn="l">
              <a:lnSpc>
                <a:spcPct val="170000"/>
              </a:lnSpc>
            </a:pPr>
            <a:r>
              <a:rPr lang="en-US" sz="1400" b="1" i="0" dirty="0">
                <a:solidFill>
                  <a:srgbClr val="000000"/>
                </a:solidFill>
                <a:effectLst/>
              </a:rPr>
              <a:t>Raghav Chadha </a:t>
            </a:r>
            <a:r>
              <a:rPr lang="en-US" sz="1400" b="0" i="0" dirty="0">
                <a:solidFill>
                  <a:srgbClr val="000000"/>
                </a:solidFill>
                <a:effectLst/>
              </a:rPr>
              <a:t>, a 31-year-old chartered accountant, is one of the Delhi Assembly's youngest members. Chadha, an AAP spokesman for many years and one of the party's most amiable faces, defeated BJP candidate Sardar R P Singh by 20,058 votes in the Rajinder Nagar seat.</a:t>
            </a:r>
          </a:p>
          <a:p>
            <a:pPr algn="l">
              <a:lnSpc>
                <a:spcPct val="170000"/>
              </a:lnSpc>
            </a:pPr>
            <a:r>
              <a:rPr lang="en-US" sz="1400" b="0" i="0" dirty="0">
                <a:solidFill>
                  <a:srgbClr val="000000"/>
                </a:solidFill>
                <a:effectLst/>
              </a:rPr>
              <a:t>Next three youngest MLA's Prakash Jarwal, Rituraj Govind and Rakhi Birla.</a:t>
            </a:r>
          </a:p>
          <a:p>
            <a:pPr algn="l">
              <a:lnSpc>
                <a:spcPct val="170000"/>
              </a:lnSpc>
            </a:pPr>
            <a:r>
              <a:rPr lang="en-US" sz="1400" b="1" i="0" dirty="0">
                <a:solidFill>
                  <a:srgbClr val="000000"/>
                </a:solidFill>
                <a:effectLst/>
              </a:rPr>
              <a:t>Fact: </a:t>
            </a:r>
            <a:r>
              <a:rPr lang="en-US" sz="1400" b="0" i="0" dirty="0">
                <a:solidFill>
                  <a:srgbClr val="000000"/>
                </a:solidFill>
                <a:effectLst/>
              </a:rPr>
              <a:t>The freshly elected members of the Delhi Assembly (MLAs) are roughly five years older on average than the previous Assembly members. This is hardly surprising given that three of the five youngest members of 2015 are still among the five youngest, although with a five-year age difference. The youngest MLA this time is about five years older than the youngest in 2015, as is the oldest.</a:t>
            </a:r>
          </a:p>
          <a:p>
            <a:endParaRPr lang="en-IN" sz="1600" dirty="0"/>
          </a:p>
        </p:txBody>
      </p:sp>
    </p:spTree>
    <p:extLst>
      <p:ext uri="{BB962C8B-B14F-4D97-AF65-F5344CB8AC3E}">
        <p14:creationId xmlns:p14="http://schemas.microsoft.com/office/powerpoint/2010/main" val="33479016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DCD3C-CA7C-3696-DA82-BC36805A8046}"/>
              </a:ext>
            </a:extLst>
          </p:cNvPr>
          <p:cNvSpPr>
            <a:spLocks noGrp="1"/>
          </p:cNvSpPr>
          <p:nvPr>
            <p:ph type="title"/>
          </p:nvPr>
        </p:nvSpPr>
        <p:spPr/>
        <p:txBody>
          <a:bodyPr>
            <a:normAutofit/>
          </a:bodyPr>
          <a:lstStyle/>
          <a:p>
            <a:r>
              <a:rPr lang="en-IN" sz="3200" dirty="0"/>
              <a:t>OLDEST MLAs</a:t>
            </a:r>
          </a:p>
        </p:txBody>
      </p:sp>
      <p:pic>
        <p:nvPicPr>
          <p:cNvPr id="5" name="Picture 4">
            <a:extLst>
              <a:ext uri="{FF2B5EF4-FFF2-40B4-BE49-F238E27FC236}">
                <a16:creationId xmlns:a16="http://schemas.microsoft.com/office/drawing/2014/main" id="{B4D504D6-F90D-C02D-27AB-76B4524C4330}"/>
              </a:ext>
            </a:extLst>
          </p:cNvPr>
          <p:cNvPicPr>
            <a:picLocks noChangeAspect="1"/>
          </p:cNvPicPr>
          <p:nvPr/>
        </p:nvPicPr>
        <p:blipFill>
          <a:blip r:embed="rId2"/>
          <a:stretch>
            <a:fillRect/>
          </a:stretch>
        </p:blipFill>
        <p:spPr>
          <a:xfrm>
            <a:off x="1021977" y="1899620"/>
            <a:ext cx="9495343" cy="1280271"/>
          </a:xfrm>
          <a:prstGeom prst="rect">
            <a:avLst/>
          </a:prstGeom>
        </p:spPr>
      </p:pic>
      <p:pic>
        <p:nvPicPr>
          <p:cNvPr id="6" name="Content Placeholder 4">
            <a:extLst>
              <a:ext uri="{FF2B5EF4-FFF2-40B4-BE49-F238E27FC236}">
                <a16:creationId xmlns:a16="http://schemas.microsoft.com/office/drawing/2014/main" id="{2C5ED69B-4927-8082-B376-55D8D26DBDCC}"/>
              </a:ext>
            </a:extLst>
          </p:cNvPr>
          <p:cNvPicPr>
            <a:picLocks noGrp="1" noChangeAspect="1"/>
          </p:cNvPicPr>
          <p:nvPr>
            <p:ph idx="1"/>
          </p:nvPr>
        </p:nvPicPr>
        <p:blipFill>
          <a:blip r:embed="rId3"/>
          <a:stretch>
            <a:fillRect/>
          </a:stretch>
        </p:blipFill>
        <p:spPr>
          <a:xfrm>
            <a:off x="2294964" y="3398879"/>
            <a:ext cx="5737411" cy="3083278"/>
          </a:xfrm>
        </p:spPr>
      </p:pic>
    </p:spTree>
    <p:extLst>
      <p:ext uri="{BB962C8B-B14F-4D97-AF65-F5344CB8AC3E}">
        <p14:creationId xmlns:p14="http://schemas.microsoft.com/office/powerpoint/2010/main" val="35248748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7AE3-363E-66DA-B275-4595AD97B164}"/>
              </a:ext>
            </a:extLst>
          </p:cNvPr>
          <p:cNvSpPr>
            <a:spLocks noGrp="1"/>
          </p:cNvSpPr>
          <p:nvPr>
            <p:ph type="title"/>
          </p:nvPr>
        </p:nvSpPr>
        <p:spPr/>
        <p:txBody>
          <a:bodyPr/>
          <a:lstStyle/>
          <a:p>
            <a:r>
              <a:rPr lang="en-US" sz="3200" dirty="0"/>
              <a:t>Cont..</a:t>
            </a:r>
            <a:endParaRPr lang="en-IN" sz="3200" dirty="0"/>
          </a:p>
        </p:txBody>
      </p:sp>
      <p:sp>
        <p:nvSpPr>
          <p:cNvPr id="6" name="TextBox 5">
            <a:extLst>
              <a:ext uri="{FF2B5EF4-FFF2-40B4-BE49-F238E27FC236}">
                <a16:creationId xmlns:a16="http://schemas.microsoft.com/office/drawing/2014/main" id="{C73291EC-EAC8-D70A-8D13-C428EA2988A3}"/>
              </a:ext>
            </a:extLst>
          </p:cNvPr>
          <p:cNvSpPr txBox="1"/>
          <p:nvPr/>
        </p:nvSpPr>
        <p:spPr>
          <a:xfrm>
            <a:off x="995081" y="2841812"/>
            <a:ext cx="9816353" cy="2671180"/>
          </a:xfrm>
          <a:prstGeom prst="rect">
            <a:avLst/>
          </a:prstGeom>
          <a:noFill/>
        </p:spPr>
        <p:txBody>
          <a:bodyPr wrap="square" rtlCol="0">
            <a:spAutoFit/>
          </a:bodyPr>
          <a:lstStyle/>
          <a:p>
            <a:pPr>
              <a:lnSpc>
                <a:spcPct val="150000"/>
              </a:lnSpc>
            </a:pPr>
            <a:r>
              <a:rPr lang="en-US" sz="1600" b="1" i="0" dirty="0">
                <a:solidFill>
                  <a:srgbClr val="000000"/>
                </a:solidFill>
                <a:effectLst/>
              </a:rPr>
              <a:t>Observation: Ram Niwas Goel </a:t>
            </a:r>
            <a:r>
              <a:rPr lang="en-US" sz="1600" b="0" i="0" dirty="0">
                <a:solidFill>
                  <a:srgbClr val="000000"/>
                </a:solidFill>
                <a:effectLst/>
              </a:rPr>
              <a:t>the Oldest MLA aged 72 is an Indian politician serving as Speaker of the Delhi legislative assembly since 2015. He serves as a Member of Delhi Legislative Assembly for Shahdara.</a:t>
            </a:r>
          </a:p>
          <a:p>
            <a:pPr>
              <a:lnSpc>
                <a:spcPct val="150000"/>
              </a:lnSpc>
            </a:pPr>
            <a:br>
              <a:rPr lang="en-US" sz="1600" b="0" i="0" dirty="0">
                <a:solidFill>
                  <a:srgbClr val="000000"/>
                </a:solidFill>
                <a:effectLst/>
              </a:rPr>
            </a:br>
            <a:r>
              <a:rPr lang="en-US" sz="1600" b="1" i="0" dirty="0">
                <a:solidFill>
                  <a:srgbClr val="000000"/>
                </a:solidFill>
                <a:effectLst/>
              </a:rPr>
              <a:t>Parlad Singh</a:t>
            </a:r>
            <a:r>
              <a:rPr lang="en-US" sz="1600" b="0" i="0" dirty="0">
                <a:solidFill>
                  <a:srgbClr val="000000"/>
                </a:solidFill>
                <a:effectLst/>
              </a:rPr>
              <a:t> is next oldest(69) MLA. He is an Experienced Politician who has represented 5 times in Delhi Assembly.</a:t>
            </a:r>
            <a:br>
              <a:rPr lang="en-US" b="0" i="0" dirty="0">
                <a:solidFill>
                  <a:srgbClr val="000000"/>
                </a:solidFill>
                <a:effectLst/>
                <a:latin typeface="Helvetica Neue"/>
              </a:rPr>
            </a:br>
            <a:endParaRPr lang="en-IN" dirty="0"/>
          </a:p>
        </p:txBody>
      </p:sp>
    </p:spTree>
    <p:extLst>
      <p:ext uri="{BB962C8B-B14F-4D97-AF65-F5344CB8AC3E}">
        <p14:creationId xmlns:p14="http://schemas.microsoft.com/office/powerpoint/2010/main" val="6893165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7D13-332D-A31F-FB1D-0176F4DCFCB4}"/>
              </a:ext>
            </a:extLst>
          </p:cNvPr>
          <p:cNvSpPr>
            <a:spLocks noGrp="1"/>
          </p:cNvSpPr>
          <p:nvPr>
            <p:ph type="title"/>
          </p:nvPr>
        </p:nvSpPr>
        <p:spPr>
          <a:xfrm>
            <a:off x="510988" y="571312"/>
            <a:ext cx="10614212" cy="1442882"/>
          </a:xfrm>
        </p:spPr>
        <p:txBody>
          <a:bodyPr>
            <a:normAutofit/>
          </a:bodyPr>
          <a:lstStyle/>
          <a:p>
            <a:r>
              <a:rPr lang="en-IN" sz="3200" dirty="0"/>
              <a:t>VOTERS DISTRIBUTION OVER DISTRICT</a:t>
            </a:r>
          </a:p>
        </p:txBody>
      </p:sp>
      <p:pic>
        <p:nvPicPr>
          <p:cNvPr id="7" name="Content Placeholder 6">
            <a:extLst>
              <a:ext uri="{FF2B5EF4-FFF2-40B4-BE49-F238E27FC236}">
                <a16:creationId xmlns:a16="http://schemas.microsoft.com/office/drawing/2014/main" id="{0AA1BD8A-3241-033D-B23F-669414CC81F9}"/>
              </a:ext>
            </a:extLst>
          </p:cNvPr>
          <p:cNvPicPr>
            <a:picLocks noGrp="1" noChangeAspect="1"/>
          </p:cNvPicPr>
          <p:nvPr>
            <p:ph idx="1"/>
          </p:nvPr>
        </p:nvPicPr>
        <p:blipFill>
          <a:blip r:embed="rId2"/>
          <a:stretch>
            <a:fillRect/>
          </a:stretch>
        </p:blipFill>
        <p:spPr>
          <a:xfrm>
            <a:off x="3967016" y="3167594"/>
            <a:ext cx="6716445" cy="3000180"/>
          </a:xfrm>
        </p:spPr>
      </p:pic>
      <p:pic>
        <p:nvPicPr>
          <p:cNvPr id="5" name="Picture 4">
            <a:extLst>
              <a:ext uri="{FF2B5EF4-FFF2-40B4-BE49-F238E27FC236}">
                <a16:creationId xmlns:a16="http://schemas.microsoft.com/office/drawing/2014/main" id="{5CFCADCD-008C-AFED-9A3F-16DA2E7621D0}"/>
              </a:ext>
            </a:extLst>
          </p:cNvPr>
          <p:cNvPicPr>
            <a:picLocks noChangeAspect="1"/>
          </p:cNvPicPr>
          <p:nvPr/>
        </p:nvPicPr>
        <p:blipFill>
          <a:blip r:embed="rId3"/>
          <a:stretch>
            <a:fillRect/>
          </a:stretch>
        </p:blipFill>
        <p:spPr>
          <a:xfrm>
            <a:off x="4453858" y="2573182"/>
            <a:ext cx="6043184" cy="594412"/>
          </a:xfrm>
          <a:prstGeom prst="rect">
            <a:avLst/>
          </a:prstGeom>
        </p:spPr>
      </p:pic>
      <p:sp>
        <p:nvSpPr>
          <p:cNvPr id="9" name="TextBox 8">
            <a:extLst>
              <a:ext uri="{FF2B5EF4-FFF2-40B4-BE49-F238E27FC236}">
                <a16:creationId xmlns:a16="http://schemas.microsoft.com/office/drawing/2014/main" id="{6C65A316-202D-8A76-29A9-AF14B90192CB}"/>
              </a:ext>
            </a:extLst>
          </p:cNvPr>
          <p:cNvSpPr txBox="1"/>
          <p:nvPr/>
        </p:nvSpPr>
        <p:spPr>
          <a:xfrm>
            <a:off x="661788" y="2701803"/>
            <a:ext cx="3202000" cy="3000180"/>
          </a:xfrm>
          <a:prstGeom prst="rect">
            <a:avLst/>
          </a:prstGeom>
          <a:noFill/>
        </p:spPr>
        <p:txBody>
          <a:bodyPr wrap="square">
            <a:spAutoFit/>
          </a:bodyPr>
          <a:lstStyle/>
          <a:p>
            <a:pPr>
              <a:lnSpc>
                <a:spcPct val="150000"/>
              </a:lnSpc>
            </a:pPr>
            <a:r>
              <a:rPr lang="en-US" sz="1600" b="1" i="0" dirty="0">
                <a:solidFill>
                  <a:srgbClr val="000000"/>
                </a:solidFill>
                <a:effectLst/>
              </a:rPr>
              <a:t>Observation:</a:t>
            </a:r>
            <a:r>
              <a:rPr lang="en-US" sz="1600" b="0" i="0" dirty="0">
                <a:solidFill>
                  <a:srgbClr val="000000"/>
                </a:solidFill>
                <a:effectLst/>
              </a:rPr>
              <a:t> South West Delhi District has highest number of voters followed by North Delhi which has almost 13.6% of total Delhi voters. New Delhi district has least number of voters which counts to 6.01% of total Delhi voters</a:t>
            </a:r>
            <a:endParaRPr lang="en-IN" sz="1600" dirty="0"/>
          </a:p>
        </p:txBody>
      </p:sp>
    </p:spTree>
    <p:extLst>
      <p:ext uri="{BB962C8B-B14F-4D97-AF65-F5344CB8AC3E}">
        <p14:creationId xmlns:p14="http://schemas.microsoft.com/office/powerpoint/2010/main" val="41823222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B93CA-7BBF-DB5B-51BE-722D321B57F8}"/>
              </a:ext>
            </a:extLst>
          </p:cNvPr>
          <p:cNvSpPr>
            <a:spLocks noGrp="1"/>
          </p:cNvSpPr>
          <p:nvPr>
            <p:ph type="title"/>
          </p:nvPr>
        </p:nvSpPr>
        <p:spPr>
          <a:xfrm>
            <a:off x="537883" y="624664"/>
            <a:ext cx="11510682" cy="1371600"/>
          </a:xfrm>
        </p:spPr>
        <p:txBody>
          <a:bodyPr>
            <a:normAutofit/>
          </a:bodyPr>
          <a:lstStyle/>
          <a:p>
            <a:r>
              <a:rPr lang="en-IN" sz="3200" dirty="0"/>
              <a:t>CODE FOR VOTING % DISTRICT WISE</a:t>
            </a:r>
          </a:p>
        </p:txBody>
      </p:sp>
      <p:pic>
        <p:nvPicPr>
          <p:cNvPr id="5" name="Content Placeholder 4">
            <a:extLst>
              <a:ext uri="{FF2B5EF4-FFF2-40B4-BE49-F238E27FC236}">
                <a16:creationId xmlns:a16="http://schemas.microsoft.com/office/drawing/2014/main" id="{8EDE596E-6B52-0401-CF5B-FDFBCD2FE00C}"/>
              </a:ext>
            </a:extLst>
          </p:cNvPr>
          <p:cNvPicPr>
            <a:picLocks noGrp="1" noChangeAspect="1"/>
          </p:cNvPicPr>
          <p:nvPr>
            <p:ph idx="1"/>
          </p:nvPr>
        </p:nvPicPr>
        <p:blipFill>
          <a:blip r:embed="rId2"/>
          <a:stretch>
            <a:fillRect/>
          </a:stretch>
        </p:blipFill>
        <p:spPr>
          <a:xfrm>
            <a:off x="1125552" y="3015008"/>
            <a:ext cx="8681835" cy="2294964"/>
          </a:xfrm>
        </p:spPr>
      </p:pic>
    </p:spTree>
    <p:extLst>
      <p:ext uri="{BB962C8B-B14F-4D97-AF65-F5344CB8AC3E}">
        <p14:creationId xmlns:p14="http://schemas.microsoft.com/office/powerpoint/2010/main" val="40953970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9DFA7-55BA-8155-6EF1-F3B7D4FF839E}"/>
              </a:ext>
            </a:extLst>
          </p:cNvPr>
          <p:cNvSpPr>
            <a:spLocks noGrp="1"/>
          </p:cNvSpPr>
          <p:nvPr>
            <p:ph type="title"/>
          </p:nvPr>
        </p:nvSpPr>
        <p:spPr/>
        <p:txBody>
          <a:bodyPr/>
          <a:lstStyle/>
          <a:p>
            <a:r>
              <a:rPr lang="en-US" sz="3200" dirty="0"/>
              <a:t>Cont..</a:t>
            </a:r>
            <a:endParaRPr lang="en-IN" sz="3200" dirty="0"/>
          </a:p>
        </p:txBody>
      </p:sp>
      <p:pic>
        <p:nvPicPr>
          <p:cNvPr id="5" name="Content Placeholder 4">
            <a:extLst>
              <a:ext uri="{FF2B5EF4-FFF2-40B4-BE49-F238E27FC236}">
                <a16:creationId xmlns:a16="http://schemas.microsoft.com/office/drawing/2014/main" id="{543A1392-CA9A-23C3-DA63-CD8FA9501C77}"/>
              </a:ext>
            </a:extLst>
          </p:cNvPr>
          <p:cNvPicPr>
            <a:picLocks noGrp="1" noChangeAspect="1"/>
          </p:cNvPicPr>
          <p:nvPr>
            <p:ph idx="1"/>
          </p:nvPr>
        </p:nvPicPr>
        <p:blipFill>
          <a:blip r:embed="rId2"/>
          <a:stretch>
            <a:fillRect/>
          </a:stretch>
        </p:blipFill>
        <p:spPr>
          <a:xfrm>
            <a:off x="582706" y="2499577"/>
            <a:ext cx="6544235" cy="3838470"/>
          </a:xfrm>
        </p:spPr>
      </p:pic>
      <p:sp>
        <p:nvSpPr>
          <p:cNvPr id="3" name="TextBox 2">
            <a:extLst>
              <a:ext uri="{FF2B5EF4-FFF2-40B4-BE49-F238E27FC236}">
                <a16:creationId xmlns:a16="http://schemas.microsoft.com/office/drawing/2014/main" id="{00D19B70-287E-435E-5F7A-5E93AE7CAAAD}"/>
              </a:ext>
            </a:extLst>
          </p:cNvPr>
          <p:cNvSpPr txBox="1"/>
          <p:nvPr/>
        </p:nvSpPr>
        <p:spPr>
          <a:xfrm>
            <a:off x="7261411" y="2455542"/>
            <a:ext cx="4482353" cy="2630848"/>
          </a:xfrm>
          <a:prstGeom prst="rect">
            <a:avLst/>
          </a:prstGeom>
          <a:noFill/>
        </p:spPr>
        <p:txBody>
          <a:bodyPr wrap="square" rtlCol="0">
            <a:spAutoFit/>
          </a:bodyPr>
          <a:lstStyle/>
          <a:p>
            <a:pPr algn="just">
              <a:lnSpc>
                <a:spcPct val="150000"/>
              </a:lnSpc>
            </a:pPr>
            <a:r>
              <a:rPr lang="en-US" sz="1600" b="1" i="0" dirty="0">
                <a:solidFill>
                  <a:srgbClr val="000000"/>
                </a:solidFill>
                <a:effectLst/>
              </a:rPr>
              <a:t>Observation:</a:t>
            </a:r>
            <a:r>
              <a:rPr lang="en-US" sz="1600" b="0" i="0" dirty="0">
                <a:solidFill>
                  <a:srgbClr val="000000"/>
                </a:solidFill>
                <a:effectLst/>
              </a:rPr>
              <a:t> Even though South West Delhi has highest number of voters but North East Delhi voters turned out the most on the voting day. It has 68.78 voting percentage. New Delhi stands last in the voting percentage. Only 56.42% of its total voters have casted their votes.</a:t>
            </a:r>
            <a:endParaRPr lang="en-IN" sz="1600" dirty="0"/>
          </a:p>
        </p:txBody>
      </p:sp>
    </p:spTree>
    <p:extLst>
      <p:ext uri="{BB962C8B-B14F-4D97-AF65-F5344CB8AC3E}">
        <p14:creationId xmlns:p14="http://schemas.microsoft.com/office/powerpoint/2010/main" val="13289372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CAC61-F766-CB36-8B19-18BBDBBF909F}"/>
              </a:ext>
            </a:extLst>
          </p:cNvPr>
          <p:cNvSpPr>
            <a:spLocks noGrp="1"/>
          </p:cNvSpPr>
          <p:nvPr>
            <p:ph type="title"/>
          </p:nvPr>
        </p:nvSpPr>
        <p:spPr/>
        <p:txBody>
          <a:bodyPr>
            <a:normAutofit/>
          </a:bodyPr>
          <a:lstStyle/>
          <a:p>
            <a:r>
              <a:rPr lang="en-IN" sz="3200" dirty="0"/>
              <a:t>PARTY WISE VOTE SHARE </a:t>
            </a:r>
          </a:p>
        </p:txBody>
      </p:sp>
      <p:pic>
        <p:nvPicPr>
          <p:cNvPr id="5" name="Content Placeholder 4">
            <a:extLst>
              <a:ext uri="{FF2B5EF4-FFF2-40B4-BE49-F238E27FC236}">
                <a16:creationId xmlns:a16="http://schemas.microsoft.com/office/drawing/2014/main" id="{DA942FCD-6B5A-608F-8313-44DE899D7B35}"/>
              </a:ext>
            </a:extLst>
          </p:cNvPr>
          <p:cNvPicPr>
            <a:picLocks noGrp="1" noChangeAspect="1"/>
          </p:cNvPicPr>
          <p:nvPr>
            <p:ph idx="1"/>
          </p:nvPr>
        </p:nvPicPr>
        <p:blipFill>
          <a:blip r:embed="rId2"/>
          <a:stretch>
            <a:fillRect/>
          </a:stretch>
        </p:blipFill>
        <p:spPr>
          <a:xfrm>
            <a:off x="1578728" y="2796988"/>
            <a:ext cx="7519724" cy="2783544"/>
          </a:xfrm>
        </p:spPr>
      </p:pic>
    </p:spTree>
    <p:extLst>
      <p:ext uri="{BB962C8B-B14F-4D97-AF65-F5344CB8AC3E}">
        <p14:creationId xmlns:p14="http://schemas.microsoft.com/office/powerpoint/2010/main" val="8138291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2347C-390A-B84E-ED7C-87A35BF69305}"/>
              </a:ext>
            </a:extLst>
          </p:cNvPr>
          <p:cNvSpPr>
            <a:spLocks noGrp="1"/>
          </p:cNvSpPr>
          <p:nvPr>
            <p:ph type="title"/>
          </p:nvPr>
        </p:nvSpPr>
        <p:spPr/>
        <p:txBody>
          <a:bodyPr/>
          <a:lstStyle/>
          <a:p>
            <a:r>
              <a:rPr lang="en-US" sz="3200" dirty="0"/>
              <a:t>Cont..</a:t>
            </a:r>
            <a:endParaRPr lang="en-IN" sz="3200" dirty="0"/>
          </a:p>
        </p:txBody>
      </p:sp>
      <p:pic>
        <p:nvPicPr>
          <p:cNvPr id="5" name="Content Placeholder 4">
            <a:extLst>
              <a:ext uri="{FF2B5EF4-FFF2-40B4-BE49-F238E27FC236}">
                <a16:creationId xmlns:a16="http://schemas.microsoft.com/office/drawing/2014/main" id="{932429B8-A8E1-B286-3777-16049FBA2992}"/>
              </a:ext>
            </a:extLst>
          </p:cNvPr>
          <p:cNvPicPr>
            <a:picLocks noGrp="1" noChangeAspect="1"/>
          </p:cNvPicPr>
          <p:nvPr>
            <p:ph idx="1"/>
          </p:nvPr>
        </p:nvPicPr>
        <p:blipFill>
          <a:blip r:embed="rId2"/>
          <a:stretch>
            <a:fillRect/>
          </a:stretch>
        </p:blipFill>
        <p:spPr>
          <a:xfrm>
            <a:off x="5638801" y="2877910"/>
            <a:ext cx="5384615" cy="3319568"/>
          </a:xfrm>
          <a:ln w="19050">
            <a:solidFill>
              <a:schemeClr val="accent1"/>
            </a:solidFill>
          </a:ln>
        </p:spPr>
      </p:pic>
      <p:sp>
        <p:nvSpPr>
          <p:cNvPr id="6" name="TextBox 5">
            <a:extLst>
              <a:ext uri="{FF2B5EF4-FFF2-40B4-BE49-F238E27FC236}">
                <a16:creationId xmlns:a16="http://schemas.microsoft.com/office/drawing/2014/main" id="{0FD8468C-9683-BE4D-6C2B-324ED4AEC8D2}"/>
              </a:ext>
            </a:extLst>
          </p:cNvPr>
          <p:cNvSpPr txBox="1"/>
          <p:nvPr/>
        </p:nvSpPr>
        <p:spPr>
          <a:xfrm>
            <a:off x="397616" y="2877910"/>
            <a:ext cx="4398501" cy="3000180"/>
          </a:xfrm>
          <a:prstGeom prst="rect">
            <a:avLst/>
          </a:prstGeom>
          <a:noFill/>
        </p:spPr>
        <p:txBody>
          <a:bodyPr wrap="square">
            <a:spAutoFit/>
          </a:bodyPr>
          <a:lstStyle/>
          <a:p>
            <a:pPr algn="just">
              <a:lnSpc>
                <a:spcPct val="150000"/>
              </a:lnSpc>
            </a:pPr>
            <a:r>
              <a:rPr lang="en-US" sz="1600" b="1" i="0" dirty="0">
                <a:solidFill>
                  <a:srgbClr val="000000"/>
                </a:solidFill>
                <a:effectLst/>
              </a:rPr>
              <a:t>Observation</a:t>
            </a:r>
            <a:r>
              <a:rPr lang="en-US" sz="1600" b="0" i="0" dirty="0">
                <a:solidFill>
                  <a:srgbClr val="000000"/>
                </a:solidFill>
                <a:effectLst/>
              </a:rPr>
              <a:t>: The Aam Aadmi Party received over 54 percent support in 2020 legislative assembly elections in Delhi, followed by the Bharatiya Janata Party with around 39 percent. The AAP achieved a landslide win, taking 62 of the 70 seats, with the BJP taking the remaining eight.</a:t>
            </a:r>
            <a:endParaRPr lang="en-IN" sz="1600" dirty="0"/>
          </a:p>
        </p:txBody>
      </p:sp>
    </p:spTree>
    <p:extLst>
      <p:ext uri="{BB962C8B-B14F-4D97-AF65-F5344CB8AC3E}">
        <p14:creationId xmlns:p14="http://schemas.microsoft.com/office/powerpoint/2010/main" val="8815130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06D8-1140-6FFC-01F5-A4B8AEF84658}"/>
              </a:ext>
            </a:extLst>
          </p:cNvPr>
          <p:cNvSpPr>
            <a:spLocks noGrp="1"/>
          </p:cNvSpPr>
          <p:nvPr>
            <p:ph type="title"/>
          </p:nvPr>
        </p:nvSpPr>
        <p:spPr>
          <a:xfrm>
            <a:off x="1066800" y="690282"/>
            <a:ext cx="9574306" cy="1156447"/>
          </a:xfrm>
        </p:spPr>
        <p:txBody>
          <a:bodyPr>
            <a:noAutofit/>
          </a:bodyPr>
          <a:lstStyle/>
          <a:p>
            <a:r>
              <a:rPr lang="en-IN" sz="3200" dirty="0"/>
              <a:t>EDUCATIONAL QUALIFICATION OF THE WINNERS</a:t>
            </a:r>
          </a:p>
        </p:txBody>
      </p:sp>
      <p:pic>
        <p:nvPicPr>
          <p:cNvPr id="5" name="Content Placeholder 4">
            <a:extLst>
              <a:ext uri="{FF2B5EF4-FFF2-40B4-BE49-F238E27FC236}">
                <a16:creationId xmlns:a16="http://schemas.microsoft.com/office/drawing/2014/main" id="{BB2EA89E-CD5C-B2CC-F9E3-8FCD21CBFBEA}"/>
              </a:ext>
            </a:extLst>
          </p:cNvPr>
          <p:cNvPicPr>
            <a:picLocks noGrp="1" noChangeAspect="1"/>
          </p:cNvPicPr>
          <p:nvPr>
            <p:ph idx="1"/>
          </p:nvPr>
        </p:nvPicPr>
        <p:blipFill>
          <a:blip r:embed="rId2"/>
          <a:stretch>
            <a:fillRect/>
          </a:stretch>
        </p:blipFill>
        <p:spPr>
          <a:xfrm>
            <a:off x="1066800" y="3048001"/>
            <a:ext cx="10058400" cy="2140948"/>
          </a:xfrm>
        </p:spPr>
      </p:pic>
    </p:spTree>
    <p:extLst>
      <p:ext uri="{BB962C8B-B14F-4D97-AF65-F5344CB8AC3E}">
        <p14:creationId xmlns:p14="http://schemas.microsoft.com/office/powerpoint/2010/main" val="22707995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2A26A-3125-DE1B-9AC6-8B900827F64D}"/>
              </a:ext>
            </a:extLst>
          </p:cNvPr>
          <p:cNvSpPr>
            <a:spLocks noGrp="1"/>
          </p:cNvSpPr>
          <p:nvPr>
            <p:ph type="title"/>
          </p:nvPr>
        </p:nvSpPr>
        <p:spPr/>
        <p:txBody>
          <a:bodyPr/>
          <a:lstStyle/>
          <a:p>
            <a:r>
              <a:rPr lang="en-US" sz="3200" dirty="0"/>
              <a:t>Cont..</a:t>
            </a:r>
            <a:endParaRPr lang="en-IN" sz="3200" dirty="0"/>
          </a:p>
        </p:txBody>
      </p:sp>
      <p:pic>
        <p:nvPicPr>
          <p:cNvPr id="5" name="Content Placeholder 4">
            <a:extLst>
              <a:ext uri="{FF2B5EF4-FFF2-40B4-BE49-F238E27FC236}">
                <a16:creationId xmlns:a16="http://schemas.microsoft.com/office/drawing/2014/main" id="{C3EEA55A-88FB-A199-24CA-65082D9CD948}"/>
              </a:ext>
            </a:extLst>
          </p:cNvPr>
          <p:cNvPicPr>
            <a:picLocks noGrp="1" noChangeAspect="1"/>
          </p:cNvPicPr>
          <p:nvPr>
            <p:ph idx="1"/>
          </p:nvPr>
        </p:nvPicPr>
        <p:blipFill>
          <a:blip r:embed="rId2"/>
          <a:stretch>
            <a:fillRect/>
          </a:stretch>
        </p:blipFill>
        <p:spPr>
          <a:xfrm>
            <a:off x="277906" y="2841238"/>
            <a:ext cx="5020236" cy="3300833"/>
          </a:xfrm>
        </p:spPr>
      </p:pic>
      <p:sp>
        <p:nvSpPr>
          <p:cNvPr id="7" name="TextBox 6">
            <a:extLst>
              <a:ext uri="{FF2B5EF4-FFF2-40B4-BE49-F238E27FC236}">
                <a16:creationId xmlns:a16="http://schemas.microsoft.com/office/drawing/2014/main" id="{C929533A-8DD9-5A5F-D775-8FED60A3C630}"/>
              </a:ext>
            </a:extLst>
          </p:cNvPr>
          <p:cNvSpPr txBox="1"/>
          <p:nvPr/>
        </p:nvSpPr>
        <p:spPr>
          <a:xfrm>
            <a:off x="5710518" y="2282324"/>
            <a:ext cx="6060142" cy="4575676"/>
          </a:xfrm>
          <a:prstGeom prst="rect">
            <a:avLst/>
          </a:prstGeom>
          <a:noFill/>
        </p:spPr>
        <p:txBody>
          <a:bodyPr wrap="square">
            <a:spAutoFit/>
          </a:bodyPr>
          <a:lstStyle/>
          <a:p>
            <a:pPr algn="l">
              <a:lnSpc>
                <a:spcPct val="150000"/>
              </a:lnSpc>
            </a:pPr>
            <a:r>
              <a:rPr lang="en-US" sz="1400" b="1" i="0" dirty="0">
                <a:effectLst/>
              </a:rPr>
              <a:t>Observation:</a:t>
            </a:r>
            <a:r>
              <a:rPr lang="en-US" sz="1400" b="0" i="0" dirty="0">
                <a:effectLst/>
              </a:rPr>
              <a:t> The overall proportion of persons with a Bachelor's degree or above who won the election is 60.12%. This is an excellent statistic, because educated politicians are a critical component of a country's progress. However, over 40% of politicians do not have a professional degree. I hope that as time goes on, we improve on this element and make educational qualifications a main consideration while voting!</a:t>
            </a:r>
          </a:p>
          <a:p>
            <a:pPr algn="l">
              <a:lnSpc>
                <a:spcPct val="150000"/>
              </a:lnSpc>
            </a:pPr>
            <a:endParaRPr lang="en-US" sz="1400" b="0" i="0" dirty="0">
              <a:effectLst/>
            </a:endParaRPr>
          </a:p>
          <a:p>
            <a:pPr algn="l">
              <a:lnSpc>
                <a:spcPct val="150000"/>
              </a:lnSpc>
            </a:pPr>
            <a:r>
              <a:rPr lang="en-US" sz="1400" b="1" i="0" dirty="0">
                <a:effectLst/>
              </a:rPr>
              <a:t>Fact:</a:t>
            </a:r>
            <a:r>
              <a:rPr lang="en-US" sz="1400" b="0" i="0" dirty="0">
                <a:effectLst/>
              </a:rPr>
              <a:t> There are 23, down from 24 in 2015, MLAs who have disclosed their educational level between 8th and 12th pass. However, the number of MLAs who have indicated that they hold a bachelor's degree or more has decreased from 43 to 42. The number of MLAs who have declared degrees has increased from three in 2015 to five this year.</a:t>
            </a:r>
          </a:p>
        </p:txBody>
      </p:sp>
    </p:spTree>
    <p:extLst>
      <p:ext uri="{BB962C8B-B14F-4D97-AF65-F5344CB8AC3E}">
        <p14:creationId xmlns:p14="http://schemas.microsoft.com/office/powerpoint/2010/main" val="2846316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69B8B-7F6E-40FA-9B85-5DAE08E74D57}"/>
              </a:ext>
            </a:extLst>
          </p:cNvPr>
          <p:cNvSpPr>
            <a:spLocks noGrp="1"/>
          </p:cNvSpPr>
          <p:nvPr>
            <p:ph type="title"/>
          </p:nvPr>
        </p:nvSpPr>
        <p:spPr>
          <a:xfrm>
            <a:off x="1154954" y="1054350"/>
            <a:ext cx="4125258" cy="706964"/>
          </a:xfrm>
        </p:spPr>
        <p:txBody>
          <a:bodyPr/>
          <a:lstStyle/>
          <a:p>
            <a:r>
              <a:rPr lang="en-IN" sz="3200" dirty="0"/>
              <a:t>INTRODUCTION</a:t>
            </a:r>
          </a:p>
        </p:txBody>
      </p:sp>
      <p:sp>
        <p:nvSpPr>
          <p:cNvPr id="3" name="Content Placeholder 2">
            <a:extLst>
              <a:ext uri="{FF2B5EF4-FFF2-40B4-BE49-F238E27FC236}">
                <a16:creationId xmlns:a16="http://schemas.microsoft.com/office/drawing/2014/main" id="{3E5C7BB1-DF12-4F23-A7FF-BD90E91F578F}"/>
              </a:ext>
            </a:extLst>
          </p:cNvPr>
          <p:cNvSpPr>
            <a:spLocks noGrp="1"/>
          </p:cNvSpPr>
          <p:nvPr>
            <p:ph sz="half" idx="1"/>
          </p:nvPr>
        </p:nvSpPr>
        <p:spPr>
          <a:xfrm>
            <a:off x="626035" y="2576606"/>
            <a:ext cx="7002930" cy="4066241"/>
          </a:xfrm>
        </p:spPr>
        <p:txBody>
          <a:bodyPr>
            <a:normAutofit lnSpcReduction="10000"/>
          </a:bodyPr>
          <a:lstStyle/>
          <a:p>
            <a:pPr>
              <a:lnSpc>
                <a:spcPct val="150000"/>
              </a:lnSpc>
            </a:pPr>
            <a:r>
              <a:rPr lang="en-US" sz="1600" dirty="0">
                <a:cs typeface="Calibri" panose="020F0502020204030204" pitchFamily="34" charset="0"/>
              </a:rPr>
              <a:t>Legislative Assembly elections were held in Delhi on 8 February 2020 to elect 70 members of the Delhi Legislative Assembly. Voters turnout was recorded at 62.82%,[1] a decline of 4.65% from the previous assembly election in Delhi but 2.2% more than the 2019 Indian general election in Delhi. The term of the assembly elected in 2015 expired on 22 February 2020. The Aam Aadmi Party, led by Arvind Kejriwal won 62 seats to claim an absolute majority in the elections. The previous Assembly elections were held in February 2015. After the election, the Aam Aadmi Party formed the state government, with Arvind Kejriwal becoming Chief Minister</a:t>
            </a:r>
            <a:r>
              <a:rPr lang="en-US" sz="1600" dirty="0"/>
              <a:t>.</a:t>
            </a:r>
            <a:endParaRPr lang="en-IN" sz="1600" dirty="0"/>
          </a:p>
        </p:txBody>
      </p:sp>
      <p:pic>
        <p:nvPicPr>
          <p:cNvPr id="6" name="Content Placeholder 5">
            <a:extLst>
              <a:ext uri="{FF2B5EF4-FFF2-40B4-BE49-F238E27FC236}">
                <a16:creationId xmlns:a16="http://schemas.microsoft.com/office/drawing/2014/main" id="{80339FBD-59B8-4AC5-9938-84CFE6465EB9}"/>
              </a:ext>
            </a:extLst>
          </p:cNvPr>
          <p:cNvPicPr>
            <a:picLocks noGrp="1" noChangeAspect="1"/>
          </p:cNvPicPr>
          <p:nvPr>
            <p:ph sz="half" idx="2"/>
          </p:nvPr>
        </p:nvPicPr>
        <p:blipFill>
          <a:blip r:embed="rId2"/>
          <a:stretch>
            <a:fillRect/>
          </a:stretch>
        </p:blipFill>
        <p:spPr>
          <a:xfrm>
            <a:off x="7844116" y="2333454"/>
            <a:ext cx="3415553" cy="3628077"/>
          </a:xfrm>
        </p:spPr>
      </p:pic>
    </p:spTree>
    <p:extLst>
      <p:ext uri="{BB962C8B-B14F-4D97-AF65-F5344CB8AC3E}">
        <p14:creationId xmlns:p14="http://schemas.microsoft.com/office/powerpoint/2010/main" val="17521882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DAC0-26E0-2399-AA77-AF8F0ED54B9A}"/>
              </a:ext>
            </a:extLst>
          </p:cNvPr>
          <p:cNvSpPr>
            <a:spLocks noGrp="1"/>
          </p:cNvSpPr>
          <p:nvPr>
            <p:ph type="title"/>
          </p:nvPr>
        </p:nvSpPr>
        <p:spPr>
          <a:xfrm>
            <a:off x="582705" y="606735"/>
            <a:ext cx="9287435" cy="1371600"/>
          </a:xfrm>
        </p:spPr>
        <p:txBody>
          <a:bodyPr>
            <a:normAutofit/>
          </a:bodyPr>
          <a:lstStyle/>
          <a:p>
            <a:r>
              <a:rPr lang="en-IN" sz="3200" dirty="0"/>
              <a:t>ASSETS OF WINNING CANDIDATE</a:t>
            </a:r>
          </a:p>
        </p:txBody>
      </p:sp>
      <p:pic>
        <p:nvPicPr>
          <p:cNvPr id="5" name="Content Placeholder 4">
            <a:extLst>
              <a:ext uri="{FF2B5EF4-FFF2-40B4-BE49-F238E27FC236}">
                <a16:creationId xmlns:a16="http://schemas.microsoft.com/office/drawing/2014/main" id="{0FBE593D-53E2-FE3A-0866-C3674A278F13}"/>
              </a:ext>
            </a:extLst>
          </p:cNvPr>
          <p:cNvPicPr>
            <a:picLocks noGrp="1" noChangeAspect="1"/>
          </p:cNvPicPr>
          <p:nvPr>
            <p:ph idx="1"/>
          </p:nvPr>
        </p:nvPicPr>
        <p:blipFill>
          <a:blip r:embed="rId2"/>
          <a:stretch>
            <a:fillRect/>
          </a:stretch>
        </p:blipFill>
        <p:spPr>
          <a:xfrm>
            <a:off x="2887721" y="2603500"/>
            <a:ext cx="5360871" cy="3416300"/>
          </a:xfrm>
        </p:spPr>
      </p:pic>
    </p:spTree>
    <p:extLst>
      <p:ext uri="{BB962C8B-B14F-4D97-AF65-F5344CB8AC3E}">
        <p14:creationId xmlns:p14="http://schemas.microsoft.com/office/powerpoint/2010/main" val="18774832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1F65714-91A4-297A-E9EA-3A0875595E64}"/>
              </a:ext>
            </a:extLst>
          </p:cNvPr>
          <p:cNvPicPr>
            <a:picLocks noGrp="1" noChangeAspect="1"/>
          </p:cNvPicPr>
          <p:nvPr>
            <p:ph idx="1"/>
          </p:nvPr>
        </p:nvPicPr>
        <p:blipFill>
          <a:blip r:embed="rId2"/>
          <a:stretch>
            <a:fillRect/>
          </a:stretch>
        </p:blipFill>
        <p:spPr>
          <a:xfrm>
            <a:off x="7216587" y="2576149"/>
            <a:ext cx="4446497" cy="3421794"/>
          </a:xfrm>
          <a:ln w="19050">
            <a:solidFill>
              <a:schemeClr val="accent1">
                <a:lumMod val="75000"/>
              </a:schemeClr>
            </a:solidFill>
          </a:ln>
        </p:spPr>
      </p:pic>
      <p:sp>
        <p:nvSpPr>
          <p:cNvPr id="7" name="TextBox 6">
            <a:extLst>
              <a:ext uri="{FF2B5EF4-FFF2-40B4-BE49-F238E27FC236}">
                <a16:creationId xmlns:a16="http://schemas.microsoft.com/office/drawing/2014/main" id="{93CE596F-F585-9CE6-3ABD-6E7CB0E81FD3}"/>
              </a:ext>
            </a:extLst>
          </p:cNvPr>
          <p:cNvSpPr txBox="1"/>
          <p:nvPr/>
        </p:nvSpPr>
        <p:spPr>
          <a:xfrm>
            <a:off x="376516" y="2386291"/>
            <a:ext cx="6598025" cy="3929345"/>
          </a:xfrm>
          <a:prstGeom prst="rect">
            <a:avLst/>
          </a:prstGeom>
          <a:noFill/>
        </p:spPr>
        <p:txBody>
          <a:bodyPr wrap="square">
            <a:spAutoFit/>
          </a:bodyPr>
          <a:lstStyle/>
          <a:p>
            <a:pPr algn="just">
              <a:lnSpc>
                <a:spcPct val="150000"/>
              </a:lnSpc>
            </a:pPr>
            <a:r>
              <a:rPr lang="en-US" sz="1400" b="1" i="0" dirty="0">
                <a:solidFill>
                  <a:srgbClr val="000000"/>
                </a:solidFill>
                <a:effectLst/>
              </a:rPr>
              <a:t>Observation: </a:t>
            </a:r>
            <a:r>
              <a:rPr lang="en-US" sz="1400" b="0" i="0" dirty="0">
                <a:solidFill>
                  <a:srgbClr val="000000"/>
                </a:solidFill>
                <a:effectLst/>
              </a:rPr>
              <a:t>74.3% of Delhi MLA's assets worth more than a crore.</a:t>
            </a:r>
          </a:p>
          <a:p>
            <a:pPr algn="just">
              <a:lnSpc>
                <a:spcPct val="150000"/>
              </a:lnSpc>
            </a:pPr>
            <a:r>
              <a:rPr lang="en-US" sz="1400" b="1" i="0" dirty="0">
                <a:solidFill>
                  <a:srgbClr val="000000"/>
                </a:solidFill>
                <a:effectLst/>
              </a:rPr>
              <a:t>Fact :</a:t>
            </a:r>
            <a:r>
              <a:rPr lang="en-US" sz="1400" dirty="0">
                <a:solidFill>
                  <a:srgbClr val="000000"/>
                </a:solidFill>
              </a:rPr>
              <a:t> </a:t>
            </a:r>
            <a:r>
              <a:rPr lang="en-US" sz="1400" b="0" i="0" dirty="0">
                <a:solidFill>
                  <a:srgbClr val="000000"/>
                </a:solidFill>
                <a:effectLst/>
              </a:rPr>
              <a:t>The Delhi Assembly 2020 MLAs are wealthier than the last one. Delhi has elected 52 crorepatis for 2020, up from 44 in 2015.</a:t>
            </a:r>
          </a:p>
          <a:p>
            <a:pPr algn="just">
              <a:lnSpc>
                <a:spcPct val="150000"/>
              </a:lnSpc>
            </a:pPr>
            <a:r>
              <a:rPr lang="en-US" sz="1400" b="0" i="0" dirty="0">
                <a:solidFill>
                  <a:srgbClr val="000000"/>
                </a:solidFill>
                <a:effectLst/>
              </a:rPr>
              <a:t>A Delhi MLA's average net worth is Rs 14.3 crore.</a:t>
            </a:r>
          </a:p>
          <a:p>
            <a:pPr algn="just">
              <a:lnSpc>
                <a:spcPct val="150000"/>
              </a:lnSpc>
            </a:pPr>
            <a:r>
              <a:rPr lang="en-US" sz="1400" b="0" i="0" dirty="0">
                <a:solidFill>
                  <a:srgbClr val="000000"/>
                </a:solidFill>
                <a:effectLst/>
              </a:rPr>
              <a:t>Aam Aadmi Party MLA from Mundka, Dharampal Lakra — seem to be to responsible for the upward trend in average assets of MLAs. In his self-sworn declaration, Lakra, a first-time MLA, disclosed assets of Rs 292.1 crore, making him the richest Delhi legislator ever.</a:t>
            </a:r>
          </a:p>
          <a:p>
            <a:pPr algn="just">
              <a:lnSpc>
                <a:spcPct val="150000"/>
              </a:lnSpc>
            </a:pPr>
            <a:r>
              <a:rPr lang="en-US" sz="1400" b="0" i="0" dirty="0">
                <a:solidFill>
                  <a:srgbClr val="000000"/>
                </a:solidFill>
                <a:effectLst/>
              </a:rPr>
              <a:t>With assets around Rs 18,000, AAP's Rakhi Bidlan remained the poorest MLA. She was also one of the youngest and poorest members in the 2015 Delhi assembly. She has disclosed assets of Rs 76,421, including Rs 40,000 cash on hand this time.</a:t>
            </a:r>
          </a:p>
        </p:txBody>
      </p:sp>
    </p:spTree>
    <p:extLst>
      <p:ext uri="{BB962C8B-B14F-4D97-AF65-F5344CB8AC3E}">
        <p14:creationId xmlns:p14="http://schemas.microsoft.com/office/powerpoint/2010/main" val="294406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E76D9-ED8A-2CFE-3871-CEF7E1D4F325}"/>
              </a:ext>
            </a:extLst>
          </p:cNvPr>
          <p:cNvSpPr>
            <a:spLocks noGrp="1"/>
          </p:cNvSpPr>
          <p:nvPr>
            <p:ph type="title"/>
          </p:nvPr>
        </p:nvSpPr>
        <p:spPr/>
        <p:txBody>
          <a:bodyPr>
            <a:normAutofit fontScale="90000"/>
          </a:bodyPr>
          <a:lstStyle/>
          <a:p>
            <a:r>
              <a:rPr lang="en-IN" dirty="0"/>
              <a:t>CRIMINAL CASES COUNT AMONG THE POLITICIAN </a:t>
            </a:r>
          </a:p>
        </p:txBody>
      </p:sp>
      <p:pic>
        <p:nvPicPr>
          <p:cNvPr id="5" name="Content Placeholder 4">
            <a:extLst>
              <a:ext uri="{FF2B5EF4-FFF2-40B4-BE49-F238E27FC236}">
                <a16:creationId xmlns:a16="http://schemas.microsoft.com/office/drawing/2014/main" id="{819E518F-01BC-8A2F-88E2-2CFA9B0FA9FE}"/>
              </a:ext>
            </a:extLst>
          </p:cNvPr>
          <p:cNvPicPr>
            <a:picLocks noGrp="1" noChangeAspect="1"/>
          </p:cNvPicPr>
          <p:nvPr>
            <p:ph idx="1"/>
          </p:nvPr>
        </p:nvPicPr>
        <p:blipFill>
          <a:blip r:embed="rId2"/>
          <a:stretch>
            <a:fillRect/>
          </a:stretch>
        </p:blipFill>
        <p:spPr>
          <a:xfrm>
            <a:off x="681318" y="2734235"/>
            <a:ext cx="10972800" cy="2653553"/>
          </a:xfrm>
        </p:spPr>
      </p:pic>
    </p:spTree>
    <p:extLst>
      <p:ext uri="{BB962C8B-B14F-4D97-AF65-F5344CB8AC3E}">
        <p14:creationId xmlns:p14="http://schemas.microsoft.com/office/powerpoint/2010/main" val="12732718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C1EF3-2D66-43ED-7A1D-27A4CBC1F14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EC0423A-C5B2-C9BD-76ED-539D20E2F6F5}"/>
              </a:ext>
            </a:extLst>
          </p:cNvPr>
          <p:cNvPicPr>
            <a:picLocks noGrp="1" noChangeAspect="1"/>
          </p:cNvPicPr>
          <p:nvPr>
            <p:ph idx="1"/>
          </p:nvPr>
        </p:nvPicPr>
        <p:blipFill>
          <a:blip r:embed="rId2"/>
          <a:stretch>
            <a:fillRect/>
          </a:stretch>
        </p:blipFill>
        <p:spPr>
          <a:xfrm>
            <a:off x="617132" y="700873"/>
            <a:ext cx="11296962" cy="5995763"/>
          </a:xfrm>
        </p:spPr>
      </p:pic>
      <p:sp>
        <p:nvSpPr>
          <p:cNvPr id="7" name="TextBox 6">
            <a:extLst>
              <a:ext uri="{FF2B5EF4-FFF2-40B4-BE49-F238E27FC236}">
                <a16:creationId xmlns:a16="http://schemas.microsoft.com/office/drawing/2014/main" id="{D3B6382A-A74C-F842-D4E3-8E78EC61A051}"/>
              </a:ext>
            </a:extLst>
          </p:cNvPr>
          <p:cNvSpPr txBox="1"/>
          <p:nvPr/>
        </p:nvSpPr>
        <p:spPr>
          <a:xfrm>
            <a:off x="6096000" y="2241177"/>
            <a:ext cx="4697506" cy="2636684"/>
          </a:xfrm>
          <a:prstGeom prst="rect">
            <a:avLst/>
          </a:prstGeom>
          <a:noFill/>
        </p:spPr>
        <p:txBody>
          <a:bodyPr wrap="square">
            <a:spAutoFit/>
          </a:bodyPr>
          <a:lstStyle/>
          <a:p>
            <a:pPr>
              <a:lnSpc>
                <a:spcPct val="150000"/>
              </a:lnSpc>
            </a:pPr>
            <a:r>
              <a:rPr lang="en-US" sz="1400" b="1" i="0" dirty="0">
                <a:solidFill>
                  <a:schemeClr val="bg1"/>
                </a:solidFill>
                <a:effectLst/>
              </a:rPr>
              <a:t>Observations</a:t>
            </a:r>
            <a:r>
              <a:rPr lang="en-US" sz="1400" b="0" i="0" dirty="0">
                <a:solidFill>
                  <a:schemeClr val="bg1"/>
                </a:solidFill>
                <a:effectLst/>
              </a:rPr>
              <a:t> Many politicians have been associated with criminal activities. Majority of the candidates have an average of 3 criminal cases. Always these cases pressed need not be genuine, but obviously, when its multiple- this is a serious issue. We must take the responsibility while voting, as its our duty to choose the right person- as a duty towards the nation.</a:t>
            </a:r>
            <a:endParaRPr lang="en-IN" sz="1400" dirty="0">
              <a:solidFill>
                <a:schemeClr val="bg1"/>
              </a:solidFill>
            </a:endParaRPr>
          </a:p>
        </p:txBody>
      </p:sp>
    </p:spTree>
    <p:extLst>
      <p:ext uri="{BB962C8B-B14F-4D97-AF65-F5344CB8AC3E}">
        <p14:creationId xmlns:p14="http://schemas.microsoft.com/office/powerpoint/2010/main" val="22431261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BBA30-0B02-0444-0066-908C58B58CEE}"/>
              </a:ext>
            </a:extLst>
          </p:cNvPr>
          <p:cNvSpPr>
            <a:spLocks noGrp="1"/>
          </p:cNvSpPr>
          <p:nvPr>
            <p:ph type="title"/>
          </p:nvPr>
        </p:nvSpPr>
        <p:spPr>
          <a:xfrm>
            <a:off x="1154954" y="973668"/>
            <a:ext cx="9844740" cy="882026"/>
          </a:xfrm>
        </p:spPr>
        <p:txBody>
          <a:bodyPr>
            <a:normAutofit fontScale="90000"/>
          </a:bodyPr>
          <a:lstStyle/>
          <a:p>
            <a:r>
              <a:rPr lang="en-US" dirty="0"/>
              <a:t>Sunburst Image of Districts and their MLA's along with their criminal cases count</a:t>
            </a:r>
            <a:endParaRPr lang="en-IN" dirty="0"/>
          </a:p>
        </p:txBody>
      </p:sp>
      <p:pic>
        <p:nvPicPr>
          <p:cNvPr id="5" name="Picture 4">
            <a:extLst>
              <a:ext uri="{FF2B5EF4-FFF2-40B4-BE49-F238E27FC236}">
                <a16:creationId xmlns:a16="http://schemas.microsoft.com/office/drawing/2014/main" id="{A5A2D485-D2D6-6889-3563-82FFD890498D}"/>
              </a:ext>
            </a:extLst>
          </p:cNvPr>
          <p:cNvPicPr>
            <a:picLocks noChangeAspect="1"/>
          </p:cNvPicPr>
          <p:nvPr/>
        </p:nvPicPr>
        <p:blipFill rotWithShape="1">
          <a:blip r:embed="rId2"/>
          <a:srcRect t="25324"/>
          <a:stretch/>
        </p:blipFill>
        <p:spPr>
          <a:xfrm>
            <a:off x="1488142" y="3429000"/>
            <a:ext cx="8607831" cy="2156810"/>
          </a:xfrm>
          <a:prstGeom prst="rect">
            <a:avLst/>
          </a:prstGeom>
        </p:spPr>
      </p:pic>
    </p:spTree>
    <p:extLst>
      <p:ext uri="{BB962C8B-B14F-4D97-AF65-F5344CB8AC3E}">
        <p14:creationId xmlns:p14="http://schemas.microsoft.com/office/powerpoint/2010/main" val="41546200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7E694551-EB01-4D08-4283-41078F3E4D44}"/>
              </a:ext>
            </a:extLst>
          </p:cNvPr>
          <p:cNvPicPr>
            <a:picLocks noChangeAspect="1"/>
          </p:cNvPicPr>
          <p:nvPr/>
        </p:nvPicPr>
        <p:blipFill>
          <a:blip r:embed="rId2"/>
          <a:stretch>
            <a:fillRect/>
          </a:stretch>
        </p:blipFill>
        <p:spPr>
          <a:xfrm>
            <a:off x="1092199" y="300318"/>
            <a:ext cx="8761413" cy="3307976"/>
          </a:xfrm>
          <a:prstGeom prst="rect">
            <a:avLst/>
          </a:prstGeom>
        </p:spPr>
      </p:pic>
      <p:sp>
        <p:nvSpPr>
          <p:cNvPr id="4" name="TextBox 3">
            <a:extLst>
              <a:ext uri="{FF2B5EF4-FFF2-40B4-BE49-F238E27FC236}">
                <a16:creationId xmlns:a16="http://schemas.microsoft.com/office/drawing/2014/main" id="{8AF3B7F6-CD45-0BA1-FACE-4ECE58A2B525}"/>
              </a:ext>
            </a:extLst>
          </p:cNvPr>
          <p:cNvSpPr txBox="1"/>
          <p:nvPr/>
        </p:nvSpPr>
        <p:spPr>
          <a:xfrm>
            <a:off x="427412" y="3783105"/>
            <a:ext cx="11092236" cy="2630848"/>
          </a:xfrm>
          <a:prstGeom prst="rect">
            <a:avLst/>
          </a:prstGeom>
          <a:noFill/>
        </p:spPr>
        <p:txBody>
          <a:bodyPr wrap="square">
            <a:spAutoFit/>
          </a:bodyPr>
          <a:lstStyle/>
          <a:p>
            <a:pPr algn="just">
              <a:lnSpc>
                <a:spcPct val="150000"/>
              </a:lnSpc>
            </a:pPr>
            <a:r>
              <a:rPr lang="en-US" sz="1600" b="1" i="0" dirty="0">
                <a:solidFill>
                  <a:srgbClr val="000000"/>
                </a:solidFill>
                <a:effectLst/>
              </a:rPr>
              <a:t>Observation: </a:t>
            </a:r>
            <a:r>
              <a:rPr lang="en-US" sz="1600" b="0" i="0" dirty="0">
                <a:solidFill>
                  <a:srgbClr val="000000"/>
                </a:solidFill>
                <a:effectLst/>
              </a:rPr>
              <a:t>Above Sunburst image beautifully shows details of all the candidates who have registered win in Delhi Assembly Elections 2020. It shows the winners constituency wise and also district wise. Along with it </a:t>
            </a:r>
            <a:r>
              <a:rPr lang="en-US" sz="1600" b="0" i="0" dirty="0" err="1">
                <a:solidFill>
                  <a:srgbClr val="000000"/>
                </a:solidFill>
                <a:effectLst/>
              </a:rPr>
              <a:t>it</a:t>
            </a:r>
            <a:r>
              <a:rPr lang="en-US" sz="1600" b="0" i="0" dirty="0">
                <a:solidFill>
                  <a:srgbClr val="000000"/>
                </a:solidFill>
                <a:effectLst/>
              </a:rPr>
              <a:t> depicts their Criminal Cases.</a:t>
            </a:r>
          </a:p>
          <a:p>
            <a:pPr algn="just">
              <a:lnSpc>
                <a:spcPct val="150000"/>
              </a:lnSpc>
            </a:pPr>
            <a:r>
              <a:rPr lang="en-US" sz="1600" b="1" i="0" dirty="0">
                <a:solidFill>
                  <a:srgbClr val="000000"/>
                </a:solidFill>
                <a:effectLst/>
              </a:rPr>
              <a:t>Fact:</a:t>
            </a:r>
            <a:r>
              <a:rPr lang="en-US" sz="1600" b="0" i="0" dirty="0">
                <a:solidFill>
                  <a:srgbClr val="000000"/>
                </a:solidFill>
                <a:effectLst/>
              </a:rPr>
              <a:t> Thirty-seven of Delhi's freshly elected MLAs have declared severe criminal charges against themselves, including attempted murder and at least one rape case. According to the statements made by these MLAs, 43 of them are facing criminal accusations, with 37 of them declaring severe crimes such as rape, attempted murder, and crime against women.</a:t>
            </a:r>
          </a:p>
        </p:txBody>
      </p:sp>
    </p:spTree>
    <p:extLst>
      <p:ext uri="{BB962C8B-B14F-4D97-AF65-F5344CB8AC3E}">
        <p14:creationId xmlns:p14="http://schemas.microsoft.com/office/powerpoint/2010/main" val="1925422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CBA1C-4F03-C824-7707-1857AB971FAC}"/>
              </a:ext>
            </a:extLst>
          </p:cNvPr>
          <p:cNvSpPr>
            <a:spLocks noGrp="1"/>
          </p:cNvSpPr>
          <p:nvPr>
            <p:ph type="ctrTitle"/>
          </p:nvPr>
        </p:nvSpPr>
        <p:spPr>
          <a:xfrm>
            <a:off x="3325907" y="2452655"/>
            <a:ext cx="6113929" cy="1083922"/>
          </a:xfrm>
        </p:spPr>
        <p:txBody>
          <a:bodyPr/>
          <a:lstStyle/>
          <a:p>
            <a:r>
              <a:rPr lang="en-US" sz="7200" dirty="0"/>
              <a:t>PREDICTION</a:t>
            </a:r>
            <a:endParaRPr lang="en-IN" sz="7200" dirty="0"/>
          </a:p>
        </p:txBody>
      </p:sp>
    </p:spTree>
    <p:extLst>
      <p:ext uri="{BB962C8B-B14F-4D97-AF65-F5344CB8AC3E}">
        <p14:creationId xmlns:p14="http://schemas.microsoft.com/office/powerpoint/2010/main" val="19271233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BEBD6-9951-D41F-8F5E-4A72941159D8}"/>
              </a:ext>
            </a:extLst>
          </p:cNvPr>
          <p:cNvSpPr>
            <a:spLocks noGrp="1"/>
          </p:cNvSpPr>
          <p:nvPr>
            <p:ph type="title"/>
          </p:nvPr>
        </p:nvSpPr>
        <p:spPr>
          <a:xfrm>
            <a:off x="953176" y="729181"/>
            <a:ext cx="4509248" cy="1055600"/>
          </a:xfrm>
        </p:spPr>
        <p:txBody>
          <a:bodyPr/>
          <a:lstStyle/>
          <a:p>
            <a:pPr algn="ctr"/>
            <a:r>
              <a:rPr lang="en-IN" sz="3200" dirty="0"/>
              <a:t>PREDICTION</a:t>
            </a:r>
          </a:p>
        </p:txBody>
      </p:sp>
      <p:pic>
        <p:nvPicPr>
          <p:cNvPr id="7" name="Picture 6">
            <a:extLst>
              <a:ext uri="{FF2B5EF4-FFF2-40B4-BE49-F238E27FC236}">
                <a16:creationId xmlns:a16="http://schemas.microsoft.com/office/drawing/2014/main" id="{FB91D7A9-621C-64B8-A472-5659D3F1AFEB}"/>
              </a:ext>
            </a:extLst>
          </p:cNvPr>
          <p:cNvPicPr>
            <a:picLocks noChangeAspect="1"/>
          </p:cNvPicPr>
          <p:nvPr/>
        </p:nvPicPr>
        <p:blipFill>
          <a:blip r:embed="rId2"/>
          <a:stretch>
            <a:fillRect/>
          </a:stretch>
        </p:blipFill>
        <p:spPr>
          <a:xfrm>
            <a:off x="6251318" y="1596521"/>
            <a:ext cx="5635882" cy="3011212"/>
          </a:xfrm>
          <a:prstGeom prst="rect">
            <a:avLst/>
          </a:prstGeom>
        </p:spPr>
      </p:pic>
      <p:pic>
        <p:nvPicPr>
          <p:cNvPr id="9" name="Picture 8">
            <a:extLst>
              <a:ext uri="{FF2B5EF4-FFF2-40B4-BE49-F238E27FC236}">
                <a16:creationId xmlns:a16="http://schemas.microsoft.com/office/drawing/2014/main" id="{42991B2A-E3F4-33EA-D7F8-4CC38FE1FD82}"/>
              </a:ext>
            </a:extLst>
          </p:cNvPr>
          <p:cNvPicPr>
            <a:picLocks noChangeAspect="1"/>
          </p:cNvPicPr>
          <p:nvPr/>
        </p:nvPicPr>
        <p:blipFill>
          <a:blip r:embed="rId3"/>
          <a:stretch>
            <a:fillRect/>
          </a:stretch>
        </p:blipFill>
        <p:spPr>
          <a:xfrm>
            <a:off x="6251318" y="4607733"/>
            <a:ext cx="5208493" cy="1831117"/>
          </a:xfrm>
          <a:prstGeom prst="rect">
            <a:avLst/>
          </a:prstGeom>
        </p:spPr>
      </p:pic>
      <p:sp>
        <p:nvSpPr>
          <p:cNvPr id="4" name="TextBox 3">
            <a:extLst>
              <a:ext uri="{FF2B5EF4-FFF2-40B4-BE49-F238E27FC236}">
                <a16:creationId xmlns:a16="http://schemas.microsoft.com/office/drawing/2014/main" id="{AAB8845F-FF0A-B89D-3E93-A7C19A7BB275}"/>
              </a:ext>
            </a:extLst>
          </p:cNvPr>
          <p:cNvSpPr txBox="1"/>
          <p:nvPr/>
        </p:nvSpPr>
        <p:spPr>
          <a:xfrm>
            <a:off x="591671" y="2232212"/>
            <a:ext cx="5232258" cy="4480714"/>
          </a:xfrm>
          <a:prstGeom prst="rect">
            <a:avLst/>
          </a:prstGeom>
          <a:noFill/>
        </p:spPr>
        <p:txBody>
          <a:bodyPr wrap="square" rtlCol="0">
            <a:spAutoFit/>
          </a:bodyPr>
          <a:lstStyle/>
          <a:p>
            <a:pPr algn="just">
              <a:lnSpc>
                <a:spcPct val="150000"/>
              </a:lnSpc>
            </a:pPr>
            <a:r>
              <a:rPr lang="en-US" sz="1400" kern="1200" dirty="0">
                <a:solidFill>
                  <a:srgbClr val="000000"/>
                </a:solidFill>
                <a:effectLst/>
                <a:ea typeface="Calibri" panose="020F0502020204030204" pitchFamily="34" charset="0"/>
                <a:cs typeface="Times New Roman" panose="02020603050405020304" pitchFamily="18" charset="0"/>
              </a:rPr>
              <a:t>We have done Prediction using:</a:t>
            </a:r>
            <a:endParaRPr lang="en-IN" sz="1400" dirty="0">
              <a:effectLst/>
              <a:ea typeface="Calibri" panose="020F0502020204030204" pitchFamily="34" charset="0"/>
            </a:endParaRPr>
          </a:p>
          <a:p>
            <a:pPr marL="342900" lvl="0" indent="-342900" algn="just">
              <a:spcBef>
                <a:spcPts val="1080"/>
              </a:spcBef>
              <a:spcAft>
                <a:spcPts val="0"/>
              </a:spcAft>
              <a:buFont typeface="+mj-lt"/>
              <a:buAutoNum type="arabicPeriod"/>
            </a:pPr>
            <a:r>
              <a:rPr lang="en-US" sz="1400" kern="1200" dirty="0">
                <a:solidFill>
                  <a:srgbClr val="000000"/>
                </a:solidFill>
                <a:effectLst/>
                <a:ea typeface="Calibri" panose="020F0502020204030204" pitchFamily="34" charset="0"/>
                <a:cs typeface="Times New Roman" panose="02020603050405020304" pitchFamily="18" charset="0"/>
              </a:rPr>
              <a:t>Random Forest Classifier</a:t>
            </a:r>
            <a:endParaRPr lang="en-IN" sz="1400" dirty="0">
              <a:effectLst/>
              <a:ea typeface="Calibri" panose="020F0502020204030204" pitchFamily="34" charset="0"/>
            </a:endParaRPr>
          </a:p>
          <a:p>
            <a:pPr marL="342900" lvl="0" indent="-342900" algn="just">
              <a:spcBef>
                <a:spcPts val="1080"/>
              </a:spcBef>
              <a:spcAft>
                <a:spcPts val="0"/>
              </a:spcAft>
              <a:buFont typeface="+mj-lt"/>
              <a:buAutoNum type="arabicPeriod"/>
            </a:pPr>
            <a:r>
              <a:rPr lang="en-US" sz="1400" kern="1200" dirty="0">
                <a:solidFill>
                  <a:srgbClr val="000000"/>
                </a:solidFill>
                <a:effectLst/>
                <a:ea typeface="Calibri" panose="020F0502020204030204" pitchFamily="34" charset="0"/>
                <a:cs typeface="Times New Roman" panose="02020603050405020304" pitchFamily="18" charset="0"/>
              </a:rPr>
              <a:t>Logistic Regressor</a:t>
            </a:r>
            <a:endParaRPr lang="en-IN" sz="1400" dirty="0">
              <a:effectLst/>
              <a:ea typeface="Calibri" panose="020F0502020204030204" pitchFamily="34" charset="0"/>
            </a:endParaRPr>
          </a:p>
          <a:p>
            <a:pPr marL="342900" lvl="0" indent="-342900" algn="just">
              <a:spcBef>
                <a:spcPts val="1080"/>
              </a:spcBef>
              <a:spcAft>
                <a:spcPts val="0"/>
              </a:spcAft>
              <a:buFont typeface="+mj-lt"/>
              <a:buAutoNum type="arabicPeriod"/>
            </a:pPr>
            <a:r>
              <a:rPr lang="en-US" sz="1400" kern="1200" dirty="0">
                <a:solidFill>
                  <a:srgbClr val="000000"/>
                </a:solidFill>
                <a:effectLst/>
                <a:ea typeface="Calibri" panose="020F0502020204030204" pitchFamily="34" charset="0"/>
                <a:cs typeface="Times New Roman" panose="02020603050405020304" pitchFamily="18" charset="0"/>
              </a:rPr>
              <a:t>Support Vector Machine</a:t>
            </a:r>
            <a:endParaRPr lang="en-IN" sz="1400" dirty="0">
              <a:effectLst/>
              <a:ea typeface="Calibri" panose="020F0502020204030204" pitchFamily="34" charset="0"/>
            </a:endParaRPr>
          </a:p>
          <a:p>
            <a:pPr marL="342900" lvl="0" indent="-342900" algn="just">
              <a:spcBef>
                <a:spcPts val="1080"/>
              </a:spcBef>
              <a:spcAft>
                <a:spcPts val="0"/>
              </a:spcAft>
              <a:buFont typeface="+mj-lt"/>
              <a:buAutoNum type="arabicPeriod"/>
            </a:pPr>
            <a:r>
              <a:rPr lang="en-US" sz="1400" kern="1200" dirty="0">
                <a:solidFill>
                  <a:srgbClr val="000000"/>
                </a:solidFill>
                <a:effectLst/>
                <a:ea typeface="Calibri" panose="020F0502020204030204" pitchFamily="34" charset="0"/>
                <a:cs typeface="Times New Roman" panose="02020603050405020304" pitchFamily="18" charset="0"/>
              </a:rPr>
              <a:t>K Nearest Neighbor</a:t>
            </a:r>
            <a:endParaRPr lang="en-IN" sz="1400" dirty="0">
              <a:effectLst/>
              <a:ea typeface="Calibri" panose="020F0502020204030204" pitchFamily="34" charset="0"/>
            </a:endParaRPr>
          </a:p>
          <a:p>
            <a:pPr marL="342900" lvl="0" indent="-342900" algn="just">
              <a:spcBef>
                <a:spcPts val="1080"/>
              </a:spcBef>
              <a:spcAft>
                <a:spcPts val="0"/>
              </a:spcAft>
              <a:buFont typeface="+mj-lt"/>
              <a:buAutoNum type="arabicPeriod"/>
            </a:pPr>
            <a:r>
              <a:rPr lang="en-US" sz="1400" kern="1200" dirty="0">
                <a:solidFill>
                  <a:srgbClr val="000000"/>
                </a:solidFill>
                <a:effectLst/>
                <a:ea typeface="Calibri" panose="020F0502020204030204" pitchFamily="34" charset="0"/>
                <a:cs typeface="Times New Roman" panose="02020603050405020304" pitchFamily="18" charset="0"/>
              </a:rPr>
              <a:t>Decision Tree</a:t>
            </a:r>
            <a:endParaRPr lang="en-IN" sz="1400" dirty="0">
              <a:effectLst/>
              <a:ea typeface="Calibri" panose="020F0502020204030204" pitchFamily="34" charset="0"/>
            </a:endParaRPr>
          </a:p>
          <a:p>
            <a:pPr marL="342900" lvl="0" indent="-342900" algn="just">
              <a:lnSpc>
                <a:spcPct val="150000"/>
              </a:lnSpc>
              <a:spcBef>
                <a:spcPts val="1080"/>
              </a:spcBef>
              <a:spcAft>
                <a:spcPts val="0"/>
              </a:spcAft>
              <a:buFont typeface="Symbol" panose="05050102010706020507" pitchFamily="18" charset="2"/>
              <a:buChar char=""/>
            </a:pPr>
            <a:r>
              <a:rPr lang="en-US" sz="1400" kern="1200" dirty="0">
                <a:solidFill>
                  <a:srgbClr val="000000"/>
                </a:solidFill>
                <a:effectLst/>
                <a:ea typeface="Calibri" panose="020F0502020204030204" pitchFamily="34" charset="0"/>
                <a:cs typeface="Times New Roman" panose="02020603050405020304" pitchFamily="18" charset="0"/>
              </a:rPr>
              <a:t>Firstly, we have converted  the categorical data into numbers by replacing using get dummy function to treat the categorical data.</a:t>
            </a:r>
            <a:endParaRPr lang="en-IN" sz="1400" dirty="0">
              <a:effectLst/>
              <a:ea typeface="Calibri" panose="020F0502020204030204" pitchFamily="34" charset="0"/>
            </a:endParaRPr>
          </a:p>
          <a:p>
            <a:pPr marL="342900" lvl="0" indent="-342900" algn="just">
              <a:lnSpc>
                <a:spcPct val="150000"/>
              </a:lnSpc>
              <a:spcBef>
                <a:spcPts val="1080"/>
              </a:spcBef>
              <a:buFont typeface="Symbol" panose="05050102010706020507" pitchFamily="18" charset="2"/>
              <a:buChar char=""/>
            </a:pPr>
            <a:r>
              <a:rPr lang="en-US" sz="1400" kern="1200" dirty="0">
                <a:solidFill>
                  <a:srgbClr val="000000"/>
                </a:solidFill>
                <a:effectLst/>
                <a:ea typeface="Calibri" panose="020F0502020204030204" pitchFamily="34" charset="0"/>
                <a:cs typeface="Times New Roman" panose="02020603050405020304" pitchFamily="18" charset="0"/>
              </a:rPr>
              <a:t>Next we have performed data preprocessing to scale the data </a:t>
            </a:r>
            <a:endParaRPr lang="en-IN" sz="1400" dirty="0">
              <a:effectLst/>
              <a:ea typeface="Calibri" panose="020F0502020204030204" pitchFamily="34" charset="0"/>
            </a:endParaRPr>
          </a:p>
          <a:p>
            <a:endParaRPr lang="en-IN" dirty="0"/>
          </a:p>
        </p:txBody>
      </p:sp>
    </p:spTree>
    <p:extLst>
      <p:ext uri="{BB962C8B-B14F-4D97-AF65-F5344CB8AC3E}">
        <p14:creationId xmlns:p14="http://schemas.microsoft.com/office/powerpoint/2010/main" val="17166176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EA377EB5-8243-5A35-C7AC-DC200C4EF55F}"/>
              </a:ext>
            </a:extLst>
          </p:cNvPr>
          <p:cNvSpPr txBox="1"/>
          <p:nvPr/>
        </p:nvSpPr>
        <p:spPr>
          <a:xfrm>
            <a:off x="714158" y="756838"/>
            <a:ext cx="8196760" cy="584775"/>
          </a:xfrm>
          <a:prstGeom prst="rect">
            <a:avLst/>
          </a:prstGeom>
          <a:noFill/>
        </p:spPr>
        <p:txBody>
          <a:bodyPr wrap="square" rtlCol="0">
            <a:spAutoFit/>
          </a:bodyPr>
          <a:lstStyle/>
          <a:p>
            <a:r>
              <a:rPr lang="en-IN" sz="3200" dirty="0">
                <a:solidFill>
                  <a:schemeClr val="bg1"/>
                </a:solidFill>
                <a:latin typeface="+mj-lt"/>
              </a:rPr>
              <a:t>RESAMPLING THE DATA FOR PREDICTION</a:t>
            </a:r>
          </a:p>
        </p:txBody>
      </p:sp>
      <p:pic>
        <p:nvPicPr>
          <p:cNvPr id="15" name="Picture 14">
            <a:extLst>
              <a:ext uri="{FF2B5EF4-FFF2-40B4-BE49-F238E27FC236}">
                <a16:creationId xmlns:a16="http://schemas.microsoft.com/office/drawing/2014/main" id="{6BD8D149-4CD9-47F3-BC98-3C49FF8DFD06}"/>
              </a:ext>
            </a:extLst>
          </p:cNvPr>
          <p:cNvPicPr>
            <a:picLocks noChangeAspect="1"/>
          </p:cNvPicPr>
          <p:nvPr/>
        </p:nvPicPr>
        <p:blipFill>
          <a:blip r:embed="rId2"/>
          <a:stretch>
            <a:fillRect/>
          </a:stretch>
        </p:blipFill>
        <p:spPr>
          <a:xfrm>
            <a:off x="714158" y="2230755"/>
            <a:ext cx="6751905" cy="2270957"/>
          </a:xfrm>
          <a:prstGeom prst="rect">
            <a:avLst/>
          </a:prstGeom>
        </p:spPr>
      </p:pic>
    </p:spTree>
    <p:extLst>
      <p:ext uri="{BB962C8B-B14F-4D97-AF65-F5344CB8AC3E}">
        <p14:creationId xmlns:p14="http://schemas.microsoft.com/office/powerpoint/2010/main" val="20772636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859D8-DA3E-B5DD-FBD6-FAAB9BE3F369}"/>
              </a:ext>
            </a:extLst>
          </p:cNvPr>
          <p:cNvSpPr>
            <a:spLocks noGrp="1"/>
          </p:cNvSpPr>
          <p:nvPr>
            <p:ph type="title"/>
          </p:nvPr>
        </p:nvSpPr>
        <p:spPr>
          <a:xfrm>
            <a:off x="1083236" y="1117103"/>
            <a:ext cx="8761413" cy="706964"/>
          </a:xfrm>
        </p:spPr>
        <p:txBody>
          <a:bodyPr/>
          <a:lstStyle/>
          <a:p>
            <a:r>
              <a:rPr lang="en-IN" sz="3200" dirty="0"/>
              <a:t>RANDOM FOREST CLASSIFIER</a:t>
            </a:r>
            <a:br>
              <a:rPr lang="en-IN" sz="3200" dirty="0"/>
            </a:br>
            <a:endParaRPr lang="en-IN" sz="3200" dirty="0"/>
          </a:p>
        </p:txBody>
      </p:sp>
      <p:pic>
        <p:nvPicPr>
          <p:cNvPr id="8" name="Picture 7">
            <a:extLst>
              <a:ext uri="{FF2B5EF4-FFF2-40B4-BE49-F238E27FC236}">
                <a16:creationId xmlns:a16="http://schemas.microsoft.com/office/drawing/2014/main" id="{E1CEC18C-4C7A-D62C-F128-02CBC016A3FB}"/>
              </a:ext>
            </a:extLst>
          </p:cNvPr>
          <p:cNvPicPr>
            <a:picLocks noChangeAspect="1"/>
          </p:cNvPicPr>
          <p:nvPr/>
        </p:nvPicPr>
        <p:blipFill>
          <a:blip r:embed="rId2"/>
          <a:stretch>
            <a:fillRect/>
          </a:stretch>
        </p:blipFill>
        <p:spPr>
          <a:xfrm>
            <a:off x="1296863" y="2579296"/>
            <a:ext cx="7590178" cy="1699407"/>
          </a:xfrm>
          <a:prstGeom prst="rect">
            <a:avLst/>
          </a:prstGeom>
        </p:spPr>
      </p:pic>
      <p:pic>
        <p:nvPicPr>
          <p:cNvPr id="10" name="Picture 9">
            <a:extLst>
              <a:ext uri="{FF2B5EF4-FFF2-40B4-BE49-F238E27FC236}">
                <a16:creationId xmlns:a16="http://schemas.microsoft.com/office/drawing/2014/main" id="{68E3BC0E-758E-1A53-334D-3B27BFD15CDF}"/>
              </a:ext>
            </a:extLst>
          </p:cNvPr>
          <p:cNvPicPr>
            <a:picLocks noChangeAspect="1"/>
          </p:cNvPicPr>
          <p:nvPr/>
        </p:nvPicPr>
        <p:blipFill>
          <a:blip r:embed="rId3"/>
          <a:stretch>
            <a:fillRect/>
          </a:stretch>
        </p:blipFill>
        <p:spPr>
          <a:xfrm>
            <a:off x="1083237" y="4430857"/>
            <a:ext cx="4788690" cy="1310039"/>
          </a:xfrm>
          <a:prstGeom prst="rect">
            <a:avLst/>
          </a:prstGeom>
        </p:spPr>
      </p:pic>
      <p:sp>
        <p:nvSpPr>
          <p:cNvPr id="6" name="TextBox 5">
            <a:extLst>
              <a:ext uri="{FF2B5EF4-FFF2-40B4-BE49-F238E27FC236}">
                <a16:creationId xmlns:a16="http://schemas.microsoft.com/office/drawing/2014/main" id="{F4DD6191-332D-4144-CB21-008C2DCF583A}"/>
              </a:ext>
            </a:extLst>
          </p:cNvPr>
          <p:cNvSpPr txBox="1"/>
          <p:nvPr/>
        </p:nvSpPr>
        <p:spPr>
          <a:xfrm>
            <a:off x="5871927" y="4367852"/>
            <a:ext cx="6030228" cy="2387257"/>
          </a:xfrm>
          <a:prstGeom prst="rect">
            <a:avLst/>
          </a:prstGeom>
          <a:noFill/>
        </p:spPr>
        <p:txBody>
          <a:bodyPr wrap="square">
            <a:spAutoFit/>
          </a:bodyPr>
          <a:lstStyle/>
          <a:p>
            <a:pPr marL="342900" lvl="0" indent="-342900" algn="just" fontAlgn="base">
              <a:lnSpc>
                <a:spcPct val="120000"/>
              </a:lnSpc>
              <a:spcAft>
                <a:spcPts val="800"/>
              </a:spcAft>
              <a:buFont typeface="Symbol" panose="05050102010706020507" pitchFamily="18" charset="2"/>
              <a:buChar char=""/>
            </a:pPr>
            <a:r>
              <a:rPr lang="en-IN" sz="1800" dirty="0">
                <a:solidFill>
                  <a:srgbClr val="000000"/>
                </a:solidFill>
                <a:effectLst/>
                <a:ea typeface="Calibri" panose="020F0502020204030204" pitchFamily="34" charset="0"/>
                <a:cs typeface="Calibri" panose="020F0502020204030204" pitchFamily="34" charset="0"/>
              </a:rPr>
              <a:t>In order to know the optimum number of trees required to predict the result with highest accuracy, they plotted the accuracy score for various values of k and selected k value that gives highest accuracy. They have achieved an accuracy of about </a:t>
            </a:r>
            <a:r>
              <a:rPr lang="en-IN" sz="1800" b="0" dirty="0">
                <a:solidFill>
                  <a:srgbClr val="000000"/>
                </a:solidFill>
                <a:effectLst/>
                <a:ea typeface="Calibri" panose="020F0502020204030204" pitchFamily="34" charset="0"/>
                <a:cs typeface="Calibri" panose="020F0502020204030204" pitchFamily="34" charset="0"/>
              </a:rPr>
              <a:t>96</a:t>
            </a:r>
            <a:r>
              <a:rPr lang="en-IN" sz="1800" b="1" dirty="0">
                <a:solidFill>
                  <a:srgbClr val="000000"/>
                </a:solidFill>
                <a:effectLst/>
                <a:ea typeface="Calibri" panose="020F0502020204030204" pitchFamily="34" charset="0"/>
                <a:cs typeface="Calibri" panose="020F0502020204030204" pitchFamily="34" charset="0"/>
              </a:rPr>
              <a:t>.</a:t>
            </a:r>
            <a:r>
              <a:rPr lang="en-IN" sz="1800" b="0" dirty="0">
                <a:solidFill>
                  <a:srgbClr val="000000"/>
                </a:solidFill>
                <a:effectLst/>
                <a:ea typeface="Calibri" panose="020F0502020204030204" pitchFamily="34" charset="0"/>
                <a:cs typeface="Calibri" panose="020F0502020204030204" pitchFamily="34" charset="0"/>
              </a:rPr>
              <a:t>3%</a:t>
            </a:r>
            <a:r>
              <a:rPr lang="en-IN" sz="1800" dirty="0">
                <a:solidFill>
                  <a:srgbClr val="000000"/>
                </a:solidFill>
                <a:effectLst/>
                <a:ea typeface="Calibri" panose="020F0502020204030204" pitchFamily="34" charset="0"/>
                <a:cs typeface="Calibri" panose="020F0502020204030204" pitchFamily="34" charset="0"/>
              </a:rPr>
              <a:t> using Random Forest Classifier. </a:t>
            </a:r>
            <a:endParaRPr lang="en-IN" sz="1800" dirty="0">
              <a:effectLs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8875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C175C-8369-4ADE-A9D3-2343F0C8B198}"/>
              </a:ext>
            </a:extLst>
          </p:cNvPr>
          <p:cNvSpPr>
            <a:spLocks noGrp="1"/>
          </p:cNvSpPr>
          <p:nvPr>
            <p:ph type="title"/>
          </p:nvPr>
        </p:nvSpPr>
        <p:spPr>
          <a:xfrm>
            <a:off x="1201274" y="770965"/>
            <a:ext cx="4823010" cy="1057835"/>
          </a:xfrm>
        </p:spPr>
        <p:txBody>
          <a:bodyPr>
            <a:normAutofit fontScale="90000"/>
          </a:bodyPr>
          <a:lstStyle/>
          <a:p>
            <a:r>
              <a:rPr lang="en-IN" b="0" i="0" dirty="0">
                <a:solidFill>
                  <a:schemeClr val="bg1"/>
                </a:solidFill>
                <a:effectLst/>
              </a:rPr>
              <a:t>Parties and Alliances</a:t>
            </a:r>
            <a:br>
              <a:rPr lang="en-IN" b="0" i="0" dirty="0">
                <a:solidFill>
                  <a:srgbClr val="000000"/>
                </a:solidFill>
                <a:effectLst/>
                <a:latin typeface="Linux Libertine"/>
              </a:rPr>
            </a:br>
            <a:endParaRPr lang="en-IN" dirty="0"/>
          </a:p>
        </p:txBody>
      </p:sp>
      <p:graphicFrame>
        <p:nvGraphicFramePr>
          <p:cNvPr id="4" name="Content Placeholder 3">
            <a:extLst>
              <a:ext uri="{FF2B5EF4-FFF2-40B4-BE49-F238E27FC236}">
                <a16:creationId xmlns:a16="http://schemas.microsoft.com/office/drawing/2014/main" id="{0D286DA9-9BCA-49CB-8C86-2C6CF0D429B6}"/>
              </a:ext>
            </a:extLst>
          </p:cNvPr>
          <p:cNvGraphicFramePr>
            <a:graphicFrameLocks noGrp="1"/>
          </p:cNvGraphicFramePr>
          <p:nvPr>
            <p:ph idx="1"/>
            <p:extLst>
              <p:ext uri="{D42A27DB-BD31-4B8C-83A1-F6EECF244321}">
                <p14:modId xmlns:p14="http://schemas.microsoft.com/office/powerpoint/2010/main" val="1387579972"/>
              </p:ext>
            </p:extLst>
          </p:nvPr>
        </p:nvGraphicFramePr>
        <p:xfrm>
          <a:off x="1667435" y="2447364"/>
          <a:ext cx="7835151" cy="3938015"/>
        </p:xfrm>
        <a:graphic>
          <a:graphicData uri="http://schemas.openxmlformats.org/drawingml/2006/table">
            <a:tbl>
              <a:tblPr/>
              <a:tblGrid>
                <a:gridCol w="1739372">
                  <a:extLst>
                    <a:ext uri="{9D8B030D-6E8A-4147-A177-3AD203B41FA5}">
                      <a16:colId xmlns:a16="http://schemas.microsoft.com/office/drawing/2014/main" val="1780336789"/>
                    </a:ext>
                  </a:extLst>
                </a:gridCol>
                <a:gridCol w="199945">
                  <a:extLst>
                    <a:ext uri="{9D8B030D-6E8A-4147-A177-3AD203B41FA5}">
                      <a16:colId xmlns:a16="http://schemas.microsoft.com/office/drawing/2014/main" val="229305045"/>
                    </a:ext>
                  </a:extLst>
                </a:gridCol>
                <a:gridCol w="2417090">
                  <a:extLst>
                    <a:ext uri="{9D8B030D-6E8A-4147-A177-3AD203B41FA5}">
                      <a16:colId xmlns:a16="http://schemas.microsoft.com/office/drawing/2014/main" val="3700279309"/>
                    </a:ext>
                  </a:extLst>
                </a:gridCol>
                <a:gridCol w="1739372">
                  <a:extLst>
                    <a:ext uri="{9D8B030D-6E8A-4147-A177-3AD203B41FA5}">
                      <a16:colId xmlns:a16="http://schemas.microsoft.com/office/drawing/2014/main" val="3939244901"/>
                    </a:ext>
                  </a:extLst>
                </a:gridCol>
                <a:gridCol w="1739372">
                  <a:extLst>
                    <a:ext uri="{9D8B030D-6E8A-4147-A177-3AD203B41FA5}">
                      <a16:colId xmlns:a16="http://schemas.microsoft.com/office/drawing/2014/main" val="1591987310"/>
                    </a:ext>
                  </a:extLst>
                </a:gridCol>
              </a:tblGrid>
              <a:tr h="372722">
                <a:tc>
                  <a:txBody>
                    <a:bodyPr/>
                    <a:lstStyle/>
                    <a:p>
                      <a:pPr algn="ctr"/>
                      <a:r>
                        <a:rPr lang="en-IN" sz="1400" dirty="0">
                          <a:effectLst/>
                        </a:rPr>
                        <a:t>Alliance</a:t>
                      </a:r>
                    </a:p>
                  </a:txBody>
                  <a:tcPr marL="48816" marR="85427" marT="24408" marB="24408"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gridSpan="2">
                  <a:txBody>
                    <a:bodyPr/>
                    <a:lstStyle/>
                    <a:p>
                      <a:pPr algn="ctr"/>
                      <a:r>
                        <a:rPr lang="en-IN" sz="1400" dirty="0">
                          <a:effectLst/>
                        </a:rPr>
                        <a:t>Parties</a:t>
                      </a:r>
                    </a:p>
                  </a:txBody>
                  <a:tcPr marL="48816" marR="85427" marT="24408" marB="24408"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hMerge="1">
                  <a:txBody>
                    <a:bodyPr/>
                    <a:lstStyle/>
                    <a:p>
                      <a:endParaRPr lang="en-IN"/>
                    </a:p>
                  </a:txBody>
                  <a:tcPr/>
                </a:tc>
                <a:tc>
                  <a:txBody>
                    <a:bodyPr/>
                    <a:lstStyle/>
                    <a:p>
                      <a:pPr algn="ctr"/>
                      <a:r>
                        <a:rPr lang="en-IN" sz="1400">
                          <a:effectLst/>
                        </a:rPr>
                        <a:t>Number of candidates running</a:t>
                      </a:r>
                    </a:p>
                  </a:txBody>
                  <a:tcPr marL="48816" marR="85427" marT="24408" marB="24408"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IN" sz="1400" dirty="0">
                          <a:effectLst/>
                        </a:rPr>
                        <a:t>Chief Ministerial Candidate</a:t>
                      </a:r>
                    </a:p>
                  </a:txBody>
                  <a:tcPr marL="48816" marR="85427" marT="24408" marB="24408"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3472506239"/>
                  </a:ext>
                </a:extLst>
              </a:tr>
              <a:tr h="372722">
                <a:tc>
                  <a:txBody>
                    <a:bodyPr/>
                    <a:lstStyle/>
                    <a:p>
                      <a:r>
                        <a:rPr lang="en-IN" sz="1600" dirty="0">
                          <a:effectLst/>
                        </a:rPr>
                        <a:t>None</a:t>
                      </a:r>
                    </a:p>
                  </a:txBody>
                  <a:tcPr marL="48816" marR="48816" marT="24408" marB="24408"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endParaRPr lang="en-IN" sz="1000">
                        <a:effectLst/>
                      </a:endParaRPr>
                    </a:p>
                  </a:txBody>
                  <a:tcPr marL="48816" marR="48816" marT="24408" marB="24408"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0066A4"/>
                    </a:solidFill>
                  </a:tcPr>
                </a:tc>
                <a:tc>
                  <a:txBody>
                    <a:bodyPr/>
                    <a:lstStyle/>
                    <a:p>
                      <a:r>
                        <a:rPr lang="en-IN" sz="1400" u="none" strike="noStrike" dirty="0">
                          <a:solidFill>
                            <a:schemeClr val="tx1"/>
                          </a:solidFill>
                          <a:effectLst/>
                          <a:hlinkClick r:id="rId2" tooltip="Aam Aadmi Party">
                            <a:extLst>
                              <a:ext uri="{A12FA001-AC4F-418D-AE19-62706E023703}">
                                <ahyp:hlinkClr xmlns:ahyp="http://schemas.microsoft.com/office/drawing/2018/hyperlinkcolor" val="tx"/>
                              </a:ext>
                            </a:extLst>
                          </a:hlinkClick>
                        </a:rPr>
                        <a:t>Aam Aadmi Party</a:t>
                      </a:r>
                      <a:endParaRPr lang="en-IN" sz="1400" dirty="0">
                        <a:solidFill>
                          <a:schemeClr val="tx1"/>
                        </a:solidFill>
                        <a:effectLst/>
                      </a:endParaRPr>
                    </a:p>
                  </a:txBody>
                  <a:tcPr marL="48816" marR="48816" marT="24408" marB="24408"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1400">
                          <a:effectLst/>
                        </a:rPr>
                        <a:t>70</a:t>
                      </a:r>
                      <a:r>
                        <a:rPr lang="en-IN" sz="1400" b="0" i="0" u="none" strike="noStrike" baseline="30000">
                          <a:solidFill>
                            <a:srgbClr val="0645AD"/>
                          </a:solidFill>
                          <a:effectLst/>
                          <a:hlinkClick r:id="rId3"/>
                        </a:rPr>
                        <a:t>[7]</a:t>
                      </a:r>
                      <a:r>
                        <a:rPr lang="en-IN" sz="1400" b="0" i="0" u="none" strike="noStrike" baseline="30000">
                          <a:solidFill>
                            <a:srgbClr val="0645AD"/>
                          </a:solidFill>
                          <a:effectLst/>
                          <a:hlinkClick r:id="rId4"/>
                        </a:rPr>
                        <a:t>[8]</a:t>
                      </a:r>
                      <a:endParaRPr lang="en-IN" sz="1400">
                        <a:effectLst/>
                      </a:endParaRPr>
                    </a:p>
                  </a:txBody>
                  <a:tcPr marL="48816" marR="48816" marT="24408" marB="24408"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1400" u="none" strike="noStrike" dirty="0">
                          <a:solidFill>
                            <a:schemeClr val="tx1"/>
                          </a:solidFill>
                          <a:effectLst/>
                          <a:hlinkClick r:id="rId5" tooltip="Arvind Kejriwal">
                            <a:extLst>
                              <a:ext uri="{A12FA001-AC4F-418D-AE19-62706E023703}">
                                <ahyp:hlinkClr xmlns:ahyp="http://schemas.microsoft.com/office/drawing/2018/hyperlinkcolor" val="tx"/>
                              </a:ext>
                            </a:extLst>
                          </a:hlinkClick>
                        </a:rPr>
                        <a:t>Arvind Kejriwal</a:t>
                      </a:r>
                      <a:endParaRPr lang="en-IN" sz="1400" dirty="0">
                        <a:solidFill>
                          <a:schemeClr val="tx1"/>
                        </a:solidFill>
                        <a:effectLst/>
                      </a:endParaRPr>
                    </a:p>
                  </a:txBody>
                  <a:tcPr marL="48816" marR="48816" marT="24408" marB="24408"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66253749"/>
                  </a:ext>
                </a:extLst>
              </a:tr>
              <a:tr h="372722">
                <a:tc rowSpan="3">
                  <a:txBody>
                    <a:bodyPr/>
                    <a:lstStyle/>
                    <a:p>
                      <a:r>
                        <a:rPr lang="en-IN" sz="1600" u="none" strike="noStrike" dirty="0">
                          <a:solidFill>
                            <a:schemeClr val="tx1"/>
                          </a:solidFill>
                          <a:effectLst/>
                          <a:hlinkClick r:id="rId6" tooltip="National Democratic Alliance">
                            <a:extLst>
                              <a:ext uri="{A12FA001-AC4F-418D-AE19-62706E023703}">
                                <ahyp:hlinkClr xmlns:ahyp="http://schemas.microsoft.com/office/drawing/2018/hyperlinkcolor" val="tx"/>
                              </a:ext>
                            </a:extLst>
                          </a:hlinkClick>
                        </a:rPr>
                        <a:t>NDA</a:t>
                      </a:r>
                      <a:r>
                        <a:rPr lang="en-IN" sz="1600" b="0" i="0" u="none" strike="noStrike" baseline="30000" dirty="0">
                          <a:solidFill>
                            <a:schemeClr val="tx1"/>
                          </a:solidFill>
                          <a:effectLst/>
                          <a:hlinkClick r:id="rId7">
                            <a:extLst>
                              <a:ext uri="{A12FA001-AC4F-418D-AE19-62706E023703}">
                                <ahyp:hlinkClr xmlns:ahyp="http://schemas.microsoft.com/office/drawing/2018/hyperlinkcolor" val="tx"/>
                              </a:ext>
                            </a:extLst>
                          </a:hlinkClick>
                        </a:rPr>
                        <a:t>[9]</a:t>
                      </a:r>
                      <a:endParaRPr lang="en-IN" sz="1600" u="none" dirty="0">
                        <a:solidFill>
                          <a:schemeClr val="tx1"/>
                        </a:solidFill>
                        <a:effectLst/>
                      </a:endParaRPr>
                    </a:p>
                  </a:txBody>
                  <a:tcPr marL="48816" marR="48816" marT="24408" marB="24408"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endParaRPr lang="en-IN" sz="1000">
                        <a:effectLst/>
                      </a:endParaRPr>
                    </a:p>
                  </a:txBody>
                  <a:tcPr marL="48816" marR="48816" marT="24408" marB="24408"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F9933"/>
                    </a:solidFill>
                  </a:tcPr>
                </a:tc>
                <a:tc>
                  <a:txBody>
                    <a:bodyPr/>
                    <a:lstStyle/>
                    <a:p>
                      <a:r>
                        <a:rPr lang="en-IN" sz="1400" u="none" strike="noStrike" dirty="0" err="1">
                          <a:solidFill>
                            <a:schemeClr val="tx1"/>
                          </a:solidFill>
                          <a:effectLst/>
                          <a:hlinkClick r:id="rId8" tooltip="Bharatiya Janata Party">
                            <a:extLst>
                              <a:ext uri="{A12FA001-AC4F-418D-AE19-62706E023703}">
                                <ahyp:hlinkClr xmlns:ahyp="http://schemas.microsoft.com/office/drawing/2018/hyperlinkcolor" val="tx"/>
                              </a:ext>
                            </a:extLst>
                          </a:hlinkClick>
                        </a:rPr>
                        <a:t>Bharatiya</a:t>
                      </a:r>
                      <a:r>
                        <a:rPr lang="en-IN" sz="1400" u="none" strike="noStrike" dirty="0">
                          <a:solidFill>
                            <a:schemeClr val="tx1"/>
                          </a:solidFill>
                          <a:effectLst/>
                          <a:hlinkClick r:id="rId8" tooltip="Bharatiya Janata Party">
                            <a:extLst>
                              <a:ext uri="{A12FA001-AC4F-418D-AE19-62706E023703}">
                                <ahyp:hlinkClr xmlns:ahyp="http://schemas.microsoft.com/office/drawing/2018/hyperlinkcolor" val="tx"/>
                              </a:ext>
                            </a:extLst>
                          </a:hlinkClick>
                        </a:rPr>
                        <a:t> Janata Party</a:t>
                      </a:r>
                      <a:endParaRPr lang="en-IN" sz="1400" dirty="0">
                        <a:solidFill>
                          <a:schemeClr val="tx1"/>
                        </a:solidFill>
                        <a:effectLst/>
                      </a:endParaRPr>
                    </a:p>
                  </a:txBody>
                  <a:tcPr marL="48816" marR="48816" marT="24408" marB="24408"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1400">
                          <a:effectLst/>
                        </a:rPr>
                        <a:t>67</a:t>
                      </a:r>
                    </a:p>
                  </a:txBody>
                  <a:tcPr marL="48816" marR="48816" marT="24408" marB="24408"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rowSpan="3">
                  <a:txBody>
                    <a:bodyPr/>
                    <a:lstStyle/>
                    <a:p>
                      <a:endParaRPr lang="en-IN" sz="1000" dirty="0">
                        <a:effectLst/>
                      </a:endParaRPr>
                    </a:p>
                  </a:txBody>
                  <a:tcPr marL="48816" marR="48816" marT="24408" marB="24408"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696735079"/>
                  </a:ext>
                </a:extLst>
              </a:tr>
              <a:tr h="372722">
                <a:tc vMerge="1">
                  <a:txBody>
                    <a:bodyPr/>
                    <a:lstStyle/>
                    <a:p>
                      <a:endParaRPr lang="en-IN"/>
                    </a:p>
                  </a:txBody>
                  <a:tcPr/>
                </a:tc>
                <a:tc>
                  <a:txBody>
                    <a:bodyPr/>
                    <a:lstStyle/>
                    <a:p>
                      <a:endParaRPr lang="en-IN" sz="1000">
                        <a:effectLst/>
                      </a:endParaRPr>
                    </a:p>
                  </a:txBody>
                  <a:tcPr marL="48816" marR="48816" marT="24408" marB="24408"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003366"/>
                    </a:solidFill>
                  </a:tcPr>
                </a:tc>
                <a:tc>
                  <a:txBody>
                    <a:bodyPr/>
                    <a:lstStyle/>
                    <a:p>
                      <a:r>
                        <a:rPr lang="en-IN" sz="1400" u="none" strike="noStrike" dirty="0">
                          <a:solidFill>
                            <a:schemeClr val="tx1"/>
                          </a:solidFill>
                          <a:effectLst/>
                          <a:hlinkClick r:id="rId9" tooltip="Janata Dal (United)">
                            <a:extLst>
                              <a:ext uri="{A12FA001-AC4F-418D-AE19-62706E023703}">
                                <ahyp:hlinkClr xmlns:ahyp="http://schemas.microsoft.com/office/drawing/2018/hyperlinkcolor" val="tx"/>
                              </a:ext>
                            </a:extLst>
                          </a:hlinkClick>
                        </a:rPr>
                        <a:t>Janata Dal (United)</a:t>
                      </a:r>
                      <a:endParaRPr lang="en-IN" sz="1400" dirty="0">
                        <a:solidFill>
                          <a:schemeClr val="tx1"/>
                        </a:solidFill>
                        <a:effectLst/>
                      </a:endParaRPr>
                    </a:p>
                  </a:txBody>
                  <a:tcPr marL="48816" marR="48816" marT="24408" marB="24408"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1400">
                          <a:effectLst/>
                        </a:rPr>
                        <a:t>2</a:t>
                      </a:r>
                    </a:p>
                  </a:txBody>
                  <a:tcPr marL="48816" marR="48816" marT="24408" marB="24408"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vMerge="1">
                  <a:txBody>
                    <a:bodyPr/>
                    <a:lstStyle/>
                    <a:p>
                      <a:endParaRPr lang="en-IN"/>
                    </a:p>
                  </a:txBody>
                  <a:tcPr/>
                </a:tc>
                <a:extLst>
                  <a:ext uri="{0D108BD9-81ED-4DB2-BD59-A6C34878D82A}">
                    <a16:rowId xmlns:a16="http://schemas.microsoft.com/office/drawing/2014/main" val="3583441097"/>
                  </a:ext>
                </a:extLst>
              </a:tr>
              <a:tr h="372722">
                <a:tc vMerge="1">
                  <a:txBody>
                    <a:bodyPr/>
                    <a:lstStyle/>
                    <a:p>
                      <a:endParaRPr lang="en-IN"/>
                    </a:p>
                  </a:txBody>
                  <a:tcPr/>
                </a:tc>
                <a:tc>
                  <a:txBody>
                    <a:bodyPr/>
                    <a:lstStyle/>
                    <a:p>
                      <a:endParaRPr lang="en-IN" sz="1000">
                        <a:effectLst/>
                      </a:endParaRPr>
                    </a:p>
                  </a:txBody>
                  <a:tcPr marL="48816" marR="48816" marT="24408" marB="24408"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0093DD"/>
                    </a:solidFill>
                  </a:tcPr>
                </a:tc>
                <a:tc>
                  <a:txBody>
                    <a:bodyPr/>
                    <a:lstStyle/>
                    <a:p>
                      <a:r>
                        <a:rPr lang="en-IN" sz="1400" u="none" strike="noStrike">
                          <a:solidFill>
                            <a:schemeClr val="tx1"/>
                          </a:solidFill>
                          <a:effectLst/>
                          <a:hlinkClick r:id="rId10" tooltip="Lok Janshakti Party">
                            <a:extLst>
                              <a:ext uri="{A12FA001-AC4F-418D-AE19-62706E023703}">
                                <ahyp:hlinkClr xmlns:ahyp="http://schemas.microsoft.com/office/drawing/2018/hyperlinkcolor" val="tx"/>
                              </a:ext>
                            </a:extLst>
                          </a:hlinkClick>
                        </a:rPr>
                        <a:t>Lok Janshakti Party</a:t>
                      </a:r>
                      <a:endParaRPr lang="en-IN" sz="1400">
                        <a:solidFill>
                          <a:schemeClr val="tx1"/>
                        </a:solidFill>
                        <a:effectLst/>
                      </a:endParaRPr>
                    </a:p>
                  </a:txBody>
                  <a:tcPr marL="48816" marR="48816" marT="24408" marB="24408"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1400">
                          <a:effectLst/>
                        </a:rPr>
                        <a:t>1</a:t>
                      </a:r>
                    </a:p>
                  </a:txBody>
                  <a:tcPr marL="48816" marR="48816" marT="24408" marB="24408"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vMerge="1">
                  <a:txBody>
                    <a:bodyPr/>
                    <a:lstStyle/>
                    <a:p>
                      <a:endParaRPr lang="en-IN"/>
                    </a:p>
                  </a:txBody>
                  <a:tcPr/>
                </a:tc>
                <a:extLst>
                  <a:ext uri="{0D108BD9-81ED-4DB2-BD59-A6C34878D82A}">
                    <a16:rowId xmlns:a16="http://schemas.microsoft.com/office/drawing/2014/main" val="958081290"/>
                  </a:ext>
                </a:extLst>
              </a:tr>
              <a:tr h="533356">
                <a:tc rowSpan="2">
                  <a:txBody>
                    <a:bodyPr/>
                    <a:lstStyle/>
                    <a:p>
                      <a:r>
                        <a:rPr lang="en-IN" sz="1600" u="none" strike="noStrike" dirty="0">
                          <a:solidFill>
                            <a:schemeClr val="tx1"/>
                          </a:solidFill>
                          <a:effectLst/>
                          <a:hlinkClick r:id="rId11" tooltip="United Progressive Alliance">
                            <a:extLst>
                              <a:ext uri="{A12FA001-AC4F-418D-AE19-62706E023703}">
                                <ahyp:hlinkClr xmlns:ahyp="http://schemas.microsoft.com/office/drawing/2018/hyperlinkcolor" val="tx"/>
                              </a:ext>
                            </a:extLst>
                          </a:hlinkClick>
                        </a:rPr>
                        <a:t>UPA</a:t>
                      </a:r>
                      <a:r>
                        <a:rPr lang="en-IN" sz="1600" b="0" i="0" u="none" strike="noStrike" baseline="30000" dirty="0">
                          <a:solidFill>
                            <a:schemeClr val="tx1"/>
                          </a:solidFill>
                          <a:effectLst/>
                          <a:hlinkClick r:id="rId12">
                            <a:extLst>
                              <a:ext uri="{A12FA001-AC4F-418D-AE19-62706E023703}">
                                <ahyp:hlinkClr xmlns:ahyp="http://schemas.microsoft.com/office/drawing/2018/hyperlinkcolor" val="tx"/>
                              </a:ext>
                            </a:extLst>
                          </a:hlinkClick>
                        </a:rPr>
                        <a:t>[10]</a:t>
                      </a:r>
                      <a:endParaRPr lang="en-IN" sz="1600" dirty="0">
                        <a:solidFill>
                          <a:schemeClr val="tx1"/>
                        </a:solidFill>
                        <a:effectLst/>
                      </a:endParaRPr>
                    </a:p>
                  </a:txBody>
                  <a:tcPr marL="48816" marR="48816" marT="24408" marB="24408"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endParaRPr lang="en-IN" sz="1000">
                        <a:effectLst/>
                      </a:endParaRPr>
                    </a:p>
                  </a:txBody>
                  <a:tcPr marL="48816" marR="48816" marT="24408" marB="24408"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00BFFF"/>
                    </a:solidFill>
                  </a:tcPr>
                </a:tc>
                <a:tc>
                  <a:txBody>
                    <a:bodyPr/>
                    <a:lstStyle/>
                    <a:p>
                      <a:r>
                        <a:rPr lang="en-IN" sz="1400" u="none" strike="noStrike">
                          <a:solidFill>
                            <a:schemeClr val="tx1"/>
                          </a:solidFill>
                          <a:effectLst/>
                          <a:hlinkClick r:id="rId13" tooltip="Indian National Congress">
                            <a:extLst>
                              <a:ext uri="{A12FA001-AC4F-418D-AE19-62706E023703}">
                                <ahyp:hlinkClr xmlns:ahyp="http://schemas.microsoft.com/office/drawing/2018/hyperlinkcolor" val="tx"/>
                              </a:ext>
                            </a:extLst>
                          </a:hlinkClick>
                        </a:rPr>
                        <a:t>Indian National Congress</a:t>
                      </a:r>
                      <a:endParaRPr lang="en-IN" sz="1400">
                        <a:solidFill>
                          <a:schemeClr val="tx1"/>
                        </a:solidFill>
                        <a:effectLst/>
                      </a:endParaRPr>
                    </a:p>
                  </a:txBody>
                  <a:tcPr marL="48816" marR="48816" marT="24408" marB="24408"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1400">
                          <a:effectLst/>
                        </a:rPr>
                        <a:t>66 (</a:t>
                      </a:r>
                      <a:r>
                        <a:rPr lang="en-IN" sz="1400" u="none" strike="noStrike">
                          <a:solidFill>
                            <a:srgbClr val="3366BB"/>
                          </a:solidFill>
                          <a:effectLst/>
                          <a:hlinkClick r:id="rId14"/>
                        </a:rPr>
                        <a:t>list</a:t>
                      </a:r>
                      <a:r>
                        <a:rPr lang="en-IN" sz="1400">
                          <a:effectLst/>
                        </a:rPr>
                        <a:t>)</a:t>
                      </a:r>
                    </a:p>
                  </a:txBody>
                  <a:tcPr marL="48816" marR="48816" marT="24408" marB="24408"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rowSpan="2">
                  <a:txBody>
                    <a:bodyPr/>
                    <a:lstStyle/>
                    <a:p>
                      <a:endParaRPr lang="en-IN" sz="1000">
                        <a:effectLst/>
                      </a:endParaRPr>
                    </a:p>
                  </a:txBody>
                  <a:tcPr marL="48816" marR="48816" marT="24408" marB="24408"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87054231"/>
                  </a:ext>
                </a:extLst>
              </a:tr>
              <a:tr h="372722">
                <a:tc vMerge="1">
                  <a:txBody>
                    <a:bodyPr/>
                    <a:lstStyle/>
                    <a:p>
                      <a:endParaRPr lang="en-IN"/>
                    </a:p>
                  </a:txBody>
                  <a:tcPr/>
                </a:tc>
                <a:tc>
                  <a:txBody>
                    <a:bodyPr/>
                    <a:lstStyle/>
                    <a:p>
                      <a:endParaRPr lang="en-IN" sz="1000">
                        <a:effectLst/>
                      </a:endParaRPr>
                    </a:p>
                  </a:txBody>
                  <a:tcPr marL="48816" marR="48816" marT="24408" marB="24408"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008000"/>
                    </a:solidFill>
                  </a:tcPr>
                </a:tc>
                <a:tc>
                  <a:txBody>
                    <a:bodyPr/>
                    <a:lstStyle/>
                    <a:p>
                      <a:r>
                        <a:rPr lang="en-IN" sz="1400" u="none" strike="noStrike">
                          <a:solidFill>
                            <a:schemeClr val="tx1"/>
                          </a:solidFill>
                          <a:effectLst/>
                          <a:hlinkClick r:id="rId15" tooltip="Rashtriya Janata Dal">
                            <a:extLst>
                              <a:ext uri="{A12FA001-AC4F-418D-AE19-62706E023703}">
                                <ahyp:hlinkClr xmlns:ahyp="http://schemas.microsoft.com/office/drawing/2018/hyperlinkcolor" val="tx"/>
                              </a:ext>
                            </a:extLst>
                          </a:hlinkClick>
                        </a:rPr>
                        <a:t>Rashtriya Janata Dal</a:t>
                      </a:r>
                      <a:endParaRPr lang="en-IN" sz="1400">
                        <a:solidFill>
                          <a:schemeClr val="tx1"/>
                        </a:solidFill>
                        <a:effectLst/>
                      </a:endParaRPr>
                    </a:p>
                  </a:txBody>
                  <a:tcPr marL="48816" marR="48816" marT="24408" marB="24408"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1400">
                          <a:effectLst/>
                        </a:rPr>
                        <a:t>4</a:t>
                      </a:r>
                    </a:p>
                  </a:txBody>
                  <a:tcPr marL="48816" marR="48816" marT="24408" marB="24408"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vMerge="1">
                  <a:txBody>
                    <a:bodyPr/>
                    <a:lstStyle/>
                    <a:p>
                      <a:endParaRPr lang="en-IN"/>
                    </a:p>
                  </a:txBody>
                  <a:tcPr/>
                </a:tc>
                <a:extLst>
                  <a:ext uri="{0D108BD9-81ED-4DB2-BD59-A6C34878D82A}">
                    <a16:rowId xmlns:a16="http://schemas.microsoft.com/office/drawing/2014/main" val="153944538"/>
                  </a:ext>
                </a:extLst>
              </a:tr>
              <a:tr h="372722">
                <a:tc rowSpan="2">
                  <a:txBody>
                    <a:bodyPr/>
                    <a:lstStyle/>
                    <a:p>
                      <a:r>
                        <a:rPr lang="en-IN" sz="1600" dirty="0">
                          <a:solidFill>
                            <a:schemeClr val="tx1"/>
                          </a:solidFill>
                          <a:effectLst/>
                        </a:rPr>
                        <a:t>None</a:t>
                      </a:r>
                    </a:p>
                  </a:txBody>
                  <a:tcPr marL="48816" marR="48816" marT="24408" marB="24408"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endParaRPr lang="en-IN" sz="1000">
                        <a:effectLst/>
                      </a:endParaRPr>
                    </a:p>
                  </a:txBody>
                  <a:tcPr marL="48816" marR="48816" marT="24408" marB="24408"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22409A"/>
                    </a:solidFill>
                  </a:tcPr>
                </a:tc>
                <a:tc>
                  <a:txBody>
                    <a:bodyPr/>
                    <a:lstStyle/>
                    <a:p>
                      <a:r>
                        <a:rPr lang="en-IN" sz="1400" u="none" strike="noStrike" dirty="0">
                          <a:solidFill>
                            <a:schemeClr val="tx1"/>
                          </a:solidFill>
                          <a:effectLst/>
                          <a:hlinkClick r:id="rId16" tooltip="Bahujan Samaj Party">
                            <a:extLst>
                              <a:ext uri="{A12FA001-AC4F-418D-AE19-62706E023703}">
                                <ahyp:hlinkClr xmlns:ahyp="http://schemas.microsoft.com/office/drawing/2018/hyperlinkcolor" val="tx"/>
                              </a:ext>
                            </a:extLst>
                          </a:hlinkClick>
                        </a:rPr>
                        <a:t>Bahujan Samaj Party</a:t>
                      </a:r>
                      <a:endParaRPr lang="en-IN" sz="1400" dirty="0">
                        <a:solidFill>
                          <a:schemeClr val="tx1"/>
                        </a:solidFill>
                        <a:effectLst/>
                      </a:endParaRPr>
                    </a:p>
                  </a:txBody>
                  <a:tcPr marL="48816" marR="48816" marT="24408" marB="24408"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1400">
                          <a:effectLst/>
                        </a:rPr>
                        <a:t>70</a:t>
                      </a:r>
                      <a:r>
                        <a:rPr lang="en-IN" sz="1400" b="0" i="0" u="none" strike="noStrike" baseline="30000">
                          <a:solidFill>
                            <a:srgbClr val="0645AD"/>
                          </a:solidFill>
                          <a:effectLst/>
                          <a:hlinkClick r:id="rId17"/>
                        </a:rPr>
                        <a:t>[11]</a:t>
                      </a:r>
                      <a:endParaRPr lang="en-IN" sz="1400">
                        <a:effectLst/>
                      </a:endParaRPr>
                    </a:p>
                  </a:txBody>
                  <a:tcPr marL="48816" marR="48816" marT="24408" marB="24408"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endParaRPr lang="en-IN" sz="1000">
                        <a:effectLst/>
                      </a:endParaRPr>
                    </a:p>
                  </a:txBody>
                  <a:tcPr marL="48816" marR="48816" marT="24408" marB="24408"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766883630"/>
                  </a:ext>
                </a:extLst>
              </a:tr>
              <a:tr h="217255">
                <a:tc vMerge="1">
                  <a:txBody>
                    <a:bodyPr/>
                    <a:lstStyle/>
                    <a:p>
                      <a:endParaRPr lang="en-IN"/>
                    </a:p>
                  </a:txBody>
                  <a:tcPr/>
                </a:tc>
                <a:tc>
                  <a:txBody>
                    <a:bodyPr/>
                    <a:lstStyle/>
                    <a:p>
                      <a:pPr algn="ctr"/>
                      <a:endParaRPr lang="en-IN" sz="1000">
                        <a:effectLst/>
                      </a:endParaRPr>
                    </a:p>
                  </a:txBody>
                  <a:tcPr marL="48816" marR="48816" marT="24408" marB="24408"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r>
                        <a:rPr lang="en-IN" sz="1000" dirty="0">
                          <a:effectLst/>
                        </a:rPr>
                        <a:t>Others</a:t>
                      </a:r>
                    </a:p>
                  </a:txBody>
                  <a:tcPr marL="48816" marR="48816" marT="24408" marB="24408"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1400" dirty="0">
                          <a:effectLst/>
                        </a:rPr>
                        <a:t>388</a:t>
                      </a:r>
                    </a:p>
                  </a:txBody>
                  <a:tcPr marL="48816" marR="48816" marT="24408" marB="24408"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endParaRPr lang="en-IN" sz="1000">
                        <a:effectLst/>
                      </a:endParaRPr>
                    </a:p>
                  </a:txBody>
                  <a:tcPr marL="48816" marR="48816" marT="24408" marB="24408"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833556963"/>
                  </a:ext>
                </a:extLst>
              </a:tr>
              <a:tr h="217255">
                <a:tc gridSpan="3">
                  <a:txBody>
                    <a:bodyPr/>
                    <a:lstStyle/>
                    <a:p>
                      <a:pPr algn="ctr"/>
                      <a:r>
                        <a:rPr lang="en-IN" sz="1000">
                          <a:effectLst/>
                        </a:rPr>
                        <a:t>Total</a:t>
                      </a:r>
                    </a:p>
                  </a:txBody>
                  <a:tcPr marL="48816" marR="48816" marT="24408" marB="24408"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hMerge="1">
                  <a:txBody>
                    <a:bodyPr/>
                    <a:lstStyle/>
                    <a:p>
                      <a:endParaRPr lang="en-IN"/>
                    </a:p>
                  </a:txBody>
                  <a:tcPr/>
                </a:tc>
                <a:tc hMerge="1">
                  <a:txBody>
                    <a:bodyPr/>
                    <a:lstStyle/>
                    <a:p>
                      <a:endParaRPr lang="en-IN"/>
                    </a:p>
                  </a:txBody>
                  <a:tcPr/>
                </a:tc>
                <a:tc gridSpan="2">
                  <a:txBody>
                    <a:bodyPr/>
                    <a:lstStyle/>
                    <a:p>
                      <a:pPr algn="ctr"/>
                      <a:r>
                        <a:rPr lang="en-IN" sz="1000" dirty="0">
                          <a:effectLst/>
                        </a:rPr>
                        <a:t>668</a:t>
                      </a:r>
                      <a:r>
                        <a:rPr lang="en-IN" sz="1000" b="0" i="0" u="none" strike="noStrike" baseline="30000" dirty="0">
                          <a:solidFill>
                            <a:srgbClr val="0645AD"/>
                          </a:solidFill>
                          <a:effectLst/>
                          <a:hlinkClick r:id="rId18"/>
                        </a:rPr>
                        <a:t>[12]</a:t>
                      </a:r>
                      <a:endParaRPr lang="en-IN" sz="1000" dirty="0">
                        <a:effectLst/>
                      </a:endParaRPr>
                    </a:p>
                  </a:txBody>
                  <a:tcPr marL="48816" marR="48816" marT="24408" marB="24408"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hMerge="1">
                  <a:txBody>
                    <a:bodyPr/>
                    <a:lstStyle/>
                    <a:p>
                      <a:endParaRPr lang="en-IN"/>
                    </a:p>
                  </a:txBody>
                  <a:tcPr/>
                </a:tc>
                <a:extLst>
                  <a:ext uri="{0D108BD9-81ED-4DB2-BD59-A6C34878D82A}">
                    <a16:rowId xmlns:a16="http://schemas.microsoft.com/office/drawing/2014/main" val="2046133183"/>
                  </a:ext>
                </a:extLst>
              </a:tr>
            </a:tbl>
          </a:graphicData>
        </a:graphic>
      </p:graphicFrame>
    </p:spTree>
    <p:extLst>
      <p:ext uri="{BB962C8B-B14F-4D97-AF65-F5344CB8AC3E}">
        <p14:creationId xmlns:p14="http://schemas.microsoft.com/office/powerpoint/2010/main" val="13441695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F46EE-2BFD-07D9-46D4-2283340A354E}"/>
              </a:ext>
            </a:extLst>
          </p:cNvPr>
          <p:cNvSpPr>
            <a:spLocks noGrp="1"/>
          </p:cNvSpPr>
          <p:nvPr>
            <p:ph type="title"/>
          </p:nvPr>
        </p:nvSpPr>
        <p:spPr>
          <a:xfrm>
            <a:off x="726141" y="854599"/>
            <a:ext cx="10865224" cy="857660"/>
          </a:xfrm>
        </p:spPr>
        <p:txBody>
          <a:bodyPr>
            <a:noAutofit/>
          </a:bodyPr>
          <a:lstStyle/>
          <a:p>
            <a:r>
              <a:rPr lang="en-IN" sz="3200" dirty="0"/>
              <a:t>PLOT OF ACCURACY FOR RANDOM FOREST CLASSIFIER</a:t>
            </a:r>
          </a:p>
        </p:txBody>
      </p:sp>
      <p:pic>
        <p:nvPicPr>
          <p:cNvPr id="5" name="Content Placeholder 4">
            <a:extLst>
              <a:ext uri="{FF2B5EF4-FFF2-40B4-BE49-F238E27FC236}">
                <a16:creationId xmlns:a16="http://schemas.microsoft.com/office/drawing/2014/main" id="{B34E2C68-001A-C6FF-42C0-4A0A12B71047}"/>
              </a:ext>
            </a:extLst>
          </p:cNvPr>
          <p:cNvPicPr>
            <a:picLocks noGrp="1" noChangeAspect="1"/>
          </p:cNvPicPr>
          <p:nvPr>
            <p:ph idx="1"/>
          </p:nvPr>
        </p:nvPicPr>
        <p:blipFill>
          <a:blip r:embed="rId2"/>
          <a:stretch>
            <a:fillRect/>
          </a:stretch>
        </p:blipFill>
        <p:spPr>
          <a:xfrm>
            <a:off x="1392696" y="2666253"/>
            <a:ext cx="6396615" cy="3416300"/>
          </a:xfrm>
        </p:spPr>
      </p:pic>
      <p:sp>
        <p:nvSpPr>
          <p:cNvPr id="9" name="TextBox 8">
            <a:extLst>
              <a:ext uri="{FF2B5EF4-FFF2-40B4-BE49-F238E27FC236}">
                <a16:creationId xmlns:a16="http://schemas.microsoft.com/office/drawing/2014/main" id="{8610B3F4-07B2-F49D-55A2-1DEC19581873}"/>
              </a:ext>
            </a:extLst>
          </p:cNvPr>
          <p:cNvSpPr txBox="1"/>
          <p:nvPr/>
        </p:nvSpPr>
        <p:spPr>
          <a:xfrm>
            <a:off x="8318352" y="3812743"/>
            <a:ext cx="3873648" cy="369332"/>
          </a:xfrm>
          <a:prstGeom prst="rect">
            <a:avLst/>
          </a:prstGeom>
          <a:noFill/>
        </p:spPr>
        <p:txBody>
          <a:bodyPr wrap="square" rtlCol="0">
            <a:spAutoFit/>
          </a:bodyPr>
          <a:lstStyle/>
          <a:p>
            <a:r>
              <a:rPr lang="en-IN" dirty="0"/>
              <a:t>ACCURACY =99.002%</a:t>
            </a:r>
          </a:p>
        </p:txBody>
      </p:sp>
    </p:spTree>
    <p:extLst>
      <p:ext uri="{BB962C8B-B14F-4D97-AF65-F5344CB8AC3E}">
        <p14:creationId xmlns:p14="http://schemas.microsoft.com/office/powerpoint/2010/main" val="908663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C7BFB-4DEC-0341-CCBD-67E8A7C4CAEF}"/>
              </a:ext>
            </a:extLst>
          </p:cNvPr>
          <p:cNvSpPr>
            <a:spLocks noGrp="1"/>
          </p:cNvSpPr>
          <p:nvPr>
            <p:ph type="title"/>
          </p:nvPr>
        </p:nvSpPr>
        <p:spPr/>
        <p:txBody>
          <a:bodyPr/>
          <a:lstStyle/>
          <a:p>
            <a:r>
              <a:rPr lang="en-IN" sz="3200" dirty="0"/>
              <a:t>LOGISTIC REGRESSOR</a:t>
            </a:r>
            <a:br>
              <a:rPr lang="en-IN" sz="3200" dirty="0"/>
            </a:br>
            <a:endParaRPr lang="en-IN" sz="3200" dirty="0"/>
          </a:p>
        </p:txBody>
      </p:sp>
      <p:pic>
        <p:nvPicPr>
          <p:cNvPr id="4" name="Picture 3">
            <a:extLst>
              <a:ext uri="{FF2B5EF4-FFF2-40B4-BE49-F238E27FC236}">
                <a16:creationId xmlns:a16="http://schemas.microsoft.com/office/drawing/2014/main" id="{496F7351-56D4-4546-9268-9F66DAA35CB5}"/>
              </a:ext>
            </a:extLst>
          </p:cNvPr>
          <p:cNvPicPr>
            <a:picLocks noChangeAspect="1"/>
          </p:cNvPicPr>
          <p:nvPr/>
        </p:nvPicPr>
        <p:blipFill>
          <a:blip r:embed="rId2"/>
          <a:stretch>
            <a:fillRect/>
          </a:stretch>
        </p:blipFill>
        <p:spPr>
          <a:xfrm>
            <a:off x="662980" y="2994212"/>
            <a:ext cx="5345560" cy="1459638"/>
          </a:xfrm>
          <a:prstGeom prst="rect">
            <a:avLst/>
          </a:prstGeom>
        </p:spPr>
      </p:pic>
      <p:pic>
        <p:nvPicPr>
          <p:cNvPr id="5" name="Picture 4">
            <a:extLst>
              <a:ext uri="{FF2B5EF4-FFF2-40B4-BE49-F238E27FC236}">
                <a16:creationId xmlns:a16="http://schemas.microsoft.com/office/drawing/2014/main" id="{8C6DDFC7-E820-DA80-BFD0-D08BB5680C49}"/>
              </a:ext>
            </a:extLst>
          </p:cNvPr>
          <p:cNvPicPr>
            <a:picLocks noChangeAspect="1"/>
          </p:cNvPicPr>
          <p:nvPr/>
        </p:nvPicPr>
        <p:blipFill>
          <a:blip r:embed="rId3"/>
          <a:stretch>
            <a:fillRect/>
          </a:stretch>
        </p:blipFill>
        <p:spPr>
          <a:xfrm>
            <a:off x="662980" y="4822122"/>
            <a:ext cx="5273405" cy="1062209"/>
          </a:xfrm>
          <a:prstGeom prst="rect">
            <a:avLst/>
          </a:prstGeom>
        </p:spPr>
      </p:pic>
      <p:sp>
        <p:nvSpPr>
          <p:cNvPr id="6" name="TextBox 5">
            <a:extLst>
              <a:ext uri="{FF2B5EF4-FFF2-40B4-BE49-F238E27FC236}">
                <a16:creationId xmlns:a16="http://schemas.microsoft.com/office/drawing/2014/main" id="{AA29DFFF-0EEA-53BC-1CD2-6A3E99E6D9B6}"/>
              </a:ext>
            </a:extLst>
          </p:cNvPr>
          <p:cNvSpPr txBox="1"/>
          <p:nvPr/>
        </p:nvSpPr>
        <p:spPr>
          <a:xfrm>
            <a:off x="5056065" y="3988404"/>
            <a:ext cx="6096000" cy="369332"/>
          </a:xfrm>
          <a:prstGeom prst="rect">
            <a:avLst/>
          </a:prstGeom>
          <a:noFill/>
        </p:spPr>
        <p:txBody>
          <a:bodyPr wrap="square">
            <a:spAutoFit/>
          </a:bodyPr>
          <a:lstStyle/>
          <a:p>
            <a:pPr algn="ctr"/>
            <a:r>
              <a:rPr lang="en-IN" sz="1800" dirty="0"/>
              <a:t>ACCURACY=98.42%</a:t>
            </a:r>
          </a:p>
        </p:txBody>
      </p:sp>
    </p:spTree>
    <p:extLst>
      <p:ext uri="{BB962C8B-B14F-4D97-AF65-F5344CB8AC3E}">
        <p14:creationId xmlns:p14="http://schemas.microsoft.com/office/powerpoint/2010/main" val="12015551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5E8AA-2E76-3CFB-14CC-8ADB74396ACD}"/>
              </a:ext>
            </a:extLst>
          </p:cNvPr>
          <p:cNvSpPr>
            <a:spLocks noGrp="1"/>
          </p:cNvSpPr>
          <p:nvPr>
            <p:ph type="title"/>
          </p:nvPr>
        </p:nvSpPr>
        <p:spPr/>
        <p:txBody>
          <a:bodyPr/>
          <a:lstStyle/>
          <a:p>
            <a:r>
              <a:rPr lang="en-IN" sz="3200" dirty="0"/>
              <a:t>SUPPORT VECTOR MACHINE</a:t>
            </a:r>
          </a:p>
        </p:txBody>
      </p:sp>
      <p:pic>
        <p:nvPicPr>
          <p:cNvPr id="4" name="Picture 3">
            <a:extLst>
              <a:ext uri="{FF2B5EF4-FFF2-40B4-BE49-F238E27FC236}">
                <a16:creationId xmlns:a16="http://schemas.microsoft.com/office/drawing/2014/main" id="{966F3753-C2F0-AF52-15E1-09EA9955338F}"/>
              </a:ext>
            </a:extLst>
          </p:cNvPr>
          <p:cNvPicPr>
            <a:picLocks noChangeAspect="1"/>
          </p:cNvPicPr>
          <p:nvPr/>
        </p:nvPicPr>
        <p:blipFill>
          <a:blip r:embed="rId2"/>
          <a:stretch>
            <a:fillRect/>
          </a:stretch>
        </p:blipFill>
        <p:spPr>
          <a:xfrm>
            <a:off x="905408" y="2799851"/>
            <a:ext cx="3613184" cy="1339441"/>
          </a:xfrm>
          <a:prstGeom prst="rect">
            <a:avLst/>
          </a:prstGeom>
        </p:spPr>
      </p:pic>
      <p:pic>
        <p:nvPicPr>
          <p:cNvPr id="5" name="Picture 4">
            <a:extLst>
              <a:ext uri="{FF2B5EF4-FFF2-40B4-BE49-F238E27FC236}">
                <a16:creationId xmlns:a16="http://schemas.microsoft.com/office/drawing/2014/main" id="{7E29A11E-12D8-A267-811B-E91FE299A097}"/>
              </a:ext>
            </a:extLst>
          </p:cNvPr>
          <p:cNvPicPr>
            <a:picLocks noChangeAspect="1"/>
          </p:cNvPicPr>
          <p:nvPr/>
        </p:nvPicPr>
        <p:blipFill>
          <a:blip r:embed="rId3"/>
          <a:stretch>
            <a:fillRect/>
          </a:stretch>
        </p:blipFill>
        <p:spPr>
          <a:xfrm>
            <a:off x="905408" y="4524129"/>
            <a:ext cx="3520745" cy="624894"/>
          </a:xfrm>
          <a:prstGeom prst="rect">
            <a:avLst/>
          </a:prstGeom>
        </p:spPr>
      </p:pic>
      <p:sp>
        <p:nvSpPr>
          <p:cNvPr id="6" name="TextBox 5">
            <a:extLst>
              <a:ext uri="{FF2B5EF4-FFF2-40B4-BE49-F238E27FC236}">
                <a16:creationId xmlns:a16="http://schemas.microsoft.com/office/drawing/2014/main" id="{CF1C71E1-287D-E051-221A-69E91197ED1A}"/>
              </a:ext>
            </a:extLst>
          </p:cNvPr>
          <p:cNvSpPr txBox="1"/>
          <p:nvPr/>
        </p:nvSpPr>
        <p:spPr>
          <a:xfrm>
            <a:off x="5719482" y="3429000"/>
            <a:ext cx="4029636" cy="338554"/>
          </a:xfrm>
          <a:prstGeom prst="rect">
            <a:avLst/>
          </a:prstGeom>
          <a:noFill/>
        </p:spPr>
        <p:txBody>
          <a:bodyPr wrap="square">
            <a:spAutoFit/>
          </a:bodyPr>
          <a:lstStyle/>
          <a:p>
            <a:pPr algn="ctr"/>
            <a:r>
              <a:rPr lang="en-IN" sz="1600" dirty="0"/>
              <a:t>ACCURACY=98.07%</a:t>
            </a:r>
          </a:p>
        </p:txBody>
      </p:sp>
    </p:spTree>
    <p:extLst>
      <p:ext uri="{BB962C8B-B14F-4D97-AF65-F5344CB8AC3E}">
        <p14:creationId xmlns:p14="http://schemas.microsoft.com/office/powerpoint/2010/main" val="34831516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9C814702-A9DA-9A19-9512-FF4F6479A643}"/>
              </a:ext>
            </a:extLst>
          </p:cNvPr>
          <p:cNvSpPr txBox="1"/>
          <p:nvPr/>
        </p:nvSpPr>
        <p:spPr>
          <a:xfrm>
            <a:off x="5773270" y="3962192"/>
            <a:ext cx="4298577" cy="338554"/>
          </a:xfrm>
          <a:prstGeom prst="rect">
            <a:avLst/>
          </a:prstGeom>
          <a:noFill/>
        </p:spPr>
        <p:txBody>
          <a:bodyPr wrap="square">
            <a:spAutoFit/>
          </a:bodyPr>
          <a:lstStyle/>
          <a:p>
            <a:pPr algn="ctr"/>
            <a:r>
              <a:rPr lang="en-IN" sz="1600" dirty="0"/>
              <a:t>ACCURACY=96.64%</a:t>
            </a:r>
          </a:p>
        </p:txBody>
      </p:sp>
      <p:pic>
        <p:nvPicPr>
          <p:cNvPr id="28" name="Picture 27">
            <a:extLst>
              <a:ext uri="{FF2B5EF4-FFF2-40B4-BE49-F238E27FC236}">
                <a16:creationId xmlns:a16="http://schemas.microsoft.com/office/drawing/2014/main" id="{226F247E-0CBA-0289-D763-2FF91257C034}"/>
              </a:ext>
            </a:extLst>
          </p:cNvPr>
          <p:cNvPicPr>
            <a:picLocks noChangeAspect="1"/>
          </p:cNvPicPr>
          <p:nvPr/>
        </p:nvPicPr>
        <p:blipFill>
          <a:blip r:embed="rId2"/>
          <a:stretch>
            <a:fillRect/>
          </a:stretch>
        </p:blipFill>
        <p:spPr>
          <a:xfrm>
            <a:off x="743662" y="3063942"/>
            <a:ext cx="3680779" cy="1234547"/>
          </a:xfrm>
          <a:prstGeom prst="rect">
            <a:avLst/>
          </a:prstGeom>
        </p:spPr>
      </p:pic>
      <p:pic>
        <p:nvPicPr>
          <p:cNvPr id="30" name="Picture 29">
            <a:extLst>
              <a:ext uri="{FF2B5EF4-FFF2-40B4-BE49-F238E27FC236}">
                <a16:creationId xmlns:a16="http://schemas.microsoft.com/office/drawing/2014/main" id="{42A81E7E-419D-B52E-F3EB-11AD2698C36D}"/>
              </a:ext>
            </a:extLst>
          </p:cNvPr>
          <p:cNvPicPr>
            <a:picLocks noChangeAspect="1"/>
          </p:cNvPicPr>
          <p:nvPr/>
        </p:nvPicPr>
        <p:blipFill>
          <a:blip r:embed="rId3"/>
          <a:stretch>
            <a:fillRect/>
          </a:stretch>
        </p:blipFill>
        <p:spPr>
          <a:xfrm>
            <a:off x="812247" y="4549225"/>
            <a:ext cx="3543607" cy="723963"/>
          </a:xfrm>
          <a:prstGeom prst="rect">
            <a:avLst/>
          </a:prstGeom>
        </p:spPr>
      </p:pic>
      <p:sp>
        <p:nvSpPr>
          <p:cNvPr id="2" name="TextBox 1">
            <a:extLst>
              <a:ext uri="{FF2B5EF4-FFF2-40B4-BE49-F238E27FC236}">
                <a16:creationId xmlns:a16="http://schemas.microsoft.com/office/drawing/2014/main" id="{0D4B22E3-01DB-536A-DD6C-79A83DC607BB}"/>
              </a:ext>
            </a:extLst>
          </p:cNvPr>
          <p:cNvSpPr txBox="1"/>
          <p:nvPr/>
        </p:nvSpPr>
        <p:spPr>
          <a:xfrm>
            <a:off x="932329" y="869576"/>
            <a:ext cx="5280212" cy="1077218"/>
          </a:xfrm>
          <a:prstGeom prst="rect">
            <a:avLst/>
          </a:prstGeom>
          <a:noFill/>
        </p:spPr>
        <p:txBody>
          <a:bodyPr wrap="square" rtlCol="0">
            <a:spAutoFit/>
          </a:bodyPr>
          <a:lstStyle/>
          <a:p>
            <a:r>
              <a:rPr lang="en-IN" sz="3200" dirty="0">
                <a:solidFill>
                  <a:schemeClr val="bg1"/>
                </a:solidFill>
                <a:latin typeface="+mj-lt"/>
              </a:rPr>
              <a:t>K NEAREST NEIGHBOR</a:t>
            </a:r>
          </a:p>
          <a:p>
            <a:endParaRPr lang="en-IN" sz="3200" dirty="0">
              <a:solidFill>
                <a:schemeClr val="bg1"/>
              </a:solidFill>
              <a:latin typeface="+mj-lt"/>
            </a:endParaRPr>
          </a:p>
        </p:txBody>
      </p:sp>
    </p:spTree>
    <p:extLst>
      <p:ext uri="{BB962C8B-B14F-4D97-AF65-F5344CB8AC3E}">
        <p14:creationId xmlns:p14="http://schemas.microsoft.com/office/powerpoint/2010/main" val="16369423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F1A48A-E9B7-16B9-FF43-53EE5FBB93FB}"/>
              </a:ext>
            </a:extLst>
          </p:cNvPr>
          <p:cNvSpPr txBox="1"/>
          <p:nvPr/>
        </p:nvSpPr>
        <p:spPr>
          <a:xfrm>
            <a:off x="785352" y="801590"/>
            <a:ext cx="8292353" cy="584775"/>
          </a:xfrm>
          <a:prstGeom prst="rect">
            <a:avLst/>
          </a:prstGeom>
          <a:noFill/>
        </p:spPr>
        <p:txBody>
          <a:bodyPr wrap="square">
            <a:spAutoFit/>
          </a:bodyPr>
          <a:lstStyle/>
          <a:p>
            <a:r>
              <a:rPr lang="en-IN" sz="3200" dirty="0">
                <a:solidFill>
                  <a:schemeClr val="bg1"/>
                </a:solidFill>
                <a:latin typeface="+mj-lt"/>
              </a:rPr>
              <a:t>CODING FOR DECISION TREE</a:t>
            </a:r>
          </a:p>
        </p:txBody>
      </p:sp>
      <p:pic>
        <p:nvPicPr>
          <p:cNvPr id="7" name="Picture 6">
            <a:extLst>
              <a:ext uri="{FF2B5EF4-FFF2-40B4-BE49-F238E27FC236}">
                <a16:creationId xmlns:a16="http://schemas.microsoft.com/office/drawing/2014/main" id="{B305831A-10A4-E169-37E3-791C3B3C3A90}"/>
              </a:ext>
            </a:extLst>
          </p:cNvPr>
          <p:cNvPicPr>
            <a:picLocks noChangeAspect="1"/>
          </p:cNvPicPr>
          <p:nvPr/>
        </p:nvPicPr>
        <p:blipFill>
          <a:blip r:embed="rId2"/>
          <a:stretch>
            <a:fillRect/>
          </a:stretch>
        </p:blipFill>
        <p:spPr>
          <a:xfrm>
            <a:off x="750433" y="2491659"/>
            <a:ext cx="9312447" cy="1874682"/>
          </a:xfrm>
          <a:prstGeom prst="rect">
            <a:avLst/>
          </a:prstGeom>
        </p:spPr>
      </p:pic>
      <p:pic>
        <p:nvPicPr>
          <p:cNvPr id="9" name="Picture 8">
            <a:extLst>
              <a:ext uri="{FF2B5EF4-FFF2-40B4-BE49-F238E27FC236}">
                <a16:creationId xmlns:a16="http://schemas.microsoft.com/office/drawing/2014/main" id="{422F495E-A661-411B-57F4-0BD7968C9563}"/>
              </a:ext>
            </a:extLst>
          </p:cNvPr>
          <p:cNvPicPr>
            <a:picLocks noChangeAspect="1"/>
          </p:cNvPicPr>
          <p:nvPr/>
        </p:nvPicPr>
        <p:blipFill>
          <a:blip r:embed="rId3"/>
          <a:stretch>
            <a:fillRect/>
          </a:stretch>
        </p:blipFill>
        <p:spPr>
          <a:xfrm>
            <a:off x="785352" y="4900529"/>
            <a:ext cx="3566469" cy="624894"/>
          </a:xfrm>
          <a:prstGeom prst="rect">
            <a:avLst/>
          </a:prstGeom>
        </p:spPr>
      </p:pic>
      <p:sp>
        <p:nvSpPr>
          <p:cNvPr id="10" name="TextBox 9">
            <a:extLst>
              <a:ext uri="{FF2B5EF4-FFF2-40B4-BE49-F238E27FC236}">
                <a16:creationId xmlns:a16="http://schemas.microsoft.com/office/drawing/2014/main" id="{EAE9C981-3AE9-973A-E7EE-103AF006FD70}"/>
              </a:ext>
            </a:extLst>
          </p:cNvPr>
          <p:cNvSpPr txBox="1"/>
          <p:nvPr/>
        </p:nvSpPr>
        <p:spPr>
          <a:xfrm>
            <a:off x="5637314" y="4900529"/>
            <a:ext cx="3679968" cy="369332"/>
          </a:xfrm>
          <a:prstGeom prst="rect">
            <a:avLst/>
          </a:prstGeom>
          <a:noFill/>
        </p:spPr>
        <p:txBody>
          <a:bodyPr wrap="square" rtlCol="0">
            <a:spAutoFit/>
          </a:bodyPr>
          <a:lstStyle/>
          <a:p>
            <a:r>
              <a:rPr lang="en-IN" dirty="0"/>
              <a:t>ACCURACY=99.002</a:t>
            </a:r>
          </a:p>
        </p:txBody>
      </p:sp>
    </p:spTree>
    <p:extLst>
      <p:ext uri="{BB962C8B-B14F-4D97-AF65-F5344CB8AC3E}">
        <p14:creationId xmlns:p14="http://schemas.microsoft.com/office/powerpoint/2010/main" val="10198323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1E7C7-1E98-27CE-8AB5-ACEAE74E9D84}"/>
              </a:ext>
            </a:extLst>
          </p:cNvPr>
          <p:cNvSpPr>
            <a:spLocks noGrp="1"/>
          </p:cNvSpPr>
          <p:nvPr>
            <p:ph type="title"/>
          </p:nvPr>
        </p:nvSpPr>
        <p:spPr>
          <a:xfrm>
            <a:off x="823260" y="928844"/>
            <a:ext cx="8761413" cy="706964"/>
          </a:xfrm>
        </p:spPr>
        <p:txBody>
          <a:bodyPr/>
          <a:lstStyle/>
          <a:p>
            <a:r>
              <a:rPr lang="en-US" sz="3200" dirty="0"/>
              <a:t>PLOT OF DECISION TREE</a:t>
            </a:r>
            <a:endParaRPr lang="en-IN" sz="3200" dirty="0"/>
          </a:p>
        </p:txBody>
      </p:sp>
      <p:pic>
        <p:nvPicPr>
          <p:cNvPr id="5" name="Content Placeholder 4">
            <a:extLst>
              <a:ext uri="{FF2B5EF4-FFF2-40B4-BE49-F238E27FC236}">
                <a16:creationId xmlns:a16="http://schemas.microsoft.com/office/drawing/2014/main" id="{F108A654-DA37-0457-F2A0-062EC92A3274}"/>
              </a:ext>
            </a:extLst>
          </p:cNvPr>
          <p:cNvPicPr>
            <a:picLocks noGrp="1" noChangeAspect="1"/>
          </p:cNvPicPr>
          <p:nvPr>
            <p:ph idx="1"/>
          </p:nvPr>
        </p:nvPicPr>
        <p:blipFill>
          <a:blip r:embed="rId2"/>
          <a:stretch>
            <a:fillRect/>
          </a:stretch>
        </p:blipFill>
        <p:spPr>
          <a:xfrm>
            <a:off x="823260" y="2576048"/>
            <a:ext cx="7424269" cy="3965149"/>
          </a:xfrm>
        </p:spPr>
      </p:pic>
    </p:spTree>
    <p:extLst>
      <p:ext uri="{BB962C8B-B14F-4D97-AF65-F5344CB8AC3E}">
        <p14:creationId xmlns:p14="http://schemas.microsoft.com/office/powerpoint/2010/main" val="33536817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F6BF-0DCD-13E5-B567-D7812EDA352C}"/>
              </a:ext>
            </a:extLst>
          </p:cNvPr>
          <p:cNvSpPr>
            <a:spLocks noGrp="1"/>
          </p:cNvSpPr>
          <p:nvPr>
            <p:ph type="title"/>
          </p:nvPr>
        </p:nvSpPr>
        <p:spPr/>
        <p:txBody>
          <a:bodyPr>
            <a:normAutofit/>
          </a:bodyPr>
          <a:lstStyle/>
          <a:p>
            <a:r>
              <a:rPr lang="en-IN" sz="3200" dirty="0"/>
              <a:t>LIMITATION</a:t>
            </a:r>
          </a:p>
        </p:txBody>
      </p:sp>
      <p:sp>
        <p:nvSpPr>
          <p:cNvPr id="3" name="Content Placeholder 2">
            <a:extLst>
              <a:ext uri="{FF2B5EF4-FFF2-40B4-BE49-F238E27FC236}">
                <a16:creationId xmlns:a16="http://schemas.microsoft.com/office/drawing/2014/main" id="{C6274D78-73F9-8603-4994-62C01C682E82}"/>
              </a:ext>
            </a:extLst>
          </p:cNvPr>
          <p:cNvSpPr>
            <a:spLocks noGrp="1"/>
          </p:cNvSpPr>
          <p:nvPr>
            <p:ph idx="1"/>
          </p:nvPr>
        </p:nvSpPr>
        <p:spPr>
          <a:xfrm>
            <a:off x="1154954" y="2603499"/>
            <a:ext cx="9468222" cy="3662829"/>
          </a:xfrm>
        </p:spPr>
        <p:txBody>
          <a:bodyPr>
            <a:normAutofit/>
          </a:bodyPr>
          <a:lstStyle/>
          <a:p>
            <a:pPr algn="just">
              <a:lnSpc>
                <a:spcPct val="150000"/>
              </a:lnSpc>
              <a:spcBef>
                <a:spcPts val="25"/>
              </a:spcBef>
            </a:pPr>
            <a:r>
              <a:rPr lang="en-IN" sz="1800" dirty="0">
                <a:effectLst/>
                <a:ea typeface="Calibri" panose="020F0502020204030204" pitchFamily="34" charset="0"/>
              </a:rPr>
              <a:t>We do not have data for ASSETS , QUALIFICATION AND CRIMINAL CASES details  for all the Candidates, so this lead to some biased prediction as these attributes are more important for prediction so it’s a major limitation of our project.</a:t>
            </a:r>
            <a:endParaRPr lang="en-IN" dirty="0">
              <a:ea typeface="Calibri" panose="020F0502020204030204" pitchFamily="34" charset="0"/>
            </a:endParaRPr>
          </a:p>
          <a:p>
            <a:pPr algn="just">
              <a:lnSpc>
                <a:spcPct val="150000"/>
              </a:lnSpc>
              <a:spcBef>
                <a:spcPts val="25"/>
              </a:spcBef>
            </a:pPr>
            <a:endParaRPr lang="en-IN" sz="1800" dirty="0">
              <a:effectLst/>
              <a:ea typeface="Calibri" panose="020F0502020204030204" pitchFamily="34" charset="0"/>
            </a:endParaRPr>
          </a:p>
          <a:p>
            <a:pPr algn="just">
              <a:lnSpc>
                <a:spcPct val="150000"/>
              </a:lnSpc>
              <a:spcBef>
                <a:spcPts val="25"/>
              </a:spcBef>
            </a:pPr>
            <a:r>
              <a:rPr lang="en-IN" sz="1800" dirty="0">
                <a:effectLst/>
                <a:ea typeface="Calibri" panose="020F0502020204030204" pitchFamily="34" charset="0"/>
              </a:rPr>
              <a:t>We have treated these missing values by using various imputations which might not be 100% accurate to predict the results.</a:t>
            </a:r>
          </a:p>
          <a:p>
            <a:pPr>
              <a:lnSpc>
                <a:spcPct val="150000"/>
              </a:lnSpc>
            </a:pPr>
            <a:endParaRPr lang="en-IN" dirty="0"/>
          </a:p>
        </p:txBody>
      </p:sp>
    </p:spTree>
    <p:extLst>
      <p:ext uri="{BB962C8B-B14F-4D97-AF65-F5344CB8AC3E}">
        <p14:creationId xmlns:p14="http://schemas.microsoft.com/office/powerpoint/2010/main" val="4709260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FEB6A-142D-4B77-711E-6C945362D343}"/>
              </a:ext>
            </a:extLst>
          </p:cNvPr>
          <p:cNvSpPr>
            <a:spLocks noGrp="1"/>
          </p:cNvSpPr>
          <p:nvPr>
            <p:ph type="title"/>
          </p:nvPr>
        </p:nvSpPr>
        <p:spPr/>
        <p:txBody>
          <a:bodyPr/>
          <a:lstStyle/>
          <a:p>
            <a:r>
              <a:rPr lang="en-IN" sz="3200" dirty="0"/>
              <a:t>CONCLUSION</a:t>
            </a:r>
          </a:p>
        </p:txBody>
      </p:sp>
      <p:sp>
        <p:nvSpPr>
          <p:cNvPr id="3" name="Content Placeholder 2">
            <a:extLst>
              <a:ext uri="{FF2B5EF4-FFF2-40B4-BE49-F238E27FC236}">
                <a16:creationId xmlns:a16="http://schemas.microsoft.com/office/drawing/2014/main" id="{BF6EAD9C-F938-0FDD-D417-EAA6C21D5AC8}"/>
              </a:ext>
            </a:extLst>
          </p:cNvPr>
          <p:cNvSpPr>
            <a:spLocks noGrp="1"/>
          </p:cNvSpPr>
          <p:nvPr>
            <p:ph idx="1"/>
          </p:nvPr>
        </p:nvSpPr>
        <p:spPr>
          <a:xfrm>
            <a:off x="815788" y="2537011"/>
            <a:ext cx="10264588" cy="3827929"/>
          </a:xfrm>
        </p:spPr>
        <p:txBody>
          <a:bodyPr>
            <a:normAutofit/>
          </a:bodyPr>
          <a:lstStyle/>
          <a:p>
            <a:pPr algn="just">
              <a:lnSpc>
                <a:spcPct val="160000"/>
              </a:lnSpc>
              <a:spcBef>
                <a:spcPts val="45"/>
              </a:spcBef>
            </a:pPr>
            <a:r>
              <a:rPr lang="en-US" sz="1400" dirty="0">
                <a:solidFill>
                  <a:srgbClr val="000000"/>
                </a:solidFill>
                <a:effectLst/>
                <a:ea typeface="Calibri" panose="020F0502020204030204" pitchFamily="34" charset="0"/>
                <a:cs typeface="Calibri" panose="020F0502020204030204" pitchFamily="34" charset="0"/>
              </a:rPr>
              <a:t>Defeating the Modi-Shah juggernaut in Delhi, twice in a row with a landslide, the AAP’s achievement is a rarity. Not many opposition leaders have been able to survive Narendra Modi’s popularity or Amit Shah’s machinations. Modi is so popular that he won more than 50 per cent votes for the BJP in much of north India, including Delhi, in the 2019 Lok Sabha election</a:t>
            </a:r>
            <a:endParaRPr lang="en-IN" sz="1400" dirty="0">
              <a:effectLst/>
              <a:ea typeface="Calibri" panose="020F0502020204030204" pitchFamily="34" charset="0"/>
            </a:endParaRPr>
          </a:p>
          <a:p>
            <a:pPr algn="just">
              <a:lnSpc>
                <a:spcPct val="160000"/>
              </a:lnSpc>
              <a:spcBef>
                <a:spcPts val="45"/>
              </a:spcBef>
            </a:pPr>
            <a:endParaRPr lang="en-IN" sz="1400" dirty="0">
              <a:effectLst/>
              <a:ea typeface="Calibri" panose="020F0502020204030204" pitchFamily="34" charset="0"/>
            </a:endParaRPr>
          </a:p>
          <a:p>
            <a:pPr algn="just">
              <a:lnSpc>
                <a:spcPct val="160000"/>
              </a:lnSpc>
            </a:pPr>
            <a:r>
              <a:rPr lang="en-US" sz="1400" dirty="0">
                <a:effectLst/>
                <a:ea typeface="Calibri" panose="020F0502020204030204" pitchFamily="34" charset="0"/>
                <a:cs typeface="Calibri" panose="020F0502020204030204" pitchFamily="34" charset="0"/>
              </a:rPr>
              <a:t>Through our Project we have performed detailed Exploratory Data Analysis on Delhi State Assembly Elections 2020. We have found out various insights and patterns using the dataset through our project.</a:t>
            </a:r>
            <a:endParaRPr lang="en-IN" sz="1400" dirty="0">
              <a:ea typeface="Calibri" panose="020F0502020204030204" pitchFamily="34" charset="0"/>
              <a:cs typeface="Calibri" panose="020F0502020204030204" pitchFamily="34" charset="0"/>
            </a:endParaRPr>
          </a:p>
          <a:p>
            <a:pPr marL="0" indent="0" algn="just">
              <a:lnSpc>
                <a:spcPct val="160000"/>
              </a:lnSpc>
              <a:buNone/>
            </a:pPr>
            <a:endParaRPr lang="en-IN" sz="1400" dirty="0">
              <a:effectLst/>
              <a:ea typeface="Calibri" panose="020F0502020204030204" pitchFamily="34" charset="0"/>
            </a:endParaRPr>
          </a:p>
          <a:p>
            <a:pPr algn="just">
              <a:lnSpc>
                <a:spcPct val="160000"/>
              </a:lnSpc>
            </a:pPr>
            <a:r>
              <a:rPr lang="en-US" sz="1400" dirty="0">
                <a:effectLst/>
                <a:ea typeface="Calibri" panose="020F0502020204030204" pitchFamily="34" charset="0"/>
                <a:cs typeface="Calibri" panose="020F0502020204030204" pitchFamily="34" charset="0"/>
              </a:rPr>
              <a:t>We have also performed various Prediction techniques for predicting the results with the given</a:t>
            </a:r>
            <a:r>
              <a:rPr lang="en-US" sz="1400" dirty="0">
                <a:effectLst/>
                <a:ea typeface="Calibri" panose="020F0502020204030204" pitchFamily="34" charset="0"/>
              </a:rPr>
              <a:t> variables.</a:t>
            </a:r>
            <a:endParaRPr lang="en-IN" sz="1400" dirty="0">
              <a:effectLst/>
              <a:ea typeface="Calibri" panose="020F0502020204030204" pitchFamily="34" charset="0"/>
            </a:endParaRPr>
          </a:p>
          <a:p>
            <a:endParaRPr lang="en-IN" dirty="0"/>
          </a:p>
        </p:txBody>
      </p:sp>
    </p:spTree>
    <p:extLst>
      <p:ext uri="{BB962C8B-B14F-4D97-AF65-F5344CB8AC3E}">
        <p14:creationId xmlns:p14="http://schemas.microsoft.com/office/powerpoint/2010/main" val="34252805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D1448-19B9-419B-9334-44381E404292}"/>
              </a:ext>
            </a:extLst>
          </p:cNvPr>
          <p:cNvSpPr>
            <a:spLocks noGrp="1"/>
          </p:cNvSpPr>
          <p:nvPr>
            <p:ph type="title"/>
          </p:nvPr>
        </p:nvSpPr>
        <p:spPr/>
        <p:txBody>
          <a:bodyPr/>
          <a:lstStyle/>
          <a:p>
            <a:r>
              <a:rPr lang="en-IN" sz="3200" dirty="0"/>
              <a:t>REFERENCES</a:t>
            </a:r>
          </a:p>
        </p:txBody>
      </p:sp>
      <p:sp>
        <p:nvSpPr>
          <p:cNvPr id="3" name="Content Placeholder 2">
            <a:extLst>
              <a:ext uri="{FF2B5EF4-FFF2-40B4-BE49-F238E27FC236}">
                <a16:creationId xmlns:a16="http://schemas.microsoft.com/office/drawing/2014/main" id="{96794CD2-B45A-49AA-9996-C459853BAFF2}"/>
              </a:ext>
            </a:extLst>
          </p:cNvPr>
          <p:cNvSpPr>
            <a:spLocks noGrp="1"/>
          </p:cNvSpPr>
          <p:nvPr>
            <p:ph idx="1"/>
          </p:nvPr>
        </p:nvSpPr>
        <p:spPr>
          <a:xfrm>
            <a:off x="726141" y="2375647"/>
            <a:ext cx="10221071" cy="4056529"/>
          </a:xfrm>
        </p:spPr>
        <p:txBody>
          <a:bodyPr>
            <a:normAutofit lnSpcReduction="10000"/>
          </a:bodyPr>
          <a:lstStyle/>
          <a:p>
            <a:pPr>
              <a:lnSpc>
                <a:spcPct val="150000"/>
              </a:lnSpc>
            </a:pPr>
            <a:r>
              <a:rPr lang="en-IN" dirty="0">
                <a:cs typeface="Calibri" panose="020F0502020204030204" pitchFamily="34" charset="0"/>
              </a:rPr>
              <a:t>General Legislative Election 2020 DELHI election-&gt; </a:t>
            </a:r>
            <a:r>
              <a:rPr lang="en-IN" u="sng" dirty="0">
                <a:cs typeface="Calibri" panose="020F0502020204030204" pitchFamily="34" charset="0"/>
              </a:rPr>
              <a:t>https://eci.gov.in/files/file/12027-general-legislative-election-2020/ </a:t>
            </a:r>
          </a:p>
          <a:p>
            <a:pPr>
              <a:lnSpc>
                <a:spcPct val="150000"/>
              </a:lnSpc>
            </a:pPr>
            <a:r>
              <a:rPr lang="en-IN" dirty="0">
                <a:cs typeface="Calibri" panose="020F0502020204030204" pitchFamily="34" charset="0"/>
              </a:rPr>
              <a:t>FOR CRIMINAL CASES-&gt; </a:t>
            </a:r>
            <a:r>
              <a:rPr lang="en-IN" u="sng" dirty="0">
                <a:cs typeface="Calibri" panose="020F0502020204030204" pitchFamily="34" charset="0"/>
              </a:rPr>
              <a:t>https://www.oneindia.com/delhi-mlas-with-criminal-cases/</a:t>
            </a:r>
          </a:p>
          <a:p>
            <a:pPr>
              <a:lnSpc>
                <a:spcPct val="150000"/>
              </a:lnSpc>
            </a:pPr>
            <a:r>
              <a:rPr lang="en-IN" dirty="0">
                <a:cs typeface="Calibri" panose="020F0502020204030204" pitchFamily="34" charset="0"/>
              </a:rPr>
              <a:t>FOR QUALIFICATION-&gt; </a:t>
            </a:r>
            <a:r>
              <a:rPr lang="en-IN" u="sng" dirty="0">
                <a:cs typeface="Calibri" panose="020F0502020204030204" pitchFamily="34" charset="0"/>
              </a:rPr>
              <a:t>https://www.oneindia.com/educational-qualification-of-delhi-mlas/</a:t>
            </a:r>
          </a:p>
          <a:p>
            <a:pPr>
              <a:lnSpc>
                <a:spcPct val="150000"/>
              </a:lnSpc>
            </a:pPr>
            <a:r>
              <a:rPr lang="en-IN" dirty="0">
                <a:cs typeface="Calibri" panose="020F0502020204030204" pitchFamily="34" charset="0"/>
              </a:rPr>
              <a:t>FOR ASEESTS-&gt; </a:t>
            </a:r>
            <a:r>
              <a:rPr lang="en-IN" dirty="0">
                <a:cs typeface="Calibri" panose="020F0502020204030204" pitchFamily="34" charset="0"/>
                <a:hlinkClick r:id="rId2">
                  <a:extLst>
                    <a:ext uri="{A12FA001-AC4F-418D-AE19-62706E023703}">
                      <ahyp:hlinkClr xmlns:ahyp="http://schemas.microsoft.com/office/drawing/2018/hyperlinkcolor" val="tx"/>
                    </a:ext>
                  </a:extLst>
                </a:hlinkClick>
              </a:rPr>
              <a:t>https://www.oneindia.com/assets-details-of-delhi-mlas/</a:t>
            </a:r>
            <a:endParaRPr lang="en-IN" dirty="0">
              <a:cs typeface="Calibri" panose="020F0502020204030204" pitchFamily="34" charset="0"/>
            </a:endParaRPr>
          </a:p>
          <a:p>
            <a:pPr>
              <a:lnSpc>
                <a:spcPct val="150000"/>
              </a:lnSpc>
            </a:pPr>
            <a:r>
              <a:rPr lang="en-IN" dirty="0">
                <a:cs typeface="Calibri" panose="020F0502020204030204" pitchFamily="34" charset="0"/>
              </a:rPr>
              <a:t>FOR TECHNICAL SUPPORT -&gt; </a:t>
            </a:r>
            <a:r>
              <a:rPr lang="en-IN" dirty="0">
                <a:cs typeface="Calibri" panose="020F0502020204030204" pitchFamily="34" charset="0"/>
                <a:hlinkClick r:id="rId3">
                  <a:extLst>
                    <a:ext uri="{A12FA001-AC4F-418D-AE19-62706E023703}">
                      <ahyp:hlinkClr xmlns:ahyp="http://schemas.microsoft.com/office/drawing/2018/hyperlinkcolor" val="tx"/>
                    </a:ext>
                  </a:extLst>
                </a:hlinkClick>
              </a:rPr>
              <a:t>https://www.kaggle.com/paramarthasengupta/eda-plotly-prediction-indian-elections-2019#What-has-been-the-performance-of-the-Parties-Statewise</a:t>
            </a:r>
            <a:endParaRPr lang="en-IN" dirty="0">
              <a:cs typeface="Calibri" panose="020F0502020204030204" pitchFamily="34" charset="0"/>
            </a:endParaRPr>
          </a:p>
          <a:p>
            <a:pPr marL="0" indent="0">
              <a:buNone/>
            </a:pPr>
            <a:endParaRPr lang="en-IN" dirty="0"/>
          </a:p>
          <a:p>
            <a:endParaRPr lang="en-IN" dirty="0"/>
          </a:p>
        </p:txBody>
      </p:sp>
    </p:spTree>
    <p:extLst>
      <p:ext uri="{BB962C8B-B14F-4D97-AF65-F5344CB8AC3E}">
        <p14:creationId xmlns:p14="http://schemas.microsoft.com/office/powerpoint/2010/main" val="25066758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BFDBC4-E840-42EE-ABBB-DF1DE461C3CD}"/>
              </a:ext>
            </a:extLst>
          </p:cNvPr>
          <p:cNvSpPr>
            <a:spLocks noGrp="1"/>
          </p:cNvSpPr>
          <p:nvPr>
            <p:ph type="title"/>
          </p:nvPr>
        </p:nvSpPr>
        <p:spPr>
          <a:xfrm>
            <a:off x="1065307" y="2498351"/>
            <a:ext cx="5093446" cy="2283824"/>
          </a:xfrm>
        </p:spPr>
        <p:txBody>
          <a:bodyPr/>
          <a:lstStyle/>
          <a:p>
            <a:r>
              <a:rPr lang="en-IN" sz="6600" b="1" i="1" dirty="0">
                <a:solidFill>
                  <a:schemeClr val="bg1"/>
                </a:solidFill>
              </a:rPr>
              <a:t>THANK YOU</a:t>
            </a:r>
          </a:p>
        </p:txBody>
      </p:sp>
      <p:pic>
        <p:nvPicPr>
          <p:cNvPr id="3" name="Picture 2">
            <a:extLst>
              <a:ext uri="{FF2B5EF4-FFF2-40B4-BE49-F238E27FC236}">
                <a16:creationId xmlns:a16="http://schemas.microsoft.com/office/drawing/2014/main" id="{99A1D5F6-D1D8-5B52-A279-17B23C553B07}"/>
              </a:ext>
            </a:extLst>
          </p:cNvPr>
          <p:cNvPicPr>
            <a:picLocks noChangeAspect="1"/>
          </p:cNvPicPr>
          <p:nvPr/>
        </p:nvPicPr>
        <p:blipFill>
          <a:blip r:embed="rId2"/>
          <a:stretch>
            <a:fillRect/>
          </a:stretch>
        </p:blipFill>
        <p:spPr>
          <a:xfrm>
            <a:off x="6862046" y="2287088"/>
            <a:ext cx="4078257" cy="2283824"/>
          </a:xfrm>
          <a:prstGeom prst="rect">
            <a:avLst/>
          </a:prstGeom>
        </p:spPr>
      </p:pic>
    </p:spTree>
    <p:extLst>
      <p:ext uri="{BB962C8B-B14F-4D97-AF65-F5344CB8AC3E}">
        <p14:creationId xmlns:p14="http://schemas.microsoft.com/office/powerpoint/2010/main" val="1754543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96507-8E34-4BE7-A4D9-E1F9E4748D66}"/>
              </a:ext>
            </a:extLst>
          </p:cNvPr>
          <p:cNvSpPr>
            <a:spLocks noGrp="1"/>
          </p:cNvSpPr>
          <p:nvPr>
            <p:ph type="title"/>
          </p:nvPr>
        </p:nvSpPr>
        <p:spPr/>
        <p:txBody>
          <a:bodyPr/>
          <a:lstStyle/>
          <a:p>
            <a:r>
              <a:rPr lang="en-IN" sz="3200" dirty="0"/>
              <a:t>LITERATURE SURVEY</a:t>
            </a:r>
          </a:p>
        </p:txBody>
      </p:sp>
      <p:sp>
        <p:nvSpPr>
          <p:cNvPr id="3" name="Content Placeholder 2">
            <a:extLst>
              <a:ext uri="{FF2B5EF4-FFF2-40B4-BE49-F238E27FC236}">
                <a16:creationId xmlns:a16="http://schemas.microsoft.com/office/drawing/2014/main" id="{9D0C9EDF-C214-4E3F-A9E5-5CABF0B4EB88}"/>
              </a:ext>
            </a:extLst>
          </p:cNvPr>
          <p:cNvSpPr>
            <a:spLocks noGrp="1"/>
          </p:cNvSpPr>
          <p:nvPr>
            <p:ph idx="1"/>
          </p:nvPr>
        </p:nvSpPr>
        <p:spPr>
          <a:xfrm>
            <a:off x="627529" y="2456328"/>
            <a:ext cx="11241742" cy="4401671"/>
          </a:xfrm>
        </p:spPr>
        <p:txBody>
          <a:bodyPr>
            <a:normAutofit fontScale="55000" lnSpcReduction="20000"/>
          </a:bodyPr>
          <a:lstStyle/>
          <a:p>
            <a:pPr marL="342900" lvl="0" indent="-342900" algn="just">
              <a:lnSpc>
                <a:spcPct val="120000"/>
              </a:lnSpc>
              <a:buFont typeface="Symbol" panose="05050102010706020507" pitchFamily="18" charset="2"/>
              <a:buChar char=""/>
            </a:pPr>
            <a:r>
              <a:rPr lang="en-US" sz="2900" dirty="0">
                <a:solidFill>
                  <a:srgbClr val="000000"/>
                </a:solidFill>
                <a:effectLst/>
                <a:ea typeface="Calibri" panose="020F0502020204030204" pitchFamily="34" charset="0"/>
                <a:cs typeface="Calibri" panose="020F0502020204030204" pitchFamily="34" charset="0"/>
              </a:rPr>
              <a:t>Exploratory</a:t>
            </a:r>
            <a:r>
              <a:rPr lang="en-US" sz="2900" b="1" dirty="0">
                <a:solidFill>
                  <a:srgbClr val="000000"/>
                </a:solidFill>
                <a:effectLst/>
                <a:ea typeface="Calibri" panose="020F0502020204030204" pitchFamily="34" charset="0"/>
                <a:cs typeface="Calibri" panose="020F0502020204030204" pitchFamily="34" charset="0"/>
              </a:rPr>
              <a:t> </a:t>
            </a:r>
            <a:r>
              <a:rPr lang="en-US" sz="2900" dirty="0">
                <a:solidFill>
                  <a:srgbClr val="000000"/>
                </a:solidFill>
                <a:effectLst/>
                <a:ea typeface="Calibri" panose="020F0502020204030204" pitchFamily="34" charset="0"/>
                <a:cs typeface="Calibri" panose="020F0502020204030204" pitchFamily="34" charset="0"/>
              </a:rPr>
              <a:t>data</a:t>
            </a:r>
            <a:r>
              <a:rPr lang="en-US" sz="2900" b="1" dirty="0">
                <a:solidFill>
                  <a:srgbClr val="000000"/>
                </a:solidFill>
                <a:effectLst/>
                <a:ea typeface="Calibri" panose="020F0502020204030204" pitchFamily="34" charset="0"/>
                <a:cs typeface="Calibri" panose="020F0502020204030204" pitchFamily="34" charset="0"/>
              </a:rPr>
              <a:t> </a:t>
            </a:r>
            <a:r>
              <a:rPr lang="en-US" sz="2900" dirty="0">
                <a:solidFill>
                  <a:srgbClr val="000000"/>
                </a:solidFill>
                <a:effectLst/>
                <a:ea typeface="Calibri" panose="020F0502020204030204" pitchFamily="34" charset="0"/>
                <a:cs typeface="Calibri" panose="020F0502020204030204" pitchFamily="34" charset="0"/>
              </a:rPr>
              <a:t>analysis</a:t>
            </a:r>
            <a:r>
              <a:rPr lang="en-US" sz="2900" b="1" dirty="0">
                <a:solidFill>
                  <a:srgbClr val="000000"/>
                </a:solidFill>
                <a:effectLst/>
                <a:ea typeface="Calibri" panose="020F0502020204030204" pitchFamily="34" charset="0"/>
                <a:cs typeface="Calibri" panose="020F0502020204030204" pitchFamily="34" charset="0"/>
              </a:rPr>
              <a:t> </a:t>
            </a:r>
            <a:r>
              <a:rPr lang="en-US" sz="2900" dirty="0">
                <a:solidFill>
                  <a:srgbClr val="000000"/>
                </a:solidFill>
                <a:effectLst/>
                <a:ea typeface="Calibri" panose="020F0502020204030204" pitchFamily="34" charset="0"/>
                <a:cs typeface="Calibri" panose="020F0502020204030204" pitchFamily="34" charset="0"/>
              </a:rPr>
              <a:t>was</a:t>
            </a:r>
            <a:r>
              <a:rPr lang="en-US" sz="2900" b="1" dirty="0">
                <a:solidFill>
                  <a:srgbClr val="000000"/>
                </a:solidFill>
                <a:effectLst/>
                <a:ea typeface="Calibri" panose="020F0502020204030204" pitchFamily="34" charset="0"/>
                <a:cs typeface="Calibri" panose="020F0502020204030204" pitchFamily="34" charset="0"/>
              </a:rPr>
              <a:t> </a:t>
            </a:r>
            <a:r>
              <a:rPr lang="en-US" sz="2900" dirty="0">
                <a:solidFill>
                  <a:srgbClr val="000000"/>
                </a:solidFill>
                <a:effectLst/>
                <a:ea typeface="Calibri" panose="020F0502020204030204" pitchFamily="34" charset="0"/>
                <a:cs typeface="Calibri" panose="020F0502020204030204" pitchFamily="34" charset="0"/>
              </a:rPr>
              <a:t>done</a:t>
            </a:r>
            <a:r>
              <a:rPr lang="en-US" sz="2900" b="1" dirty="0">
                <a:solidFill>
                  <a:srgbClr val="000000"/>
                </a:solidFill>
                <a:effectLst/>
                <a:ea typeface="Calibri" panose="020F0502020204030204" pitchFamily="34" charset="0"/>
                <a:cs typeface="Calibri" panose="020F0502020204030204" pitchFamily="34" charset="0"/>
              </a:rPr>
              <a:t> </a:t>
            </a:r>
            <a:r>
              <a:rPr lang="en-US" sz="2900" dirty="0">
                <a:solidFill>
                  <a:srgbClr val="000000"/>
                </a:solidFill>
                <a:effectLst/>
                <a:ea typeface="Calibri" panose="020F0502020204030204" pitchFamily="34" charset="0"/>
                <a:cs typeface="Calibri" panose="020F0502020204030204" pitchFamily="34" charset="0"/>
              </a:rPr>
              <a:t>by</a:t>
            </a:r>
            <a:r>
              <a:rPr lang="en-US" sz="2900" b="1" dirty="0">
                <a:solidFill>
                  <a:srgbClr val="000000"/>
                </a:solidFill>
                <a:effectLst/>
                <a:ea typeface="Calibri" panose="020F0502020204030204" pitchFamily="34" charset="0"/>
                <a:cs typeface="Calibri" panose="020F0502020204030204" pitchFamily="34" charset="0"/>
              </a:rPr>
              <a:t> </a:t>
            </a:r>
            <a:r>
              <a:rPr lang="en-US" sz="2900" dirty="0">
                <a:solidFill>
                  <a:srgbClr val="000000"/>
                </a:solidFill>
                <a:effectLst/>
                <a:ea typeface="Calibri" panose="020F0502020204030204" pitchFamily="34" charset="0"/>
                <a:cs typeface="Calibri" panose="020F0502020204030204" pitchFamily="34" charset="0"/>
              </a:rPr>
              <a:t>Paramartha</a:t>
            </a:r>
            <a:r>
              <a:rPr lang="en-US" sz="2900" b="1" dirty="0">
                <a:solidFill>
                  <a:srgbClr val="000000"/>
                </a:solidFill>
                <a:effectLst/>
                <a:ea typeface="Calibri" panose="020F0502020204030204" pitchFamily="34" charset="0"/>
                <a:cs typeface="Calibri" panose="020F0502020204030204" pitchFamily="34" charset="0"/>
              </a:rPr>
              <a:t> </a:t>
            </a:r>
            <a:r>
              <a:rPr lang="en-US" sz="2900" dirty="0">
                <a:solidFill>
                  <a:srgbClr val="000000"/>
                </a:solidFill>
                <a:effectLst/>
                <a:ea typeface="Calibri" panose="020F0502020204030204" pitchFamily="34" charset="0"/>
                <a:cs typeface="Calibri" panose="020F0502020204030204" pitchFamily="34" charset="0"/>
              </a:rPr>
              <a:t>Sengupta</a:t>
            </a:r>
            <a:r>
              <a:rPr lang="en-US" sz="2900" b="1" dirty="0">
                <a:solidFill>
                  <a:srgbClr val="000000"/>
                </a:solidFill>
                <a:effectLst/>
                <a:ea typeface="Calibri" panose="020F0502020204030204" pitchFamily="34" charset="0"/>
                <a:cs typeface="Calibri" panose="020F0502020204030204" pitchFamily="34" charset="0"/>
              </a:rPr>
              <a:t> </a:t>
            </a:r>
            <a:r>
              <a:rPr lang="en-US" sz="2900" dirty="0">
                <a:solidFill>
                  <a:srgbClr val="000000"/>
                </a:solidFill>
                <a:effectLst/>
                <a:ea typeface="Calibri" panose="020F0502020204030204" pitchFamily="34" charset="0"/>
                <a:cs typeface="Calibri" panose="020F0502020204030204" pitchFamily="34" charset="0"/>
              </a:rPr>
              <a:t>on</a:t>
            </a:r>
            <a:r>
              <a:rPr lang="en-IN" sz="2900" b="0" dirty="0">
                <a:solidFill>
                  <a:srgbClr val="000000"/>
                </a:solidFill>
                <a:effectLst/>
                <a:ea typeface="Calibri" panose="020F0502020204030204" pitchFamily="34" charset="0"/>
                <a:cs typeface="Calibri" panose="020F0502020204030204" pitchFamily="34" charset="0"/>
              </a:rPr>
              <a:t> Lok Sabha Elections (The General Elections) for the year 2019.</a:t>
            </a:r>
            <a:endParaRPr lang="en-IN" sz="2900" dirty="0">
              <a:effectLst/>
              <a:ea typeface="Calibri" panose="020F0502020204030204" pitchFamily="34" charset="0"/>
              <a:cs typeface="Calibri" panose="020F0502020204030204" pitchFamily="34" charset="0"/>
            </a:endParaRPr>
          </a:p>
          <a:p>
            <a:pPr marL="342900" lvl="0" indent="-342900" algn="just" fontAlgn="base">
              <a:lnSpc>
                <a:spcPct val="120000"/>
              </a:lnSpc>
              <a:buFont typeface="Symbol" panose="05050102010706020507" pitchFamily="18" charset="2"/>
              <a:buChar char=""/>
            </a:pPr>
            <a:r>
              <a:rPr lang="en-IN" sz="2900" dirty="0">
                <a:solidFill>
                  <a:srgbClr val="202124"/>
                </a:solidFill>
                <a:effectLst/>
                <a:ea typeface="Times New Roman" panose="02020603050405020304" pitchFamily="18" charset="0"/>
                <a:cs typeface="Calibri" panose="020F0502020204030204" pitchFamily="34" charset="0"/>
              </a:rPr>
              <a:t>Detailed Exploratory Data Analysis Uttar Pradesh Elections was performed by Bukun from Kolkata in the year 2017. </a:t>
            </a:r>
            <a:r>
              <a:rPr lang="en-IN" sz="2900" dirty="0">
                <a:solidFill>
                  <a:srgbClr val="000000"/>
                </a:solidFill>
                <a:effectLst/>
                <a:ea typeface="Calibri" panose="020F0502020204030204" pitchFamily="34" charset="0"/>
                <a:cs typeface="Calibri" panose="020F0502020204030204" pitchFamily="34" charset="0"/>
              </a:rPr>
              <a:t>The election to the 17th Uttar Pradesh Legislative Assembly was held from 11 February to 8 March 2017 in 7 phases. An phase wise analysis has been conducted.</a:t>
            </a:r>
            <a:endParaRPr lang="en-IN" sz="2900" dirty="0">
              <a:effectLst/>
              <a:ea typeface="Calibri" panose="020F0502020204030204" pitchFamily="34" charset="0"/>
              <a:cs typeface="Calibri" panose="020F0502020204030204" pitchFamily="34" charset="0"/>
            </a:endParaRPr>
          </a:p>
          <a:p>
            <a:pPr marL="342900" lvl="0" indent="-342900" algn="just" fontAlgn="base">
              <a:lnSpc>
                <a:spcPct val="120000"/>
              </a:lnSpc>
              <a:buFont typeface="Symbol" panose="05050102010706020507" pitchFamily="18" charset="2"/>
              <a:buChar char=""/>
            </a:pPr>
            <a:r>
              <a:rPr lang="en-IN" sz="2900" dirty="0">
                <a:solidFill>
                  <a:srgbClr val="202124"/>
                </a:solidFill>
                <a:effectLst/>
                <a:ea typeface="Times New Roman" panose="02020603050405020304" pitchFamily="18" charset="0"/>
                <a:cs typeface="Calibri" panose="020F0502020204030204" pitchFamily="34" charset="0"/>
              </a:rPr>
              <a:t>For Uttar Pradesh State: </a:t>
            </a:r>
            <a:r>
              <a:rPr lang="en-IN" sz="2900" dirty="0">
                <a:solidFill>
                  <a:srgbClr val="000000"/>
                </a:solidFill>
                <a:effectLst/>
                <a:ea typeface="Times New Roman" panose="02020603050405020304" pitchFamily="18" charset="0"/>
                <a:cs typeface="Calibri" panose="020F0502020204030204" pitchFamily="34" charset="0"/>
              </a:rPr>
              <a:t>UP Analysis, District Analysis, Phase wise Analysis, Party Analysis, Winner Analysis, Region wise Analysis was conducted by Manish Kumar from Hyderabad in the year 2017.</a:t>
            </a:r>
            <a:endParaRPr lang="en-IN" sz="2900" dirty="0">
              <a:effectLst/>
              <a:ea typeface="Calibri" panose="020F0502020204030204" pitchFamily="34" charset="0"/>
              <a:cs typeface="Calibri" panose="020F0502020204030204" pitchFamily="34" charset="0"/>
            </a:endParaRPr>
          </a:p>
          <a:p>
            <a:pPr marL="342900" lvl="0" indent="-342900" algn="just" fontAlgn="base">
              <a:lnSpc>
                <a:spcPct val="120000"/>
              </a:lnSpc>
              <a:buFont typeface="Symbol" panose="05050102010706020507" pitchFamily="18" charset="2"/>
              <a:buChar char=""/>
            </a:pPr>
            <a:r>
              <a:rPr lang="en-IN" sz="2900" dirty="0">
                <a:solidFill>
                  <a:srgbClr val="000000"/>
                </a:solidFill>
                <a:effectLst/>
                <a:ea typeface="Calibri" panose="020F0502020204030204" pitchFamily="34" charset="0"/>
                <a:cs typeface="Calibri" panose="020F0502020204030204" pitchFamily="34" charset="0"/>
              </a:rPr>
              <a:t>Univariate Analysis, Bivariate Analysis was done on </a:t>
            </a:r>
            <a:r>
              <a:rPr lang="en-IN" sz="2900" strike="noStrike" dirty="0">
                <a:effectLst/>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Tamil Nadu 2021 State Assembly Elections</a:t>
            </a:r>
            <a:r>
              <a:rPr lang="en-IN" sz="2900" dirty="0">
                <a:solidFill>
                  <a:srgbClr val="000000"/>
                </a:solidFill>
                <a:effectLst/>
                <a:ea typeface="Calibri" panose="020F0502020204030204" pitchFamily="34" charset="0"/>
                <a:cs typeface="Calibri" panose="020F0502020204030204" pitchFamily="34" charset="0"/>
              </a:rPr>
              <a:t> by Praveen from Singapore in 2021.</a:t>
            </a:r>
            <a:endParaRPr lang="en-IN" sz="2900" dirty="0">
              <a:effectLst/>
              <a:ea typeface="Calibri" panose="020F0502020204030204" pitchFamily="34" charset="0"/>
              <a:cs typeface="Calibri" panose="020F0502020204030204" pitchFamily="34" charset="0"/>
            </a:endParaRPr>
          </a:p>
          <a:p>
            <a:pPr marL="342900" lvl="0" indent="-342900" algn="just" fontAlgn="base">
              <a:lnSpc>
                <a:spcPct val="120000"/>
              </a:lnSpc>
              <a:spcAft>
                <a:spcPts val="800"/>
              </a:spcAft>
              <a:buFont typeface="Symbol" panose="05050102010706020507" pitchFamily="18" charset="2"/>
              <a:buChar char=""/>
            </a:pPr>
            <a:r>
              <a:rPr lang="en-IN" sz="2900" dirty="0">
                <a:solidFill>
                  <a:srgbClr val="202124"/>
                </a:solidFill>
                <a:effectLst/>
                <a:ea typeface="Calibri" panose="020F0502020204030204" pitchFamily="34" charset="0"/>
                <a:cs typeface="Calibri" panose="020F0502020204030204" pitchFamily="34" charset="0"/>
              </a:rPr>
              <a:t>How India Voted in 2019? - EDA &amp; Prediction (96.3%) by Liston Tellis </a:t>
            </a:r>
            <a:r>
              <a:rPr lang="en-IN" sz="2900" dirty="0">
                <a:solidFill>
                  <a:srgbClr val="000000"/>
                </a:solidFill>
                <a:effectLst/>
                <a:ea typeface="Calibri" panose="020F0502020204030204" pitchFamily="34" charset="0"/>
                <a:cs typeface="Calibri" panose="020F0502020204030204" pitchFamily="34" charset="0"/>
              </a:rPr>
              <a:t>uses the Random Forest </a:t>
            </a:r>
            <a:r>
              <a:rPr lang="en-IN" sz="2900" b="0" dirty="0">
                <a:solidFill>
                  <a:srgbClr val="000000"/>
                </a:solidFill>
                <a:effectLst/>
                <a:ea typeface="Calibri" panose="020F0502020204030204" pitchFamily="34" charset="0"/>
                <a:cs typeface="Calibri" panose="020F0502020204030204" pitchFamily="34" charset="0"/>
              </a:rPr>
              <a:t>Classifier</a:t>
            </a:r>
            <a:r>
              <a:rPr lang="en-IN" sz="2900" dirty="0">
                <a:solidFill>
                  <a:srgbClr val="000000"/>
                </a:solidFill>
                <a:effectLst/>
                <a:ea typeface="Calibri" panose="020F0502020204030204" pitchFamily="34" charset="0"/>
                <a:cs typeface="Calibri" panose="020F0502020204030204" pitchFamily="34" charset="0"/>
              </a:rPr>
              <a:t> to predict the winners of the election. In order to know the optimum number of trees required to predict the result with highest accuracy, they plotted the accuracy score for various values of k and selected k value that gives highest accuracy. They have achieved an accuracy of about </a:t>
            </a:r>
            <a:r>
              <a:rPr lang="en-IN" sz="2900" b="0" dirty="0">
                <a:solidFill>
                  <a:srgbClr val="000000"/>
                </a:solidFill>
                <a:effectLst/>
                <a:ea typeface="Calibri" panose="020F0502020204030204" pitchFamily="34" charset="0"/>
                <a:cs typeface="Calibri" panose="020F0502020204030204" pitchFamily="34" charset="0"/>
              </a:rPr>
              <a:t>96</a:t>
            </a:r>
            <a:r>
              <a:rPr lang="en-IN" sz="2900" b="1" dirty="0">
                <a:solidFill>
                  <a:srgbClr val="000000"/>
                </a:solidFill>
                <a:effectLst/>
                <a:ea typeface="Calibri" panose="020F0502020204030204" pitchFamily="34" charset="0"/>
                <a:cs typeface="Calibri" panose="020F0502020204030204" pitchFamily="34" charset="0"/>
              </a:rPr>
              <a:t>.</a:t>
            </a:r>
            <a:r>
              <a:rPr lang="en-IN" sz="2900" b="0" dirty="0">
                <a:solidFill>
                  <a:srgbClr val="000000"/>
                </a:solidFill>
                <a:effectLst/>
                <a:ea typeface="Calibri" panose="020F0502020204030204" pitchFamily="34" charset="0"/>
                <a:cs typeface="Calibri" panose="020F0502020204030204" pitchFamily="34" charset="0"/>
              </a:rPr>
              <a:t>3%</a:t>
            </a:r>
            <a:r>
              <a:rPr lang="en-IN" sz="2900" dirty="0">
                <a:solidFill>
                  <a:srgbClr val="000000"/>
                </a:solidFill>
                <a:effectLst/>
                <a:ea typeface="Calibri" panose="020F0502020204030204" pitchFamily="34" charset="0"/>
                <a:cs typeface="Calibri" panose="020F0502020204030204" pitchFamily="34" charset="0"/>
              </a:rPr>
              <a:t> using Random Forest Classifier. </a:t>
            </a:r>
            <a:endParaRPr lang="en-IN" sz="2900" dirty="0">
              <a:effectLst/>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232927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670C-E7CF-3929-121A-E53727FF01DB}"/>
              </a:ext>
            </a:extLst>
          </p:cNvPr>
          <p:cNvSpPr>
            <a:spLocks noGrp="1"/>
          </p:cNvSpPr>
          <p:nvPr>
            <p:ph type="title"/>
          </p:nvPr>
        </p:nvSpPr>
        <p:spPr>
          <a:xfrm>
            <a:off x="600636" y="723277"/>
            <a:ext cx="4930588" cy="1190688"/>
          </a:xfrm>
        </p:spPr>
        <p:txBody>
          <a:bodyPr/>
          <a:lstStyle/>
          <a:p>
            <a:pPr algn="ctr"/>
            <a:r>
              <a:rPr lang="en-IN" sz="3200" dirty="0"/>
              <a:t>METHADOLOGY</a:t>
            </a:r>
          </a:p>
        </p:txBody>
      </p:sp>
      <p:sp>
        <p:nvSpPr>
          <p:cNvPr id="3" name="Content Placeholder 2">
            <a:extLst>
              <a:ext uri="{FF2B5EF4-FFF2-40B4-BE49-F238E27FC236}">
                <a16:creationId xmlns:a16="http://schemas.microsoft.com/office/drawing/2014/main" id="{19224B97-64A8-9D5A-A4C5-478B5563F5BA}"/>
              </a:ext>
            </a:extLst>
          </p:cNvPr>
          <p:cNvSpPr>
            <a:spLocks noGrp="1"/>
          </p:cNvSpPr>
          <p:nvPr>
            <p:ph idx="1"/>
          </p:nvPr>
        </p:nvSpPr>
        <p:spPr>
          <a:xfrm>
            <a:off x="466165" y="2468597"/>
            <a:ext cx="10434917" cy="3666126"/>
          </a:xfrm>
        </p:spPr>
        <p:txBody>
          <a:bodyPr>
            <a:normAutofit/>
          </a:bodyPr>
          <a:lstStyle/>
          <a:p>
            <a:endParaRPr lang="en-US" sz="1400" dirty="0"/>
          </a:p>
          <a:p>
            <a:pPr>
              <a:lnSpc>
                <a:spcPct val="150000"/>
              </a:lnSpc>
            </a:pPr>
            <a:r>
              <a:rPr lang="en-US" sz="1600" dirty="0"/>
              <a:t>This section presents a brief explanation of the data used and the methodology followed to accomplish results. </a:t>
            </a:r>
          </a:p>
          <a:p>
            <a:pPr>
              <a:lnSpc>
                <a:spcPct val="150000"/>
              </a:lnSpc>
            </a:pPr>
            <a:r>
              <a:rPr lang="en-US" sz="1600" dirty="0"/>
              <a:t>This will be achieved by collecting data from various sources. After that, we can analyze the data and propose a possible solution to the problem question.</a:t>
            </a:r>
          </a:p>
          <a:p>
            <a:endParaRPr lang="en-US" sz="1400" dirty="0"/>
          </a:p>
          <a:p>
            <a:endParaRPr lang="en-US" sz="1400" dirty="0"/>
          </a:p>
          <a:p>
            <a:pPr marL="0" indent="0">
              <a:buNone/>
            </a:pPr>
            <a:r>
              <a:rPr lang="en-US" sz="1400" dirty="0"/>
              <a:t>                                           </a:t>
            </a:r>
            <a:endParaRPr lang="en-IN" sz="1400" dirty="0"/>
          </a:p>
        </p:txBody>
      </p:sp>
    </p:spTree>
    <p:extLst>
      <p:ext uri="{BB962C8B-B14F-4D97-AF65-F5344CB8AC3E}">
        <p14:creationId xmlns:p14="http://schemas.microsoft.com/office/powerpoint/2010/main" val="495067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DE84F-1853-1BE5-72D9-EA6577C36561}"/>
              </a:ext>
            </a:extLst>
          </p:cNvPr>
          <p:cNvSpPr>
            <a:spLocks noGrp="1"/>
          </p:cNvSpPr>
          <p:nvPr>
            <p:ph type="title"/>
          </p:nvPr>
        </p:nvSpPr>
        <p:spPr/>
        <p:txBody>
          <a:bodyPr/>
          <a:lstStyle/>
          <a:p>
            <a:r>
              <a:rPr lang="en-US" dirty="0"/>
              <a:t>Contd…</a:t>
            </a:r>
            <a:endParaRPr lang="en-IN" dirty="0"/>
          </a:p>
        </p:txBody>
      </p:sp>
      <p:graphicFrame>
        <p:nvGraphicFramePr>
          <p:cNvPr id="4" name="Table 4">
            <a:extLst>
              <a:ext uri="{FF2B5EF4-FFF2-40B4-BE49-F238E27FC236}">
                <a16:creationId xmlns:a16="http://schemas.microsoft.com/office/drawing/2014/main" id="{A64F6453-F83F-FC9B-43D8-1F7224F94F4A}"/>
              </a:ext>
            </a:extLst>
          </p:cNvPr>
          <p:cNvGraphicFramePr>
            <a:graphicFrameLocks noGrp="1"/>
          </p:cNvGraphicFramePr>
          <p:nvPr>
            <p:extLst>
              <p:ext uri="{D42A27DB-BD31-4B8C-83A1-F6EECF244321}">
                <p14:modId xmlns:p14="http://schemas.microsoft.com/office/powerpoint/2010/main" val="3643112343"/>
              </p:ext>
            </p:extLst>
          </p:nvPr>
        </p:nvGraphicFramePr>
        <p:xfrm>
          <a:off x="911413" y="3030070"/>
          <a:ext cx="3355788" cy="3015005"/>
        </p:xfrm>
        <a:graphic>
          <a:graphicData uri="http://schemas.openxmlformats.org/drawingml/2006/table">
            <a:tbl>
              <a:tblPr firstRow="1" bandRow="1">
                <a:tableStyleId>{9D7B26C5-4107-4FEC-AEDC-1716B250A1EF}</a:tableStyleId>
              </a:tblPr>
              <a:tblGrid>
                <a:gridCol w="558962">
                  <a:extLst>
                    <a:ext uri="{9D8B030D-6E8A-4147-A177-3AD203B41FA5}">
                      <a16:colId xmlns:a16="http://schemas.microsoft.com/office/drawing/2014/main" val="873965265"/>
                    </a:ext>
                  </a:extLst>
                </a:gridCol>
                <a:gridCol w="2796826">
                  <a:extLst>
                    <a:ext uri="{9D8B030D-6E8A-4147-A177-3AD203B41FA5}">
                      <a16:colId xmlns:a16="http://schemas.microsoft.com/office/drawing/2014/main" val="157435407"/>
                    </a:ext>
                  </a:extLst>
                </a:gridCol>
              </a:tblGrid>
              <a:tr h="372351">
                <a:tc>
                  <a:txBody>
                    <a:bodyPr/>
                    <a:lstStyle/>
                    <a:p>
                      <a:r>
                        <a:rPr lang="en-IN" dirty="0"/>
                        <a:t>NO</a:t>
                      </a:r>
                    </a:p>
                  </a:txBody>
                  <a:tcPr/>
                </a:tc>
                <a:tc>
                  <a:txBody>
                    <a:bodyPr/>
                    <a:lstStyle/>
                    <a:p>
                      <a:r>
                        <a:rPr lang="en-IN" dirty="0"/>
                        <a:t>ATTRIBUTE</a:t>
                      </a:r>
                    </a:p>
                  </a:txBody>
                  <a:tcPr/>
                </a:tc>
                <a:extLst>
                  <a:ext uri="{0D108BD9-81ED-4DB2-BD59-A6C34878D82A}">
                    <a16:rowId xmlns:a16="http://schemas.microsoft.com/office/drawing/2014/main" val="1655237384"/>
                  </a:ext>
                </a:extLst>
              </a:tr>
              <a:tr h="377522">
                <a:tc>
                  <a:txBody>
                    <a:bodyPr/>
                    <a:lstStyle/>
                    <a:p>
                      <a:r>
                        <a:rPr lang="en-IN" sz="1400" dirty="0"/>
                        <a:t>1</a:t>
                      </a:r>
                    </a:p>
                  </a:txBody>
                  <a:tcPr/>
                </a:tc>
                <a:tc>
                  <a:txBody>
                    <a:bodyPr/>
                    <a:lstStyle/>
                    <a:p>
                      <a:r>
                        <a:rPr lang="en-IN" sz="1400" dirty="0"/>
                        <a:t>STATE</a:t>
                      </a:r>
                    </a:p>
                  </a:txBody>
                  <a:tcPr/>
                </a:tc>
                <a:extLst>
                  <a:ext uri="{0D108BD9-81ED-4DB2-BD59-A6C34878D82A}">
                    <a16:rowId xmlns:a16="http://schemas.microsoft.com/office/drawing/2014/main" val="449541254"/>
                  </a:ext>
                </a:extLst>
              </a:tr>
              <a:tr h="377522">
                <a:tc>
                  <a:txBody>
                    <a:bodyPr/>
                    <a:lstStyle/>
                    <a:p>
                      <a:r>
                        <a:rPr lang="en-IN" sz="1400" dirty="0"/>
                        <a:t>2</a:t>
                      </a:r>
                    </a:p>
                  </a:txBody>
                  <a:tcPr/>
                </a:tc>
                <a:tc>
                  <a:txBody>
                    <a:bodyPr/>
                    <a:lstStyle/>
                    <a:p>
                      <a:r>
                        <a:rPr lang="en-IN" sz="1400" dirty="0"/>
                        <a:t>DISTRICT </a:t>
                      </a:r>
                    </a:p>
                  </a:txBody>
                  <a:tcPr/>
                </a:tc>
                <a:extLst>
                  <a:ext uri="{0D108BD9-81ED-4DB2-BD59-A6C34878D82A}">
                    <a16:rowId xmlns:a16="http://schemas.microsoft.com/office/drawing/2014/main" val="2691545208"/>
                  </a:ext>
                </a:extLst>
              </a:tr>
              <a:tr h="377522">
                <a:tc>
                  <a:txBody>
                    <a:bodyPr/>
                    <a:lstStyle/>
                    <a:p>
                      <a:r>
                        <a:rPr lang="en-IN" sz="1400" dirty="0"/>
                        <a:t>3</a:t>
                      </a:r>
                    </a:p>
                  </a:txBody>
                  <a:tcPr/>
                </a:tc>
                <a:tc>
                  <a:txBody>
                    <a:bodyPr/>
                    <a:lstStyle/>
                    <a:p>
                      <a:r>
                        <a:rPr lang="en-IN" sz="1400" dirty="0"/>
                        <a:t>AC NO </a:t>
                      </a:r>
                    </a:p>
                  </a:txBody>
                  <a:tcPr/>
                </a:tc>
                <a:extLst>
                  <a:ext uri="{0D108BD9-81ED-4DB2-BD59-A6C34878D82A}">
                    <a16:rowId xmlns:a16="http://schemas.microsoft.com/office/drawing/2014/main" val="3565800732"/>
                  </a:ext>
                </a:extLst>
              </a:tr>
              <a:tr h="377522">
                <a:tc>
                  <a:txBody>
                    <a:bodyPr/>
                    <a:lstStyle/>
                    <a:p>
                      <a:r>
                        <a:rPr lang="en-IN" sz="1400" dirty="0"/>
                        <a:t>4</a:t>
                      </a:r>
                    </a:p>
                  </a:txBody>
                  <a:tcPr/>
                </a:tc>
                <a:tc>
                  <a:txBody>
                    <a:bodyPr/>
                    <a:lstStyle/>
                    <a:p>
                      <a:r>
                        <a:rPr lang="en-IN" sz="1400" dirty="0"/>
                        <a:t>AC NAME </a:t>
                      </a:r>
                    </a:p>
                  </a:txBody>
                  <a:tcPr/>
                </a:tc>
                <a:extLst>
                  <a:ext uri="{0D108BD9-81ED-4DB2-BD59-A6C34878D82A}">
                    <a16:rowId xmlns:a16="http://schemas.microsoft.com/office/drawing/2014/main" val="2079771609"/>
                  </a:ext>
                </a:extLst>
              </a:tr>
              <a:tr h="377522">
                <a:tc>
                  <a:txBody>
                    <a:bodyPr/>
                    <a:lstStyle/>
                    <a:p>
                      <a:r>
                        <a:rPr lang="en-IN" sz="1400" dirty="0"/>
                        <a:t>5</a:t>
                      </a:r>
                    </a:p>
                  </a:txBody>
                  <a:tcPr/>
                </a:tc>
                <a:tc>
                  <a:txBody>
                    <a:bodyPr/>
                    <a:lstStyle/>
                    <a:p>
                      <a:r>
                        <a:rPr lang="en-IN" sz="1400" dirty="0"/>
                        <a:t>CANDIDATE NAME</a:t>
                      </a:r>
                    </a:p>
                  </a:txBody>
                  <a:tcPr/>
                </a:tc>
                <a:extLst>
                  <a:ext uri="{0D108BD9-81ED-4DB2-BD59-A6C34878D82A}">
                    <a16:rowId xmlns:a16="http://schemas.microsoft.com/office/drawing/2014/main" val="3644869830"/>
                  </a:ext>
                </a:extLst>
              </a:tr>
              <a:tr h="377522">
                <a:tc>
                  <a:txBody>
                    <a:bodyPr/>
                    <a:lstStyle/>
                    <a:p>
                      <a:r>
                        <a:rPr lang="en-IN" sz="1400" dirty="0"/>
                        <a:t>6</a:t>
                      </a:r>
                    </a:p>
                  </a:txBody>
                  <a:tcPr/>
                </a:tc>
                <a:tc>
                  <a:txBody>
                    <a:bodyPr/>
                    <a:lstStyle/>
                    <a:p>
                      <a:r>
                        <a:rPr lang="en-IN" sz="1400" dirty="0"/>
                        <a:t>WINNER </a:t>
                      </a:r>
                    </a:p>
                  </a:txBody>
                  <a:tcPr/>
                </a:tc>
                <a:extLst>
                  <a:ext uri="{0D108BD9-81ED-4DB2-BD59-A6C34878D82A}">
                    <a16:rowId xmlns:a16="http://schemas.microsoft.com/office/drawing/2014/main" val="4246298943"/>
                  </a:ext>
                </a:extLst>
              </a:tr>
              <a:tr h="377522">
                <a:tc>
                  <a:txBody>
                    <a:bodyPr/>
                    <a:lstStyle/>
                    <a:p>
                      <a:r>
                        <a:rPr lang="en-IN" sz="1400" dirty="0"/>
                        <a:t>7</a:t>
                      </a:r>
                    </a:p>
                  </a:txBody>
                  <a:tcPr/>
                </a:tc>
                <a:tc>
                  <a:txBody>
                    <a:bodyPr/>
                    <a:lstStyle/>
                    <a:p>
                      <a:r>
                        <a:rPr lang="en-IN" sz="1400" dirty="0"/>
                        <a:t>SEX</a:t>
                      </a:r>
                    </a:p>
                  </a:txBody>
                  <a:tcPr/>
                </a:tc>
                <a:extLst>
                  <a:ext uri="{0D108BD9-81ED-4DB2-BD59-A6C34878D82A}">
                    <a16:rowId xmlns:a16="http://schemas.microsoft.com/office/drawing/2014/main" val="3241639065"/>
                  </a:ext>
                </a:extLst>
              </a:tr>
            </a:tbl>
          </a:graphicData>
        </a:graphic>
      </p:graphicFrame>
      <p:graphicFrame>
        <p:nvGraphicFramePr>
          <p:cNvPr id="5" name="Table 4">
            <a:extLst>
              <a:ext uri="{FF2B5EF4-FFF2-40B4-BE49-F238E27FC236}">
                <a16:creationId xmlns:a16="http://schemas.microsoft.com/office/drawing/2014/main" id="{AF295F6C-5107-2570-5BD0-81DEA0F33893}"/>
              </a:ext>
            </a:extLst>
          </p:cNvPr>
          <p:cNvGraphicFramePr>
            <a:graphicFrameLocks noGrp="1"/>
          </p:cNvGraphicFramePr>
          <p:nvPr>
            <p:extLst>
              <p:ext uri="{D42A27DB-BD31-4B8C-83A1-F6EECF244321}">
                <p14:modId xmlns:p14="http://schemas.microsoft.com/office/powerpoint/2010/main" val="641929654"/>
              </p:ext>
            </p:extLst>
          </p:nvPr>
        </p:nvGraphicFramePr>
        <p:xfrm>
          <a:off x="5535660" y="2083742"/>
          <a:ext cx="3505199" cy="4632960"/>
        </p:xfrm>
        <a:graphic>
          <a:graphicData uri="http://schemas.openxmlformats.org/drawingml/2006/table">
            <a:tbl>
              <a:tblPr firstRow="1" bandRow="1">
                <a:tableStyleId>{9D7B26C5-4107-4FEC-AEDC-1716B250A1EF}</a:tableStyleId>
              </a:tblPr>
              <a:tblGrid>
                <a:gridCol w="678222">
                  <a:extLst>
                    <a:ext uri="{9D8B030D-6E8A-4147-A177-3AD203B41FA5}">
                      <a16:colId xmlns:a16="http://schemas.microsoft.com/office/drawing/2014/main" val="3401771202"/>
                    </a:ext>
                  </a:extLst>
                </a:gridCol>
                <a:gridCol w="2826977">
                  <a:extLst>
                    <a:ext uri="{9D8B030D-6E8A-4147-A177-3AD203B41FA5}">
                      <a16:colId xmlns:a16="http://schemas.microsoft.com/office/drawing/2014/main" val="1357999884"/>
                    </a:ext>
                  </a:extLst>
                </a:gridCol>
              </a:tblGrid>
              <a:tr h="296712">
                <a:tc>
                  <a:txBody>
                    <a:bodyPr/>
                    <a:lstStyle/>
                    <a:p>
                      <a:r>
                        <a:rPr lang="en-IN" sz="1400" dirty="0"/>
                        <a:t>NO</a:t>
                      </a:r>
                    </a:p>
                  </a:txBody>
                  <a:tcPr/>
                </a:tc>
                <a:tc>
                  <a:txBody>
                    <a:bodyPr/>
                    <a:lstStyle/>
                    <a:p>
                      <a:r>
                        <a:rPr lang="en-IN" sz="1800" dirty="0"/>
                        <a:t>ATTRIBUTE</a:t>
                      </a:r>
                    </a:p>
                  </a:txBody>
                  <a:tcPr/>
                </a:tc>
                <a:extLst>
                  <a:ext uri="{0D108BD9-81ED-4DB2-BD59-A6C34878D82A}">
                    <a16:rowId xmlns:a16="http://schemas.microsoft.com/office/drawing/2014/main" val="526328495"/>
                  </a:ext>
                </a:extLst>
              </a:tr>
              <a:tr h="247260">
                <a:tc>
                  <a:txBody>
                    <a:bodyPr/>
                    <a:lstStyle/>
                    <a:p>
                      <a:r>
                        <a:rPr lang="en-IN" sz="1400" dirty="0"/>
                        <a:t>8</a:t>
                      </a:r>
                    </a:p>
                  </a:txBody>
                  <a:tcPr/>
                </a:tc>
                <a:tc>
                  <a:txBody>
                    <a:bodyPr/>
                    <a:lstStyle/>
                    <a:p>
                      <a:r>
                        <a:rPr lang="en-IN" sz="1400" dirty="0"/>
                        <a:t>ASSETS</a:t>
                      </a:r>
                    </a:p>
                  </a:txBody>
                  <a:tcPr/>
                </a:tc>
                <a:extLst>
                  <a:ext uri="{0D108BD9-81ED-4DB2-BD59-A6C34878D82A}">
                    <a16:rowId xmlns:a16="http://schemas.microsoft.com/office/drawing/2014/main" val="654174963"/>
                  </a:ext>
                </a:extLst>
              </a:tr>
              <a:tr h="247260">
                <a:tc>
                  <a:txBody>
                    <a:bodyPr/>
                    <a:lstStyle/>
                    <a:p>
                      <a:r>
                        <a:rPr lang="en-IN" sz="1400" dirty="0"/>
                        <a:t>9</a:t>
                      </a:r>
                    </a:p>
                  </a:txBody>
                  <a:tcPr/>
                </a:tc>
                <a:tc>
                  <a:txBody>
                    <a:bodyPr/>
                    <a:lstStyle/>
                    <a:p>
                      <a:r>
                        <a:rPr lang="en-IN" sz="1400" dirty="0" err="1"/>
                        <a:t>ASSETS_in</a:t>
                      </a:r>
                      <a:r>
                        <a:rPr lang="en-IN" sz="1400" dirty="0"/>
                        <a:t> </a:t>
                      </a:r>
                      <a:r>
                        <a:rPr lang="en-IN" sz="1400" dirty="0" err="1"/>
                        <a:t>num</a:t>
                      </a:r>
                      <a:r>
                        <a:rPr lang="en-IN" sz="1400" dirty="0"/>
                        <a:t> </a:t>
                      </a:r>
                    </a:p>
                  </a:txBody>
                  <a:tcPr/>
                </a:tc>
                <a:extLst>
                  <a:ext uri="{0D108BD9-81ED-4DB2-BD59-A6C34878D82A}">
                    <a16:rowId xmlns:a16="http://schemas.microsoft.com/office/drawing/2014/main" val="1303691156"/>
                  </a:ext>
                </a:extLst>
              </a:tr>
              <a:tr h="247260">
                <a:tc>
                  <a:txBody>
                    <a:bodyPr/>
                    <a:lstStyle/>
                    <a:p>
                      <a:r>
                        <a:rPr lang="en-IN" sz="1400" dirty="0"/>
                        <a:t>10</a:t>
                      </a:r>
                    </a:p>
                  </a:txBody>
                  <a:tcPr/>
                </a:tc>
                <a:tc>
                  <a:txBody>
                    <a:bodyPr/>
                    <a:lstStyle/>
                    <a:p>
                      <a:r>
                        <a:rPr lang="en-IN" sz="1400" dirty="0"/>
                        <a:t>QUALIFICATION</a:t>
                      </a:r>
                    </a:p>
                  </a:txBody>
                  <a:tcPr/>
                </a:tc>
                <a:extLst>
                  <a:ext uri="{0D108BD9-81ED-4DB2-BD59-A6C34878D82A}">
                    <a16:rowId xmlns:a16="http://schemas.microsoft.com/office/drawing/2014/main" val="3731733007"/>
                  </a:ext>
                </a:extLst>
              </a:tr>
              <a:tr h="247260">
                <a:tc>
                  <a:txBody>
                    <a:bodyPr/>
                    <a:lstStyle/>
                    <a:p>
                      <a:r>
                        <a:rPr lang="en-IN" sz="1400" dirty="0"/>
                        <a:t>11</a:t>
                      </a:r>
                    </a:p>
                  </a:txBody>
                  <a:tcPr/>
                </a:tc>
                <a:tc>
                  <a:txBody>
                    <a:bodyPr/>
                    <a:lstStyle/>
                    <a:p>
                      <a:r>
                        <a:rPr lang="en-IN" sz="1400" dirty="0"/>
                        <a:t>CRIMINAL CASES</a:t>
                      </a:r>
                    </a:p>
                  </a:txBody>
                  <a:tcPr/>
                </a:tc>
                <a:extLst>
                  <a:ext uri="{0D108BD9-81ED-4DB2-BD59-A6C34878D82A}">
                    <a16:rowId xmlns:a16="http://schemas.microsoft.com/office/drawing/2014/main" val="2849747574"/>
                  </a:ext>
                </a:extLst>
              </a:tr>
              <a:tr h="247260">
                <a:tc>
                  <a:txBody>
                    <a:bodyPr/>
                    <a:lstStyle/>
                    <a:p>
                      <a:r>
                        <a:rPr lang="en-IN" sz="1400" dirty="0"/>
                        <a:t>12</a:t>
                      </a:r>
                    </a:p>
                  </a:txBody>
                  <a:tcPr/>
                </a:tc>
                <a:tc>
                  <a:txBody>
                    <a:bodyPr/>
                    <a:lstStyle/>
                    <a:p>
                      <a:r>
                        <a:rPr lang="en-IN" sz="1400" dirty="0"/>
                        <a:t>AGE</a:t>
                      </a:r>
                    </a:p>
                  </a:txBody>
                  <a:tcPr/>
                </a:tc>
                <a:extLst>
                  <a:ext uri="{0D108BD9-81ED-4DB2-BD59-A6C34878D82A}">
                    <a16:rowId xmlns:a16="http://schemas.microsoft.com/office/drawing/2014/main" val="274732037"/>
                  </a:ext>
                </a:extLst>
              </a:tr>
              <a:tr h="247260">
                <a:tc>
                  <a:txBody>
                    <a:bodyPr/>
                    <a:lstStyle/>
                    <a:p>
                      <a:r>
                        <a:rPr lang="en-IN" sz="1400" dirty="0"/>
                        <a:t>13</a:t>
                      </a:r>
                    </a:p>
                  </a:txBody>
                  <a:tcPr/>
                </a:tc>
                <a:tc>
                  <a:txBody>
                    <a:bodyPr/>
                    <a:lstStyle/>
                    <a:p>
                      <a:r>
                        <a:rPr lang="en-IN" sz="1400" dirty="0"/>
                        <a:t>CATEGORY</a:t>
                      </a:r>
                    </a:p>
                  </a:txBody>
                  <a:tcPr/>
                </a:tc>
                <a:extLst>
                  <a:ext uri="{0D108BD9-81ED-4DB2-BD59-A6C34878D82A}">
                    <a16:rowId xmlns:a16="http://schemas.microsoft.com/office/drawing/2014/main" val="874019004"/>
                  </a:ext>
                </a:extLst>
              </a:tr>
              <a:tr h="247260">
                <a:tc>
                  <a:txBody>
                    <a:bodyPr/>
                    <a:lstStyle/>
                    <a:p>
                      <a:r>
                        <a:rPr lang="en-IN" sz="1400" dirty="0"/>
                        <a:t>14</a:t>
                      </a:r>
                    </a:p>
                  </a:txBody>
                  <a:tcPr/>
                </a:tc>
                <a:tc>
                  <a:txBody>
                    <a:bodyPr/>
                    <a:lstStyle/>
                    <a:p>
                      <a:r>
                        <a:rPr lang="en-IN" sz="1400" dirty="0"/>
                        <a:t>PARTY</a:t>
                      </a:r>
                    </a:p>
                  </a:txBody>
                  <a:tcPr/>
                </a:tc>
                <a:extLst>
                  <a:ext uri="{0D108BD9-81ED-4DB2-BD59-A6C34878D82A}">
                    <a16:rowId xmlns:a16="http://schemas.microsoft.com/office/drawing/2014/main" val="3081017215"/>
                  </a:ext>
                </a:extLst>
              </a:tr>
              <a:tr h="247260">
                <a:tc>
                  <a:txBody>
                    <a:bodyPr/>
                    <a:lstStyle/>
                    <a:p>
                      <a:r>
                        <a:rPr lang="en-IN" sz="1400" dirty="0"/>
                        <a:t>15</a:t>
                      </a:r>
                    </a:p>
                  </a:txBody>
                  <a:tcPr/>
                </a:tc>
                <a:tc>
                  <a:txBody>
                    <a:bodyPr/>
                    <a:lstStyle/>
                    <a:p>
                      <a:r>
                        <a:rPr lang="en-IN" sz="1400" dirty="0"/>
                        <a:t>SYMBOL</a:t>
                      </a:r>
                    </a:p>
                  </a:txBody>
                  <a:tcPr/>
                </a:tc>
                <a:extLst>
                  <a:ext uri="{0D108BD9-81ED-4DB2-BD59-A6C34878D82A}">
                    <a16:rowId xmlns:a16="http://schemas.microsoft.com/office/drawing/2014/main" val="2182210469"/>
                  </a:ext>
                </a:extLst>
              </a:tr>
              <a:tr h="247260">
                <a:tc>
                  <a:txBody>
                    <a:bodyPr/>
                    <a:lstStyle/>
                    <a:p>
                      <a:r>
                        <a:rPr lang="en-IN" sz="1400" dirty="0"/>
                        <a:t>16</a:t>
                      </a:r>
                    </a:p>
                  </a:txBody>
                  <a:tcPr/>
                </a:tc>
                <a:tc>
                  <a:txBody>
                    <a:bodyPr/>
                    <a:lstStyle/>
                    <a:p>
                      <a:r>
                        <a:rPr lang="en-IN" sz="1400" dirty="0"/>
                        <a:t>GENERAL</a:t>
                      </a:r>
                    </a:p>
                  </a:txBody>
                  <a:tcPr/>
                </a:tc>
                <a:extLst>
                  <a:ext uri="{0D108BD9-81ED-4DB2-BD59-A6C34878D82A}">
                    <a16:rowId xmlns:a16="http://schemas.microsoft.com/office/drawing/2014/main" val="1050274344"/>
                  </a:ext>
                </a:extLst>
              </a:tr>
              <a:tr h="247260">
                <a:tc>
                  <a:txBody>
                    <a:bodyPr/>
                    <a:lstStyle/>
                    <a:p>
                      <a:r>
                        <a:rPr lang="en-IN" sz="1400" dirty="0"/>
                        <a:t>17</a:t>
                      </a:r>
                    </a:p>
                  </a:txBody>
                  <a:tcPr/>
                </a:tc>
                <a:tc>
                  <a:txBody>
                    <a:bodyPr/>
                    <a:lstStyle/>
                    <a:p>
                      <a:r>
                        <a:rPr lang="en-IN" sz="1400" dirty="0"/>
                        <a:t>POSTAL</a:t>
                      </a:r>
                    </a:p>
                  </a:txBody>
                  <a:tcPr/>
                </a:tc>
                <a:extLst>
                  <a:ext uri="{0D108BD9-81ED-4DB2-BD59-A6C34878D82A}">
                    <a16:rowId xmlns:a16="http://schemas.microsoft.com/office/drawing/2014/main" val="1346098750"/>
                  </a:ext>
                </a:extLst>
              </a:tr>
              <a:tr h="247260">
                <a:tc>
                  <a:txBody>
                    <a:bodyPr/>
                    <a:lstStyle/>
                    <a:p>
                      <a:r>
                        <a:rPr lang="en-IN" sz="1400" dirty="0"/>
                        <a:t>18</a:t>
                      </a:r>
                    </a:p>
                  </a:txBody>
                  <a:tcPr/>
                </a:tc>
                <a:tc>
                  <a:txBody>
                    <a:bodyPr/>
                    <a:lstStyle/>
                    <a:p>
                      <a:r>
                        <a:rPr lang="en-IN" sz="1400" dirty="0"/>
                        <a:t>TOTAL</a:t>
                      </a:r>
                    </a:p>
                  </a:txBody>
                  <a:tcPr/>
                </a:tc>
                <a:extLst>
                  <a:ext uri="{0D108BD9-81ED-4DB2-BD59-A6C34878D82A}">
                    <a16:rowId xmlns:a16="http://schemas.microsoft.com/office/drawing/2014/main" val="2478627569"/>
                  </a:ext>
                </a:extLst>
              </a:tr>
              <a:tr h="247260">
                <a:tc>
                  <a:txBody>
                    <a:bodyPr/>
                    <a:lstStyle/>
                    <a:p>
                      <a:r>
                        <a:rPr lang="en-IN" sz="1400" dirty="0"/>
                        <a:t>19</a:t>
                      </a:r>
                    </a:p>
                  </a:txBody>
                  <a:tcPr/>
                </a:tc>
                <a:tc>
                  <a:txBody>
                    <a:bodyPr/>
                    <a:lstStyle/>
                    <a:p>
                      <a:r>
                        <a:rPr lang="en-IN" sz="1400" dirty="0"/>
                        <a:t>% VOTES POLLED</a:t>
                      </a:r>
                    </a:p>
                  </a:txBody>
                  <a:tcPr/>
                </a:tc>
                <a:extLst>
                  <a:ext uri="{0D108BD9-81ED-4DB2-BD59-A6C34878D82A}">
                    <a16:rowId xmlns:a16="http://schemas.microsoft.com/office/drawing/2014/main" val="1579879217"/>
                  </a:ext>
                </a:extLst>
              </a:tr>
              <a:tr h="247260">
                <a:tc>
                  <a:txBody>
                    <a:bodyPr/>
                    <a:lstStyle/>
                    <a:p>
                      <a:r>
                        <a:rPr lang="en-IN" sz="1400" dirty="0"/>
                        <a:t>20</a:t>
                      </a:r>
                    </a:p>
                  </a:txBody>
                  <a:tcPr/>
                </a:tc>
                <a:tc>
                  <a:txBody>
                    <a:bodyPr/>
                    <a:lstStyle/>
                    <a:p>
                      <a:r>
                        <a:rPr lang="en-IN" sz="1400" dirty="0"/>
                        <a:t>%OVER TOTAL ELECTORS</a:t>
                      </a:r>
                    </a:p>
                  </a:txBody>
                  <a:tcPr/>
                </a:tc>
                <a:extLst>
                  <a:ext uri="{0D108BD9-81ED-4DB2-BD59-A6C34878D82A}">
                    <a16:rowId xmlns:a16="http://schemas.microsoft.com/office/drawing/2014/main" val="701213712"/>
                  </a:ext>
                </a:extLst>
              </a:tr>
              <a:tr h="247260">
                <a:tc>
                  <a:txBody>
                    <a:bodyPr/>
                    <a:lstStyle/>
                    <a:p>
                      <a:r>
                        <a:rPr lang="en-IN" sz="1400" dirty="0"/>
                        <a:t>21</a:t>
                      </a:r>
                    </a:p>
                  </a:txBody>
                  <a:tcPr/>
                </a:tc>
                <a:tc>
                  <a:txBody>
                    <a:bodyPr/>
                    <a:lstStyle/>
                    <a:p>
                      <a:r>
                        <a:rPr lang="en-IN" sz="1400" dirty="0"/>
                        <a:t>TOTAL ELECTORS</a:t>
                      </a:r>
                    </a:p>
                  </a:txBody>
                  <a:tcPr/>
                </a:tc>
                <a:extLst>
                  <a:ext uri="{0D108BD9-81ED-4DB2-BD59-A6C34878D82A}">
                    <a16:rowId xmlns:a16="http://schemas.microsoft.com/office/drawing/2014/main" val="3714705165"/>
                  </a:ext>
                </a:extLst>
              </a:tr>
            </a:tbl>
          </a:graphicData>
        </a:graphic>
      </p:graphicFrame>
    </p:spTree>
    <p:extLst>
      <p:ext uri="{BB962C8B-B14F-4D97-AF65-F5344CB8AC3E}">
        <p14:creationId xmlns:p14="http://schemas.microsoft.com/office/powerpoint/2010/main" val="3321223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1001</TotalTime>
  <Words>3387</Words>
  <Application>Microsoft Office PowerPoint</Application>
  <PresentationFormat>Widescreen</PresentationFormat>
  <Paragraphs>245</Paragraphs>
  <Slides>69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69</vt:i4>
      </vt:variant>
    </vt:vector>
  </HeadingPairs>
  <TitlesOfParts>
    <vt:vector size="81" baseType="lpstr">
      <vt:lpstr>Arial</vt:lpstr>
      <vt:lpstr>Arial Narrow</vt:lpstr>
      <vt:lpstr>Bodoni MT</vt:lpstr>
      <vt:lpstr>Calibri</vt:lpstr>
      <vt:lpstr>Century Gothic</vt:lpstr>
      <vt:lpstr>Garamond</vt:lpstr>
      <vt:lpstr>Helvetica Neue</vt:lpstr>
      <vt:lpstr>Inter</vt:lpstr>
      <vt:lpstr>Linux Libertine</vt:lpstr>
      <vt:lpstr>Symbol</vt:lpstr>
      <vt:lpstr>Wingdings 3</vt:lpstr>
      <vt:lpstr>Ion Boardroom</vt:lpstr>
      <vt:lpstr>PowerPoint Presentation</vt:lpstr>
      <vt:lpstr>Under The Guidance Of  Prof. Rushi Kumar</vt:lpstr>
      <vt:lpstr>ABSTRACT</vt:lpstr>
      <vt:lpstr>OBJECTIVE</vt:lpstr>
      <vt:lpstr>INTRODUCTION</vt:lpstr>
      <vt:lpstr>Parties and Alliances </vt:lpstr>
      <vt:lpstr>LITERATURE SURVEY</vt:lpstr>
      <vt:lpstr>METHADOLOGY</vt:lpstr>
      <vt:lpstr>Contd…</vt:lpstr>
      <vt:lpstr>TECHNICAL SPECIFICATION</vt:lpstr>
      <vt:lpstr>IMPORTING LIBRARIES</vt:lpstr>
      <vt:lpstr>DATA SET PREPRATION FOR EDA</vt:lpstr>
      <vt:lpstr>MISSING VALUES TREATMENT</vt:lpstr>
      <vt:lpstr>Heat map after treating missing values </vt:lpstr>
      <vt:lpstr>DATA SET INFORMATION</vt:lpstr>
      <vt:lpstr>    VISUALIZATIONS</vt:lpstr>
      <vt:lpstr>SUNBURST IMAGE OF ALL DISTRICTS AND CONSTITUENCIES AND THEIR TOTAL ELECTORS</vt:lpstr>
      <vt:lpstr> Contd..</vt:lpstr>
      <vt:lpstr>DISTRIBUTION OF CONSTITUENCIES OVER ALL DISTRICT</vt:lpstr>
      <vt:lpstr>PowerPoint Presentation</vt:lpstr>
      <vt:lpstr>CONSTITUENCIES VS DISTRICT WISE PARTICIPATION</vt:lpstr>
      <vt:lpstr>PowerPoint Presentation</vt:lpstr>
      <vt:lpstr>WIN COUNTS BY A POLITICAL PARTY IN 2020 DELHI ASSEMBLY ELECTION</vt:lpstr>
      <vt:lpstr>Graph</vt:lpstr>
      <vt:lpstr>DISTRICTWISE REPORT CARD FOR ALL THE PARTIES</vt:lpstr>
      <vt:lpstr>Graph</vt:lpstr>
      <vt:lpstr>WINNING CANDIDATES PER PARTY</vt:lpstr>
      <vt:lpstr>Graph</vt:lpstr>
      <vt:lpstr>WIN AND LOSS ANALYSIS FOR TOP PARTIES</vt:lpstr>
      <vt:lpstr>PowerPoint Presentation</vt:lpstr>
      <vt:lpstr> Male VS Female Ratio- All Candidates</vt:lpstr>
      <vt:lpstr>Pie Chart</vt:lpstr>
      <vt:lpstr>MALE VS FEMALE RATIO – WINNERS</vt:lpstr>
      <vt:lpstr>Pie Chart  </vt:lpstr>
      <vt:lpstr>AGE COUNTS DISTRIBUTION AMONG THE POLITICIAN</vt:lpstr>
      <vt:lpstr>PowerPoint Presentation</vt:lpstr>
      <vt:lpstr>CATEGORY WISE WIN COUNT</vt:lpstr>
      <vt:lpstr>Graph</vt:lpstr>
      <vt:lpstr>YOUNGEST MLAs</vt:lpstr>
      <vt:lpstr>Cont..</vt:lpstr>
      <vt:lpstr>OLDEST MLAs</vt:lpstr>
      <vt:lpstr>Cont..</vt:lpstr>
      <vt:lpstr>VOTERS DISTRIBUTION OVER DISTRICT</vt:lpstr>
      <vt:lpstr>CODE FOR VOTING % DISTRICT WISE</vt:lpstr>
      <vt:lpstr>Cont..</vt:lpstr>
      <vt:lpstr>PARTY WISE VOTE SHARE </vt:lpstr>
      <vt:lpstr>Cont..</vt:lpstr>
      <vt:lpstr>EDUCATIONAL QUALIFICATION OF THE WINNERS</vt:lpstr>
      <vt:lpstr>Cont..</vt:lpstr>
      <vt:lpstr>ASSETS OF WINNING CANDIDATE</vt:lpstr>
      <vt:lpstr>PowerPoint Presentation</vt:lpstr>
      <vt:lpstr>CRIMINAL CASES COUNT AMONG THE POLITICIAN </vt:lpstr>
      <vt:lpstr>PowerPoint Presentation</vt:lpstr>
      <vt:lpstr>Sunburst Image of Districts and their MLA's along with their criminal cases count</vt:lpstr>
      <vt:lpstr>PowerPoint Presentation</vt:lpstr>
      <vt:lpstr>PREDICTION</vt:lpstr>
      <vt:lpstr>PREDICTION</vt:lpstr>
      <vt:lpstr>PowerPoint Presentation</vt:lpstr>
      <vt:lpstr>RANDOM FOREST CLASSIFIER </vt:lpstr>
      <vt:lpstr>PLOT OF ACCURACY FOR RANDOM FOREST CLASSIFIER</vt:lpstr>
      <vt:lpstr>LOGISTIC REGRESSOR </vt:lpstr>
      <vt:lpstr>SUPPORT VECTOR MACHINE</vt:lpstr>
      <vt:lpstr>PowerPoint Presentation</vt:lpstr>
      <vt:lpstr>PowerPoint Presentation</vt:lpstr>
      <vt:lpstr>PLOT OF DECISION TREE</vt:lpstr>
      <vt:lpstr>LIMITATION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Of Delhi Vidhan Sabha Elections 2020 &amp; Prediction:- 2025</dc:title>
  <dc:creator>palak goel</dc:creator>
  <cp:lastModifiedBy>palak goel</cp:lastModifiedBy>
  <cp:revision>46</cp:revision>
  <dcterms:created xsi:type="dcterms:W3CDTF">2022-03-03T18:40:43Z</dcterms:created>
  <dcterms:modified xsi:type="dcterms:W3CDTF">2022-06-06T13:50:59Z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