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7" r:id="rId1"/>
  </p:sldMasterIdLst>
  <p:sldIdLst>
    <p:sldId id="256" r:id="rId2"/>
    <p:sldId id="266" r:id="rId3"/>
    <p:sldId id="267" r:id="rId4"/>
    <p:sldId id="268" r:id="rId5"/>
    <p:sldId id="257" r:id="rId6"/>
    <p:sldId id="258" r:id="rId7"/>
    <p:sldId id="259" r:id="rId8"/>
    <p:sldId id="260" r:id="rId9"/>
    <p:sldId id="261" r:id="rId10"/>
    <p:sldId id="263" r:id="rId11"/>
    <p:sldId id="262" r:id="rId12"/>
    <p:sldId id="269" r:id="rId13"/>
    <p:sldId id="265" r:id="rId14"/>
    <p:sldId id="264"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F7AF85-9FB8-440B-A552-948D656E14E4}">
          <p14:sldIdLst>
            <p14:sldId id="256"/>
            <p14:sldId id="266"/>
            <p14:sldId id="267"/>
            <p14:sldId id="268"/>
            <p14:sldId id="257"/>
            <p14:sldId id="258"/>
            <p14:sldId id="259"/>
            <p14:sldId id="260"/>
            <p14:sldId id="261"/>
          </p14:sldIdLst>
        </p14:section>
        <p14:section name="Untitled Section" id="{3D0AA9AD-43ED-48DD-AFDC-48222B383615}">
          <p14:sldIdLst>
            <p14:sldId id="263"/>
          </p14:sldIdLst>
        </p14:section>
        <p14:section name="Untitled Section" id="{EF3D70CD-39E3-4D52-B7D6-CC177616D9A9}">
          <p14:sldIdLst>
            <p14:sldId id="262"/>
            <p14:sldId id="269"/>
            <p14:sldId id="265"/>
            <p14:sldId id="264"/>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811EF6-F08D-4E54-BC41-706183133D7C}" type="datetimeFigureOut">
              <a:rPr lang="en-IN" smtClean="0"/>
              <a:t>19-03-2023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D6535-C74B-43C5-817B-62CD1C0C1904}" type="slidenum">
              <a:rPr lang="en-IN" smtClean="0"/>
              <a:t>‹#›</a:t>
            </a:fld>
            <a:endParaRPr lang="en-IN"/>
          </a:p>
        </p:txBody>
      </p:sp>
    </p:spTree>
    <p:extLst>
      <p:ext uri="{BB962C8B-B14F-4D97-AF65-F5344CB8AC3E}">
        <p14:creationId xmlns:p14="http://schemas.microsoft.com/office/powerpoint/2010/main" val="200794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811EF6-F08D-4E54-BC41-706183133D7C}" type="datetimeFigureOut">
              <a:rPr lang="en-IN" smtClean="0"/>
              <a:t>19-03-2023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D6535-C74B-43C5-817B-62CD1C0C1904}" type="slidenum">
              <a:rPr lang="en-IN" smtClean="0"/>
              <a:t>‹#›</a:t>
            </a:fld>
            <a:endParaRPr lang="en-IN"/>
          </a:p>
        </p:txBody>
      </p:sp>
    </p:spTree>
    <p:extLst>
      <p:ext uri="{BB962C8B-B14F-4D97-AF65-F5344CB8AC3E}">
        <p14:creationId xmlns:p14="http://schemas.microsoft.com/office/powerpoint/2010/main" val="80978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811EF6-F08D-4E54-BC41-706183133D7C}" type="datetimeFigureOut">
              <a:rPr lang="en-IN" smtClean="0"/>
              <a:t>19-03-2023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D6535-C74B-43C5-817B-62CD1C0C190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90232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811EF6-F08D-4E54-BC41-706183133D7C}" type="datetimeFigureOut">
              <a:rPr lang="en-IN" smtClean="0"/>
              <a:t>19-03-2023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D6535-C74B-43C5-817B-62CD1C0C1904}" type="slidenum">
              <a:rPr lang="en-IN" smtClean="0"/>
              <a:t>‹#›</a:t>
            </a:fld>
            <a:endParaRPr lang="en-IN"/>
          </a:p>
        </p:txBody>
      </p:sp>
    </p:spTree>
    <p:extLst>
      <p:ext uri="{BB962C8B-B14F-4D97-AF65-F5344CB8AC3E}">
        <p14:creationId xmlns:p14="http://schemas.microsoft.com/office/powerpoint/2010/main" val="1988354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811EF6-F08D-4E54-BC41-706183133D7C}" type="datetimeFigureOut">
              <a:rPr lang="en-IN" smtClean="0"/>
              <a:t>19-03-2023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D6535-C74B-43C5-817B-62CD1C0C190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7590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811EF6-F08D-4E54-BC41-706183133D7C}" type="datetimeFigureOut">
              <a:rPr lang="en-IN" smtClean="0"/>
              <a:t>19-03-2023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D6535-C74B-43C5-817B-62CD1C0C1904}" type="slidenum">
              <a:rPr lang="en-IN" smtClean="0"/>
              <a:t>‹#›</a:t>
            </a:fld>
            <a:endParaRPr lang="en-IN"/>
          </a:p>
        </p:txBody>
      </p:sp>
    </p:spTree>
    <p:extLst>
      <p:ext uri="{BB962C8B-B14F-4D97-AF65-F5344CB8AC3E}">
        <p14:creationId xmlns:p14="http://schemas.microsoft.com/office/powerpoint/2010/main" val="106517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11EF6-F08D-4E54-BC41-706183133D7C}" type="datetimeFigureOut">
              <a:rPr lang="en-IN" smtClean="0"/>
              <a:t>19-03-2023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D6535-C74B-43C5-817B-62CD1C0C1904}" type="slidenum">
              <a:rPr lang="en-IN" smtClean="0"/>
              <a:t>‹#›</a:t>
            </a:fld>
            <a:endParaRPr lang="en-IN"/>
          </a:p>
        </p:txBody>
      </p:sp>
    </p:spTree>
    <p:extLst>
      <p:ext uri="{BB962C8B-B14F-4D97-AF65-F5344CB8AC3E}">
        <p14:creationId xmlns:p14="http://schemas.microsoft.com/office/powerpoint/2010/main" val="289770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11EF6-F08D-4E54-BC41-706183133D7C}" type="datetimeFigureOut">
              <a:rPr lang="en-IN" smtClean="0"/>
              <a:t>19-03-2023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D6535-C74B-43C5-817B-62CD1C0C1904}" type="slidenum">
              <a:rPr lang="en-IN" smtClean="0"/>
              <a:t>‹#›</a:t>
            </a:fld>
            <a:endParaRPr lang="en-IN"/>
          </a:p>
        </p:txBody>
      </p:sp>
    </p:spTree>
    <p:extLst>
      <p:ext uri="{BB962C8B-B14F-4D97-AF65-F5344CB8AC3E}">
        <p14:creationId xmlns:p14="http://schemas.microsoft.com/office/powerpoint/2010/main" val="318731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11EF6-F08D-4E54-BC41-706183133D7C}" type="datetimeFigureOut">
              <a:rPr lang="en-IN" smtClean="0"/>
              <a:t>19-03-2023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D6535-C74B-43C5-817B-62CD1C0C1904}" type="slidenum">
              <a:rPr lang="en-IN" smtClean="0"/>
              <a:t>‹#›</a:t>
            </a:fld>
            <a:endParaRPr lang="en-IN"/>
          </a:p>
        </p:txBody>
      </p:sp>
    </p:spTree>
    <p:extLst>
      <p:ext uri="{BB962C8B-B14F-4D97-AF65-F5344CB8AC3E}">
        <p14:creationId xmlns:p14="http://schemas.microsoft.com/office/powerpoint/2010/main" val="363029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811EF6-F08D-4E54-BC41-706183133D7C}" type="datetimeFigureOut">
              <a:rPr lang="en-IN" smtClean="0"/>
              <a:t>19-03-2023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0D6535-C74B-43C5-817B-62CD1C0C1904}" type="slidenum">
              <a:rPr lang="en-IN" smtClean="0"/>
              <a:t>‹#›</a:t>
            </a:fld>
            <a:endParaRPr lang="en-IN"/>
          </a:p>
        </p:txBody>
      </p:sp>
    </p:spTree>
    <p:extLst>
      <p:ext uri="{BB962C8B-B14F-4D97-AF65-F5344CB8AC3E}">
        <p14:creationId xmlns:p14="http://schemas.microsoft.com/office/powerpoint/2010/main" val="101006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811EF6-F08D-4E54-BC41-706183133D7C}" type="datetimeFigureOut">
              <a:rPr lang="en-IN" smtClean="0"/>
              <a:t>19-03-2023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0D6535-C74B-43C5-817B-62CD1C0C1904}" type="slidenum">
              <a:rPr lang="en-IN" smtClean="0"/>
              <a:t>‹#›</a:t>
            </a:fld>
            <a:endParaRPr lang="en-IN"/>
          </a:p>
        </p:txBody>
      </p:sp>
    </p:spTree>
    <p:extLst>
      <p:ext uri="{BB962C8B-B14F-4D97-AF65-F5344CB8AC3E}">
        <p14:creationId xmlns:p14="http://schemas.microsoft.com/office/powerpoint/2010/main" val="174017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811EF6-F08D-4E54-BC41-706183133D7C}" type="datetimeFigureOut">
              <a:rPr lang="en-IN" smtClean="0"/>
              <a:t>19-03-2023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0D6535-C74B-43C5-817B-62CD1C0C1904}" type="slidenum">
              <a:rPr lang="en-IN" smtClean="0"/>
              <a:t>‹#›</a:t>
            </a:fld>
            <a:endParaRPr lang="en-IN"/>
          </a:p>
        </p:txBody>
      </p:sp>
    </p:spTree>
    <p:extLst>
      <p:ext uri="{BB962C8B-B14F-4D97-AF65-F5344CB8AC3E}">
        <p14:creationId xmlns:p14="http://schemas.microsoft.com/office/powerpoint/2010/main" val="2197642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811EF6-F08D-4E54-BC41-706183133D7C}" type="datetimeFigureOut">
              <a:rPr lang="en-IN" smtClean="0"/>
              <a:t>19-03-2023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0D6535-C74B-43C5-817B-62CD1C0C1904}" type="slidenum">
              <a:rPr lang="en-IN" smtClean="0"/>
              <a:t>‹#›</a:t>
            </a:fld>
            <a:endParaRPr lang="en-IN"/>
          </a:p>
        </p:txBody>
      </p:sp>
    </p:spTree>
    <p:extLst>
      <p:ext uri="{BB962C8B-B14F-4D97-AF65-F5344CB8AC3E}">
        <p14:creationId xmlns:p14="http://schemas.microsoft.com/office/powerpoint/2010/main" val="1442189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811EF6-F08D-4E54-BC41-706183133D7C}" type="datetimeFigureOut">
              <a:rPr lang="en-IN" smtClean="0"/>
              <a:t>19-03-2023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0D6535-C74B-43C5-817B-62CD1C0C1904}" type="slidenum">
              <a:rPr lang="en-IN" smtClean="0"/>
              <a:t>‹#›</a:t>
            </a:fld>
            <a:endParaRPr lang="en-IN"/>
          </a:p>
        </p:txBody>
      </p:sp>
    </p:spTree>
    <p:extLst>
      <p:ext uri="{BB962C8B-B14F-4D97-AF65-F5344CB8AC3E}">
        <p14:creationId xmlns:p14="http://schemas.microsoft.com/office/powerpoint/2010/main" val="218332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811EF6-F08D-4E54-BC41-706183133D7C}" type="datetimeFigureOut">
              <a:rPr lang="en-IN" smtClean="0"/>
              <a:t>19-03-2023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0D6535-C74B-43C5-817B-62CD1C0C1904}" type="slidenum">
              <a:rPr lang="en-IN" smtClean="0"/>
              <a:t>‹#›</a:t>
            </a:fld>
            <a:endParaRPr lang="en-IN"/>
          </a:p>
        </p:txBody>
      </p:sp>
    </p:spTree>
    <p:extLst>
      <p:ext uri="{BB962C8B-B14F-4D97-AF65-F5344CB8AC3E}">
        <p14:creationId xmlns:p14="http://schemas.microsoft.com/office/powerpoint/2010/main" val="556069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811EF6-F08D-4E54-BC41-706183133D7C}" type="datetimeFigureOut">
              <a:rPr lang="en-IN" smtClean="0"/>
              <a:t>19-03-2023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0D6535-C74B-43C5-817B-62CD1C0C1904}" type="slidenum">
              <a:rPr lang="en-IN" smtClean="0"/>
              <a:t>‹#›</a:t>
            </a:fld>
            <a:endParaRPr lang="en-IN"/>
          </a:p>
        </p:txBody>
      </p:sp>
    </p:spTree>
    <p:extLst>
      <p:ext uri="{BB962C8B-B14F-4D97-AF65-F5344CB8AC3E}">
        <p14:creationId xmlns:p14="http://schemas.microsoft.com/office/powerpoint/2010/main" val="290982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811EF6-F08D-4E54-BC41-706183133D7C}" type="datetimeFigureOut">
              <a:rPr lang="en-IN" smtClean="0"/>
              <a:t>19-03-2023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0D6535-C74B-43C5-817B-62CD1C0C1904}" type="slidenum">
              <a:rPr lang="en-IN" smtClean="0"/>
              <a:t>‹#›</a:t>
            </a:fld>
            <a:endParaRPr lang="en-IN"/>
          </a:p>
        </p:txBody>
      </p:sp>
    </p:spTree>
    <p:extLst>
      <p:ext uri="{BB962C8B-B14F-4D97-AF65-F5344CB8AC3E}">
        <p14:creationId xmlns:p14="http://schemas.microsoft.com/office/powerpoint/2010/main" val="4135929042"/>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 id="2147483981" r:id="rId14"/>
    <p:sldLayoutId id="2147483982" r:id="rId15"/>
    <p:sldLayoutId id="21474839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localhost:8888/notebooks/Downloads/Week%204%20Project%20-%20Google_playstore_appdata%20by%20Palak%20Grover%20GLDA%20DEC%202022%20Batch.ipynb#UNDERSTANDING-FROM-MODEL-SCOR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FDF9A-33F8-4F15-8B83-1A413F835C98}"/>
              </a:ext>
            </a:extLst>
          </p:cNvPr>
          <p:cNvSpPr>
            <a:spLocks noGrp="1"/>
          </p:cNvSpPr>
          <p:nvPr>
            <p:ph type="ctrTitle"/>
          </p:nvPr>
        </p:nvSpPr>
        <p:spPr/>
        <p:txBody>
          <a:bodyPr>
            <a:normAutofit/>
          </a:bodyPr>
          <a:lstStyle/>
          <a:p>
            <a:r>
              <a:rPr lang="en-IN" sz="5000" dirty="0"/>
              <a:t>Business Report on Google App Store App Data</a:t>
            </a:r>
          </a:p>
        </p:txBody>
      </p:sp>
      <p:sp>
        <p:nvSpPr>
          <p:cNvPr id="3" name="Subtitle 2">
            <a:extLst>
              <a:ext uri="{FF2B5EF4-FFF2-40B4-BE49-F238E27FC236}">
                <a16:creationId xmlns:a16="http://schemas.microsoft.com/office/drawing/2014/main" id="{61154BEA-2C33-47ED-9C75-C3977F4974E7}"/>
              </a:ext>
            </a:extLst>
          </p:cNvPr>
          <p:cNvSpPr>
            <a:spLocks noGrp="1"/>
          </p:cNvSpPr>
          <p:nvPr>
            <p:ph type="subTitle" idx="1"/>
          </p:nvPr>
        </p:nvSpPr>
        <p:spPr/>
        <p:txBody>
          <a:bodyPr>
            <a:noAutofit/>
          </a:bodyPr>
          <a:lstStyle/>
          <a:p>
            <a:r>
              <a:rPr lang="en-IN" sz="1600" b="1" dirty="0"/>
              <a:t>Presented by </a:t>
            </a:r>
          </a:p>
          <a:p>
            <a:r>
              <a:rPr lang="en-IN" sz="1600" b="1" dirty="0"/>
              <a:t>Palak Grover</a:t>
            </a:r>
          </a:p>
          <a:p>
            <a:r>
              <a:rPr lang="en-IN" sz="1600" b="1" dirty="0"/>
              <a:t>Data Analytics</a:t>
            </a:r>
          </a:p>
          <a:p>
            <a:r>
              <a:rPr lang="en-IN" sz="1600" b="1" dirty="0"/>
              <a:t>GLDA BLR Dec’22 Batch</a:t>
            </a:r>
          </a:p>
        </p:txBody>
      </p:sp>
    </p:spTree>
    <p:extLst>
      <p:ext uri="{BB962C8B-B14F-4D97-AF65-F5344CB8AC3E}">
        <p14:creationId xmlns:p14="http://schemas.microsoft.com/office/powerpoint/2010/main" val="2352142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853D-C133-403B-821B-E5B8814E4A08}"/>
              </a:ext>
            </a:extLst>
          </p:cNvPr>
          <p:cNvSpPr>
            <a:spLocks noGrp="1"/>
          </p:cNvSpPr>
          <p:nvPr>
            <p:ph type="title"/>
          </p:nvPr>
        </p:nvSpPr>
        <p:spPr/>
        <p:txBody>
          <a:bodyPr/>
          <a:lstStyle/>
          <a:p>
            <a:r>
              <a:rPr lang="en-IN" dirty="0"/>
              <a:t>Category-Wise-Reviews</a:t>
            </a:r>
          </a:p>
        </p:txBody>
      </p:sp>
      <p:sp>
        <p:nvSpPr>
          <p:cNvPr id="3" name="Content Placeholder 2">
            <a:extLst>
              <a:ext uri="{FF2B5EF4-FFF2-40B4-BE49-F238E27FC236}">
                <a16:creationId xmlns:a16="http://schemas.microsoft.com/office/drawing/2014/main" id="{5796103A-EA68-44E4-A3C6-80BB471B7655}"/>
              </a:ext>
            </a:extLst>
          </p:cNvPr>
          <p:cNvSpPr>
            <a:spLocks noGrp="1"/>
          </p:cNvSpPr>
          <p:nvPr>
            <p:ph idx="1"/>
          </p:nvPr>
        </p:nvSpPr>
        <p:spPr/>
        <p:txBody>
          <a:bodyPr>
            <a:normAutofit/>
          </a:bodyPr>
          <a:lstStyle/>
          <a:p>
            <a:r>
              <a:rPr lang="en-US" sz="1800" dirty="0"/>
              <a:t>The Entertainment category app got the highest reviews, i.e., 10.6</a:t>
            </a:r>
          </a:p>
          <a:p>
            <a:r>
              <a:rPr lang="en-US" sz="1800" dirty="0"/>
              <a:t> The second highest was "Game" with average reviews of '10.09'</a:t>
            </a:r>
          </a:p>
          <a:p>
            <a:r>
              <a:rPr lang="en-US" sz="1800" dirty="0"/>
              <a:t>The third highest was "Education" with average reviews of '9.489’</a:t>
            </a:r>
          </a:p>
          <a:p>
            <a:pPr marL="0" indent="0">
              <a:buNone/>
            </a:pPr>
            <a:endParaRPr lang="en-IN" sz="1800" dirty="0"/>
          </a:p>
        </p:txBody>
      </p:sp>
      <p:pic>
        <p:nvPicPr>
          <p:cNvPr id="4" name="Picture 3">
            <a:extLst>
              <a:ext uri="{FF2B5EF4-FFF2-40B4-BE49-F238E27FC236}">
                <a16:creationId xmlns:a16="http://schemas.microsoft.com/office/drawing/2014/main" id="{E83D48E8-B3C9-480C-BF9B-0D9A5FFD8DCE}"/>
              </a:ext>
            </a:extLst>
          </p:cNvPr>
          <p:cNvPicPr>
            <a:picLocks noChangeAspect="1"/>
          </p:cNvPicPr>
          <p:nvPr/>
        </p:nvPicPr>
        <p:blipFill>
          <a:blip r:embed="rId2"/>
          <a:stretch>
            <a:fillRect/>
          </a:stretch>
        </p:blipFill>
        <p:spPr>
          <a:xfrm>
            <a:off x="901149" y="3530993"/>
            <a:ext cx="9793355" cy="4248743"/>
          </a:xfrm>
          <a:prstGeom prst="rect">
            <a:avLst/>
          </a:prstGeom>
        </p:spPr>
      </p:pic>
    </p:spTree>
    <p:extLst>
      <p:ext uri="{BB962C8B-B14F-4D97-AF65-F5344CB8AC3E}">
        <p14:creationId xmlns:p14="http://schemas.microsoft.com/office/powerpoint/2010/main" val="1876680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3DEED-CE2F-44F4-9681-6F532DCB2C7F}"/>
              </a:ext>
            </a:extLst>
          </p:cNvPr>
          <p:cNvSpPr>
            <a:spLocks noGrp="1"/>
          </p:cNvSpPr>
          <p:nvPr>
            <p:ph type="title"/>
          </p:nvPr>
        </p:nvSpPr>
        <p:spPr/>
        <p:txBody>
          <a:bodyPr>
            <a:normAutofit/>
          </a:bodyPr>
          <a:lstStyle/>
          <a:p>
            <a:r>
              <a:rPr lang="en-IN" dirty="0"/>
              <a:t>Is Rating _Category Getting Affected by Price?</a:t>
            </a:r>
          </a:p>
        </p:txBody>
      </p:sp>
      <p:sp>
        <p:nvSpPr>
          <p:cNvPr id="3" name="Content Placeholder 2">
            <a:extLst>
              <a:ext uri="{FF2B5EF4-FFF2-40B4-BE49-F238E27FC236}">
                <a16:creationId xmlns:a16="http://schemas.microsoft.com/office/drawing/2014/main" id="{C4756FC7-BE81-42AD-8A2D-B37E91E73FF6}"/>
              </a:ext>
            </a:extLst>
          </p:cNvPr>
          <p:cNvSpPr>
            <a:spLocks noGrp="1"/>
          </p:cNvSpPr>
          <p:nvPr>
            <p:ph idx="1"/>
          </p:nvPr>
        </p:nvSpPr>
        <p:spPr/>
        <p:txBody>
          <a:bodyPr>
            <a:normAutofit/>
          </a:bodyPr>
          <a:lstStyle/>
          <a:p>
            <a:r>
              <a:rPr lang="en-IN" sz="1800" dirty="0"/>
              <a:t>Yes, the scatter on App price vs </a:t>
            </a:r>
            <a:r>
              <a:rPr lang="en-IN" sz="1800" dirty="0" err="1"/>
              <a:t>Rating_Category</a:t>
            </a:r>
            <a:r>
              <a:rPr lang="en-IN" sz="1800" dirty="0"/>
              <a:t> shows that the lesser is the price of an app, the higher is the rating, and vice-versa.</a:t>
            </a:r>
          </a:p>
          <a:p>
            <a:endParaRPr lang="en-IN" sz="1800" dirty="0"/>
          </a:p>
        </p:txBody>
      </p:sp>
      <p:pic>
        <p:nvPicPr>
          <p:cNvPr id="4" name="Picture 3">
            <a:extLst>
              <a:ext uri="{FF2B5EF4-FFF2-40B4-BE49-F238E27FC236}">
                <a16:creationId xmlns:a16="http://schemas.microsoft.com/office/drawing/2014/main" id="{F7FFB1B2-BDEF-4D3A-B413-96F6C34BEED3}"/>
              </a:ext>
            </a:extLst>
          </p:cNvPr>
          <p:cNvPicPr>
            <a:picLocks noChangeAspect="1"/>
          </p:cNvPicPr>
          <p:nvPr/>
        </p:nvPicPr>
        <p:blipFill>
          <a:blip r:embed="rId2"/>
          <a:stretch>
            <a:fillRect/>
          </a:stretch>
        </p:blipFill>
        <p:spPr>
          <a:xfrm>
            <a:off x="1364975" y="2785231"/>
            <a:ext cx="6944138" cy="3231256"/>
          </a:xfrm>
          <a:prstGeom prst="rect">
            <a:avLst/>
          </a:prstGeom>
        </p:spPr>
      </p:pic>
    </p:spTree>
    <p:extLst>
      <p:ext uri="{BB962C8B-B14F-4D97-AF65-F5344CB8AC3E}">
        <p14:creationId xmlns:p14="http://schemas.microsoft.com/office/powerpoint/2010/main" val="3242396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F623-D636-40E6-A42C-15E28EB442AC}"/>
              </a:ext>
            </a:extLst>
          </p:cNvPr>
          <p:cNvSpPr>
            <a:spLocks noGrp="1"/>
          </p:cNvSpPr>
          <p:nvPr>
            <p:ph type="title"/>
          </p:nvPr>
        </p:nvSpPr>
        <p:spPr/>
        <p:txBody>
          <a:bodyPr/>
          <a:lstStyle/>
          <a:p>
            <a:r>
              <a:rPr lang="en-IN" dirty="0"/>
              <a:t>Count of </a:t>
            </a:r>
            <a:r>
              <a:rPr lang="en-IN" dirty="0" err="1"/>
              <a:t>Rating_Categories</a:t>
            </a:r>
            <a:endParaRPr lang="en-IN" dirty="0"/>
          </a:p>
        </p:txBody>
      </p:sp>
      <p:sp>
        <p:nvSpPr>
          <p:cNvPr id="3" name="Content Placeholder 2">
            <a:extLst>
              <a:ext uri="{FF2B5EF4-FFF2-40B4-BE49-F238E27FC236}">
                <a16:creationId xmlns:a16="http://schemas.microsoft.com/office/drawing/2014/main" id="{69AC38F5-DDEF-415C-90CF-0A53C76A5936}"/>
              </a:ext>
            </a:extLst>
          </p:cNvPr>
          <p:cNvSpPr>
            <a:spLocks noGrp="1"/>
          </p:cNvSpPr>
          <p:nvPr>
            <p:ph idx="1"/>
          </p:nvPr>
        </p:nvSpPr>
        <p:spPr/>
        <p:txBody>
          <a:bodyPr/>
          <a:lstStyle/>
          <a:p>
            <a:r>
              <a:rPr lang="en-US" dirty="0"/>
              <a:t>We can infer that "High" rating category have got higher count than the ones with the "Low" category. Meaning, if developers reduce the price of the apps, this is possible that if they incorporate new features into apps, the user will continue to give rating higher than "3.5"</a:t>
            </a:r>
            <a:endParaRPr lang="en-IN" dirty="0"/>
          </a:p>
          <a:p>
            <a:endParaRPr lang="en-IN" dirty="0"/>
          </a:p>
        </p:txBody>
      </p:sp>
      <p:pic>
        <p:nvPicPr>
          <p:cNvPr id="5" name="Picture 4">
            <a:extLst>
              <a:ext uri="{FF2B5EF4-FFF2-40B4-BE49-F238E27FC236}">
                <a16:creationId xmlns:a16="http://schemas.microsoft.com/office/drawing/2014/main" id="{7CAAC548-4A85-4F24-A7C6-D95AB0D69878}"/>
              </a:ext>
            </a:extLst>
          </p:cNvPr>
          <p:cNvPicPr>
            <a:picLocks noChangeAspect="1"/>
          </p:cNvPicPr>
          <p:nvPr/>
        </p:nvPicPr>
        <p:blipFill>
          <a:blip r:embed="rId2"/>
          <a:stretch>
            <a:fillRect/>
          </a:stretch>
        </p:blipFill>
        <p:spPr>
          <a:xfrm>
            <a:off x="3336604" y="3429000"/>
            <a:ext cx="3610479" cy="3600953"/>
          </a:xfrm>
          <a:prstGeom prst="rect">
            <a:avLst/>
          </a:prstGeom>
        </p:spPr>
      </p:pic>
    </p:spTree>
    <p:extLst>
      <p:ext uri="{BB962C8B-B14F-4D97-AF65-F5344CB8AC3E}">
        <p14:creationId xmlns:p14="http://schemas.microsoft.com/office/powerpoint/2010/main" val="567870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13276-A72C-43F8-8212-B3EB0E58DD12}"/>
              </a:ext>
            </a:extLst>
          </p:cNvPr>
          <p:cNvSpPr>
            <a:spLocks noGrp="1"/>
          </p:cNvSpPr>
          <p:nvPr>
            <p:ph type="title"/>
          </p:nvPr>
        </p:nvSpPr>
        <p:spPr/>
        <p:txBody>
          <a:bodyPr>
            <a:noAutofit/>
          </a:bodyPr>
          <a:lstStyle/>
          <a:p>
            <a:r>
              <a:rPr lang="en-IN" sz="3200" b="1" dirty="0"/>
              <a:t>Insights on Graphs for Category App vs Average Rating, Sum of Prices, and Overall Reviews</a:t>
            </a:r>
          </a:p>
        </p:txBody>
      </p:sp>
      <p:sp>
        <p:nvSpPr>
          <p:cNvPr id="3" name="Content Placeholder 2">
            <a:extLst>
              <a:ext uri="{FF2B5EF4-FFF2-40B4-BE49-F238E27FC236}">
                <a16:creationId xmlns:a16="http://schemas.microsoft.com/office/drawing/2014/main" id="{7514EA3A-E72D-4A36-9CC9-B1F69528A5AF}"/>
              </a:ext>
            </a:extLst>
          </p:cNvPr>
          <p:cNvSpPr>
            <a:spLocks noGrp="1"/>
          </p:cNvSpPr>
          <p:nvPr>
            <p:ph idx="1"/>
          </p:nvPr>
        </p:nvSpPr>
        <p:spPr/>
        <p:txBody>
          <a:bodyPr>
            <a:normAutofit fontScale="92500" lnSpcReduction="10000"/>
          </a:bodyPr>
          <a:lstStyle/>
          <a:p>
            <a:r>
              <a:rPr lang="en-US" sz="1800" dirty="0"/>
              <a:t>Plot for Category Apps vs Average Rating</a:t>
            </a:r>
          </a:p>
          <a:p>
            <a:pPr marL="0" indent="0">
              <a:buNone/>
            </a:pPr>
            <a:r>
              <a:rPr lang="en-US" sz="1800" dirty="0"/>
              <a:t>The graph for Category vs Average Rating shows that the category "Events" apps have got an average of '4.419298' Rating</a:t>
            </a:r>
          </a:p>
          <a:p>
            <a:endParaRPr lang="en-US" sz="1800" dirty="0"/>
          </a:p>
          <a:p>
            <a:r>
              <a:rPr lang="en-US" sz="1800" dirty="0"/>
              <a:t>Plot for Category App vs Pricing</a:t>
            </a:r>
          </a:p>
          <a:p>
            <a:pPr marL="0" indent="0">
              <a:buNone/>
            </a:pPr>
            <a:r>
              <a:rPr lang="en-US" sz="1800" dirty="0"/>
              <a:t>The graph for Category vs Pricing shows that all the apps under "Events" category has a total price of '109.99’</a:t>
            </a:r>
          </a:p>
          <a:p>
            <a:endParaRPr lang="en-US" sz="1800" dirty="0"/>
          </a:p>
          <a:p>
            <a:r>
              <a:rPr lang="en-US" sz="1800" dirty="0"/>
              <a:t>Plot for Category Apps vs Reviews</a:t>
            </a:r>
          </a:p>
          <a:p>
            <a:pPr marL="0" indent="0">
              <a:buNone/>
            </a:pPr>
            <a:r>
              <a:rPr lang="en-US" sz="1800" dirty="0"/>
              <a:t>The graph for Category Apps vs average 'Reviews', this category made was less, which was '4.786986' as compared to "Entertainment", which got the "Highest" reviews around '10.611527'</a:t>
            </a:r>
            <a:endParaRPr lang="en-IN" sz="1800" dirty="0"/>
          </a:p>
        </p:txBody>
      </p:sp>
    </p:spTree>
    <p:extLst>
      <p:ext uri="{BB962C8B-B14F-4D97-AF65-F5344CB8AC3E}">
        <p14:creationId xmlns:p14="http://schemas.microsoft.com/office/powerpoint/2010/main" val="3082446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FA04-9815-43B8-88AC-2E408912FA78}"/>
              </a:ext>
            </a:extLst>
          </p:cNvPr>
          <p:cNvSpPr>
            <a:spLocks noGrp="1"/>
          </p:cNvSpPr>
          <p:nvPr>
            <p:ph type="title"/>
          </p:nvPr>
        </p:nvSpPr>
        <p:spPr/>
        <p:txBody>
          <a:bodyPr/>
          <a:lstStyle/>
          <a:p>
            <a:r>
              <a:rPr lang="en-IN" dirty="0"/>
              <a:t>Conclusion: Understanding from EDA</a:t>
            </a:r>
          </a:p>
        </p:txBody>
      </p:sp>
      <p:sp>
        <p:nvSpPr>
          <p:cNvPr id="3" name="Content Placeholder 2">
            <a:extLst>
              <a:ext uri="{FF2B5EF4-FFF2-40B4-BE49-F238E27FC236}">
                <a16:creationId xmlns:a16="http://schemas.microsoft.com/office/drawing/2014/main" id="{7FDC1EC9-2BD9-4C4D-A218-E4A65B00260C}"/>
              </a:ext>
            </a:extLst>
          </p:cNvPr>
          <p:cNvSpPr>
            <a:spLocks noGrp="1"/>
          </p:cNvSpPr>
          <p:nvPr>
            <p:ph idx="1"/>
          </p:nvPr>
        </p:nvSpPr>
        <p:spPr/>
        <p:txBody>
          <a:bodyPr>
            <a:noAutofit/>
          </a:bodyPr>
          <a:lstStyle/>
          <a:p>
            <a:pPr marL="0" indent="0">
              <a:buNone/>
            </a:pPr>
            <a:r>
              <a:rPr lang="en-US" dirty="0"/>
              <a:t>A. </a:t>
            </a:r>
            <a:r>
              <a:rPr lang="en-US" dirty="0" err="1"/>
              <a:t>Rating_Category</a:t>
            </a:r>
            <a:r>
              <a:rPr lang="en-US" dirty="0"/>
              <a:t> with Top 3 Highly-Rated Apps</a:t>
            </a:r>
          </a:p>
          <a:p>
            <a:r>
              <a:rPr lang="en-US" dirty="0"/>
              <a:t>The apps from categories such as Events, the sum of price of apps under this category was 109.99, is highly rated with 4.41 an average rating and Average Reviews - 4.79</a:t>
            </a:r>
          </a:p>
          <a:p>
            <a:r>
              <a:rPr lang="en-US" dirty="0"/>
              <a:t>The second is Education, the sum of price of apps under this category was 17.96, had the second highest average rating of 4.386 and Average Reviews - 9.489</a:t>
            </a:r>
          </a:p>
          <a:p>
            <a:r>
              <a:rPr lang="en-US" dirty="0" err="1"/>
              <a:t>Art_and_Design</a:t>
            </a:r>
            <a:r>
              <a:rPr lang="en-US" dirty="0"/>
              <a:t>, the sum of price of apps under this category was 5.97 only, this category app got </a:t>
            </a:r>
            <a:r>
              <a:rPr lang="en-US" dirty="0" err="1"/>
              <a:t>got</a:t>
            </a:r>
            <a:r>
              <a:rPr lang="en-US" dirty="0"/>
              <a:t> the third highest average rating of 4.358 and Average Reviews - 6.554</a:t>
            </a:r>
          </a:p>
          <a:p>
            <a:endParaRPr lang="en-US" sz="1800" dirty="0"/>
          </a:p>
        </p:txBody>
      </p:sp>
    </p:spTree>
    <p:extLst>
      <p:ext uri="{BB962C8B-B14F-4D97-AF65-F5344CB8AC3E}">
        <p14:creationId xmlns:p14="http://schemas.microsoft.com/office/powerpoint/2010/main" val="3255520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A63A-4065-443F-9043-491FF1A95A84}"/>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14C5D482-B487-4588-A507-C04A656FA5EF}"/>
              </a:ext>
            </a:extLst>
          </p:cNvPr>
          <p:cNvSpPr>
            <a:spLocks noGrp="1"/>
          </p:cNvSpPr>
          <p:nvPr>
            <p:ph idx="1"/>
          </p:nvPr>
        </p:nvSpPr>
        <p:spPr/>
        <p:txBody>
          <a:bodyPr/>
          <a:lstStyle/>
          <a:p>
            <a:pPr marL="0" indent="0">
              <a:buNone/>
            </a:pPr>
            <a:r>
              <a:rPr lang="en-US" dirty="0"/>
              <a:t>B. </a:t>
            </a:r>
            <a:r>
              <a:rPr lang="en-US" dirty="0" err="1"/>
              <a:t>Rating_Category</a:t>
            </a:r>
            <a:r>
              <a:rPr lang="en-US" dirty="0"/>
              <a:t> with Top 3 Costly App Categories</a:t>
            </a:r>
          </a:p>
          <a:p>
            <a:r>
              <a:rPr lang="en-US" dirty="0"/>
              <a:t>Finance, the costliest app category with the sum of price of 2900.83 got an average rating of 4.137 and Average Reviews - 6.179</a:t>
            </a:r>
          </a:p>
          <a:p>
            <a:r>
              <a:rPr lang="en-US" dirty="0"/>
              <a:t>Family, the second costliest app category with the sum of the price of 2380.91 got an average rating of 4.203 and Average Reviews - 6.835</a:t>
            </a:r>
          </a:p>
          <a:p>
            <a:r>
              <a:rPr lang="en-US" dirty="0"/>
              <a:t>Lifestyle, the third costliest app category with the sum of the price of 2353.39 got an average rating of 4.132 and Average Reviews - 5.827</a:t>
            </a:r>
          </a:p>
          <a:p>
            <a:endParaRPr lang="en-IN" dirty="0"/>
          </a:p>
        </p:txBody>
      </p:sp>
    </p:spTree>
    <p:extLst>
      <p:ext uri="{BB962C8B-B14F-4D97-AF65-F5344CB8AC3E}">
        <p14:creationId xmlns:p14="http://schemas.microsoft.com/office/powerpoint/2010/main" val="3595500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A94DD-2AD5-49A9-8EBF-FB90D4C36813}"/>
              </a:ext>
            </a:extLst>
          </p:cNvPr>
          <p:cNvSpPr>
            <a:spLocks noGrp="1"/>
          </p:cNvSpPr>
          <p:nvPr>
            <p:ph type="title"/>
          </p:nvPr>
        </p:nvSpPr>
        <p:spPr/>
        <p:txBody>
          <a:bodyPr/>
          <a:lstStyle/>
          <a:p>
            <a:r>
              <a:rPr lang="en-IN" dirty="0"/>
              <a:t>Continue…</a:t>
            </a:r>
          </a:p>
        </p:txBody>
      </p:sp>
      <p:sp>
        <p:nvSpPr>
          <p:cNvPr id="3" name="Content Placeholder 2">
            <a:extLst>
              <a:ext uri="{FF2B5EF4-FFF2-40B4-BE49-F238E27FC236}">
                <a16:creationId xmlns:a16="http://schemas.microsoft.com/office/drawing/2014/main" id="{CFB71AE1-7702-4060-BB9E-AD5590F188C0}"/>
              </a:ext>
            </a:extLst>
          </p:cNvPr>
          <p:cNvSpPr>
            <a:spLocks noGrp="1"/>
          </p:cNvSpPr>
          <p:nvPr>
            <p:ph idx="1"/>
          </p:nvPr>
        </p:nvSpPr>
        <p:spPr/>
        <p:txBody>
          <a:bodyPr/>
          <a:lstStyle/>
          <a:p>
            <a:pPr marL="0" indent="0">
              <a:buNone/>
            </a:pPr>
            <a:r>
              <a:rPr lang="en-US" dirty="0"/>
              <a:t>C. </a:t>
            </a:r>
            <a:r>
              <a:rPr lang="en-US" dirty="0" err="1"/>
              <a:t>Rating_Category</a:t>
            </a:r>
            <a:r>
              <a:rPr lang="en-US" dirty="0"/>
              <a:t> with High Reviews App Categories</a:t>
            </a:r>
          </a:p>
          <a:p>
            <a:r>
              <a:rPr lang="en-US" dirty="0"/>
              <a:t>Entertainment, the app category with the highest average reviews of 10.6, got an average rating of 4.15 and the sum of price of apps under this category was 2.99 only</a:t>
            </a:r>
          </a:p>
          <a:p>
            <a:r>
              <a:rPr lang="en-US" dirty="0"/>
              <a:t>Game, the app category with the second highest average reviews of 10.09, got an average rating of 4.27 and the sum of price of apps under this category was 279.34</a:t>
            </a:r>
          </a:p>
          <a:p>
            <a:r>
              <a:rPr lang="en-US" dirty="0"/>
              <a:t>Education, the app category with the third highest average reviews of 10.09, got an average rating of 4.86 and the sum of price of apps under this category was 17.96 only</a:t>
            </a:r>
          </a:p>
          <a:p>
            <a:endParaRPr lang="en-IN" dirty="0"/>
          </a:p>
        </p:txBody>
      </p:sp>
    </p:spTree>
    <p:extLst>
      <p:ext uri="{BB962C8B-B14F-4D97-AF65-F5344CB8AC3E}">
        <p14:creationId xmlns:p14="http://schemas.microsoft.com/office/powerpoint/2010/main" val="3182726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7F82-6645-48CE-844D-CB92FE83DF66}"/>
              </a:ext>
            </a:extLst>
          </p:cNvPr>
          <p:cNvSpPr>
            <a:spLocks noGrp="1"/>
          </p:cNvSpPr>
          <p:nvPr>
            <p:ph type="title"/>
          </p:nvPr>
        </p:nvSpPr>
        <p:spPr/>
        <p:txBody>
          <a:bodyPr>
            <a:normAutofit fontScale="90000"/>
          </a:bodyPr>
          <a:lstStyle/>
          <a:p>
            <a:r>
              <a:rPr lang="en-IN" b="1" dirty="0"/>
              <a:t>UNDERSTANDING FROM MODEL SCORES</a:t>
            </a:r>
            <a:r>
              <a:rPr lang="en-IN" b="1" dirty="0">
                <a:hlinkClick r:id="rId2"/>
              </a:rPr>
              <a:t>¶</a:t>
            </a:r>
            <a:br>
              <a:rPr lang="en-IN" b="1" dirty="0"/>
            </a:br>
            <a:endParaRPr lang="en-IN" dirty="0"/>
          </a:p>
        </p:txBody>
      </p:sp>
      <p:sp>
        <p:nvSpPr>
          <p:cNvPr id="3" name="Content Placeholder 2">
            <a:extLst>
              <a:ext uri="{FF2B5EF4-FFF2-40B4-BE49-F238E27FC236}">
                <a16:creationId xmlns:a16="http://schemas.microsoft.com/office/drawing/2014/main" id="{38CD7AA9-992F-4D2E-9232-06623C472AEB}"/>
              </a:ext>
            </a:extLst>
          </p:cNvPr>
          <p:cNvSpPr>
            <a:spLocks noGrp="1"/>
          </p:cNvSpPr>
          <p:nvPr>
            <p:ph idx="1"/>
          </p:nvPr>
        </p:nvSpPr>
        <p:spPr/>
        <p:txBody>
          <a:bodyPr/>
          <a:lstStyle/>
          <a:p>
            <a:r>
              <a:rPr lang="en-US" dirty="0"/>
              <a:t>The model is not performing better. But still, from RMSE value of 0.282, the less errors can be seen</a:t>
            </a:r>
          </a:p>
          <a:p>
            <a:r>
              <a:rPr lang="en-US" dirty="0"/>
              <a:t>The value for Adjusted R2 is just 22%</a:t>
            </a:r>
          </a:p>
          <a:p>
            <a:endParaRPr lang="en-IN" dirty="0"/>
          </a:p>
          <a:p>
            <a:pPr marL="0" indent="0">
              <a:buNone/>
            </a:pPr>
            <a:r>
              <a:rPr lang="en-US" dirty="0"/>
              <a:t>Here, we need more data to predict the overall success of the apps in the app store. Developers thinking of incorporating more features into apps can help predict the </a:t>
            </a:r>
            <a:r>
              <a:rPr lang="en-US" dirty="0" err="1"/>
              <a:t>rating_category</a:t>
            </a:r>
            <a:r>
              <a:rPr lang="en-US" dirty="0"/>
              <a:t>.</a:t>
            </a:r>
          </a:p>
          <a:p>
            <a:pPr marL="0" indent="0">
              <a:buNone/>
            </a:pPr>
            <a:endParaRPr lang="en-US" dirty="0"/>
          </a:p>
          <a:p>
            <a:pPr marL="0" indent="0">
              <a:buNone/>
            </a:pPr>
            <a:r>
              <a:rPr lang="en-US" dirty="0"/>
              <a:t>Hence, given Log Transformation </a:t>
            </a:r>
            <a:r>
              <a:rPr lang="en-US" dirty="0" err="1"/>
              <a:t>does'nt</a:t>
            </a:r>
            <a:r>
              <a:rPr lang="en-US" dirty="0"/>
              <a:t> seem to be adding much value, so raw data to be used for further analysis</a:t>
            </a:r>
            <a:endParaRPr lang="en-IN" dirty="0"/>
          </a:p>
        </p:txBody>
      </p:sp>
    </p:spTree>
    <p:extLst>
      <p:ext uri="{BB962C8B-B14F-4D97-AF65-F5344CB8AC3E}">
        <p14:creationId xmlns:p14="http://schemas.microsoft.com/office/powerpoint/2010/main" val="625566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91086-2D62-4DC0-9D09-FB6A7C268B57}"/>
              </a:ext>
            </a:extLst>
          </p:cNvPr>
          <p:cNvSpPr>
            <a:spLocks noGrp="1"/>
          </p:cNvSpPr>
          <p:nvPr>
            <p:ph type="title"/>
          </p:nvPr>
        </p:nvSpPr>
        <p:spPr/>
        <p:txBody>
          <a:bodyPr/>
          <a:lstStyle/>
          <a:p>
            <a:r>
              <a:rPr lang="en-IN" dirty="0"/>
              <a:t>SUGGESTIONS TO APP DEVELOPERS</a:t>
            </a:r>
          </a:p>
        </p:txBody>
      </p:sp>
      <p:sp>
        <p:nvSpPr>
          <p:cNvPr id="3" name="Content Placeholder 2">
            <a:extLst>
              <a:ext uri="{FF2B5EF4-FFF2-40B4-BE49-F238E27FC236}">
                <a16:creationId xmlns:a16="http://schemas.microsoft.com/office/drawing/2014/main" id="{854CBC18-EE8D-4CEF-8A5D-089E6D134B8E}"/>
              </a:ext>
            </a:extLst>
          </p:cNvPr>
          <p:cNvSpPr>
            <a:spLocks noGrp="1"/>
          </p:cNvSpPr>
          <p:nvPr>
            <p:ph idx="1"/>
          </p:nvPr>
        </p:nvSpPr>
        <p:spPr/>
        <p:txBody>
          <a:bodyPr/>
          <a:lstStyle/>
          <a:p>
            <a:r>
              <a:rPr lang="en-US" dirty="0"/>
              <a:t>Keeping the price range low for apps even after incorporating the new features into app will continue the rating category of apps above 3.5. </a:t>
            </a:r>
          </a:p>
          <a:p>
            <a:endParaRPr lang="en-US" dirty="0"/>
          </a:p>
          <a:p>
            <a:r>
              <a:rPr lang="en-US" dirty="0"/>
              <a:t>Education is second highly rated and third highly reviewed and this category app will boom the market, so suggestion is to keep updating the features of this category apps with low price range.</a:t>
            </a:r>
            <a:endParaRPr lang="en-IN" dirty="0"/>
          </a:p>
        </p:txBody>
      </p:sp>
    </p:spTree>
    <p:extLst>
      <p:ext uri="{BB962C8B-B14F-4D97-AF65-F5344CB8AC3E}">
        <p14:creationId xmlns:p14="http://schemas.microsoft.com/office/powerpoint/2010/main" val="4188076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D656-65D2-4DFB-A51D-6C396D904083}"/>
              </a:ext>
            </a:extLst>
          </p:cNvPr>
          <p:cNvSpPr>
            <a:spLocks noGrp="1"/>
          </p:cNvSpPr>
          <p:nvPr>
            <p:ph type="title"/>
          </p:nvPr>
        </p:nvSpPr>
        <p:spPr/>
        <p:txBody>
          <a:bodyPr>
            <a:normAutofit/>
          </a:bodyPr>
          <a:lstStyle/>
          <a:p>
            <a:r>
              <a:rPr lang="en-US" b="1" dirty="0"/>
              <a:t>STAR  FORMAT: Google App Store: App Data Project</a:t>
            </a:r>
            <a:endParaRPr lang="en-IN" b="1" dirty="0"/>
          </a:p>
        </p:txBody>
      </p:sp>
      <p:sp>
        <p:nvSpPr>
          <p:cNvPr id="3" name="Content Placeholder 2">
            <a:extLst>
              <a:ext uri="{FF2B5EF4-FFF2-40B4-BE49-F238E27FC236}">
                <a16:creationId xmlns:a16="http://schemas.microsoft.com/office/drawing/2014/main" id="{FB3F8A9B-9153-4A3E-BDBD-E04F2434FF7C}"/>
              </a:ext>
            </a:extLst>
          </p:cNvPr>
          <p:cNvSpPr>
            <a:spLocks noGrp="1"/>
          </p:cNvSpPr>
          <p:nvPr>
            <p:ph idx="1"/>
          </p:nvPr>
        </p:nvSpPr>
        <p:spPr/>
        <p:txBody>
          <a:bodyPr>
            <a:normAutofit/>
          </a:bodyPr>
          <a:lstStyle/>
          <a:p>
            <a:r>
              <a:rPr lang="en-US" dirty="0"/>
              <a:t>Situation -  App developers want to know the predict success of the collected data their apps on the Google app store</a:t>
            </a:r>
          </a:p>
          <a:p>
            <a:r>
              <a:rPr lang="en-US" dirty="0"/>
              <a:t>Task - To investigate "App Ratings" are provided by the customers through EDA on attributes like App Category, Reviews, Installs, and so on</a:t>
            </a:r>
          </a:p>
          <a:p>
            <a:pPr marL="0" indent="0">
              <a:buNone/>
            </a:pPr>
            <a:endParaRPr lang="en-US" dirty="0"/>
          </a:p>
          <a:p>
            <a:r>
              <a:rPr lang="en-US" dirty="0"/>
              <a:t>4D Framework:</a:t>
            </a:r>
          </a:p>
          <a:p>
            <a:r>
              <a:rPr lang="en-US" dirty="0"/>
              <a:t>Part - 1 - Data</a:t>
            </a:r>
          </a:p>
          <a:p>
            <a:r>
              <a:rPr lang="en-US" dirty="0"/>
              <a:t>Part - 2 - Descriptive Analysis</a:t>
            </a:r>
          </a:p>
          <a:p>
            <a:r>
              <a:rPr lang="en-US" dirty="0"/>
              <a:t>Part - 3 - Data Modeling</a:t>
            </a:r>
          </a:p>
          <a:p>
            <a:r>
              <a:rPr lang="en-US" dirty="0"/>
              <a:t>Part 4 – Deploy the Model</a:t>
            </a:r>
            <a:endParaRPr lang="en-IN" dirty="0"/>
          </a:p>
        </p:txBody>
      </p:sp>
    </p:spTree>
    <p:extLst>
      <p:ext uri="{BB962C8B-B14F-4D97-AF65-F5344CB8AC3E}">
        <p14:creationId xmlns:p14="http://schemas.microsoft.com/office/powerpoint/2010/main" val="725033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CC9711-8DF2-41E7-8530-8EBC4A452E4D}"/>
              </a:ext>
            </a:extLst>
          </p:cNvPr>
          <p:cNvSpPr>
            <a:spLocks noGrp="1"/>
          </p:cNvSpPr>
          <p:nvPr>
            <p:ph idx="1"/>
          </p:nvPr>
        </p:nvSpPr>
        <p:spPr>
          <a:xfrm>
            <a:off x="1295401" y="1457739"/>
            <a:ext cx="9601196" cy="4585252"/>
          </a:xfrm>
        </p:spPr>
        <p:txBody>
          <a:bodyPr>
            <a:normAutofit fontScale="47500" lnSpcReduction="20000"/>
          </a:bodyPr>
          <a:lstStyle/>
          <a:p>
            <a:pPr marL="0" indent="0">
              <a:buNone/>
            </a:pPr>
            <a:r>
              <a:rPr lang="en-US" dirty="0"/>
              <a:t>We will focus mainly on the above three D- frameworks:</a:t>
            </a:r>
          </a:p>
          <a:p>
            <a:pPr marL="0" indent="0">
              <a:buNone/>
            </a:pPr>
            <a:endParaRPr lang="en-US" sz="4000" dirty="0"/>
          </a:p>
          <a:p>
            <a:pPr marL="0" indent="0">
              <a:buNone/>
            </a:pPr>
            <a:r>
              <a:rPr lang="en-US" sz="4000" dirty="0"/>
              <a:t>1 - Data</a:t>
            </a:r>
          </a:p>
          <a:p>
            <a:r>
              <a:rPr lang="en-US" sz="4000" dirty="0"/>
              <a:t>Data Comprises: We have the data from the of the dataset for app store such as different category apps, type of app, ratings, reviews, size of an app, installs made so far, and price of each app category</a:t>
            </a:r>
          </a:p>
          <a:p>
            <a:endParaRPr lang="en-US" sz="4000" dirty="0"/>
          </a:p>
          <a:p>
            <a:pPr marL="0" indent="0">
              <a:buNone/>
            </a:pPr>
            <a:r>
              <a:rPr lang="en-US" sz="4000" dirty="0"/>
              <a:t>2 - Descriptive Analysis </a:t>
            </a:r>
          </a:p>
          <a:p>
            <a:r>
              <a:rPr lang="en-US" sz="4000" dirty="0"/>
              <a:t>Data cleaning </a:t>
            </a:r>
          </a:p>
          <a:p>
            <a:r>
              <a:rPr lang="en-US" sz="4000" dirty="0"/>
              <a:t>Analysis of Overall “User Ratings” on app in the app store </a:t>
            </a:r>
          </a:p>
          <a:p>
            <a:r>
              <a:rPr lang="en-US" sz="4000" dirty="0"/>
              <a:t>Data Standardization</a:t>
            </a:r>
          </a:p>
          <a:p>
            <a:r>
              <a:rPr lang="en-US" sz="4000" dirty="0"/>
              <a:t>Visualization of average rating for different category apps in the app store</a:t>
            </a:r>
          </a:p>
          <a:p>
            <a:r>
              <a:rPr lang="en-US" sz="4000" dirty="0"/>
              <a:t>Descriptive Analysis - "Summarizing via Visualization"</a:t>
            </a:r>
          </a:p>
          <a:p>
            <a:endParaRPr lang="en-US" dirty="0"/>
          </a:p>
        </p:txBody>
      </p:sp>
    </p:spTree>
    <p:extLst>
      <p:ext uri="{BB962C8B-B14F-4D97-AF65-F5344CB8AC3E}">
        <p14:creationId xmlns:p14="http://schemas.microsoft.com/office/powerpoint/2010/main" val="1315301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D87458-CCD0-4F1A-B32D-270ACE536FFD}"/>
              </a:ext>
            </a:extLst>
          </p:cNvPr>
          <p:cNvSpPr>
            <a:spLocks noGrp="1"/>
          </p:cNvSpPr>
          <p:nvPr>
            <p:ph idx="1"/>
          </p:nvPr>
        </p:nvSpPr>
        <p:spPr/>
        <p:txBody>
          <a:bodyPr/>
          <a:lstStyle/>
          <a:p>
            <a:r>
              <a:rPr lang="en-US" dirty="0"/>
              <a:t>3 - Data Modeling</a:t>
            </a:r>
          </a:p>
          <a:p>
            <a:pPr marL="0" indent="0">
              <a:buNone/>
            </a:pPr>
            <a:r>
              <a:rPr lang="en-US" dirty="0"/>
              <a:t>Building a model by splitting the data into Train (X as Reviews at first analysis, then all the columns in the second phase of analysis) as Test while keeping the Rating Category as the target variable</a:t>
            </a:r>
            <a:endParaRPr lang="en-IN" dirty="0"/>
          </a:p>
          <a:p>
            <a:r>
              <a:rPr lang="en-US" dirty="0"/>
              <a:t>Results - Overall "User Ratings" to apps provided by the customers based on App Category, Price, and Reviews</a:t>
            </a:r>
            <a:endParaRPr lang="en-IN" dirty="0"/>
          </a:p>
        </p:txBody>
      </p:sp>
    </p:spTree>
    <p:extLst>
      <p:ext uri="{BB962C8B-B14F-4D97-AF65-F5344CB8AC3E}">
        <p14:creationId xmlns:p14="http://schemas.microsoft.com/office/powerpoint/2010/main" val="380029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9A9A6-C26E-40B7-BBA2-B93FE8FFDE48}"/>
              </a:ext>
            </a:extLst>
          </p:cNvPr>
          <p:cNvSpPr>
            <a:spLocks noGrp="1"/>
          </p:cNvSpPr>
          <p:nvPr>
            <p:ph type="title"/>
          </p:nvPr>
        </p:nvSpPr>
        <p:spPr/>
        <p:txBody>
          <a:bodyPr/>
          <a:lstStyle/>
          <a:p>
            <a:r>
              <a:rPr lang="en-IN" dirty="0"/>
              <a:t>Ratings For All Category Apps</a:t>
            </a:r>
          </a:p>
        </p:txBody>
      </p:sp>
      <p:sp>
        <p:nvSpPr>
          <p:cNvPr id="9" name="Content Placeholder 8">
            <a:extLst>
              <a:ext uri="{FF2B5EF4-FFF2-40B4-BE49-F238E27FC236}">
                <a16:creationId xmlns:a16="http://schemas.microsoft.com/office/drawing/2014/main" id="{C0BED3DA-A173-4BB2-B90F-FB0B7BB2C6DB}"/>
              </a:ext>
            </a:extLst>
          </p:cNvPr>
          <p:cNvSpPr>
            <a:spLocks noGrp="1"/>
          </p:cNvSpPr>
          <p:nvPr>
            <p:ph idx="1"/>
          </p:nvPr>
        </p:nvSpPr>
        <p:spPr/>
        <p:txBody>
          <a:bodyPr>
            <a:normAutofit/>
          </a:bodyPr>
          <a:lstStyle/>
          <a:p>
            <a:pPr marL="0" indent="0">
              <a:buNone/>
            </a:pPr>
            <a:r>
              <a:rPr lang="en-IN" sz="1800" dirty="0"/>
              <a:t>It was observed that the median of Ratings were observed as 4.3. The frequency for 4.4. rating was the highest. We inferred that mode is to the right of the mean (which was 4.19) and the hence, the “</a:t>
            </a:r>
            <a:r>
              <a:rPr lang="en-IN" sz="1800" dirty="0" err="1"/>
              <a:t>Displot</a:t>
            </a:r>
            <a:r>
              <a:rPr lang="en-IN" sz="1800" dirty="0"/>
              <a:t>” for ‘Rating’ was right skewed with a skewness of ‘0.596</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IN" sz="1600" dirty="0"/>
          </a:p>
          <a:p>
            <a:endParaRPr lang="en-IN" sz="1400" dirty="0"/>
          </a:p>
          <a:p>
            <a:endParaRPr lang="en-IN" sz="1400" dirty="0"/>
          </a:p>
        </p:txBody>
      </p:sp>
      <p:pic>
        <p:nvPicPr>
          <p:cNvPr id="10" name="Content Placeholder 7">
            <a:extLst>
              <a:ext uri="{FF2B5EF4-FFF2-40B4-BE49-F238E27FC236}">
                <a16:creationId xmlns:a16="http://schemas.microsoft.com/office/drawing/2014/main" id="{A64F5E42-A9C5-4654-BC9B-CE947C30ED29}"/>
              </a:ext>
            </a:extLst>
          </p:cNvPr>
          <p:cNvPicPr>
            <a:picLocks noChangeAspect="1"/>
          </p:cNvPicPr>
          <p:nvPr/>
        </p:nvPicPr>
        <p:blipFill>
          <a:blip r:embed="rId2"/>
          <a:stretch>
            <a:fillRect/>
          </a:stretch>
        </p:blipFill>
        <p:spPr>
          <a:xfrm>
            <a:off x="1715268" y="3085574"/>
            <a:ext cx="7328846" cy="3772426"/>
          </a:xfrm>
          <a:prstGeom prst="rect">
            <a:avLst/>
          </a:prstGeom>
        </p:spPr>
      </p:pic>
      <p:sp>
        <p:nvSpPr>
          <p:cNvPr id="11" name="Rectangle 2">
            <a:extLst>
              <a:ext uri="{FF2B5EF4-FFF2-40B4-BE49-F238E27FC236}">
                <a16:creationId xmlns:a16="http://schemas.microsoft.com/office/drawing/2014/main" id="{F5504534-6E03-4713-B54C-77D561F70E5E}"/>
              </a:ext>
            </a:extLst>
          </p:cNvPr>
          <p:cNvSpPr>
            <a:spLocks noChangeArrowheads="1"/>
          </p:cNvSpPr>
          <p:nvPr/>
        </p:nvSpPr>
        <p:spPr bwMode="auto">
          <a:xfrm>
            <a:off x="636104" y="137173"/>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432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57ED4-F972-4F4D-AE25-3F58F1E36B68}"/>
              </a:ext>
            </a:extLst>
          </p:cNvPr>
          <p:cNvSpPr>
            <a:spLocks noGrp="1"/>
          </p:cNvSpPr>
          <p:nvPr>
            <p:ph type="title"/>
          </p:nvPr>
        </p:nvSpPr>
        <p:spPr/>
        <p:txBody>
          <a:bodyPr/>
          <a:lstStyle/>
          <a:p>
            <a:r>
              <a:rPr lang="en-IN" dirty="0"/>
              <a:t>Rating Boxplot With No Outliers</a:t>
            </a:r>
          </a:p>
        </p:txBody>
      </p:sp>
      <p:sp>
        <p:nvSpPr>
          <p:cNvPr id="3" name="Content Placeholder 2">
            <a:extLst>
              <a:ext uri="{FF2B5EF4-FFF2-40B4-BE49-F238E27FC236}">
                <a16:creationId xmlns:a16="http://schemas.microsoft.com/office/drawing/2014/main" id="{41499BEB-F71E-44CA-B0F3-6E72799FF177}"/>
              </a:ext>
            </a:extLst>
          </p:cNvPr>
          <p:cNvSpPr>
            <a:spLocks noGrp="1"/>
          </p:cNvSpPr>
          <p:nvPr>
            <p:ph idx="1"/>
          </p:nvPr>
        </p:nvSpPr>
        <p:spPr/>
        <p:txBody>
          <a:bodyPr>
            <a:normAutofit/>
          </a:bodyPr>
          <a:lstStyle/>
          <a:p>
            <a:pPr marL="0" indent="0">
              <a:buNone/>
            </a:pPr>
            <a:r>
              <a:rPr lang="en-IN" sz="1800" dirty="0"/>
              <a:t>After removing an outlier, a clear boxplot with no outlier presence was obtained, the true values or the ratings were between 1 and 5. The most of the ratings were between 4.0 and 4.5, where the median lies in the boxplot below. Also, some of the ratings were between 1.0 and 3.0</a:t>
            </a:r>
          </a:p>
          <a:p>
            <a:endParaRPr lang="en-IN" sz="1800" dirty="0"/>
          </a:p>
        </p:txBody>
      </p:sp>
      <p:pic>
        <p:nvPicPr>
          <p:cNvPr id="4" name="Picture 3">
            <a:extLst>
              <a:ext uri="{FF2B5EF4-FFF2-40B4-BE49-F238E27FC236}">
                <a16:creationId xmlns:a16="http://schemas.microsoft.com/office/drawing/2014/main" id="{C344D206-7E35-4290-9204-A79E06BE11E8}"/>
              </a:ext>
            </a:extLst>
          </p:cNvPr>
          <p:cNvPicPr>
            <a:picLocks noChangeAspect="1"/>
          </p:cNvPicPr>
          <p:nvPr/>
        </p:nvPicPr>
        <p:blipFill>
          <a:blip r:embed="rId2"/>
          <a:stretch>
            <a:fillRect/>
          </a:stretch>
        </p:blipFill>
        <p:spPr>
          <a:xfrm>
            <a:off x="2478156" y="3429000"/>
            <a:ext cx="6095999" cy="3055443"/>
          </a:xfrm>
          <a:prstGeom prst="rect">
            <a:avLst/>
          </a:prstGeom>
        </p:spPr>
      </p:pic>
    </p:spTree>
    <p:extLst>
      <p:ext uri="{BB962C8B-B14F-4D97-AF65-F5344CB8AC3E}">
        <p14:creationId xmlns:p14="http://schemas.microsoft.com/office/powerpoint/2010/main" val="1863146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FAA2-82F6-4AA8-8B68-5008093AB806}"/>
              </a:ext>
            </a:extLst>
          </p:cNvPr>
          <p:cNvSpPr>
            <a:spLocks noGrp="1"/>
          </p:cNvSpPr>
          <p:nvPr>
            <p:ph type="title"/>
          </p:nvPr>
        </p:nvSpPr>
        <p:spPr/>
        <p:txBody>
          <a:bodyPr/>
          <a:lstStyle/>
          <a:p>
            <a:r>
              <a:rPr lang="en-IN" dirty="0"/>
              <a:t>Rating Category: Histogram</a:t>
            </a:r>
          </a:p>
        </p:txBody>
      </p:sp>
      <p:sp>
        <p:nvSpPr>
          <p:cNvPr id="3" name="Content Placeholder 2">
            <a:extLst>
              <a:ext uri="{FF2B5EF4-FFF2-40B4-BE49-F238E27FC236}">
                <a16:creationId xmlns:a16="http://schemas.microsoft.com/office/drawing/2014/main" id="{D30D8925-4C4F-4CF6-867E-77D691350B64}"/>
              </a:ext>
            </a:extLst>
          </p:cNvPr>
          <p:cNvSpPr>
            <a:spLocks noGrp="1"/>
          </p:cNvSpPr>
          <p:nvPr>
            <p:ph idx="1"/>
          </p:nvPr>
        </p:nvSpPr>
        <p:spPr/>
        <p:txBody>
          <a:bodyPr>
            <a:normAutofit/>
          </a:bodyPr>
          <a:lstStyle/>
          <a:p>
            <a:pPr marL="0" indent="0">
              <a:buNone/>
            </a:pPr>
            <a:r>
              <a:rPr lang="en-IN" sz="1800" dirty="0"/>
              <a:t>The below histogram shows that the “</a:t>
            </a:r>
            <a:r>
              <a:rPr lang="en-US" sz="1800" dirty="0"/>
              <a:t>Rating Category" is at peak between 4.0 and 4.5. However, to get more clear picture of which rating either lesser than 3.5 or greater than 3.5 is given for apps on Google App Store</a:t>
            </a:r>
            <a:endParaRPr lang="en-IN" sz="1800" dirty="0"/>
          </a:p>
          <a:p>
            <a:pPr marL="0" indent="0">
              <a:buNone/>
            </a:pPr>
            <a:endParaRPr lang="en-IN" sz="1800" dirty="0"/>
          </a:p>
        </p:txBody>
      </p:sp>
      <p:pic>
        <p:nvPicPr>
          <p:cNvPr id="4" name="Picture 3">
            <a:extLst>
              <a:ext uri="{FF2B5EF4-FFF2-40B4-BE49-F238E27FC236}">
                <a16:creationId xmlns:a16="http://schemas.microsoft.com/office/drawing/2014/main" id="{F03539AB-B98E-4AC5-982F-E193021FEB4C}"/>
              </a:ext>
            </a:extLst>
          </p:cNvPr>
          <p:cNvPicPr>
            <a:picLocks noChangeAspect="1"/>
          </p:cNvPicPr>
          <p:nvPr/>
        </p:nvPicPr>
        <p:blipFill>
          <a:blip r:embed="rId2"/>
          <a:stretch>
            <a:fillRect/>
          </a:stretch>
        </p:blipFill>
        <p:spPr>
          <a:xfrm>
            <a:off x="3322271" y="3114270"/>
            <a:ext cx="5106112" cy="3287979"/>
          </a:xfrm>
          <a:prstGeom prst="rect">
            <a:avLst/>
          </a:prstGeom>
        </p:spPr>
      </p:pic>
    </p:spTree>
    <p:extLst>
      <p:ext uri="{BB962C8B-B14F-4D97-AF65-F5344CB8AC3E}">
        <p14:creationId xmlns:p14="http://schemas.microsoft.com/office/powerpoint/2010/main" val="137417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2DDD-4878-43BB-A3A0-6764E34DEED4}"/>
              </a:ext>
            </a:extLst>
          </p:cNvPr>
          <p:cNvSpPr>
            <a:spLocks noGrp="1"/>
          </p:cNvSpPr>
          <p:nvPr>
            <p:ph type="title"/>
          </p:nvPr>
        </p:nvSpPr>
        <p:spPr>
          <a:xfrm>
            <a:off x="838200" y="365125"/>
            <a:ext cx="10515600" cy="840823"/>
          </a:xfrm>
        </p:spPr>
        <p:txBody>
          <a:bodyPr/>
          <a:lstStyle/>
          <a:p>
            <a:r>
              <a:rPr lang="en-IN" dirty="0"/>
              <a:t>Category-Wise-Rating</a:t>
            </a:r>
          </a:p>
        </p:txBody>
      </p:sp>
      <p:sp>
        <p:nvSpPr>
          <p:cNvPr id="3" name="Content Placeholder 2">
            <a:extLst>
              <a:ext uri="{FF2B5EF4-FFF2-40B4-BE49-F238E27FC236}">
                <a16:creationId xmlns:a16="http://schemas.microsoft.com/office/drawing/2014/main" id="{0D5632BA-E3F1-4FDD-A564-185DE456D7FB}"/>
              </a:ext>
            </a:extLst>
          </p:cNvPr>
          <p:cNvSpPr>
            <a:spLocks noGrp="1"/>
          </p:cNvSpPr>
          <p:nvPr>
            <p:ph idx="1"/>
          </p:nvPr>
        </p:nvSpPr>
        <p:spPr>
          <a:xfrm>
            <a:off x="838200" y="1444487"/>
            <a:ext cx="10515600" cy="4732476"/>
          </a:xfrm>
        </p:spPr>
        <p:txBody>
          <a:bodyPr>
            <a:normAutofit/>
          </a:bodyPr>
          <a:lstStyle/>
          <a:p>
            <a:r>
              <a:rPr lang="en-US" sz="1800" dirty="0"/>
              <a:t> The "Events" category apps got the rating between 4.40 to 5 (above we got was 4.419) - Sum of price of all apps under Events category - 109.99</a:t>
            </a:r>
          </a:p>
          <a:p>
            <a:r>
              <a:rPr lang="en-US" sz="1800" dirty="0"/>
              <a:t>The second highest is "Education" with rating between 4.35 to 4.40 (we got it as 4.38) - Sum of price of all apps under Education category- 17.96</a:t>
            </a:r>
          </a:p>
          <a:p>
            <a:r>
              <a:rPr lang="en-US" sz="1800" dirty="0"/>
              <a:t>The third highest is "</a:t>
            </a:r>
            <a:r>
              <a:rPr lang="en-US" sz="1800" dirty="0" err="1"/>
              <a:t>Art_and_Design</a:t>
            </a:r>
            <a:r>
              <a:rPr lang="en-US" sz="1800" dirty="0"/>
              <a:t>", and the rating is little higher than 4.35 (we got it as 4.358) - Sum of price of all apps under </a:t>
            </a:r>
            <a:r>
              <a:rPr lang="en-US" sz="1800" dirty="0" err="1"/>
              <a:t>Art_and_Design</a:t>
            </a:r>
            <a:r>
              <a:rPr lang="en-US" sz="1800" dirty="0"/>
              <a:t> category - 5.97</a:t>
            </a:r>
            <a:r>
              <a:rPr lang="en-IN" sz="1800" dirty="0"/>
              <a:t> </a:t>
            </a:r>
          </a:p>
          <a:p>
            <a:pPr marL="0" indent="0">
              <a:buNone/>
            </a:pPr>
            <a:endParaRPr lang="en-IN" sz="1800" dirty="0"/>
          </a:p>
        </p:txBody>
      </p:sp>
      <p:pic>
        <p:nvPicPr>
          <p:cNvPr id="5" name="Picture 4">
            <a:extLst>
              <a:ext uri="{FF2B5EF4-FFF2-40B4-BE49-F238E27FC236}">
                <a16:creationId xmlns:a16="http://schemas.microsoft.com/office/drawing/2014/main" id="{3BF2F267-50FF-4EFB-9D67-1B769B716E11}"/>
              </a:ext>
            </a:extLst>
          </p:cNvPr>
          <p:cNvPicPr>
            <a:picLocks noChangeAspect="1"/>
          </p:cNvPicPr>
          <p:nvPr/>
        </p:nvPicPr>
        <p:blipFill>
          <a:blip r:embed="rId2"/>
          <a:stretch>
            <a:fillRect/>
          </a:stretch>
        </p:blipFill>
        <p:spPr>
          <a:xfrm>
            <a:off x="1788490" y="3429000"/>
            <a:ext cx="7925906" cy="3488635"/>
          </a:xfrm>
          <a:prstGeom prst="rect">
            <a:avLst/>
          </a:prstGeom>
        </p:spPr>
      </p:pic>
    </p:spTree>
    <p:extLst>
      <p:ext uri="{BB962C8B-B14F-4D97-AF65-F5344CB8AC3E}">
        <p14:creationId xmlns:p14="http://schemas.microsoft.com/office/powerpoint/2010/main" val="220182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6641-0137-4718-B176-31EB7DA91824}"/>
              </a:ext>
            </a:extLst>
          </p:cNvPr>
          <p:cNvSpPr>
            <a:spLocks noGrp="1"/>
          </p:cNvSpPr>
          <p:nvPr>
            <p:ph type="title"/>
          </p:nvPr>
        </p:nvSpPr>
        <p:spPr/>
        <p:txBody>
          <a:bodyPr/>
          <a:lstStyle/>
          <a:p>
            <a:r>
              <a:rPr lang="en-IN" dirty="0"/>
              <a:t>Category-Wise-Pricing</a:t>
            </a:r>
          </a:p>
        </p:txBody>
      </p:sp>
      <p:sp>
        <p:nvSpPr>
          <p:cNvPr id="3" name="Content Placeholder 2">
            <a:extLst>
              <a:ext uri="{FF2B5EF4-FFF2-40B4-BE49-F238E27FC236}">
                <a16:creationId xmlns:a16="http://schemas.microsoft.com/office/drawing/2014/main" id="{787C4398-863D-418F-B76B-17F8AB838A38}"/>
              </a:ext>
            </a:extLst>
          </p:cNvPr>
          <p:cNvSpPr>
            <a:spLocks noGrp="1"/>
          </p:cNvSpPr>
          <p:nvPr>
            <p:ph idx="1"/>
          </p:nvPr>
        </p:nvSpPr>
        <p:spPr/>
        <p:txBody>
          <a:bodyPr>
            <a:normAutofit/>
          </a:bodyPr>
          <a:lstStyle/>
          <a:p>
            <a:r>
              <a:rPr lang="en-US" sz="1800" dirty="0"/>
              <a:t>'Finance' category app:  The sum of a price of all apps under this category was the highest, i.e., '2900.83'</a:t>
            </a:r>
          </a:p>
          <a:p>
            <a:r>
              <a:rPr lang="en-US" sz="1800" dirty="0"/>
              <a:t>'Family' category app: The sum of a price of all apps under this category was the second highest, i.e.,'2380.91'</a:t>
            </a:r>
          </a:p>
          <a:p>
            <a:r>
              <a:rPr lang="en-US" sz="1800" dirty="0"/>
              <a:t>'Lifestyle' category app: The sum of a price of all apps under this category was the third highest category, i.e., 2353.39</a:t>
            </a:r>
          </a:p>
          <a:p>
            <a:endParaRPr lang="en-US" sz="1800" dirty="0"/>
          </a:p>
          <a:p>
            <a:pPr marL="0" indent="0">
              <a:buNone/>
            </a:pPr>
            <a:endParaRPr lang="en-IN" sz="1800" dirty="0"/>
          </a:p>
        </p:txBody>
      </p:sp>
      <p:pic>
        <p:nvPicPr>
          <p:cNvPr id="5" name="Picture 4">
            <a:extLst>
              <a:ext uri="{FF2B5EF4-FFF2-40B4-BE49-F238E27FC236}">
                <a16:creationId xmlns:a16="http://schemas.microsoft.com/office/drawing/2014/main" id="{52FA266F-314F-4B06-9237-A7D14DE9FED5}"/>
              </a:ext>
            </a:extLst>
          </p:cNvPr>
          <p:cNvPicPr>
            <a:picLocks noChangeAspect="1"/>
          </p:cNvPicPr>
          <p:nvPr/>
        </p:nvPicPr>
        <p:blipFill>
          <a:blip r:embed="rId2"/>
          <a:stretch>
            <a:fillRect/>
          </a:stretch>
        </p:blipFill>
        <p:spPr>
          <a:xfrm>
            <a:off x="1530050" y="4100975"/>
            <a:ext cx="8230749" cy="3591426"/>
          </a:xfrm>
          <a:prstGeom prst="rect">
            <a:avLst/>
          </a:prstGeom>
        </p:spPr>
      </p:pic>
    </p:spTree>
    <p:extLst>
      <p:ext uri="{BB962C8B-B14F-4D97-AF65-F5344CB8AC3E}">
        <p14:creationId xmlns:p14="http://schemas.microsoft.com/office/powerpoint/2010/main" val="9000588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138</TotalTime>
  <Words>1365</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Courier New</vt:lpstr>
      <vt:lpstr>Trebuchet MS</vt:lpstr>
      <vt:lpstr>Wingdings 3</vt:lpstr>
      <vt:lpstr>Facet</vt:lpstr>
      <vt:lpstr>Business Report on Google App Store App Data</vt:lpstr>
      <vt:lpstr>STAR  FORMAT: Google App Store: App Data Project</vt:lpstr>
      <vt:lpstr>PowerPoint Presentation</vt:lpstr>
      <vt:lpstr>PowerPoint Presentation</vt:lpstr>
      <vt:lpstr>Ratings For All Category Apps</vt:lpstr>
      <vt:lpstr>Rating Boxplot With No Outliers</vt:lpstr>
      <vt:lpstr>Rating Category: Histogram</vt:lpstr>
      <vt:lpstr>Category-Wise-Rating</vt:lpstr>
      <vt:lpstr>Category-Wise-Pricing</vt:lpstr>
      <vt:lpstr>Category-Wise-Reviews</vt:lpstr>
      <vt:lpstr>Is Rating _Category Getting Affected by Price?</vt:lpstr>
      <vt:lpstr>Count of Rating_Categories</vt:lpstr>
      <vt:lpstr>Insights on Graphs for Category App vs Average Rating, Sum of Prices, and Overall Reviews</vt:lpstr>
      <vt:lpstr>Conclusion: Understanding from EDA</vt:lpstr>
      <vt:lpstr>Continue…</vt:lpstr>
      <vt:lpstr>Continue…</vt:lpstr>
      <vt:lpstr>UNDERSTANDING FROM MODEL SCORES¶ </vt:lpstr>
      <vt:lpstr>SUGGESTIONS TO APP DEVELOPERS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Report on Google App store App Data</dc:title>
  <dc:creator>ASUS</dc:creator>
  <cp:lastModifiedBy>ASUS</cp:lastModifiedBy>
  <cp:revision>16</cp:revision>
  <dcterms:created xsi:type="dcterms:W3CDTF">2023-02-22T11:13:39Z</dcterms:created>
  <dcterms:modified xsi:type="dcterms:W3CDTF">2023-03-18T18:59:50Z</dcterms:modified>
</cp:coreProperties>
</file>