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74" r:id="rId14"/>
    <p:sldId id="269" r:id="rId15"/>
    <p:sldId id="266" r:id="rId16"/>
    <p:sldId id="276" r:id="rId17"/>
    <p:sldId id="270" r:id="rId18"/>
    <p:sldId id="271"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117C6-7C9F-423C-8A8E-172A8EB8EDE5}">
          <p14:sldIdLst>
            <p14:sldId id="256"/>
            <p14:sldId id="272"/>
            <p14:sldId id="273"/>
            <p14:sldId id="257"/>
            <p14:sldId id="258"/>
            <p14:sldId id="259"/>
            <p14:sldId id="260"/>
            <p14:sldId id="261"/>
            <p14:sldId id="262"/>
            <p14:sldId id="263"/>
            <p14:sldId id="264"/>
            <p14:sldId id="265"/>
            <p14:sldId id="274"/>
            <p14:sldId id="269"/>
          </p14:sldIdLst>
        </p14:section>
        <p14:section name="Untitled Section" id="{846F6F88-52F5-4399-99C6-A78CCBAC7F73}">
          <p14:sldIdLst>
            <p14:sldId id="266"/>
            <p14:sldId id="276"/>
            <p14:sldId id="270"/>
            <p14:sldId id="271"/>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59DA275-37FA-4DA2-BE68-A6FA91DB5F9B}" type="datetimeFigureOut">
              <a:rPr lang="en-IN" smtClean="0"/>
              <a:t>25-02-2023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0F372D2-9C53-4348-A4B0-CA0035C6DE7C}" type="slidenum">
              <a:rPr lang="en-IN" smtClean="0"/>
              <a:t>‹#›</a:t>
            </a:fld>
            <a:endParaRPr lang="en-IN"/>
          </a:p>
        </p:txBody>
      </p:sp>
    </p:spTree>
    <p:extLst>
      <p:ext uri="{BB962C8B-B14F-4D97-AF65-F5344CB8AC3E}">
        <p14:creationId xmlns:p14="http://schemas.microsoft.com/office/powerpoint/2010/main" val="26373442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DA275-37FA-4DA2-BE68-A6FA91DB5F9B}"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32478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DA275-37FA-4DA2-BE68-A6FA91DB5F9B}"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12154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DA275-37FA-4DA2-BE68-A6FA91DB5F9B}" type="datetimeFigureOut">
              <a:rPr lang="en-IN" smtClean="0"/>
              <a:t>25-02-2023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344976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59DA275-37FA-4DA2-BE68-A6FA91DB5F9B}" type="datetimeFigureOut">
              <a:rPr lang="en-IN" smtClean="0"/>
              <a:t>25-02-2023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1407944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A275-37FA-4DA2-BE68-A6FA91DB5F9B}"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112195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DA275-37FA-4DA2-BE68-A6FA91DB5F9B}" type="datetimeFigureOut">
              <a:rPr lang="en-IN" smtClean="0"/>
              <a:t>25-02-2023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386085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DA275-37FA-4DA2-BE68-A6FA91DB5F9B}"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203031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DA275-37FA-4DA2-BE68-A6FA91DB5F9B}" type="datetimeFigureOut">
              <a:rPr lang="en-IN" smtClean="0"/>
              <a:t>25-02-2023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372D2-9C53-4348-A4B0-CA0035C6DE7C}" type="slidenum">
              <a:rPr lang="en-IN" smtClean="0"/>
              <a:t>‹#›</a:t>
            </a:fld>
            <a:endParaRPr lang="en-IN"/>
          </a:p>
        </p:txBody>
      </p:sp>
    </p:spTree>
    <p:extLst>
      <p:ext uri="{BB962C8B-B14F-4D97-AF65-F5344CB8AC3E}">
        <p14:creationId xmlns:p14="http://schemas.microsoft.com/office/powerpoint/2010/main" val="142238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59DA275-37FA-4DA2-BE68-A6FA91DB5F9B}" type="datetimeFigureOut">
              <a:rPr lang="en-IN" smtClean="0"/>
              <a:t>25-02-2023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0F372D2-9C53-4348-A4B0-CA0035C6DE7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82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59DA275-37FA-4DA2-BE68-A6FA91DB5F9B}" type="datetimeFigureOut">
              <a:rPr lang="en-IN" smtClean="0"/>
              <a:t>25-02-2023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0F372D2-9C53-4348-A4B0-CA0035C6DE7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800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59DA275-37FA-4DA2-BE68-A6FA91DB5F9B}" type="datetimeFigureOut">
              <a:rPr lang="en-IN" smtClean="0"/>
              <a:t>25-02-2023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0F372D2-9C53-4348-A4B0-CA0035C6DE7C}" type="slidenum">
              <a:rPr lang="en-IN" smtClean="0"/>
              <a:t>‹#›</a:t>
            </a:fld>
            <a:endParaRPr lang="en-IN"/>
          </a:p>
        </p:txBody>
      </p:sp>
    </p:spTree>
    <p:extLst>
      <p:ext uri="{BB962C8B-B14F-4D97-AF65-F5344CB8AC3E}">
        <p14:creationId xmlns:p14="http://schemas.microsoft.com/office/powerpoint/2010/main" val="36826485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F3B0-3EA4-42BE-B322-51A9AE20175D}"/>
              </a:ext>
            </a:extLst>
          </p:cNvPr>
          <p:cNvSpPr>
            <a:spLocks noGrp="1"/>
          </p:cNvSpPr>
          <p:nvPr>
            <p:ph type="ctrTitle"/>
          </p:nvPr>
        </p:nvSpPr>
        <p:spPr>
          <a:xfrm>
            <a:off x="1561708" y="2091263"/>
            <a:ext cx="9068586" cy="2427728"/>
          </a:xfrm>
        </p:spPr>
        <p:txBody>
          <a:bodyPr>
            <a:normAutofit/>
          </a:bodyPr>
          <a:lstStyle/>
          <a:p>
            <a:r>
              <a:rPr lang="en-US" sz="3000" b="1" dirty="0"/>
              <a:t>Business Insights on  Honey </a:t>
            </a:r>
            <a:r>
              <a:rPr lang="en-US" sz="3000" b="1"/>
              <a:t>Production DECLINE in </a:t>
            </a:r>
            <a:r>
              <a:rPr lang="en-US" sz="3000" b="1" dirty="0"/>
              <a:t>the US</a:t>
            </a:r>
            <a:endParaRPr lang="en-IN" sz="3000" b="1" dirty="0"/>
          </a:p>
        </p:txBody>
      </p:sp>
      <p:sp>
        <p:nvSpPr>
          <p:cNvPr id="3" name="Subtitle 2">
            <a:extLst>
              <a:ext uri="{FF2B5EF4-FFF2-40B4-BE49-F238E27FC236}">
                <a16:creationId xmlns:a16="http://schemas.microsoft.com/office/drawing/2014/main" id="{4E19EBB7-0440-43B3-85D1-F1A2D6777A9A}"/>
              </a:ext>
            </a:extLst>
          </p:cNvPr>
          <p:cNvSpPr>
            <a:spLocks noGrp="1"/>
          </p:cNvSpPr>
          <p:nvPr>
            <p:ph type="subTitle" idx="1"/>
          </p:nvPr>
        </p:nvSpPr>
        <p:spPr/>
        <p:txBody>
          <a:bodyPr>
            <a:noAutofit/>
          </a:bodyPr>
          <a:lstStyle/>
          <a:p>
            <a:r>
              <a:rPr lang="en-US" sz="1500" b="1" dirty="0"/>
              <a:t>Presented by </a:t>
            </a:r>
          </a:p>
          <a:p>
            <a:r>
              <a:rPr lang="en-US" sz="1500" b="1" dirty="0"/>
              <a:t>Palak Grover</a:t>
            </a:r>
          </a:p>
          <a:p>
            <a:r>
              <a:rPr lang="en-US" sz="1500" b="1" dirty="0"/>
              <a:t>GLDA BLR Dec 22 Batch</a:t>
            </a:r>
            <a:endParaRPr lang="en-IN" sz="1500" b="1" dirty="0"/>
          </a:p>
        </p:txBody>
      </p:sp>
    </p:spTree>
    <p:extLst>
      <p:ext uri="{BB962C8B-B14F-4D97-AF65-F5344CB8AC3E}">
        <p14:creationId xmlns:p14="http://schemas.microsoft.com/office/powerpoint/2010/main" val="426360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8EF9-6A13-40F2-8ACC-74C81C3E34BF}"/>
              </a:ext>
            </a:extLst>
          </p:cNvPr>
          <p:cNvSpPr>
            <a:spLocks noGrp="1"/>
          </p:cNvSpPr>
          <p:nvPr>
            <p:ph type="title"/>
          </p:nvPr>
        </p:nvSpPr>
        <p:spPr/>
        <p:txBody>
          <a:bodyPr>
            <a:normAutofit/>
          </a:bodyPr>
          <a:lstStyle/>
          <a:p>
            <a:r>
              <a:rPr lang="en-US" sz="3000" b="1" dirty="0"/>
              <a:t>Variation of Honey Yield Year-by-Year</a:t>
            </a:r>
            <a:endParaRPr lang="en-IN" sz="3000" b="1" dirty="0"/>
          </a:p>
        </p:txBody>
      </p:sp>
      <p:sp>
        <p:nvSpPr>
          <p:cNvPr id="3" name="Content Placeholder 2">
            <a:extLst>
              <a:ext uri="{FF2B5EF4-FFF2-40B4-BE49-F238E27FC236}">
                <a16:creationId xmlns:a16="http://schemas.microsoft.com/office/drawing/2014/main" id="{1BF26E2C-1046-4EDC-B867-133B6A7C1DE6}"/>
              </a:ext>
            </a:extLst>
          </p:cNvPr>
          <p:cNvSpPr>
            <a:spLocks noGrp="1"/>
          </p:cNvSpPr>
          <p:nvPr>
            <p:ph idx="1"/>
          </p:nvPr>
        </p:nvSpPr>
        <p:spPr>
          <a:xfrm>
            <a:off x="1066800" y="2103120"/>
            <a:ext cx="10058400" cy="4112286"/>
          </a:xfrm>
        </p:spPr>
        <p:txBody>
          <a:bodyPr>
            <a:normAutofit/>
          </a:bodyPr>
          <a:lstStyle/>
          <a:p>
            <a:pPr algn="just"/>
            <a:r>
              <a:rPr lang="en-US" dirty="0"/>
              <a:t>Now, let us how much each honey colony yields in these four states: ND, SD, FL, CA</a:t>
            </a:r>
          </a:p>
          <a:p>
            <a:pPr marL="0" indent="0" algn="just">
              <a:buNone/>
            </a:pPr>
            <a:endParaRPr lang="en-US" sz="1600" dirty="0"/>
          </a:p>
          <a:p>
            <a:pPr marL="0" indent="0" algn="just">
              <a:buNone/>
            </a:pPr>
            <a:endParaRPr lang="en-US" sz="1600" dirty="0"/>
          </a:p>
          <a:p>
            <a:pPr marL="0" indent="0" algn="just">
              <a:buNone/>
            </a:pPr>
            <a:endParaRPr lang="en-US" sz="1600" dirty="0"/>
          </a:p>
          <a:p>
            <a:pPr marL="0" indent="0" algn="just">
              <a:buNone/>
            </a:pPr>
            <a:endParaRPr lang="en-US" sz="1600" dirty="0"/>
          </a:p>
          <a:p>
            <a:pPr marL="0" indent="0" algn="just">
              <a:buNone/>
            </a:pPr>
            <a:endParaRPr lang="en-US" sz="1600" dirty="0"/>
          </a:p>
          <a:p>
            <a:pPr marL="0" indent="0" algn="just">
              <a:buNone/>
            </a:pPr>
            <a:endParaRPr lang="en-US" sz="1600" dirty="0"/>
          </a:p>
          <a:p>
            <a:pPr algn="just"/>
            <a:endParaRPr lang="en-US" sz="1600" dirty="0"/>
          </a:p>
          <a:p>
            <a:pPr algn="just"/>
            <a:r>
              <a:rPr lang="en-US" sz="1600" dirty="0"/>
              <a:t>It </a:t>
            </a:r>
            <a:r>
              <a:rPr lang="en-US" dirty="0"/>
              <a:t>can be seen in a graph that the total production for ND was the highest, but yield per col is at the peak in 1998, which is now shown decreasing.</a:t>
            </a:r>
          </a:p>
          <a:p>
            <a:pPr algn="just"/>
            <a:r>
              <a:rPr lang="en-US" dirty="0"/>
              <a:t>Hence, all four states show decreasing trend for yield per colony, year-wise</a:t>
            </a:r>
          </a:p>
          <a:p>
            <a:pPr algn="just"/>
            <a:endParaRPr lang="en-US" dirty="0"/>
          </a:p>
          <a:p>
            <a:pPr algn="just"/>
            <a:endParaRPr lang="en-IN" sz="1600" dirty="0"/>
          </a:p>
        </p:txBody>
      </p:sp>
      <p:pic>
        <p:nvPicPr>
          <p:cNvPr id="5" name="Picture 4">
            <a:extLst>
              <a:ext uri="{FF2B5EF4-FFF2-40B4-BE49-F238E27FC236}">
                <a16:creationId xmlns:a16="http://schemas.microsoft.com/office/drawing/2014/main" id="{FA525FF1-ED3D-4304-9D2C-DF644030C7DA}"/>
              </a:ext>
            </a:extLst>
          </p:cNvPr>
          <p:cNvPicPr>
            <a:picLocks noChangeAspect="1"/>
          </p:cNvPicPr>
          <p:nvPr/>
        </p:nvPicPr>
        <p:blipFill>
          <a:blip r:embed="rId2"/>
          <a:stretch>
            <a:fillRect/>
          </a:stretch>
        </p:blipFill>
        <p:spPr>
          <a:xfrm>
            <a:off x="1066800" y="2659166"/>
            <a:ext cx="9335803" cy="2297147"/>
          </a:xfrm>
          <a:prstGeom prst="rect">
            <a:avLst/>
          </a:prstGeom>
        </p:spPr>
      </p:pic>
    </p:spTree>
    <p:extLst>
      <p:ext uri="{BB962C8B-B14F-4D97-AF65-F5344CB8AC3E}">
        <p14:creationId xmlns:p14="http://schemas.microsoft.com/office/powerpoint/2010/main" val="230837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4F4F-1C0C-476A-98B2-F5A8CF8F89FE}"/>
              </a:ext>
            </a:extLst>
          </p:cNvPr>
          <p:cNvSpPr>
            <a:spLocks noGrp="1"/>
          </p:cNvSpPr>
          <p:nvPr>
            <p:ph type="title"/>
          </p:nvPr>
        </p:nvSpPr>
        <p:spPr>
          <a:xfrm>
            <a:off x="1066800" y="642594"/>
            <a:ext cx="10058400" cy="629615"/>
          </a:xfrm>
        </p:spPr>
        <p:txBody>
          <a:bodyPr>
            <a:normAutofit/>
          </a:bodyPr>
          <a:lstStyle/>
          <a:p>
            <a:r>
              <a:rPr lang="en-US" sz="3000" b="1" dirty="0"/>
              <a:t>Total Production State and Year Wise</a:t>
            </a:r>
            <a:endParaRPr lang="en-IN" sz="3000" b="1" dirty="0"/>
          </a:p>
        </p:txBody>
      </p:sp>
      <p:pic>
        <p:nvPicPr>
          <p:cNvPr id="8" name="Content Placeholder 7">
            <a:extLst>
              <a:ext uri="{FF2B5EF4-FFF2-40B4-BE49-F238E27FC236}">
                <a16:creationId xmlns:a16="http://schemas.microsoft.com/office/drawing/2014/main" id="{6F51E212-1BB1-4B2A-A373-B59239F516A4}"/>
              </a:ext>
            </a:extLst>
          </p:cNvPr>
          <p:cNvPicPr>
            <a:picLocks noGrp="1" noChangeAspect="1"/>
          </p:cNvPicPr>
          <p:nvPr>
            <p:ph idx="1"/>
          </p:nvPr>
        </p:nvPicPr>
        <p:blipFill>
          <a:blip r:embed="rId2"/>
          <a:stretch>
            <a:fillRect/>
          </a:stretch>
        </p:blipFill>
        <p:spPr>
          <a:xfrm>
            <a:off x="1813151" y="1307735"/>
            <a:ext cx="8135485" cy="5229955"/>
          </a:xfrm>
          <a:prstGeom prst="rect">
            <a:avLst/>
          </a:prstGeom>
        </p:spPr>
      </p:pic>
    </p:spTree>
    <p:extLst>
      <p:ext uri="{BB962C8B-B14F-4D97-AF65-F5344CB8AC3E}">
        <p14:creationId xmlns:p14="http://schemas.microsoft.com/office/powerpoint/2010/main" val="38634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2908-7274-4CED-B99E-984C56485C93}"/>
              </a:ext>
            </a:extLst>
          </p:cNvPr>
          <p:cNvSpPr>
            <a:spLocks noGrp="1"/>
          </p:cNvSpPr>
          <p:nvPr>
            <p:ph type="title"/>
          </p:nvPr>
        </p:nvSpPr>
        <p:spPr/>
        <p:txBody>
          <a:bodyPr>
            <a:normAutofit/>
          </a:bodyPr>
          <a:lstStyle/>
          <a:p>
            <a:r>
              <a:rPr lang="en-US" sz="3000" b="1" dirty="0"/>
              <a:t>Total Production State and Year Wise: Inferences</a:t>
            </a:r>
            <a:endParaRPr lang="en-IN" sz="3000" b="1" dirty="0"/>
          </a:p>
        </p:txBody>
      </p:sp>
      <p:sp>
        <p:nvSpPr>
          <p:cNvPr id="3" name="Content Placeholder 2">
            <a:extLst>
              <a:ext uri="{FF2B5EF4-FFF2-40B4-BE49-F238E27FC236}">
                <a16:creationId xmlns:a16="http://schemas.microsoft.com/office/drawing/2014/main" id="{A6FF22E1-B3A0-455F-A749-3276B1760940}"/>
              </a:ext>
            </a:extLst>
          </p:cNvPr>
          <p:cNvSpPr>
            <a:spLocks noGrp="1"/>
          </p:cNvSpPr>
          <p:nvPr>
            <p:ph idx="1"/>
          </p:nvPr>
        </p:nvSpPr>
        <p:spPr>
          <a:xfrm>
            <a:off x="702365" y="1563757"/>
            <a:ext cx="10422835" cy="5512904"/>
          </a:xfrm>
        </p:spPr>
        <p:txBody>
          <a:bodyPr>
            <a:normAutofit/>
          </a:bodyPr>
          <a:lstStyle/>
          <a:p>
            <a:pPr algn="just"/>
            <a:endParaRPr lang="en-US" dirty="0"/>
          </a:p>
          <a:p>
            <a:pPr marL="0" indent="0" algn="just">
              <a:buNone/>
            </a:pPr>
            <a:r>
              <a:rPr lang="en-US" dirty="0"/>
              <a:t>The order of the high total production state wise was seen as:</a:t>
            </a:r>
          </a:p>
          <a:p>
            <a:pPr algn="just"/>
            <a:r>
              <a:rPr lang="en-US" dirty="0"/>
              <a:t>ND</a:t>
            </a:r>
          </a:p>
          <a:p>
            <a:pPr algn="just"/>
            <a:r>
              <a:rPr lang="en-US" dirty="0"/>
              <a:t>SD</a:t>
            </a:r>
          </a:p>
          <a:p>
            <a:pPr algn="just"/>
            <a:r>
              <a:rPr lang="en-US" dirty="0"/>
              <a:t>CA</a:t>
            </a:r>
          </a:p>
          <a:p>
            <a:pPr algn="just"/>
            <a:r>
              <a:rPr lang="en-US" dirty="0"/>
              <a:t>MT</a:t>
            </a:r>
          </a:p>
          <a:p>
            <a:pPr algn="just"/>
            <a:r>
              <a:rPr lang="en-US" dirty="0"/>
              <a:t>WI</a:t>
            </a:r>
          </a:p>
          <a:p>
            <a:pPr algn="just"/>
            <a:r>
              <a:rPr lang="en-US" dirty="0"/>
              <a:t>FL</a:t>
            </a:r>
          </a:p>
          <a:p>
            <a:pPr algn="just"/>
            <a:r>
              <a:rPr lang="en-US" dirty="0"/>
              <a:t>NE</a:t>
            </a:r>
          </a:p>
          <a:p>
            <a:pPr algn="just"/>
            <a:r>
              <a:rPr lang="en-US" dirty="0"/>
              <a:t>MI</a:t>
            </a:r>
          </a:p>
          <a:p>
            <a:pPr algn="just"/>
            <a:endParaRPr lang="en-IN" dirty="0"/>
          </a:p>
        </p:txBody>
      </p:sp>
    </p:spTree>
    <p:extLst>
      <p:ext uri="{BB962C8B-B14F-4D97-AF65-F5344CB8AC3E}">
        <p14:creationId xmlns:p14="http://schemas.microsoft.com/office/powerpoint/2010/main" val="263776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74CC-B36C-4A81-8D07-46FFCDC6D5A0}"/>
              </a:ext>
            </a:extLst>
          </p:cNvPr>
          <p:cNvSpPr>
            <a:spLocks noGrp="1"/>
          </p:cNvSpPr>
          <p:nvPr>
            <p:ph type="title"/>
          </p:nvPr>
        </p:nvSpPr>
        <p:spPr/>
        <p:txBody>
          <a:bodyPr>
            <a:normAutofit/>
          </a:bodyPr>
          <a:lstStyle/>
          <a:p>
            <a:r>
              <a:rPr lang="en-US" sz="3000" b="1" dirty="0"/>
              <a:t>Continued….</a:t>
            </a:r>
            <a:endParaRPr lang="en-IN" sz="3000" b="1" dirty="0"/>
          </a:p>
        </p:txBody>
      </p:sp>
      <p:sp>
        <p:nvSpPr>
          <p:cNvPr id="3" name="Content Placeholder 2">
            <a:extLst>
              <a:ext uri="{FF2B5EF4-FFF2-40B4-BE49-F238E27FC236}">
                <a16:creationId xmlns:a16="http://schemas.microsoft.com/office/drawing/2014/main" id="{7C35BED2-73F8-4659-8AD4-E96862D2A85B}"/>
              </a:ext>
            </a:extLst>
          </p:cNvPr>
          <p:cNvSpPr>
            <a:spLocks noGrp="1"/>
          </p:cNvSpPr>
          <p:nvPr>
            <p:ph idx="1"/>
          </p:nvPr>
        </p:nvSpPr>
        <p:spPr>
          <a:xfrm>
            <a:off x="1066800" y="2103120"/>
            <a:ext cx="10058400" cy="3931920"/>
          </a:xfrm>
        </p:spPr>
        <p:txBody>
          <a:bodyPr>
            <a:normAutofit fontScale="92500" lnSpcReduction="20000"/>
          </a:bodyPr>
          <a:lstStyle/>
          <a:p>
            <a:pPr marL="0" indent="0" algn="just">
              <a:buNone/>
            </a:pPr>
            <a:r>
              <a:rPr lang="en-US" dirty="0"/>
              <a:t>Now, the stocks out of the total production state-wise can be seen as:</a:t>
            </a:r>
          </a:p>
          <a:p>
            <a:pPr algn="just"/>
            <a:r>
              <a:rPr lang="en-US" dirty="0"/>
              <a:t>ND, SD Equal</a:t>
            </a:r>
          </a:p>
          <a:p>
            <a:pPr algn="just"/>
            <a:r>
              <a:rPr lang="en-US" dirty="0"/>
              <a:t>CA</a:t>
            </a:r>
          </a:p>
          <a:p>
            <a:pPr algn="just"/>
            <a:r>
              <a:rPr lang="en-US" dirty="0"/>
              <a:t>MT</a:t>
            </a:r>
          </a:p>
          <a:p>
            <a:pPr algn="just"/>
            <a:r>
              <a:rPr lang="en-US" dirty="0"/>
              <a:t>WI</a:t>
            </a:r>
          </a:p>
          <a:p>
            <a:pPr algn="just"/>
            <a:r>
              <a:rPr lang="en-US" dirty="0"/>
              <a:t>MI, MN Equal</a:t>
            </a:r>
          </a:p>
          <a:p>
            <a:pPr algn="just"/>
            <a:r>
              <a:rPr lang="en-US" dirty="0"/>
              <a:t>FL</a:t>
            </a:r>
          </a:p>
          <a:p>
            <a:pPr algn="just"/>
            <a:r>
              <a:rPr lang="en-US" dirty="0"/>
              <a:t>ID, NY Equal</a:t>
            </a:r>
          </a:p>
          <a:p>
            <a:pPr algn="just"/>
            <a:r>
              <a:rPr lang="en-US" dirty="0"/>
              <a:t>TX</a:t>
            </a:r>
          </a:p>
          <a:p>
            <a:pPr marL="0" indent="0" algn="just">
              <a:buNone/>
            </a:pPr>
            <a:endParaRPr lang="en-US" dirty="0"/>
          </a:p>
          <a:p>
            <a:pPr marL="0" indent="0" algn="just">
              <a:buNone/>
            </a:pPr>
            <a:r>
              <a:rPr lang="en-US" dirty="0"/>
              <a:t>Hence, the most focusing honey producing states are ND, SD, CA, MT, WI, FL, NE, and MI Now, I would like to check the average price of honey per pound across these states. For this, I need to compute the mean of the </a:t>
            </a:r>
            <a:r>
              <a:rPr lang="en-US" dirty="0" err="1"/>
              <a:t>priceperpound</a:t>
            </a:r>
            <a:r>
              <a:rPr lang="en-US" dirty="0"/>
              <a:t> and that too state-wise</a:t>
            </a:r>
          </a:p>
          <a:p>
            <a:pPr marL="0" indent="0" algn="just">
              <a:buNone/>
            </a:pPr>
            <a:endParaRPr lang="en-US" dirty="0"/>
          </a:p>
        </p:txBody>
      </p:sp>
    </p:spTree>
    <p:extLst>
      <p:ext uri="{BB962C8B-B14F-4D97-AF65-F5344CB8AC3E}">
        <p14:creationId xmlns:p14="http://schemas.microsoft.com/office/powerpoint/2010/main" val="384265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0DA2-C0F0-429C-88F2-A48D69CBE421}"/>
              </a:ext>
            </a:extLst>
          </p:cNvPr>
          <p:cNvSpPr>
            <a:spLocks noGrp="1"/>
          </p:cNvSpPr>
          <p:nvPr>
            <p:ph type="title"/>
          </p:nvPr>
        </p:nvSpPr>
        <p:spPr/>
        <p:txBody>
          <a:bodyPr>
            <a:normAutofit/>
          </a:bodyPr>
          <a:lstStyle/>
          <a:p>
            <a:r>
              <a:rPr lang="en-US" sz="3000" b="1" dirty="0"/>
              <a:t>Average Price Per Pound State -Wise</a:t>
            </a:r>
            <a:endParaRPr lang="en-IN" sz="3000" dirty="0"/>
          </a:p>
        </p:txBody>
      </p:sp>
      <p:pic>
        <p:nvPicPr>
          <p:cNvPr id="4" name="Content Placeholder 3">
            <a:extLst>
              <a:ext uri="{FF2B5EF4-FFF2-40B4-BE49-F238E27FC236}">
                <a16:creationId xmlns:a16="http://schemas.microsoft.com/office/drawing/2014/main" id="{B4D54E68-A73B-4D5B-B349-206CD30DC6AA}"/>
              </a:ext>
            </a:extLst>
          </p:cNvPr>
          <p:cNvPicPr>
            <a:picLocks noGrp="1" noChangeAspect="1"/>
          </p:cNvPicPr>
          <p:nvPr>
            <p:ph idx="1"/>
          </p:nvPr>
        </p:nvPicPr>
        <p:blipFill>
          <a:blip r:embed="rId2"/>
          <a:stretch>
            <a:fillRect/>
          </a:stretch>
        </p:blipFill>
        <p:spPr>
          <a:xfrm>
            <a:off x="2185442" y="2454843"/>
            <a:ext cx="7821116" cy="3229426"/>
          </a:xfrm>
          <a:prstGeom prst="rect">
            <a:avLst/>
          </a:prstGeom>
        </p:spPr>
      </p:pic>
    </p:spTree>
    <p:extLst>
      <p:ext uri="{BB962C8B-B14F-4D97-AF65-F5344CB8AC3E}">
        <p14:creationId xmlns:p14="http://schemas.microsoft.com/office/powerpoint/2010/main" val="11975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A74-2E9A-4DBA-A867-77C072677F8B}"/>
              </a:ext>
            </a:extLst>
          </p:cNvPr>
          <p:cNvSpPr>
            <a:spLocks noGrp="1"/>
          </p:cNvSpPr>
          <p:nvPr>
            <p:ph type="title"/>
          </p:nvPr>
        </p:nvSpPr>
        <p:spPr/>
        <p:txBody>
          <a:bodyPr>
            <a:normAutofit/>
          </a:bodyPr>
          <a:lstStyle/>
          <a:p>
            <a:r>
              <a:rPr lang="en-US" sz="3000" b="1" dirty="0"/>
              <a:t>Average Price Per Pound State –Wise: Inferences</a:t>
            </a:r>
            <a:endParaRPr lang="en-IN" sz="3000" b="1" dirty="0"/>
          </a:p>
        </p:txBody>
      </p:sp>
      <p:sp>
        <p:nvSpPr>
          <p:cNvPr id="5" name="Content Placeholder 4">
            <a:extLst>
              <a:ext uri="{FF2B5EF4-FFF2-40B4-BE49-F238E27FC236}">
                <a16:creationId xmlns:a16="http://schemas.microsoft.com/office/drawing/2014/main" id="{3A6D33A5-554D-4817-B5DA-6BF46E742076}"/>
              </a:ext>
            </a:extLst>
          </p:cNvPr>
          <p:cNvSpPr>
            <a:spLocks noGrp="1"/>
          </p:cNvSpPr>
          <p:nvPr>
            <p:ph idx="1"/>
          </p:nvPr>
        </p:nvSpPr>
        <p:spPr>
          <a:xfrm>
            <a:off x="1066800" y="2103119"/>
            <a:ext cx="10058400" cy="4536219"/>
          </a:xfrm>
        </p:spPr>
        <p:txBody>
          <a:bodyPr>
            <a:normAutofit/>
          </a:bodyPr>
          <a:lstStyle/>
          <a:p>
            <a:pPr marL="0" indent="0" algn="just">
              <a:buNone/>
            </a:pPr>
            <a:r>
              <a:rPr lang="en-US" sz="1600" dirty="0"/>
              <a:t>1. Costly Honey  - Avg Price Per Pound</a:t>
            </a:r>
          </a:p>
          <a:p>
            <a:pPr algn="just"/>
            <a:r>
              <a:rPr lang="en-US" sz="1600" dirty="0"/>
              <a:t>VA - The costly state in terms of avg price per </a:t>
            </a:r>
            <a:r>
              <a:rPr lang="en-US" sz="1600" dirty="0" err="1"/>
              <a:t>lb</a:t>
            </a:r>
            <a:r>
              <a:rPr lang="en-US" sz="1600" dirty="0"/>
              <a:t> for honey</a:t>
            </a:r>
          </a:p>
          <a:p>
            <a:pPr algn="just"/>
            <a:r>
              <a:rPr lang="en-US" sz="1600" dirty="0"/>
              <a:t>NV - The second highest</a:t>
            </a:r>
          </a:p>
          <a:p>
            <a:pPr algn="just"/>
            <a:r>
              <a:rPr lang="en-US" sz="1600" dirty="0"/>
              <a:t>IL - The third highest</a:t>
            </a:r>
          </a:p>
          <a:p>
            <a:pPr marL="0" indent="0" algn="just">
              <a:buNone/>
            </a:pPr>
            <a:r>
              <a:rPr lang="en-US" sz="1600" dirty="0"/>
              <a:t>2. Lower Avg price per pound states</a:t>
            </a:r>
          </a:p>
          <a:p>
            <a:pPr algn="just"/>
            <a:r>
              <a:rPr lang="en-US" sz="1600" dirty="0"/>
              <a:t>LA - State with the lowest avg-price-per-</a:t>
            </a:r>
            <a:r>
              <a:rPr lang="en-US" sz="1600" dirty="0" err="1"/>
              <a:t>lb</a:t>
            </a:r>
            <a:endParaRPr lang="en-US" sz="1600" dirty="0"/>
          </a:p>
          <a:p>
            <a:pPr algn="just"/>
            <a:r>
              <a:rPr lang="en-US" sz="1600" dirty="0"/>
              <a:t>MS - State with the second lowest avg price per </a:t>
            </a:r>
            <a:r>
              <a:rPr lang="en-US" sz="1600" dirty="0" err="1"/>
              <a:t>lb</a:t>
            </a:r>
            <a:endParaRPr lang="en-US" sz="1600" dirty="0"/>
          </a:p>
          <a:p>
            <a:pPr algn="just"/>
            <a:r>
              <a:rPr lang="en-US" sz="1600" dirty="0"/>
              <a:t>AR – State with the third lowest avg price per </a:t>
            </a:r>
            <a:r>
              <a:rPr lang="en-US" sz="1600" dirty="0" err="1"/>
              <a:t>lb</a:t>
            </a:r>
            <a:endParaRPr lang="en-US" sz="1600" dirty="0"/>
          </a:p>
          <a:p>
            <a:pPr algn="just"/>
            <a:r>
              <a:rPr lang="en-US" sz="1600" dirty="0"/>
              <a:t>Considering the states: ND, SD, CA, MT, WI, FL, NE, and MI, the average price per pound is lower</a:t>
            </a:r>
          </a:p>
          <a:p>
            <a:pPr algn="just"/>
            <a:r>
              <a:rPr lang="en-US" sz="1600" dirty="0"/>
              <a:t>Now, considering the states having higher stocks: (ND, SD), MT, WI, (MI/MN), FL, (ID,NY), TX, the average price per pound are on the left side, or lower prices</a:t>
            </a:r>
          </a:p>
        </p:txBody>
      </p:sp>
    </p:spTree>
    <p:extLst>
      <p:ext uri="{BB962C8B-B14F-4D97-AF65-F5344CB8AC3E}">
        <p14:creationId xmlns:p14="http://schemas.microsoft.com/office/powerpoint/2010/main" val="42426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AE3E-F33D-4284-8036-04FB6E16E548}"/>
              </a:ext>
            </a:extLst>
          </p:cNvPr>
          <p:cNvSpPr>
            <a:spLocks noGrp="1"/>
          </p:cNvSpPr>
          <p:nvPr>
            <p:ph type="title"/>
          </p:nvPr>
        </p:nvSpPr>
        <p:spPr>
          <a:xfrm>
            <a:off x="1066800" y="642594"/>
            <a:ext cx="10058400" cy="947667"/>
          </a:xfrm>
        </p:spPr>
        <p:txBody>
          <a:bodyPr>
            <a:normAutofit/>
          </a:bodyPr>
          <a:lstStyle/>
          <a:p>
            <a:r>
              <a:rPr lang="en-US" sz="3000" b="1" dirty="0"/>
              <a:t>Continued….</a:t>
            </a:r>
            <a:endParaRPr lang="en-IN" sz="3000" b="1" dirty="0"/>
          </a:p>
        </p:txBody>
      </p:sp>
      <p:sp>
        <p:nvSpPr>
          <p:cNvPr id="3" name="Content Placeholder 2">
            <a:extLst>
              <a:ext uri="{FF2B5EF4-FFF2-40B4-BE49-F238E27FC236}">
                <a16:creationId xmlns:a16="http://schemas.microsoft.com/office/drawing/2014/main" id="{8105ECF8-ECA3-4B69-8E1E-4561B3217570}"/>
              </a:ext>
            </a:extLst>
          </p:cNvPr>
          <p:cNvSpPr>
            <a:spLocks noGrp="1"/>
          </p:cNvSpPr>
          <p:nvPr>
            <p:ph idx="1"/>
          </p:nvPr>
        </p:nvSpPr>
        <p:spPr/>
        <p:txBody>
          <a:bodyPr/>
          <a:lstStyle/>
          <a:p>
            <a:pPr marL="0" indent="0" algn="just">
              <a:buNone/>
            </a:pPr>
            <a:endParaRPr lang="en-US" dirty="0"/>
          </a:p>
          <a:p>
            <a:pPr algn="just"/>
            <a:r>
              <a:rPr lang="en-US" dirty="0"/>
              <a:t>However, the states like VA, NV, IL, KY have lower honey total production and lower stocks of honey have higher </a:t>
            </a:r>
            <a:r>
              <a:rPr lang="en-US" dirty="0" err="1"/>
              <a:t>avg_price_per_pound</a:t>
            </a:r>
            <a:r>
              <a:rPr lang="en-US" dirty="0"/>
              <a:t> that we can on the right side of our graph above for "</a:t>
            </a:r>
            <a:r>
              <a:rPr lang="en-US" dirty="0" err="1"/>
              <a:t>priceperlb</a:t>
            </a:r>
            <a:r>
              <a:rPr lang="en-US" dirty="0"/>
              <a:t>" vs "state“</a:t>
            </a:r>
            <a:endParaRPr lang="en-IN" dirty="0"/>
          </a:p>
          <a:p>
            <a:pPr algn="just"/>
            <a:endParaRPr lang="en-US" dirty="0"/>
          </a:p>
          <a:p>
            <a:pPr algn="just"/>
            <a:r>
              <a:rPr lang="en-US" dirty="0"/>
              <a:t>Now, we will verify the states: ['ND','SD','CA','MT','WI','FL','NE','MI'] have a higher avg -prod value because of which the avg price per pound for these states is lesser</a:t>
            </a:r>
            <a:endParaRPr lang="en-IN" dirty="0"/>
          </a:p>
          <a:p>
            <a:pPr algn="just"/>
            <a:endParaRPr lang="en-IN" dirty="0"/>
          </a:p>
        </p:txBody>
      </p:sp>
    </p:spTree>
    <p:extLst>
      <p:ext uri="{BB962C8B-B14F-4D97-AF65-F5344CB8AC3E}">
        <p14:creationId xmlns:p14="http://schemas.microsoft.com/office/powerpoint/2010/main" val="337263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7FA-A041-4796-99D0-3441607D7FBE}"/>
              </a:ext>
            </a:extLst>
          </p:cNvPr>
          <p:cNvSpPr>
            <a:spLocks noGrp="1"/>
          </p:cNvSpPr>
          <p:nvPr>
            <p:ph type="title"/>
          </p:nvPr>
        </p:nvSpPr>
        <p:spPr/>
        <p:txBody>
          <a:bodyPr>
            <a:normAutofit fontScale="90000"/>
          </a:bodyPr>
          <a:lstStyle/>
          <a:p>
            <a:r>
              <a:rPr lang="en-US" b="1" dirty="0"/>
              <a:t>Average Production Value State Wise</a:t>
            </a:r>
            <a:endParaRPr lang="en-IN" dirty="0"/>
          </a:p>
        </p:txBody>
      </p:sp>
      <p:sp>
        <p:nvSpPr>
          <p:cNvPr id="3" name="Content Placeholder 2">
            <a:extLst>
              <a:ext uri="{FF2B5EF4-FFF2-40B4-BE49-F238E27FC236}">
                <a16:creationId xmlns:a16="http://schemas.microsoft.com/office/drawing/2014/main" id="{63EAD313-9480-45A2-8B32-0138EE1870F3}"/>
              </a:ext>
            </a:extLst>
          </p:cNvPr>
          <p:cNvSpPr>
            <a:spLocks noGrp="1"/>
          </p:cNvSpPr>
          <p:nvPr>
            <p:ph idx="1"/>
          </p:nvPr>
        </p:nvSpPr>
        <p:spPr/>
        <p:txBody>
          <a:bodyPr>
            <a:normAutofit lnSpcReduction="1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endParaRPr lang="en-US" dirty="0"/>
          </a:p>
          <a:p>
            <a:pPr algn="just"/>
            <a:r>
              <a:rPr lang="en-US" dirty="0"/>
              <a:t>The average production value for states: ['ND','SD','CA','MT','WI','FL','NE','MI'] was higher because of which average price per pound was lesser</a:t>
            </a:r>
          </a:p>
          <a:p>
            <a:pPr algn="just"/>
            <a:endParaRPr lang="en-IN" dirty="0"/>
          </a:p>
        </p:txBody>
      </p:sp>
      <p:pic>
        <p:nvPicPr>
          <p:cNvPr id="4" name="Picture 3">
            <a:extLst>
              <a:ext uri="{FF2B5EF4-FFF2-40B4-BE49-F238E27FC236}">
                <a16:creationId xmlns:a16="http://schemas.microsoft.com/office/drawing/2014/main" id="{D888961A-08C3-4456-A6BB-6584764B3F25}"/>
              </a:ext>
            </a:extLst>
          </p:cNvPr>
          <p:cNvPicPr>
            <a:picLocks noChangeAspect="1"/>
          </p:cNvPicPr>
          <p:nvPr/>
        </p:nvPicPr>
        <p:blipFill>
          <a:blip r:embed="rId2"/>
          <a:stretch>
            <a:fillRect/>
          </a:stretch>
        </p:blipFill>
        <p:spPr>
          <a:xfrm>
            <a:off x="1747230" y="2322442"/>
            <a:ext cx="8697539" cy="2981741"/>
          </a:xfrm>
          <a:prstGeom prst="rect">
            <a:avLst/>
          </a:prstGeom>
        </p:spPr>
      </p:pic>
    </p:spTree>
    <p:extLst>
      <p:ext uri="{BB962C8B-B14F-4D97-AF65-F5344CB8AC3E}">
        <p14:creationId xmlns:p14="http://schemas.microsoft.com/office/powerpoint/2010/main" val="427771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59D9-8C3A-411F-8666-AEE1315C0194}"/>
              </a:ext>
            </a:extLst>
          </p:cNvPr>
          <p:cNvSpPr>
            <a:spLocks noGrp="1"/>
          </p:cNvSpPr>
          <p:nvPr>
            <p:ph type="title"/>
          </p:nvPr>
        </p:nvSpPr>
        <p:spPr/>
        <p:txBody>
          <a:bodyPr>
            <a:normAutofit/>
          </a:bodyPr>
          <a:lstStyle/>
          <a:p>
            <a:r>
              <a:rPr lang="en-US" sz="3000" b="1" dirty="0"/>
              <a:t>Business Insights: Honey Production Decline in the US</a:t>
            </a:r>
            <a:endParaRPr lang="en-IN" sz="3000" b="1" dirty="0"/>
          </a:p>
        </p:txBody>
      </p:sp>
      <p:sp>
        <p:nvSpPr>
          <p:cNvPr id="3" name="Content Placeholder 2">
            <a:extLst>
              <a:ext uri="{FF2B5EF4-FFF2-40B4-BE49-F238E27FC236}">
                <a16:creationId xmlns:a16="http://schemas.microsoft.com/office/drawing/2014/main" id="{769DBAE6-7F5B-43A2-89A0-2B0575E519F6}"/>
              </a:ext>
            </a:extLst>
          </p:cNvPr>
          <p:cNvSpPr>
            <a:spLocks noGrp="1"/>
          </p:cNvSpPr>
          <p:nvPr>
            <p:ph idx="1"/>
          </p:nvPr>
        </p:nvSpPr>
        <p:spPr/>
        <p:txBody>
          <a:bodyPr>
            <a:noAutofit/>
          </a:bodyPr>
          <a:lstStyle/>
          <a:p>
            <a:pPr algn="just"/>
            <a:r>
              <a:rPr lang="en-US" sz="1600" dirty="0"/>
              <a:t>1. The total production was affected by yield per colony</a:t>
            </a:r>
          </a:p>
          <a:p>
            <a:pPr algn="just"/>
            <a:endParaRPr lang="en-US" sz="1600" dirty="0"/>
          </a:p>
          <a:p>
            <a:pPr algn="just"/>
            <a:r>
              <a:rPr lang="en-US" sz="1600" dirty="0"/>
              <a:t>2. The state having more total production and the average production value were the ones having the lower avg price per pound for honey</a:t>
            </a:r>
          </a:p>
          <a:p>
            <a:pPr algn="just"/>
            <a:endParaRPr lang="en-US" sz="1600" dirty="0"/>
          </a:p>
          <a:p>
            <a:pPr algn="just"/>
            <a:r>
              <a:rPr lang="en-US" sz="1600" dirty="0"/>
              <a:t>3. The states like ND, SD, CA, MT, WI, FL, NE, and MI were having avg lower price per </a:t>
            </a:r>
            <a:r>
              <a:rPr lang="en-US" sz="1600" dirty="0" err="1"/>
              <a:t>lb</a:t>
            </a:r>
            <a:r>
              <a:rPr lang="en-US" sz="1600" dirty="0"/>
              <a:t> while VA was the state highest avg price per </a:t>
            </a:r>
            <a:r>
              <a:rPr lang="en-US" sz="1600" dirty="0" err="1"/>
              <a:t>lb</a:t>
            </a:r>
            <a:endParaRPr lang="en-US" sz="1600" dirty="0"/>
          </a:p>
          <a:p>
            <a:pPr marL="0" indent="0" algn="just">
              <a:buNone/>
            </a:pPr>
            <a:endParaRPr lang="en-US" sz="1600" dirty="0"/>
          </a:p>
          <a:p>
            <a:pPr algn="just"/>
            <a:r>
              <a:rPr lang="en-US" sz="1600" dirty="0"/>
              <a:t>4. The states CA, FL, ND, SD showed a good trend of total product year-wise and are the most focusing states for honey production in the US</a:t>
            </a:r>
          </a:p>
          <a:p>
            <a:pPr algn="just"/>
            <a:endParaRPr lang="en-US" sz="1600" dirty="0"/>
          </a:p>
        </p:txBody>
      </p:sp>
    </p:spTree>
    <p:extLst>
      <p:ext uri="{BB962C8B-B14F-4D97-AF65-F5344CB8AC3E}">
        <p14:creationId xmlns:p14="http://schemas.microsoft.com/office/powerpoint/2010/main" val="142982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23E6-D59B-4BCD-A896-22A0C554D595}"/>
              </a:ext>
            </a:extLst>
          </p:cNvPr>
          <p:cNvSpPr>
            <a:spLocks noGrp="1"/>
          </p:cNvSpPr>
          <p:nvPr>
            <p:ph type="title"/>
          </p:nvPr>
        </p:nvSpPr>
        <p:spPr/>
        <p:txBody>
          <a:bodyPr>
            <a:normAutofit/>
          </a:bodyPr>
          <a:lstStyle/>
          <a:p>
            <a:r>
              <a:rPr lang="en-US" sz="3000" b="1" dirty="0"/>
              <a:t>Continued…</a:t>
            </a:r>
            <a:endParaRPr lang="en-IN" sz="3000" b="1" dirty="0"/>
          </a:p>
        </p:txBody>
      </p:sp>
      <p:sp>
        <p:nvSpPr>
          <p:cNvPr id="3" name="Content Placeholder 2">
            <a:extLst>
              <a:ext uri="{FF2B5EF4-FFF2-40B4-BE49-F238E27FC236}">
                <a16:creationId xmlns:a16="http://schemas.microsoft.com/office/drawing/2014/main" id="{E8B63A18-82A2-4187-A472-E6F1469B6574}"/>
              </a:ext>
            </a:extLst>
          </p:cNvPr>
          <p:cNvSpPr>
            <a:spLocks noGrp="1"/>
          </p:cNvSpPr>
          <p:nvPr>
            <p:ph idx="1"/>
          </p:nvPr>
        </p:nvSpPr>
        <p:spPr/>
        <p:txBody>
          <a:bodyPr>
            <a:normAutofit/>
          </a:bodyPr>
          <a:lstStyle/>
          <a:p>
            <a:pPr algn="just"/>
            <a:r>
              <a:rPr lang="en-US" dirty="0"/>
              <a:t>5. The states like ND, SD, FL, and CA were the most focusing states, as the graph of these states show clarity in the honey production. These four states show decreasing trend for yield per colony</a:t>
            </a:r>
          </a:p>
          <a:p>
            <a:pPr algn="just"/>
            <a:endParaRPr lang="en-US" dirty="0"/>
          </a:p>
          <a:p>
            <a:pPr algn="just"/>
            <a:r>
              <a:rPr lang="en-US" dirty="0"/>
              <a:t>Hence, with less production, avg price per pound is higher, also, yield per colony year-wise also show decreasing trend state-wise, which is a matter that needs to work on.</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64444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AFCB-393B-43E7-BA5E-BA63BD8F1FC3}"/>
              </a:ext>
            </a:extLst>
          </p:cNvPr>
          <p:cNvSpPr>
            <a:spLocks noGrp="1"/>
          </p:cNvSpPr>
          <p:nvPr>
            <p:ph type="title"/>
          </p:nvPr>
        </p:nvSpPr>
        <p:spPr/>
        <p:txBody>
          <a:bodyPr>
            <a:normAutofit/>
          </a:bodyPr>
          <a:lstStyle/>
          <a:p>
            <a:r>
              <a:rPr lang="en-US" sz="3000" b="1" dirty="0"/>
              <a:t>STAR FORMAT: Honey Production in the US</a:t>
            </a:r>
            <a:endParaRPr lang="en-IN" sz="3000" b="1" dirty="0"/>
          </a:p>
        </p:txBody>
      </p:sp>
      <p:sp>
        <p:nvSpPr>
          <p:cNvPr id="3" name="Content Placeholder 2">
            <a:extLst>
              <a:ext uri="{FF2B5EF4-FFF2-40B4-BE49-F238E27FC236}">
                <a16:creationId xmlns:a16="http://schemas.microsoft.com/office/drawing/2014/main" id="{7B46AD4E-ACE5-46EE-8586-60C36BDFFB36}"/>
              </a:ext>
            </a:extLst>
          </p:cNvPr>
          <p:cNvSpPr>
            <a:spLocks noGrp="1"/>
          </p:cNvSpPr>
          <p:nvPr>
            <p:ph idx="1"/>
          </p:nvPr>
        </p:nvSpPr>
        <p:spPr>
          <a:xfrm>
            <a:off x="1066800" y="2103120"/>
            <a:ext cx="10058400" cy="4353098"/>
          </a:xfrm>
        </p:spPr>
        <p:txBody>
          <a:bodyPr>
            <a:normAutofit/>
          </a:bodyPr>
          <a:lstStyle/>
          <a:p>
            <a:pPr marL="0" indent="0" algn="just">
              <a:buNone/>
            </a:pPr>
            <a:r>
              <a:rPr lang="en-US" dirty="0"/>
              <a:t>Situation - The business problem is about the decline of the honey production in the US from 1998 to 2012</a:t>
            </a:r>
          </a:p>
          <a:p>
            <a:pPr marL="0" indent="0" algn="just">
              <a:buNone/>
            </a:pPr>
            <a:r>
              <a:rPr lang="en-US" dirty="0"/>
              <a:t>Task - To investigate the decline of honey bee production in the US and how the trends of the past will enable us to predict the future for the honeybees in the country</a:t>
            </a:r>
          </a:p>
          <a:p>
            <a:pPr marL="0" indent="0" algn="just">
              <a:buNone/>
            </a:pPr>
            <a:r>
              <a:rPr lang="en-US" dirty="0"/>
              <a:t>4D Framework:</a:t>
            </a:r>
          </a:p>
          <a:p>
            <a:pPr algn="just"/>
            <a:r>
              <a:rPr lang="en-US" dirty="0"/>
              <a:t>Part -1 - Data</a:t>
            </a:r>
          </a:p>
          <a:p>
            <a:pPr algn="just"/>
            <a:r>
              <a:rPr lang="en-US" dirty="0"/>
              <a:t>Part - 2 - Descriptive Analysis</a:t>
            </a:r>
          </a:p>
          <a:p>
            <a:pPr algn="just"/>
            <a:r>
              <a:rPr lang="en-US" dirty="0"/>
              <a:t>Part - 3 - Data Modeling</a:t>
            </a:r>
          </a:p>
          <a:p>
            <a:pPr algn="just"/>
            <a:r>
              <a:rPr lang="en-US" dirty="0"/>
              <a:t>Part - 4 - Deploy the Model</a:t>
            </a:r>
          </a:p>
          <a:p>
            <a:pPr marL="0" indent="0" algn="just">
              <a:buNone/>
            </a:pPr>
            <a:endParaRPr lang="en-US"/>
          </a:p>
          <a:p>
            <a:pPr marL="0" indent="0" algn="just">
              <a:buNone/>
            </a:pPr>
            <a:r>
              <a:rPr lang="en-US"/>
              <a:t>In this project, we are focusing only on Data and Descriptive Analysis</a:t>
            </a:r>
          </a:p>
          <a:p>
            <a:pPr algn="just"/>
            <a:endParaRPr lang="en-US" dirty="0"/>
          </a:p>
        </p:txBody>
      </p:sp>
    </p:spTree>
    <p:extLst>
      <p:ext uri="{BB962C8B-B14F-4D97-AF65-F5344CB8AC3E}">
        <p14:creationId xmlns:p14="http://schemas.microsoft.com/office/powerpoint/2010/main" val="343550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E307C-B960-44CD-A3F5-B67AB69FF33B}"/>
              </a:ext>
            </a:extLst>
          </p:cNvPr>
          <p:cNvSpPr>
            <a:spLocks noGrp="1"/>
          </p:cNvSpPr>
          <p:nvPr>
            <p:ph idx="1"/>
          </p:nvPr>
        </p:nvSpPr>
        <p:spPr>
          <a:xfrm>
            <a:off x="1066800" y="1192696"/>
            <a:ext cx="10058400" cy="4842344"/>
          </a:xfrm>
        </p:spPr>
        <p:txBody>
          <a:bodyPr>
            <a:normAutofit/>
          </a:bodyPr>
          <a:lstStyle/>
          <a:p>
            <a:pPr marL="0" indent="0" algn="ctr">
              <a:buNone/>
            </a:pPr>
            <a:r>
              <a:rPr lang="en-US" sz="5000" b="1" i="1" dirty="0">
                <a:solidFill>
                  <a:schemeClr val="tx2"/>
                </a:solidFill>
                <a:effectLst>
                  <a:outerShdw blurRad="38100" dist="38100" dir="2700000" algn="tl">
                    <a:srgbClr val="000000">
                      <a:alpha val="43137"/>
                    </a:srgbClr>
                  </a:outerShdw>
                </a:effectLst>
              </a:rPr>
              <a:t>Thank You </a:t>
            </a:r>
            <a:endParaRPr lang="en-IN" sz="5000" b="1" i="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637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E9B7-43EA-412E-87A7-33F4A0C8AFFF}"/>
              </a:ext>
            </a:extLst>
          </p:cNvPr>
          <p:cNvSpPr>
            <a:spLocks noGrp="1"/>
          </p:cNvSpPr>
          <p:nvPr>
            <p:ph type="title"/>
          </p:nvPr>
        </p:nvSpPr>
        <p:spPr/>
        <p:txBody>
          <a:bodyPr>
            <a:normAutofit/>
          </a:bodyPr>
          <a:lstStyle/>
          <a:p>
            <a:r>
              <a:rPr lang="en-US" sz="3000" b="1" dirty="0"/>
              <a:t>Continued….</a:t>
            </a:r>
            <a:endParaRPr lang="en-IN" sz="3000" b="1" dirty="0"/>
          </a:p>
        </p:txBody>
      </p:sp>
      <p:sp>
        <p:nvSpPr>
          <p:cNvPr id="3" name="Content Placeholder 2">
            <a:extLst>
              <a:ext uri="{FF2B5EF4-FFF2-40B4-BE49-F238E27FC236}">
                <a16:creationId xmlns:a16="http://schemas.microsoft.com/office/drawing/2014/main" id="{EC1050B4-A0E4-4514-909D-768A626DCCF8}"/>
              </a:ext>
            </a:extLst>
          </p:cNvPr>
          <p:cNvSpPr>
            <a:spLocks noGrp="1"/>
          </p:cNvSpPr>
          <p:nvPr>
            <p:ph idx="1"/>
          </p:nvPr>
        </p:nvSpPr>
        <p:spPr>
          <a:xfrm>
            <a:off x="1066800" y="1579417"/>
            <a:ext cx="10058400" cy="4835237"/>
          </a:xfrm>
        </p:spPr>
        <p:txBody>
          <a:bodyPr>
            <a:normAutofit fontScale="92500" lnSpcReduction="20000"/>
          </a:bodyPr>
          <a:lstStyle/>
          <a:p>
            <a:pPr marL="0" indent="0" algn="just">
              <a:buNone/>
            </a:pPr>
            <a:endParaRPr lang="en-US" dirty="0"/>
          </a:p>
          <a:p>
            <a:pPr marL="342900" indent="-342900" algn="just">
              <a:buAutoNum type="arabicPeriod"/>
            </a:pPr>
            <a:r>
              <a:rPr lang="en-US" dirty="0"/>
              <a:t>Data</a:t>
            </a:r>
          </a:p>
          <a:p>
            <a:pPr marL="0" indent="0" algn="just">
              <a:buNone/>
            </a:pPr>
            <a:r>
              <a:rPr lang="en-US" dirty="0"/>
              <a:t>We have the data from the of the dataset for the honey production supply and demand in America by state from 1998 to 2012. We have features like 'state', '</a:t>
            </a:r>
            <a:r>
              <a:rPr lang="en-US" dirty="0" err="1"/>
              <a:t>numcol</a:t>
            </a:r>
            <a:r>
              <a:rPr lang="en-US" dirty="0"/>
              <a:t>', '</a:t>
            </a:r>
            <a:r>
              <a:rPr lang="en-US" dirty="0" err="1"/>
              <a:t>yieldpercol</a:t>
            </a:r>
            <a:r>
              <a:rPr lang="en-US" dirty="0"/>
              <a:t>', '</a:t>
            </a:r>
            <a:r>
              <a:rPr lang="en-US" dirty="0" err="1"/>
              <a:t>totalprod</a:t>
            </a:r>
            <a:r>
              <a:rPr lang="en-US" dirty="0"/>
              <a:t>', 'stocks', '</a:t>
            </a:r>
            <a:r>
              <a:rPr lang="en-US" dirty="0" err="1"/>
              <a:t>priceperlb</a:t>
            </a:r>
            <a:r>
              <a:rPr lang="en-US" dirty="0"/>
              <a:t>','</a:t>
            </a:r>
            <a:r>
              <a:rPr lang="en-US" dirty="0" err="1"/>
              <a:t>prodvalue</a:t>
            </a:r>
            <a:r>
              <a:rPr lang="en-US" dirty="0"/>
              <a:t>', 'year' The average production of honey in particular states and the total production done yearly basis</a:t>
            </a:r>
            <a:endParaRPr lang="en-IN" dirty="0"/>
          </a:p>
          <a:p>
            <a:pPr marL="0" indent="0" algn="just">
              <a:buNone/>
            </a:pPr>
            <a:endParaRPr lang="en-US" dirty="0"/>
          </a:p>
          <a:p>
            <a:pPr marL="0" indent="0" algn="just">
              <a:buNone/>
            </a:pPr>
            <a:r>
              <a:rPr lang="en-US" dirty="0"/>
              <a:t>2. Descriptive Analysis </a:t>
            </a:r>
          </a:p>
          <a:p>
            <a:pPr algn="just"/>
            <a:r>
              <a:rPr lang="en-US" dirty="0"/>
              <a:t>Data cleaning </a:t>
            </a:r>
          </a:p>
          <a:p>
            <a:pPr algn="just"/>
            <a:r>
              <a:rPr lang="en-US" dirty="0"/>
              <a:t>Analysis of Honey Bee Production in the US from 1998 to 2012</a:t>
            </a:r>
          </a:p>
          <a:p>
            <a:pPr algn="just"/>
            <a:r>
              <a:rPr lang="en-US" dirty="0"/>
              <a:t>Data Standardization</a:t>
            </a:r>
          </a:p>
          <a:p>
            <a:pPr algn="just"/>
            <a:r>
              <a:rPr lang="en-US" dirty="0"/>
              <a:t>Visualization of average honey bee production, average stock and average price per pound in the US over the years.</a:t>
            </a:r>
          </a:p>
          <a:p>
            <a:pPr algn="just"/>
            <a:r>
              <a:rPr lang="en-US" dirty="0"/>
              <a:t>Descriptive Analysis - "Summarizing via visualization“</a:t>
            </a:r>
          </a:p>
          <a:p>
            <a:pPr algn="just"/>
            <a:endParaRPr lang="en-US" dirty="0"/>
          </a:p>
          <a:p>
            <a:pPr marL="0" indent="0" algn="just">
              <a:buNone/>
            </a:pPr>
            <a:r>
              <a:rPr lang="en-US" dirty="0"/>
              <a:t>Results for the decline of honey production in the US</a:t>
            </a:r>
            <a:endParaRPr lang="en-IN" dirty="0"/>
          </a:p>
        </p:txBody>
      </p:sp>
    </p:spTree>
    <p:extLst>
      <p:ext uri="{BB962C8B-B14F-4D97-AF65-F5344CB8AC3E}">
        <p14:creationId xmlns:p14="http://schemas.microsoft.com/office/powerpoint/2010/main" val="284913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63CE-0FE8-4654-B8D9-0D55DCD48F38}"/>
              </a:ext>
            </a:extLst>
          </p:cNvPr>
          <p:cNvSpPr>
            <a:spLocks noGrp="1"/>
          </p:cNvSpPr>
          <p:nvPr>
            <p:ph type="title"/>
          </p:nvPr>
        </p:nvSpPr>
        <p:spPr>
          <a:xfrm>
            <a:off x="1484311" y="685800"/>
            <a:ext cx="10018713" cy="758687"/>
          </a:xfrm>
        </p:spPr>
        <p:txBody>
          <a:bodyPr>
            <a:noAutofit/>
          </a:bodyPr>
          <a:lstStyle/>
          <a:p>
            <a:r>
              <a:rPr lang="en-US" sz="3000" b="1" dirty="0"/>
              <a:t>Variation of Honey Production Value with Year</a:t>
            </a:r>
            <a:endParaRPr lang="en-IN" sz="3000" b="1" dirty="0"/>
          </a:p>
        </p:txBody>
      </p:sp>
      <p:sp>
        <p:nvSpPr>
          <p:cNvPr id="5" name="Content Placeholder 4">
            <a:extLst>
              <a:ext uri="{FF2B5EF4-FFF2-40B4-BE49-F238E27FC236}">
                <a16:creationId xmlns:a16="http://schemas.microsoft.com/office/drawing/2014/main" id="{71FE1D9D-0987-4A49-AE9C-4354596F8E3B}"/>
              </a:ext>
            </a:extLst>
          </p:cNvPr>
          <p:cNvSpPr>
            <a:spLocks noGrp="1"/>
          </p:cNvSpPr>
          <p:nvPr>
            <p:ph idx="1"/>
          </p:nvPr>
        </p:nvSpPr>
        <p:spPr>
          <a:xfrm>
            <a:off x="1484310" y="1580320"/>
            <a:ext cx="10018713" cy="3124201"/>
          </a:xfrm>
        </p:spPr>
        <p:txBody>
          <a:bodyPr/>
          <a:lstStyle/>
          <a:p>
            <a:pPr algn="just"/>
            <a:r>
              <a:rPr lang="en-US" sz="1600" dirty="0"/>
              <a:t>It can be observed that there is in flattened production value from 1999 to 2001. A sharp rise from 2001 to 2004.</a:t>
            </a:r>
          </a:p>
          <a:p>
            <a:pPr algn="just"/>
            <a:r>
              <a:rPr lang="en-US" sz="1600" dirty="0"/>
              <a:t>Then constant from 2004 to 2007, then increase-decrease pattern is seen from 2007 till 2012</a:t>
            </a:r>
          </a:p>
          <a:p>
            <a:pPr algn="just"/>
            <a:endParaRPr lang="en-US" sz="2000" dirty="0"/>
          </a:p>
          <a:p>
            <a:pPr algn="just"/>
            <a:endParaRPr lang="en-US" dirty="0"/>
          </a:p>
          <a:p>
            <a:pPr algn="just"/>
            <a:endParaRPr lang="en-IN" dirty="0"/>
          </a:p>
        </p:txBody>
      </p:sp>
      <p:pic>
        <p:nvPicPr>
          <p:cNvPr id="6" name="Content Placeholder 3">
            <a:extLst>
              <a:ext uri="{FF2B5EF4-FFF2-40B4-BE49-F238E27FC236}">
                <a16:creationId xmlns:a16="http://schemas.microsoft.com/office/drawing/2014/main" id="{37FA4268-A87F-43BB-833C-13E3CBD63C90}"/>
              </a:ext>
            </a:extLst>
          </p:cNvPr>
          <p:cNvPicPr>
            <a:picLocks noChangeAspect="1"/>
          </p:cNvPicPr>
          <p:nvPr/>
        </p:nvPicPr>
        <p:blipFill>
          <a:blip r:embed="rId2"/>
          <a:stretch>
            <a:fillRect/>
          </a:stretch>
        </p:blipFill>
        <p:spPr>
          <a:xfrm>
            <a:off x="2489054" y="3142420"/>
            <a:ext cx="5544324" cy="2934109"/>
          </a:xfrm>
          <a:prstGeom prst="rect">
            <a:avLst/>
          </a:prstGeom>
        </p:spPr>
      </p:pic>
    </p:spTree>
    <p:extLst>
      <p:ext uri="{BB962C8B-B14F-4D97-AF65-F5344CB8AC3E}">
        <p14:creationId xmlns:p14="http://schemas.microsoft.com/office/powerpoint/2010/main" val="385694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8D13-98DD-4A55-B60F-351E20174DA5}"/>
              </a:ext>
            </a:extLst>
          </p:cNvPr>
          <p:cNvSpPr>
            <a:spLocks noGrp="1"/>
          </p:cNvSpPr>
          <p:nvPr>
            <p:ph type="title"/>
          </p:nvPr>
        </p:nvSpPr>
        <p:spPr>
          <a:xfrm>
            <a:off x="1066800" y="397565"/>
            <a:ext cx="10058400" cy="1616629"/>
          </a:xfrm>
        </p:spPr>
        <p:txBody>
          <a:bodyPr>
            <a:normAutofit/>
          </a:bodyPr>
          <a:lstStyle/>
          <a:p>
            <a:r>
              <a:rPr lang="en-US" sz="3300" b="1" dirty="0"/>
              <a:t>Variation of Total Production Year-by-Year</a:t>
            </a:r>
            <a:br>
              <a:rPr lang="en-US" b="1" i="1" dirty="0"/>
            </a:br>
            <a:endParaRPr lang="en-IN" dirty="0"/>
          </a:p>
        </p:txBody>
      </p:sp>
      <p:sp>
        <p:nvSpPr>
          <p:cNvPr id="3" name="Content Placeholder 2">
            <a:extLst>
              <a:ext uri="{FF2B5EF4-FFF2-40B4-BE49-F238E27FC236}">
                <a16:creationId xmlns:a16="http://schemas.microsoft.com/office/drawing/2014/main" id="{6B22EE91-7527-456D-B4BC-16330B8CDA60}"/>
              </a:ext>
            </a:extLst>
          </p:cNvPr>
          <p:cNvSpPr>
            <a:spLocks noGrp="1"/>
          </p:cNvSpPr>
          <p:nvPr>
            <p:ph idx="1"/>
          </p:nvPr>
        </p:nvSpPr>
        <p:spPr/>
        <p:txBody>
          <a:bodyPr>
            <a:normAutofit/>
          </a:bodyPr>
          <a:lstStyle/>
          <a:p>
            <a:pPr algn="just"/>
            <a:r>
              <a:rPr lang="en-US" sz="1600" dirty="0"/>
              <a:t>The below trend shows a decline in the total honey production from 2008 to 2012 in the US</a:t>
            </a:r>
          </a:p>
          <a:p>
            <a:pPr algn="just"/>
            <a:endParaRPr lang="en-US" sz="1600" dirty="0"/>
          </a:p>
          <a:p>
            <a:pPr algn="just"/>
            <a:endParaRPr lang="en-IN" sz="1600" dirty="0"/>
          </a:p>
        </p:txBody>
      </p:sp>
      <p:pic>
        <p:nvPicPr>
          <p:cNvPr id="4" name="Picture 3">
            <a:extLst>
              <a:ext uri="{FF2B5EF4-FFF2-40B4-BE49-F238E27FC236}">
                <a16:creationId xmlns:a16="http://schemas.microsoft.com/office/drawing/2014/main" id="{288639FB-6439-453A-A6C6-2FC50A923FB1}"/>
              </a:ext>
            </a:extLst>
          </p:cNvPr>
          <p:cNvPicPr>
            <a:picLocks noChangeAspect="1"/>
          </p:cNvPicPr>
          <p:nvPr/>
        </p:nvPicPr>
        <p:blipFill>
          <a:blip r:embed="rId2"/>
          <a:stretch>
            <a:fillRect/>
          </a:stretch>
        </p:blipFill>
        <p:spPr>
          <a:xfrm>
            <a:off x="2919245" y="2672990"/>
            <a:ext cx="5372850" cy="3181794"/>
          </a:xfrm>
          <a:prstGeom prst="rect">
            <a:avLst/>
          </a:prstGeom>
        </p:spPr>
      </p:pic>
    </p:spTree>
    <p:extLst>
      <p:ext uri="{BB962C8B-B14F-4D97-AF65-F5344CB8AC3E}">
        <p14:creationId xmlns:p14="http://schemas.microsoft.com/office/powerpoint/2010/main" val="201533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EBA4-4CD2-44A0-A1E1-4A1E5B8A9249}"/>
              </a:ext>
            </a:extLst>
          </p:cNvPr>
          <p:cNvSpPr>
            <a:spLocks noGrp="1"/>
          </p:cNvSpPr>
          <p:nvPr>
            <p:ph type="title"/>
          </p:nvPr>
        </p:nvSpPr>
        <p:spPr/>
        <p:txBody>
          <a:bodyPr>
            <a:normAutofit/>
          </a:bodyPr>
          <a:lstStyle/>
          <a:p>
            <a:r>
              <a:rPr lang="en-US" sz="3000" b="1" dirty="0"/>
              <a:t>Continued….</a:t>
            </a:r>
            <a:endParaRPr lang="en-IN" sz="3000" b="1" dirty="0"/>
          </a:p>
        </p:txBody>
      </p:sp>
      <p:sp>
        <p:nvSpPr>
          <p:cNvPr id="3" name="Content Placeholder 2">
            <a:extLst>
              <a:ext uri="{FF2B5EF4-FFF2-40B4-BE49-F238E27FC236}">
                <a16:creationId xmlns:a16="http://schemas.microsoft.com/office/drawing/2014/main" id="{D25AC373-5314-4DF5-8781-9447086233E4}"/>
              </a:ext>
            </a:extLst>
          </p:cNvPr>
          <p:cNvSpPr>
            <a:spLocks noGrp="1"/>
          </p:cNvSpPr>
          <p:nvPr>
            <p:ph idx="1"/>
          </p:nvPr>
        </p:nvSpPr>
        <p:spPr/>
        <p:txBody>
          <a:bodyPr>
            <a:normAutofit/>
          </a:bodyPr>
          <a:lstStyle/>
          <a:p>
            <a:pPr algn="just"/>
            <a:r>
              <a:rPr lang="en-US" sz="1600" dirty="0"/>
              <a:t>The total production over the years can be calculated by the following formula:</a:t>
            </a:r>
          </a:p>
          <a:p>
            <a:pPr algn="just"/>
            <a:endParaRPr lang="en-US" sz="1600" dirty="0"/>
          </a:p>
          <a:p>
            <a:pPr algn="just"/>
            <a:r>
              <a:rPr lang="en-US" sz="1600" dirty="0"/>
              <a:t>Total honey production = number of colonies * average yield per colony</a:t>
            </a:r>
          </a:p>
          <a:p>
            <a:pPr algn="just"/>
            <a:endParaRPr lang="en-US" sz="1600" dirty="0"/>
          </a:p>
          <a:p>
            <a:pPr algn="just"/>
            <a:r>
              <a:rPr lang="en-US" sz="1600" dirty="0"/>
              <a:t>Now, we need to check if the factors such as </a:t>
            </a:r>
            <a:r>
              <a:rPr lang="en-US" sz="1600" dirty="0" err="1"/>
              <a:t>numcol</a:t>
            </a:r>
            <a:r>
              <a:rPr lang="en-US" sz="1600" dirty="0"/>
              <a:t> and average </a:t>
            </a:r>
            <a:r>
              <a:rPr lang="en-US" sz="1600" dirty="0" err="1"/>
              <a:t>yieldpercol</a:t>
            </a:r>
            <a:r>
              <a:rPr lang="en-US" sz="1600" dirty="0"/>
              <a:t> affected the total honey production, now, let us check this</a:t>
            </a:r>
          </a:p>
          <a:p>
            <a:pPr algn="just"/>
            <a:endParaRPr lang="en-IN" sz="1600" dirty="0"/>
          </a:p>
        </p:txBody>
      </p:sp>
    </p:spTree>
    <p:extLst>
      <p:ext uri="{BB962C8B-B14F-4D97-AF65-F5344CB8AC3E}">
        <p14:creationId xmlns:p14="http://schemas.microsoft.com/office/powerpoint/2010/main" val="172651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8870-6A5F-4FC9-872B-D6C3420B9C95}"/>
              </a:ext>
            </a:extLst>
          </p:cNvPr>
          <p:cNvSpPr>
            <a:spLocks noGrp="1"/>
          </p:cNvSpPr>
          <p:nvPr>
            <p:ph type="title"/>
          </p:nvPr>
        </p:nvSpPr>
        <p:spPr/>
        <p:txBody>
          <a:bodyPr>
            <a:normAutofit/>
          </a:bodyPr>
          <a:lstStyle/>
          <a:p>
            <a:r>
              <a:rPr lang="en-US" sz="3300" b="1" dirty="0"/>
              <a:t>Variation of Honey Bee Numcols Year-by-Year</a:t>
            </a:r>
            <a:br>
              <a:rPr lang="en-US" b="1" i="1" dirty="0"/>
            </a:br>
            <a:endParaRPr lang="en-IN" dirty="0"/>
          </a:p>
        </p:txBody>
      </p:sp>
      <p:sp>
        <p:nvSpPr>
          <p:cNvPr id="5" name="Content Placeholder 4">
            <a:extLst>
              <a:ext uri="{FF2B5EF4-FFF2-40B4-BE49-F238E27FC236}">
                <a16:creationId xmlns:a16="http://schemas.microsoft.com/office/drawing/2014/main" id="{47D0EA4F-E788-4165-9CEF-3B08FDBDB0C9}"/>
              </a:ext>
            </a:extLst>
          </p:cNvPr>
          <p:cNvSpPr>
            <a:spLocks noGrp="1"/>
          </p:cNvSpPr>
          <p:nvPr>
            <p:ph idx="1"/>
          </p:nvPr>
        </p:nvSpPr>
        <p:spPr/>
        <p:txBody>
          <a:bodyPr/>
          <a:lstStyle/>
          <a:p>
            <a:pPr algn="just"/>
            <a:r>
              <a:rPr lang="en-US" sz="1600" dirty="0"/>
              <a:t>The below count plot for number of honey bee colonies with year shows the decreasing trend from 1998 to 2008. 2008 is the point after which colonies started rising again</a:t>
            </a:r>
          </a:p>
          <a:p>
            <a:pPr algn="just"/>
            <a:r>
              <a:rPr lang="en-US" sz="1600" dirty="0"/>
              <a:t>Meaning, some modifications were done that helped in increasing the "Honey" production from 2008 to 2012.</a:t>
            </a:r>
          </a:p>
          <a:p>
            <a:pPr algn="just"/>
            <a:endParaRPr lang="en-IN" dirty="0"/>
          </a:p>
        </p:txBody>
      </p:sp>
      <p:pic>
        <p:nvPicPr>
          <p:cNvPr id="6" name="Picture 5">
            <a:extLst>
              <a:ext uri="{FF2B5EF4-FFF2-40B4-BE49-F238E27FC236}">
                <a16:creationId xmlns:a16="http://schemas.microsoft.com/office/drawing/2014/main" id="{D0C3B364-500D-4E9D-8B50-E60C4CB1D852}"/>
              </a:ext>
            </a:extLst>
          </p:cNvPr>
          <p:cNvPicPr>
            <a:picLocks noChangeAspect="1"/>
          </p:cNvPicPr>
          <p:nvPr/>
        </p:nvPicPr>
        <p:blipFill>
          <a:blip r:embed="rId2"/>
          <a:stretch>
            <a:fillRect/>
          </a:stretch>
        </p:blipFill>
        <p:spPr>
          <a:xfrm>
            <a:off x="3504034" y="3668364"/>
            <a:ext cx="4839375" cy="3019846"/>
          </a:xfrm>
          <a:prstGeom prst="rect">
            <a:avLst/>
          </a:prstGeom>
        </p:spPr>
      </p:pic>
    </p:spTree>
    <p:extLst>
      <p:ext uri="{BB962C8B-B14F-4D97-AF65-F5344CB8AC3E}">
        <p14:creationId xmlns:p14="http://schemas.microsoft.com/office/powerpoint/2010/main" val="314074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7DAD-3D70-4286-B730-C543AA58C9BF}"/>
              </a:ext>
            </a:extLst>
          </p:cNvPr>
          <p:cNvSpPr>
            <a:spLocks noGrp="1"/>
          </p:cNvSpPr>
          <p:nvPr>
            <p:ph type="title"/>
          </p:nvPr>
        </p:nvSpPr>
        <p:spPr/>
        <p:txBody>
          <a:bodyPr>
            <a:normAutofit/>
          </a:bodyPr>
          <a:lstStyle/>
          <a:p>
            <a:r>
              <a:rPr lang="en-US" sz="3300" b="1" dirty="0"/>
              <a:t>Variation of Honey Yield Year-by-Year</a:t>
            </a:r>
            <a:br>
              <a:rPr lang="en-US" b="1" i="1" dirty="0"/>
            </a:br>
            <a:endParaRPr lang="en-IN" dirty="0"/>
          </a:p>
        </p:txBody>
      </p:sp>
      <p:sp>
        <p:nvSpPr>
          <p:cNvPr id="3" name="Content Placeholder 2">
            <a:extLst>
              <a:ext uri="{FF2B5EF4-FFF2-40B4-BE49-F238E27FC236}">
                <a16:creationId xmlns:a16="http://schemas.microsoft.com/office/drawing/2014/main" id="{01B33C7A-F428-4578-9B81-13A7AA82CA66}"/>
              </a:ext>
            </a:extLst>
          </p:cNvPr>
          <p:cNvSpPr>
            <a:spLocks noGrp="1"/>
          </p:cNvSpPr>
          <p:nvPr>
            <p:ph idx="1"/>
          </p:nvPr>
        </p:nvSpPr>
        <p:spPr/>
        <p:txBody>
          <a:bodyPr/>
          <a:lstStyle/>
          <a:p>
            <a:pPr algn="just"/>
            <a:r>
              <a:rPr lang="en-US" sz="1600" dirty="0"/>
              <a:t>From 1998 to 2001, there was a decrease, then an increase was seen in 2002, however, after 2002, a continuous decrease was seen till 2007. A rise in 2008. Again, the decrease was seen till 2012.</a:t>
            </a:r>
          </a:p>
          <a:p>
            <a:pPr algn="just"/>
            <a:r>
              <a:rPr lang="en-US" sz="1600" dirty="0"/>
              <a:t>Hence, for the above formula for The Total Honey Production, the honey production is getting affected by the '</a:t>
            </a:r>
            <a:r>
              <a:rPr lang="en-US" sz="1600" dirty="0" err="1"/>
              <a:t>Yieldpercol</a:t>
            </a:r>
            <a:r>
              <a:rPr lang="en-US" sz="1600" dirty="0"/>
              <a:t>' not by '</a:t>
            </a:r>
            <a:r>
              <a:rPr lang="en-US" sz="1600" dirty="0" err="1"/>
              <a:t>Numcol</a:t>
            </a:r>
            <a:r>
              <a:rPr lang="en-US" sz="1600" dirty="0"/>
              <a:t>'</a:t>
            </a:r>
          </a:p>
          <a:p>
            <a:pPr algn="just"/>
            <a:r>
              <a:rPr lang="en-US" sz="1600" dirty="0"/>
              <a:t>Now, if I want to see state-wise total production on yearly basis, another trend was observed, which we will discuss in the next slide</a:t>
            </a:r>
          </a:p>
          <a:p>
            <a:pPr algn="just"/>
            <a:endParaRPr lang="en-IN" dirty="0"/>
          </a:p>
        </p:txBody>
      </p:sp>
      <p:pic>
        <p:nvPicPr>
          <p:cNvPr id="13" name="Picture 12">
            <a:extLst>
              <a:ext uri="{FF2B5EF4-FFF2-40B4-BE49-F238E27FC236}">
                <a16:creationId xmlns:a16="http://schemas.microsoft.com/office/drawing/2014/main" id="{610E266F-F394-4A47-9625-AD28FDCDBF7F}"/>
              </a:ext>
            </a:extLst>
          </p:cNvPr>
          <p:cNvPicPr>
            <a:picLocks noChangeAspect="1"/>
          </p:cNvPicPr>
          <p:nvPr/>
        </p:nvPicPr>
        <p:blipFill>
          <a:blip r:embed="rId2"/>
          <a:stretch>
            <a:fillRect/>
          </a:stretch>
        </p:blipFill>
        <p:spPr>
          <a:xfrm>
            <a:off x="3004600" y="3876259"/>
            <a:ext cx="4725059" cy="2981741"/>
          </a:xfrm>
          <a:prstGeom prst="rect">
            <a:avLst/>
          </a:prstGeom>
        </p:spPr>
      </p:pic>
    </p:spTree>
    <p:extLst>
      <p:ext uri="{BB962C8B-B14F-4D97-AF65-F5344CB8AC3E}">
        <p14:creationId xmlns:p14="http://schemas.microsoft.com/office/powerpoint/2010/main" val="80636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E4ED-A102-4408-AAEC-741C489ECD68}"/>
              </a:ext>
            </a:extLst>
          </p:cNvPr>
          <p:cNvSpPr>
            <a:spLocks noGrp="1"/>
          </p:cNvSpPr>
          <p:nvPr>
            <p:ph type="title"/>
          </p:nvPr>
        </p:nvSpPr>
        <p:spPr/>
        <p:txBody>
          <a:bodyPr>
            <a:normAutofit/>
          </a:bodyPr>
          <a:lstStyle/>
          <a:p>
            <a:r>
              <a:rPr lang="en-US" sz="3000" b="1" dirty="0"/>
              <a:t>Variation of Total Honey Production Year-by-Year</a:t>
            </a:r>
            <a:endParaRPr lang="en-IN" sz="3000" b="1" dirty="0"/>
          </a:p>
        </p:txBody>
      </p:sp>
      <p:sp>
        <p:nvSpPr>
          <p:cNvPr id="3" name="Content Placeholder 2">
            <a:extLst>
              <a:ext uri="{FF2B5EF4-FFF2-40B4-BE49-F238E27FC236}">
                <a16:creationId xmlns:a16="http://schemas.microsoft.com/office/drawing/2014/main" id="{93C32E56-1FD3-4436-9EAB-9B86F4848BE1}"/>
              </a:ext>
            </a:extLst>
          </p:cNvPr>
          <p:cNvSpPr>
            <a:spLocks noGrp="1"/>
          </p:cNvSpPr>
          <p:nvPr>
            <p:ph idx="1"/>
          </p:nvPr>
        </p:nvSpPr>
        <p:spPr/>
        <p:txBody>
          <a:bodyPr/>
          <a:lstStyle/>
          <a:p>
            <a:pPr algn="just"/>
            <a:r>
              <a:rPr lang="en-US" sz="1600" dirty="0"/>
              <a:t>With regards to honey production, the states we need to focus on are ND, SD, FL, and CA</a:t>
            </a:r>
          </a:p>
          <a:p>
            <a:pPr algn="just"/>
            <a:r>
              <a:rPr lang="en-US" sz="1600" dirty="0"/>
              <a:t>Only state 'ND' showed a "perfect" increase in the total production then some decrease later on</a:t>
            </a:r>
          </a:p>
          <a:p>
            <a:pPr algn="just"/>
            <a:r>
              <a:rPr lang="en-US" sz="1600" dirty="0"/>
              <a:t>SD showed increase from 1998, reached the peak at 2000, then lowest at 2002, then increase, then decrease and reached stability in the last years, i.e., 2011 and 2012</a:t>
            </a:r>
          </a:p>
          <a:p>
            <a:pPr algn="just"/>
            <a:r>
              <a:rPr lang="en-US" sz="1600" dirty="0"/>
              <a:t>State CA showed a declining trend in the total production over the years</a:t>
            </a:r>
          </a:p>
          <a:p>
            <a:pPr algn="just"/>
            <a:r>
              <a:rPr lang="en-US" sz="1600" dirty="0"/>
              <a:t>State FL showed increase in an year at the middle, but continuously, it shows a decreasing trend</a:t>
            </a:r>
          </a:p>
          <a:p>
            <a:pPr algn="just"/>
            <a:endParaRPr lang="en-US" sz="1600" dirty="0"/>
          </a:p>
          <a:p>
            <a:pPr algn="just"/>
            <a:endParaRPr lang="en-US" dirty="0"/>
          </a:p>
          <a:p>
            <a:pPr algn="just"/>
            <a:endParaRPr lang="en-IN" dirty="0"/>
          </a:p>
        </p:txBody>
      </p:sp>
      <p:pic>
        <p:nvPicPr>
          <p:cNvPr id="5" name="Picture 4">
            <a:extLst>
              <a:ext uri="{FF2B5EF4-FFF2-40B4-BE49-F238E27FC236}">
                <a16:creationId xmlns:a16="http://schemas.microsoft.com/office/drawing/2014/main" id="{A334889E-CB43-42BD-A425-299FE7FED940}"/>
              </a:ext>
            </a:extLst>
          </p:cNvPr>
          <p:cNvPicPr>
            <a:picLocks noChangeAspect="1"/>
          </p:cNvPicPr>
          <p:nvPr/>
        </p:nvPicPr>
        <p:blipFill>
          <a:blip r:embed="rId2"/>
          <a:stretch>
            <a:fillRect/>
          </a:stretch>
        </p:blipFill>
        <p:spPr>
          <a:xfrm>
            <a:off x="1285247" y="4095278"/>
            <a:ext cx="9011908" cy="2543530"/>
          </a:xfrm>
          <a:prstGeom prst="rect">
            <a:avLst/>
          </a:prstGeom>
        </p:spPr>
      </p:pic>
    </p:spTree>
    <p:extLst>
      <p:ext uri="{BB962C8B-B14F-4D97-AF65-F5344CB8AC3E}">
        <p14:creationId xmlns:p14="http://schemas.microsoft.com/office/powerpoint/2010/main" val="2009585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78</TotalTime>
  <Words>1340</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Garamond</vt:lpstr>
      <vt:lpstr>Savon</vt:lpstr>
      <vt:lpstr>Business Insights on  Honey Production DECLINE in the US</vt:lpstr>
      <vt:lpstr>STAR FORMAT: Honey Production in the US</vt:lpstr>
      <vt:lpstr>Continued….</vt:lpstr>
      <vt:lpstr>Variation of Honey Production Value with Year</vt:lpstr>
      <vt:lpstr>Variation of Total Production Year-by-Year </vt:lpstr>
      <vt:lpstr>Continued….</vt:lpstr>
      <vt:lpstr>Variation of Honey Bee Numcols Year-by-Year </vt:lpstr>
      <vt:lpstr>Variation of Honey Yield Year-by-Year </vt:lpstr>
      <vt:lpstr>Variation of Total Honey Production Year-by-Year</vt:lpstr>
      <vt:lpstr>Variation of Honey Yield Year-by-Year</vt:lpstr>
      <vt:lpstr>Total Production State and Year Wise</vt:lpstr>
      <vt:lpstr>Total Production State and Year Wise: Inferences</vt:lpstr>
      <vt:lpstr>Continued….</vt:lpstr>
      <vt:lpstr>Average Price Per Pound State -Wise</vt:lpstr>
      <vt:lpstr>Average Price Per Pound State –Wise: Inferences</vt:lpstr>
      <vt:lpstr>Continued….</vt:lpstr>
      <vt:lpstr>Average Production Value State Wise</vt:lpstr>
      <vt:lpstr>Business Insights: Honey Production Decline in the US</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on  Honey Production in the US</dc:title>
  <dc:creator>ASUS</dc:creator>
  <cp:lastModifiedBy>ASUS</cp:lastModifiedBy>
  <cp:revision>15</cp:revision>
  <dcterms:created xsi:type="dcterms:W3CDTF">2023-02-24T05:49:13Z</dcterms:created>
  <dcterms:modified xsi:type="dcterms:W3CDTF">2023-02-24T23:36:03Z</dcterms:modified>
</cp:coreProperties>
</file>