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F23C85-5C7C-42A5-97B8-0169AA6D79C9}"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377237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F23C85-5C7C-42A5-97B8-0169AA6D79C9}"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31664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F23C85-5C7C-42A5-97B8-0169AA6D79C9}"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90712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F23C85-5C7C-42A5-97B8-0169AA6D79C9}"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9595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F23C85-5C7C-42A5-97B8-0169AA6D79C9}"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307258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F23C85-5C7C-42A5-97B8-0169AA6D79C9}"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342907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F23C85-5C7C-42A5-97B8-0169AA6D79C9}"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66342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F23C85-5C7C-42A5-97B8-0169AA6D79C9}"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218585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23C85-5C7C-42A5-97B8-0169AA6D79C9}"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354862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23C85-5C7C-42A5-97B8-0169AA6D79C9}"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92639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23C85-5C7C-42A5-97B8-0169AA6D79C9}"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F61A4-BDBE-4288-9525-3DA9845FF2FF}" type="slidenum">
              <a:rPr lang="en-IN" smtClean="0"/>
              <a:t>‹#›</a:t>
            </a:fld>
            <a:endParaRPr lang="en-IN"/>
          </a:p>
        </p:txBody>
      </p:sp>
    </p:spTree>
    <p:extLst>
      <p:ext uri="{BB962C8B-B14F-4D97-AF65-F5344CB8AC3E}">
        <p14:creationId xmlns:p14="http://schemas.microsoft.com/office/powerpoint/2010/main" val="216831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23C85-5C7C-42A5-97B8-0169AA6D79C9}" type="datetimeFigureOut">
              <a:rPr lang="en-IN" smtClean="0"/>
              <a:t>25-05-2020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F61A4-BDBE-4288-9525-3DA9845FF2FF}" type="slidenum">
              <a:rPr lang="en-IN" smtClean="0"/>
              <a:t>‹#›</a:t>
            </a:fld>
            <a:endParaRPr lang="en-IN"/>
          </a:p>
        </p:txBody>
      </p:sp>
    </p:spTree>
    <p:extLst>
      <p:ext uri="{BB962C8B-B14F-4D97-AF65-F5344CB8AC3E}">
        <p14:creationId xmlns:p14="http://schemas.microsoft.com/office/powerpoint/2010/main" val="1913719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825353"/>
            <a:ext cx="3043464" cy="1258094"/>
          </a:xfrm>
          <a:prstGeom prst="rect">
            <a:avLst/>
          </a:prstGeom>
          <a:solidFill>
            <a:schemeClr val="accent6">
              <a:alpha val="7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IN" sz="2800" b="1" dirty="0" err="1" smtClean="0">
                <a:latin typeface="Century Gothic" panose="020B0502020202020204" pitchFamily="34" charset="0"/>
              </a:rPr>
              <a:t>Palak</a:t>
            </a:r>
            <a:r>
              <a:rPr lang="en-IN" sz="2800" b="1" dirty="0" smtClean="0">
                <a:latin typeface="Century Gothic" panose="020B0502020202020204" pitchFamily="34" charset="0"/>
              </a:rPr>
              <a:t> Gupta</a:t>
            </a:r>
          </a:p>
          <a:p>
            <a:pPr algn="ctr"/>
            <a:r>
              <a:rPr lang="en-IN" sz="2800" b="1" dirty="0" smtClean="0">
                <a:latin typeface="Century Gothic" panose="020B0502020202020204" pitchFamily="34" charset="0"/>
              </a:rPr>
              <a:t>Ravi Kumar</a:t>
            </a:r>
            <a:endParaRPr lang="en-IN" sz="2800" b="1" dirty="0" smtClean="0">
              <a:latin typeface="Century Gothic" panose="020B0502020202020204" pitchFamily="34" charset="0"/>
            </a:endParaRPr>
          </a:p>
        </p:txBody>
      </p:sp>
      <p:sp>
        <p:nvSpPr>
          <p:cNvPr id="5" name="Rectangle 4"/>
          <p:cNvSpPr/>
          <p:nvPr/>
        </p:nvSpPr>
        <p:spPr>
          <a:xfrm>
            <a:off x="3043464" y="2330450"/>
            <a:ext cx="9417049"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latin typeface="Century Gothic" panose="020B0502020202020204" pitchFamily="34" charset="0"/>
              </a:rPr>
              <a:t>BFSI - Case Study</a:t>
            </a:r>
          </a:p>
          <a:p>
            <a:pPr algn="ctr"/>
            <a:r>
              <a:rPr lang="en-IN" sz="3200" b="1" dirty="0">
                <a:latin typeface="Century Gothic" panose="020B0502020202020204" pitchFamily="34" charset="0"/>
              </a:rPr>
              <a:t>Cohort </a:t>
            </a:r>
            <a:r>
              <a:rPr lang="en-IN" sz="3200" b="1" dirty="0" smtClean="0">
                <a:latin typeface="Century Gothic" panose="020B0502020202020204" pitchFamily="34" charset="0"/>
              </a:rPr>
              <a:t>12</a:t>
            </a:r>
            <a:endParaRPr lang="en-IN" sz="3200" b="1" dirty="0">
              <a:latin typeface="Century Gothic" panose="020B0502020202020204" pitchFamily="34" charset="0"/>
            </a:endParaRPr>
          </a:p>
        </p:txBody>
      </p:sp>
    </p:spTree>
    <p:extLst>
      <p:ext uri="{BB962C8B-B14F-4D97-AF65-F5344CB8AC3E}">
        <p14:creationId xmlns:p14="http://schemas.microsoft.com/office/powerpoint/2010/main" val="3991474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27919">
            <a:off x="9010650" y="-704850"/>
            <a:ext cx="3943350"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39785" y="518615"/>
            <a:ext cx="2322363" cy="553998"/>
          </a:xfrm>
          <a:prstGeom prst="rect">
            <a:avLst/>
          </a:prstGeom>
          <a:noFill/>
        </p:spPr>
        <p:txBody>
          <a:bodyPr wrap="square" rtlCol="0">
            <a:spAutoFit/>
          </a:bodyPr>
          <a:lstStyle/>
          <a:p>
            <a:pPr algn="ctr"/>
            <a:r>
              <a:rPr lang="en-IN" sz="3000" dirty="0" smtClean="0">
                <a:solidFill>
                  <a:schemeClr val="bg1"/>
                </a:solidFill>
                <a:latin typeface="Century Gothic" panose="020B0502020202020204" pitchFamily="34" charset="0"/>
              </a:rPr>
              <a:t>Objective</a:t>
            </a:r>
            <a:endParaRPr lang="en-IN" sz="3000" dirty="0">
              <a:solidFill>
                <a:schemeClr val="bg1"/>
              </a:solidFill>
              <a:latin typeface="Century Gothic" panose="020B0502020202020204" pitchFamily="34" charset="0"/>
            </a:endParaRPr>
          </a:p>
        </p:txBody>
      </p:sp>
      <p:sp>
        <p:nvSpPr>
          <p:cNvPr id="4" name="TextBox 3"/>
          <p:cNvSpPr txBox="1"/>
          <p:nvPr/>
        </p:nvSpPr>
        <p:spPr>
          <a:xfrm>
            <a:off x="955343" y="395785"/>
            <a:ext cx="7397087" cy="2246769"/>
          </a:xfrm>
          <a:prstGeom prst="rect">
            <a:avLst/>
          </a:prstGeom>
          <a:noFill/>
        </p:spPr>
        <p:txBody>
          <a:bodyPr wrap="square" rtlCol="0">
            <a:spAutoFit/>
          </a:bodyPr>
          <a:lstStyle/>
          <a:p>
            <a:r>
              <a:rPr lang="en-IN" sz="1400" dirty="0" err="1" smtClean="0"/>
              <a:t>CredX</a:t>
            </a:r>
            <a:r>
              <a:rPr lang="en-IN" sz="1400" dirty="0" smtClean="0"/>
              <a:t> is a leading company which aims for </a:t>
            </a:r>
            <a:r>
              <a:rPr lang="en-IN" sz="1400" b="1" dirty="0" smtClean="0"/>
              <a:t>acquiring right customers</a:t>
            </a:r>
            <a:r>
              <a:rPr lang="en-IN" sz="1400" dirty="0" smtClean="0"/>
              <a:t> to mitigate credit risk and credit loss.</a:t>
            </a:r>
          </a:p>
          <a:p>
            <a:endParaRPr lang="en-IN" sz="1400" dirty="0"/>
          </a:p>
          <a:p>
            <a:r>
              <a:rPr lang="en-IN" sz="1400" dirty="0" smtClean="0"/>
              <a:t>In past years, this company has observed credit loss by acquiring such customers who could be a defaulter in doing repayment, hence are aiming for choosing right set of customers to prevent credit loss.</a:t>
            </a:r>
          </a:p>
          <a:p>
            <a:endParaRPr lang="en-IN" sz="1400" dirty="0"/>
          </a:p>
          <a:p>
            <a:r>
              <a:rPr lang="en-IN" sz="1400" dirty="0" smtClean="0"/>
              <a:t>In this case study; using the customer’s past demographic and Credit Bureau details, we have to identify the selection of rightful customers to prevent credit loss in </a:t>
            </a:r>
            <a:r>
              <a:rPr lang="en-IN" sz="1400" dirty="0" err="1" smtClean="0"/>
              <a:t>CredX</a:t>
            </a:r>
            <a:r>
              <a:rPr lang="en-IN" sz="1400" dirty="0" smtClean="0"/>
              <a:t> company.</a:t>
            </a:r>
          </a:p>
          <a:p>
            <a:endParaRPr lang="en-IN" sz="1400" dirty="0"/>
          </a:p>
        </p:txBody>
      </p:sp>
      <p:sp>
        <p:nvSpPr>
          <p:cNvPr id="5" name="Rectangle 4"/>
          <p:cNvSpPr/>
          <p:nvPr/>
        </p:nvSpPr>
        <p:spPr>
          <a:xfrm>
            <a:off x="0" y="5827594"/>
            <a:ext cx="12192000" cy="10304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7929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27919">
            <a:off x="9010650" y="-704850"/>
            <a:ext cx="3943350"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39785" y="518615"/>
            <a:ext cx="2322363" cy="553998"/>
          </a:xfrm>
          <a:prstGeom prst="rect">
            <a:avLst/>
          </a:prstGeom>
          <a:noFill/>
        </p:spPr>
        <p:txBody>
          <a:bodyPr wrap="square" rtlCol="0">
            <a:spAutoFit/>
          </a:bodyPr>
          <a:lstStyle/>
          <a:p>
            <a:pPr algn="ctr"/>
            <a:r>
              <a:rPr lang="en-IN" sz="3000" dirty="0" smtClean="0">
                <a:solidFill>
                  <a:schemeClr val="bg1"/>
                </a:solidFill>
                <a:latin typeface="Century Gothic" panose="020B0502020202020204" pitchFamily="34" charset="0"/>
              </a:rPr>
              <a:t>Approach</a:t>
            </a:r>
            <a:endParaRPr lang="en-IN" sz="3000" dirty="0">
              <a:solidFill>
                <a:schemeClr val="bg1"/>
              </a:solidFill>
              <a:latin typeface="Century Gothic" panose="020B0502020202020204" pitchFamily="34" charset="0"/>
            </a:endParaRPr>
          </a:p>
        </p:txBody>
      </p:sp>
      <p:sp>
        <p:nvSpPr>
          <p:cNvPr id="4" name="TextBox 3"/>
          <p:cNvSpPr txBox="1"/>
          <p:nvPr/>
        </p:nvSpPr>
        <p:spPr>
          <a:xfrm>
            <a:off x="955343" y="395785"/>
            <a:ext cx="7397087" cy="5047536"/>
          </a:xfrm>
          <a:prstGeom prst="rect">
            <a:avLst/>
          </a:prstGeom>
          <a:noFill/>
        </p:spPr>
        <p:txBody>
          <a:bodyPr wrap="square" rtlCol="0">
            <a:spAutoFit/>
          </a:bodyPr>
          <a:lstStyle/>
          <a:p>
            <a:endParaRPr lang="en-IN" sz="1400" dirty="0"/>
          </a:p>
          <a:p>
            <a:r>
              <a:rPr lang="en-IN" sz="1400" dirty="0"/>
              <a:t>Selection of rightful customers are to be predicted using Machine learning models which has to be created on Demographic data and demographic and Credit bureau combined.</a:t>
            </a:r>
          </a:p>
          <a:p>
            <a:endParaRPr lang="en-IN" sz="1400" dirty="0"/>
          </a:p>
          <a:p>
            <a:r>
              <a:rPr lang="en-IN" sz="1400" dirty="0"/>
              <a:t>After selection of approved and rejected customers; an application scorecard has to be created to compare.</a:t>
            </a:r>
          </a:p>
          <a:p>
            <a:endParaRPr lang="en-IN" sz="1400" dirty="0" smtClean="0">
              <a:latin typeface="Corbel" panose="020B0503020204020204" pitchFamily="34" charset="0"/>
            </a:endParaRPr>
          </a:p>
          <a:p>
            <a:endParaRPr lang="en-IN" sz="1400" dirty="0">
              <a:latin typeface="Corbel" panose="020B0503020204020204" pitchFamily="34" charset="0"/>
            </a:endParaRPr>
          </a:p>
          <a:p>
            <a:r>
              <a:rPr lang="en-IN" sz="1400" dirty="0" smtClean="0">
                <a:latin typeface="Corbel" panose="020B0503020204020204" pitchFamily="34" charset="0"/>
              </a:rPr>
              <a:t>Two files: Demographic and Credit Bureau details are used for this</a:t>
            </a:r>
          </a:p>
          <a:p>
            <a:endParaRPr lang="en-IN" sz="1400" dirty="0" smtClean="0">
              <a:latin typeface="Corbel" panose="020B0503020204020204" pitchFamily="34" charset="0"/>
            </a:endParaRPr>
          </a:p>
          <a:p>
            <a:r>
              <a:rPr lang="en-IN" sz="1400" dirty="0" smtClean="0">
                <a:latin typeface="Corbel" panose="020B0503020204020204" pitchFamily="34" charset="0"/>
              </a:rPr>
              <a:t>Before creating models using these details; Data </a:t>
            </a:r>
            <a:r>
              <a:rPr lang="en-IN" sz="1400" dirty="0" err="1" smtClean="0">
                <a:latin typeface="Corbel" panose="020B0503020204020204" pitchFamily="34" charset="0"/>
              </a:rPr>
              <a:t>cleanup</a:t>
            </a:r>
            <a:r>
              <a:rPr lang="en-IN" sz="1400" dirty="0">
                <a:latin typeface="Corbel" panose="020B0503020204020204" pitchFamily="34" charset="0"/>
              </a:rPr>
              <a:t> </a:t>
            </a:r>
            <a:r>
              <a:rPr lang="en-IN" sz="1400" dirty="0" smtClean="0">
                <a:latin typeface="Corbel" panose="020B0503020204020204" pitchFamily="34" charset="0"/>
              </a:rPr>
              <a:t>was done on Demographic details:</a:t>
            </a:r>
          </a:p>
          <a:p>
            <a:r>
              <a:rPr lang="en-IN" sz="1400" dirty="0" smtClean="0">
                <a:latin typeface="Corbel" panose="020B0503020204020204" pitchFamily="34" charset="0"/>
              </a:rPr>
              <a:t>Around 2% of entire demographic details was removed because of missing value, before performing logistics regression</a:t>
            </a:r>
          </a:p>
          <a:p>
            <a:endParaRPr lang="en-IN" sz="1400" dirty="0">
              <a:latin typeface="Corbel" panose="020B0503020204020204" pitchFamily="34" charset="0"/>
            </a:endParaRPr>
          </a:p>
          <a:p>
            <a:r>
              <a:rPr lang="en-IN" sz="1400" dirty="0" smtClean="0">
                <a:latin typeface="Corbel" panose="020B0503020204020204" pitchFamily="34" charset="0"/>
              </a:rPr>
              <a:t>Model1: Only with Demographic details</a:t>
            </a:r>
          </a:p>
          <a:p>
            <a:pPr marL="742950" lvl="1" indent="-285750">
              <a:buFont typeface="Arial" panose="020B0604020202020204" pitchFamily="34" charset="0"/>
              <a:buChar char="•"/>
            </a:pPr>
            <a:r>
              <a:rPr lang="en-IN" sz="1400" dirty="0" smtClean="0">
                <a:latin typeface="Corbel" panose="020B0503020204020204" pitchFamily="34" charset="0"/>
              </a:rPr>
              <a:t>Performed EDA on it</a:t>
            </a:r>
          </a:p>
          <a:p>
            <a:pPr marL="742950" lvl="1" indent="-285750">
              <a:buFont typeface="Arial" panose="020B0604020202020204" pitchFamily="34" charset="0"/>
              <a:buChar char="•"/>
            </a:pPr>
            <a:r>
              <a:rPr lang="en-IN" sz="1400" dirty="0" smtClean="0">
                <a:latin typeface="Corbel" panose="020B0503020204020204" pitchFamily="34" charset="0"/>
              </a:rPr>
              <a:t>Converted categorical fields into </a:t>
            </a:r>
            <a:r>
              <a:rPr lang="en-IN" sz="1400" dirty="0">
                <a:latin typeface="Corbel" panose="020B0503020204020204" pitchFamily="34" charset="0"/>
              </a:rPr>
              <a:t>dummy variables (Gender, Marital Status (at the time of application), Education, Profession &amp; Type of </a:t>
            </a:r>
            <a:r>
              <a:rPr lang="en-IN" sz="1400" dirty="0" smtClean="0">
                <a:latin typeface="Corbel" panose="020B0503020204020204" pitchFamily="34" charset="0"/>
              </a:rPr>
              <a:t>residence)</a:t>
            </a:r>
          </a:p>
          <a:p>
            <a:pPr marL="742950" lvl="1" indent="-285750">
              <a:buFont typeface="Arial" panose="020B0604020202020204" pitchFamily="34" charset="0"/>
              <a:buChar char="•"/>
            </a:pPr>
            <a:r>
              <a:rPr lang="en-IN" sz="1400" dirty="0" smtClean="0">
                <a:latin typeface="Corbel" panose="020B0503020204020204" pitchFamily="34" charset="0"/>
              </a:rPr>
              <a:t>Used RFE to identify valuable setoff fields from demographic details</a:t>
            </a:r>
          </a:p>
          <a:p>
            <a:pPr marL="742950" lvl="1" indent="-285750">
              <a:buFont typeface="Arial" panose="020B0604020202020204" pitchFamily="34" charset="0"/>
              <a:buChar char="•"/>
            </a:pPr>
            <a:r>
              <a:rPr lang="en-IN" sz="1400" dirty="0" smtClean="0">
                <a:latin typeface="Corbel" panose="020B0503020204020204" pitchFamily="34" charset="0"/>
              </a:rPr>
              <a:t>Performed LR on it with these variables</a:t>
            </a:r>
          </a:p>
          <a:p>
            <a:pPr marL="742950" lvl="1" indent="-285750">
              <a:buFont typeface="Arial" panose="020B0604020202020204" pitchFamily="34" charset="0"/>
              <a:buChar char="•"/>
            </a:pPr>
            <a:r>
              <a:rPr lang="en-IN" sz="1400" dirty="0" smtClean="0">
                <a:latin typeface="Corbel" panose="020B0503020204020204" pitchFamily="34" charset="0"/>
              </a:rPr>
              <a:t>Selected final set of variables with correct VIF and P values</a:t>
            </a:r>
          </a:p>
          <a:p>
            <a:pPr marL="742950" lvl="1" indent="-285750">
              <a:buFont typeface="Arial" panose="020B0604020202020204" pitchFamily="34" charset="0"/>
              <a:buChar char="•"/>
            </a:pPr>
            <a:r>
              <a:rPr lang="en-IN" sz="1400" dirty="0" smtClean="0">
                <a:latin typeface="Corbel" panose="020B0503020204020204" pitchFamily="34" charset="0"/>
              </a:rPr>
              <a:t>Final set of variables are</a:t>
            </a:r>
            <a:r>
              <a:rPr lang="en-IN" sz="1400" dirty="0">
                <a:latin typeface="Corbel" panose="020B0503020204020204" pitchFamily="34" charset="0"/>
              </a:rPr>
              <a:t>: 'Income', 'No of months in current company', 'Profession _</a:t>
            </a:r>
            <a:r>
              <a:rPr lang="en-IN" sz="1400" dirty="0" smtClean="0">
                <a:latin typeface="Corbel" panose="020B0503020204020204" pitchFamily="34" charset="0"/>
              </a:rPr>
              <a:t>SE‘</a:t>
            </a:r>
          </a:p>
          <a:p>
            <a:pPr marL="742950" lvl="1" indent="-285750">
              <a:buFont typeface="Arial" panose="020B0604020202020204" pitchFamily="34" charset="0"/>
              <a:buChar char="•"/>
            </a:pPr>
            <a:r>
              <a:rPr lang="en-IN" sz="1400" dirty="0" smtClean="0">
                <a:latin typeface="Corbel" panose="020B0503020204020204" pitchFamily="34" charset="0"/>
              </a:rPr>
              <a:t>Cut off value is observed as: 0.5</a:t>
            </a:r>
            <a:endParaRPr lang="en-IN" sz="1400" dirty="0">
              <a:latin typeface="Corbel" panose="020B0503020204020204" pitchFamily="34" charset="0"/>
            </a:endParaRPr>
          </a:p>
        </p:txBody>
      </p:sp>
      <p:sp>
        <p:nvSpPr>
          <p:cNvPr id="5" name="Rectangle 4"/>
          <p:cNvSpPr/>
          <p:nvPr/>
        </p:nvSpPr>
        <p:spPr>
          <a:xfrm>
            <a:off x="0" y="5827594"/>
            <a:ext cx="12192000" cy="10304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7022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27919">
            <a:off x="9010650" y="-704850"/>
            <a:ext cx="3943350"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39785" y="518615"/>
            <a:ext cx="2322363" cy="553998"/>
          </a:xfrm>
          <a:prstGeom prst="rect">
            <a:avLst/>
          </a:prstGeom>
          <a:noFill/>
        </p:spPr>
        <p:txBody>
          <a:bodyPr wrap="square" rtlCol="0">
            <a:spAutoFit/>
          </a:bodyPr>
          <a:lstStyle/>
          <a:p>
            <a:pPr algn="ctr"/>
            <a:r>
              <a:rPr lang="en-IN" sz="3000" dirty="0" smtClean="0">
                <a:solidFill>
                  <a:schemeClr val="bg1"/>
                </a:solidFill>
                <a:latin typeface="Century Gothic" panose="020B0502020202020204" pitchFamily="34" charset="0"/>
              </a:rPr>
              <a:t>Approach</a:t>
            </a:r>
            <a:endParaRPr lang="en-IN" sz="3000" dirty="0">
              <a:solidFill>
                <a:schemeClr val="bg1"/>
              </a:solidFill>
              <a:latin typeface="Century Gothic" panose="020B0502020202020204" pitchFamily="34" charset="0"/>
            </a:endParaRPr>
          </a:p>
        </p:txBody>
      </p:sp>
      <p:sp>
        <p:nvSpPr>
          <p:cNvPr id="4" name="TextBox 3"/>
          <p:cNvSpPr txBox="1"/>
          <p:nvPr/>
        </p:nvSpPr>
        <p:spPr>
          <a:xfrm>
            <a:off x="955343" y="395785"/>
            <a:ext cx="7397087" cy="4832092"/>
          </a:xfrm>
          <a:prstGeom prst="rect">
            <a:avLst/>
          </a:prstGeom>
          <a:noFill/>
        </p:spPr>
        <p:txBody>
          <a:bodyPr wrap="square" rtlCol="0">
            <a:spAutoFit/>
          </a:bodyPr>
          <a:lstStyle/>
          <a:p>
            <a:pPr lvl="1"/>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r>
              <a:rPr lang="en-IN" sz="1400" dirty="0" smtClean="0">
                <a:latin typeface="Corbel" panose="020B0503020204020204" pitchFamily="34" charset="0"/>
              </a:rPr>
              <a:t>Accuracy:  0.95</a:t>
            </a:r>
          </a:p>
          <a:p>
            <a:pPr marL="742950" lvl="1" indent="-285750">
              <a:buFont typeface="Arial" panose="020B0604020202020204" pitchFamily="34" charset="0"/>
              <a:buChar char="•"/>
            </a:pPr>
            <a:r>
              <a:rPr lang="en-IN" sz="1400" dirty="0" smtClean="0">
                <a:latin typeface="Corbel" panose="020B0503020204020204" pitchFamily="34" charset="0"/>
              </a:rPr>
              <a:t>Sensitivity: 0.30</a:t>
            </a:r>
          </a:p>
          <a:p>
            <a:pPr marL="742950" lvl="1" indent="-285750">
              <a:buFont typeface="Arial" panose="020B0604020202020204" pitchFamily="34" charset="0"/>
              <a:buChar char="•"/>
            </a:pPr>
            <a:r>
              <a:rPr lang="en-IN" sz="1400" dirty="0" smtClean="0">
                <a:latin typeface="Corbel" panose="020B0503020204020204" pitchFamily="34" charset="0"/>
              </a:rPr>
              <a:t>Specificity: 0.77</a:t>
            </a:r>
            <a:endParaRPr lang="en-IN" sz="1400" dirty="0">
              <a:latin typeface="Corbel" panose="020B0503020204020204" pitchFamily="34" charset="0"/>
            </a:endParaRPr>
          </a:p>
          <a:p>
            <a:pPr marL="742950" lvl="1" indent="-285750">
              <a:buFont typeface="Arial" panose="020B0604020202020204" pitchFamily="34" charset="0"/>
              <a:buChar char="•"/>
            </a:pPr>
            <a:endParaRPr lang="en-IN" sz="1400" dirty="0" smtClean="0">
              <a:latin typeface="Corbel" panose="020B0503020204020204" pitchFamily="34" charset="0"/>
            </a:endParaRPr>
          </a:p>
          <a:p>
            <a:pPr marL="742950" lvl="1" indent="-285750">
              <a:buFont typeface="Arial" panose="020B0604020202020204" pitchFamily="34" charset="0"/>
              <a:buChar char="•"/>
            </a:pPr>
            <a:endParaRPr lang="en-IN" sz="1400" dirty="0">
              <a:latin typeface="Corbel" panose="020B0503020204020204" pitchFamily="34" charset="0"/>
            </a:endParaRPr>
          </a:p>
        </p:txBody>
      </p:sp>
      <p:sp>
        <p:nvSpPr>
          <p:cNvPr id="5" name="Rectangle 4"/>
          <p:cNvSpPr/>
          <p:nvPr/>
        </p:nvSpPr>
        <p:spPr>
          <a:xfrm>
            <a:off x="0" y="5827594"/>
            <a:ext cx="12192000" cy="10304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1250580" y="537375"/>
            <a:ext cx="5425793" cy="3240684"/>
          </a:xfrm>
          <a:prstGeom prst="rect">
            <a:avLst/>
          </a:prstGeom>
        </p:spPr>
      </p:pic>
    </p:spTree>
    <p:extLst>
      <p:ext uri="{BB962C8B-B14F-4D97-AF65-F5344CB8AC3E}">
        <p14:creationId xmlns:p14="http://schemas.microsoft.com/office/powerpoint/2010/main" val="1969851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27919">
            <a:off x="9010650" y="-704850"/>
            <a:ext cx="3943350"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39785" y="518615"/>
            <a:ext cx="2322363" cy="553998"/>
          </a:xfrm>
          <a:prstGeom prst="rect">
            <a:avLst/>
          </a:prstGeom>
          <a:noFill/>
        </p:spPr>
        <p:txBody>
          <a:bodyPr wrap="square" rtlCol="0">
            <a:spAutoFit/>
          </a:bodyPr>
          <a:lstStyle/>
          <a:p>
            <a:pPr algn="ctr"/>
            <a:r>
              <a:rPr lang="en-IN" sz="3000" dirty="0" smtClean="0">
                <a:solidFill>
                  <a:schemeClr val="bg1"/>
                </a:solidFill>
                <a:latin typeface="Century Gothic" panose="020B0502020202020204" pitchFamily="34" charset="0"/>
              </a:rPr>
              <a:t>Approach</a:t>
            </a:r>
            <a:endParaRPr lang="en-IN" sz="3000" dirty="0">
              <a:solidFill>
                <a:schemeClr val="bg1"/>
              </a:solidFill>
              <a:latin typeface="Century Gothic" panose="020B0502020202020204" pitchFamily="34" charset="0"/>
            </a:endParaRPr>
          </a:p>
        </p:txBody>
      </p:sp>
      <p:sp>
        <p:nvSpPr>
          <p:cNvPr id="4" name="TextBox 3"/>
          <p:cNvSpPr txBox="1"/>
          <p:nvPr/>
        </p:nvSpPr>
        <p:spPr>
          <a:xfrm>
            <a:off x="955343" y="395785"/>
            <a:ext cx="7397087" cy="5262979"/>
          </a:xfrm>
          <a:prstGeom prst="rect">
            <a:avLst/>
          </a:prstGeom>
          <a:noFill/>
        </p:spPr>
        <p:txBody>
          <a:bodyPr wrap="square" rtlCol="0">
            <a:spAutoFit/>
          </a:bodyPr>
          <a:lstStyle/>
          <a:p>
            <a:r>
              <a:rPr lang="en-IN" sz="1400" dirty="0" smtClean="0">
                <a:latin typeface="Corbel" panose="020B0503020204020204" pitchFamily="34" charset="0"/>
              </a:rPr>
              <a:t>Model 2: With Demographic and Credit Bureau details</a:t>
            </a:r>
          </a:p>
          <a:p>
            <a:endParaRPr lang="en-IN" sz="1400" dirty="0">
              <a:latin typeface="Corbel" panose="020B0503020204020204" pitchFamily="34" charset="0"/>
            </a:endParaRPr>
          </a:p>
          <a:p>
            <a:pPr marL="742950" lvl="1" indent="-285750">
              <a:buFont typeface="Arial" panose="020B0604020202020204" pitchFamily="34" charset="0"/>
              <a:buChar char="•"/>
            </a:pPr>
            <a:r>
              <a:rPr lang="en-IN" sz="1400" dirty="0" smtClean="0">
                <a:latin typeface="Corbel" panose="020B0503020204020204" pitchFamily="34" charset="0"/>
              </a:rPr>
              <a:t>Master </a:t>
            </a:r>
            <a:r>
              <a:rPr lang="en-IN" sz="1400" dirty="0" err="1" smtClean="0">
                <a:latin typeface="Corbel" panose="020B0503020204020204" pitchFamily="34" charset="0"/>
              </a:rPr>
              <a:t>Dataframe</a:t>
            </a:r>
            <a:r>
              <a:rPr lang="en-IN" sz="1400" dirty="0" smtClean="0">
                <a:latin typeface="Corbel" panose="020B0503020204020204" pitchFamily="34" charset="0"/>
              </a:rPr>
              <a:t> is created combining both demographic and Credit Bureau details.</a:t>
            </a:r>
          </a:p>
          <a:p>
            <a:pPr marL="742950" lvl="1" indent="-285750">
              <a:buFont typeface="Arial" panose="020B0604020202020204" pitchFamily="34" charset="0"/>
              <a:buChar char="•"/>
            </a:pPr>
            <a:r>
              <a:rPr lang="en-IN" sz="1400" dirty="0" smtClean="0">
                <a:latin typeface="Corbel" panose="020B0503020204020204" pitchFamily="34" charset="0"/>
              </a:rPr>
              <a:t>Removed records with missing target variable (performance tag)</a:t>
            </a:r>
          </a:p>
          <a:p>
            <a:pPr marL="742950" lvl="1" indent="-285750">
              <a:buFont typeface="Arial" panose="020B0604020202020204" pitchFamily="34" charset="0"/>
              <a:buChar char="•"/>
            </a:pPr>
            <a:r>
              <a:rPr lang="en-IN" sz="1400" dirty="0" smtClean="0">
                <a:latin typeface="Corbel" panose="020B0503020204020204" pitchFamily="34" charset="0"/>
              </a:rPr>
              <a:t>For the remaining fields; there were couple of fields where some data was </a:t>
            </a:r>
            <a:r>
              <a:rPr lang="en-IN" sz="1400" dirty="0" err="1" smtClean="0">
                <a:latin typeface="Corbel" panose="020B0503020204020204" pitchFamily="34" charset="0"/>
              </a:rPr>
              <a:t>misising</a:t>
            </a:r>
            <a:endParaRPr lang="en-IN" sz="1400" dirty="0" smtClean="0">
              <a:latin typeface="Corbel" panose="020B0503020204020204" pitchFamily="34" charset="0"/>
            </a:endParaRPr>
          </a:p>
          <a:p>
            <a:pPr marL="742950" lvl="1" indent="-285750">
              <a:buFont typeface="Arial" panose="020B0604020202020204" pitchFamily="34" charset="0"/>
              <a:buChar char="•"/>
            </a:pPr>
            <a:r>
              <a:rPr lang="en-IN" sz="1400" dirty="0" smtClean="0">
                <a:latin typeface="Corbel" panose="020B0503020204020204" pitchFamily="34" charset="0"/>
              </a:rPr>
              <a:t>Imputation of such records were done using WOE and IV method</a:t>
            </a: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r>
              <a:rPr lang="en-IN" sz="1400" dirty="0">
                <a:latin typeface="Corbel" panose="020B0503020204020204" pitchFamily="34" charset="0"/>
              </a:rPr>
              <a:t>The most significant variables from the combined demographic and credit data are Avgas CC Utilization in last 12 month, No of trades opened in last 12 months, Outstanding Balance, No of </a:t>
            </a:r>
            <a:r>
              <a:rPr lang="en-IN" sz="1400" dirty="0" err="1">
                <a:latin typeface="Corbel" panose="020B0503020204020204" pitchFamily="34" charset="0"/>
              </a:rPr>
              <a:t>PLtrades</a:t>
            </a:r>
            <a:r>
              <a:rPr lang="en-IN" sz="1400" dirty="0">
                <a:latin typeface="Corbel" panose="020B0503020204020204" pitchFamily="34" charset="0"/>
              </a:rPr>
              <a:t> opened in last 12 months, Total No of </a:t>
            </a:r>
            <a:r>
              <a:rPr lang="en-IN" sz="1400" dirty="0" smtClean="0">
                <a:latin typeface="Corbel" panose="020B0503020204020204" pitchFamily="34" charset="0"/>
              </a:rPr>
              <a:t>Trades</a:t>
            </a:r>
          </a:p>
          <a:p>
            <a:pPr marL="742950" lvl="1" indent="-285750">
              <a:buFont typeface="Arial" panose="020B0604020202020204" pitchFamily="34" charset="0"/>
              <a:buChar char="•"/>
            </a:pPr>
            <a:endParaRPr lang="en-IN" sz="1400" dirty="0">
              <a:latin typeface="Corbel" panose="020B0503020204020204" pitchFamily="34" charset="0"/>
            </a:endParaRPr>
          </a:p>
          <a:p>
            <a:pPr marL="742950" lvl="1" indent="-285750">
              <a:buFont typeface="Arial" panose="020B0604020202020204" pitchFamily="34" charset="0"/>
              <a:buChar char="•"/>
            </a:pPr>
            <a:r>
              <a:rPr lang="en-IN" sz="1400" dirty="0" smtClean="0">
                <a:latin typeface="Corbel" panose="020B0503020204020204" pitchFamily="34" charset="0"/>
              </a:rPr>
              <a:t>We choose two model to select optimum one</a:t>
            </a:r>
          </a:p>
          <a:p>
            <a:pPr marL="1200150" lvl="2" indent="-285750">
              <a:buFont typeface="Arial" panose="020B0604020202020204" pitchFamily="34" charset="0"/>
              <a:buChar char="•"/>
            </a:pPr>
            <a:r>
              <a:rPr lang="en-IN" sz="1400" dirty="0" smtClean="0">
                <a:latin typeface="Corbel" panose="020B0503020204020204" pitchFamily="34" charset="0"/>
              </a:rPr>
              <a:t>LR model using below fields (derived from RFE):</a:t>
            </a:r>
          </a:p>
          <a:p>
            <a:r>
              <a:rPr lang="en-IN" sz="1400" dirty="0" smtClean="0">
                <a:latin typeface="Corbel" panose="020B0503020204020204" pitchFamily="34" charset="0"/>
              </a:rPr>
              <a:t>		Gender</a:t>
            </a:r>
            <a:r>
              <a:rPr lang="en-IN" sz="1400" dirty="0">
                <a:latin typeface="Corbel" panose="020B0503020204020204" pitchFamily="34" charset="0"/>
              </a:rPr>
              <a:t>', 'Marital Status (at the time of application)',</a:t>
            </a:r>
          </a:p>
          <a:p>
            <a:r>
              <a:rPr lang="en-IN" sz="1400" dirty="0" smtClean="0">
                <a:latin typeface="Corbel" panose="020B0503020204020204" pitchFamily="34" charset="0"/>
              </a:rPr>
              <a:t>	</a:t>
            </a:r>
            <a:r>
              <a:rPr lang="en-IN" sz="1400" dirty="0">
                <a:latin typeface="Corbel" panose="020B0503020204020204" pitchFamily="34" charset="0"/>
              </a:rPr>
              <a:t>	</a:t>
            </a:r>
            <a:r>
              <a:rPr lang="en-IN" sz="1400" dirty="0" smtClean="0">
                <a:latin typeface="Corbel" panose="020B0503020204020204" pitchFamily="34" charset="0"/>
              </a:rPr>
              <a:t> </a:t>
            </a:r>
            <a:r>
              <a:rPr lang="en-IN" sz="1400" dirty="0">
                <a:latin typeface="Corbel" panose="020B0503020204020204" pitchFamily="34" charset="0"/>
              </a:rPr>
              <a:t>'No of dependents', 'Education', 'Profession ', 'Type of residence',</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times 90 DPD or worse in last 6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times 60 DPD or worse in last 6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times 30 DPD or worse in last 6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times 60 DPD or worse in last 12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times 30 DPD or worse in last 12 months',</a:t>
            </a:r>
          </a:p>
          <a:p>
            <a:r>
              <a:rPr lang="en-IN" sz="1400" dirty="0">
                <a:latin typeface="Corbel" panose="020B0503020204020204" pitchFamily="34" charset="0"/>
              </a:rPr>
              <a:t>       </a:t>
            </a:r>
            <a:r>
              <a:rPr lang="en-IN" sz="1400" dirty="0" smtClean="0">
                <a:latin typeface="Corbel" panose="020B0503020204020204" pitchFamily="34" charset="0"/>
              </a:rPr>
              <a:t>		'Avgas </a:t>
            </a:r>
            <a:r>
              <a:rPr lang="en-IN" sz="1400" dirty="0">
                <a:latin typeface="Corbel" panose="020B0503020204020204" pitchFamily="34" charset="0"/>
              </a:rPr>
              <a:t>CC Utilization in last 12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trades opened in last 12 months',</a:t>
            </a:r>
          </a:p>
          <a:p>
            <a:r>
              <a:rPr lang="en-IN" sz="1400" dirty="0">
                <a:latin typeface="Corbel" panose="020B0503020204020204" pitchFamily="34" charset="0"/>
              </a:rPr>
              <a:t>       </a:t>
            </a:r>
            <a:r>
              <a:rPr lang="en-IN" sz="1400" dirty="0" smtClean="0">
                <a:latin typeface="Corbel" panose="020B0503020204020204" pitchFamily="34" charset="0"/>
              </a:rPr>
              <a:t>		'No </a:t>
            </a:r>
            <a:r>
              <a:rPr lang="en-IN" sz="1400" dirty="0">
                <a:latin typeface="Corbel" panose="020B0503020204020204" pitchFamily="34" charset="0"/>
              </a:rPr>
              <a:t>of Inquiries in last 12 months (excluding home &amp; auto loans)',</a:t>
            </a:r>
          </a:p>
          <a:p>
            <a:r>
              <a:rPr lang="en-IN" sz="1400" dirty="0">
                <a:latin typeface="Corbel" panose="020B0503020204020204" pitchFamily="34" charset="0"/>
              </a:rPr>
              <a:t>       </a:t>
            </a:r>
            <a:r>
              <a:rPr lang="en-IN" sz="1400" dirty="0" smtClean="0">
                <a:latin typeface="Corbel" panose="020B0503020204020204" pitchFamily="34" charset="0"/>
              </a:rPr>
              <a:t>		'Presence </a:t>
            </a:r>
            <a:r>
              <a:rPr lang="en-IN" sz="1400" dirty="0">
                <a:latin typeface="Corbel" panose="020B0503020204020204" pitchFamily="34" charset="0"/>
              </a:rPr>
              <a:t>of open home loan</a:t>
            </a:r>
            <a:endParaRPr lang="en-IN" sz="1400" dirty="0">
              <a:latin typeface="Corbel" panose="020B0503020204020204" pitchFamily="34" charset="0"/>
            </a:endParaRPr>
          </a:p>
        </p:txBody>
      </p:sp>
      <p:sp>
        <p:nvSpPr>
          <p:cNvPr id="5" name="Rectangle 4"/>
          <p:cNvSpPr/>
          <p:nvPr/>
        </p:nvSpPr>
        <p:spPr>
          <a:xfrm>
            <a:off x="0" y="5827594"/>
            <a:ext cx="12192000" cy="10304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4366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27919">
            <a:off x="9010650" y="-704850"/>
            <a:ext cx="3943350" cy="22479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539785" y="518615"/>
            <a:ext cx="2322363" cy="553998"/>
          </a:xfrm>
          <a:prstGeom prst="rect">
            <a:avLst/>
          </a:prstGeom>
          <a:noFill/>
        </p:spPr>
        <p:txBody>
          <a:bodyPr wrap="square" rtlCol="0">
            <a:spAutoFit/>
          </a:bodyPr>
          <a:lstStyle/>
          <a:p>
            <a:pPr algn="ctr"/>
            <a:r>
              <a:rPr lang="en-IN" sz="3000" dirty="0" smtClean="0">
                <a:solidFill>
                  <a:schemeClr val="bg1"/>
                </a:solidFill>
                <a:latin typeface="Century Gothic" panose="020B0502020202020204" pitchFamily="34" charset="0"/>
              </a:rPr>
              <a:t>Approach</a:t>
            </a:r>
            <a:endParaRPr lang="en-IN" sz="3000" dirty="0">
              <a:solidFill>
                <a:schemeClr val="bg1"/>
              </a:solidFill>
              <a:latin typeface="Century Gothic" panose="020B0502020202020204" pitchFamily="34" charset="0"/>
            </a:endParaRPr>
          </a:p>
        </p:txBody>
      </p:sp>
      <p:sp>
        <p:nvSpPr>
          <p:cNvPr id="5" name="Rectangle 4"/>
          <p:cNvSpPr/>
          <p:nvPr/>
        </p:nvSpPr>
        <p:spPr>
          <a:xfrm>
            <a:off x="0" y="5827594"/>
            <a:ext cx="12192000" cy="103040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55343" y="395785"/>
            <a:ext cx="7397087" cy="4616648"/>
          </a:xfrm>
          <a:prstGeom prst="rect">
            <a:avLst/>
          </a:prstGeom>
          <a:noFill/>
        </p:spPr>
        <p:txBody>
          <a:bodyPr wrap="square" rtlCol="0">
            <a:spAutoFit/>
          </a:bodyPr>
          <a:lstStyle/>
          <a:p>
            <a:pPr marL="742950" lvl="1" indent="-285750">
              <a:buFont typeface="Arial" panose="020B0604020202020204" pitchFamily="34" charset="0"/>
              <a:buChar char="•"/>
            </a:pPr>
            <a:r>
              <a:rPr lang="en-IN" sz="1400" dirty="0" smtClean="0">
                <a:latin typeface="Corbel" panose="020B0503020204020204" pitchFamily="34" charset="0"/>
              </a:rPr>
              <a:t>After performing LR on it and calculating VIF factor and P values; final set of fields are as below:</a:t>
            </a:r>
          </a:p>
          <a:p>
            <a:r>
              <a:rPr lang="en-IN" sz="1400" dirty="0" smtClean="0">
                <a:latin typeface="Corbel" panose="020B0503020204020204" pitchFamily="34" charset="0"/>
              </a:rPr>
              <a:t>	No </a:t>
            </a:r>
            <a:r>
              <a:rPr lang="en-IN" sz="1400" dirty="0">
                <a:latin typeface="Corbel" panose="020B0503020204020204" pitchFamily="34" charset="0"/>
              </a:rPr>
              <a:t>of trades opened in last 12 months</a:t>
            </a:r>
          </a:p>
          <a:p>
            <a:r>
              <a:rPr lang="en-IN" sz="1400" dirty="0" smtClean="0">
                <a:latin typeface="Corbel" panose="020B0503020204020204" pitchFamily="34" charset="0"/>
              </a:rPr>
              <a:t>	Avgas </a:t>
            </a:r>
            <a:r>
              <a:rPr lang="en-IN" sz="1400" dirty="0">
                <a:latin typeface="Corbel" panose="020B0503020204020204" pitchFamily="34" charset="0"/>
              </a:rPr>
              <a:t>CC Utilization in last 12 months</a:t>
            </a:r>
          </a:p>
          <a:p>
            <a:r>
              <a:rPr lang="en-IN" sz="1400" dirty="0" smtClean="0">
                <a:latin typeface="Corbel" panose="020B0503020204020204" pitchFamily="34" charset="0"/>
              </a:rPr>
              <a:t>	No </a:t>
            </a:r>
            <a:r>
              <a:rPr lang="en-IN" sz="1400" dirty="0">
                <a:latin typeface="Corbel" panose="020B0503020204020204" pitchFamily="34" charset="0"/>
              </a:rPr>
              <a:t>of Inquiries in last 12 months (excluding home &amp; auto loans)</a:t>
            </a:r>
          </a:p>
          <a:p>
            <a:r>
              <a:rPr lang="en-IN" sz="1400" dirty="0" smtClean="0">
                <a:latin typeface="Corbel" panose="020B0503020204020204" pitchFamily="34" charset="0"/>
              </a:rPr>
              <a:t>	No </a:t>
            </a:r>
            <a:r>
              <a:rPr lang="en-IN" sz="1400" dirty="0">
                <a:latin typeface="Corbel" panose="020B0503020204020204" pitchFamily="34" charset="0"/>
              </a:rPr>
              <a:t>of times 30 DPD or worse in last 12 months</a:t>
            </a:r>
          </a:p>
          <a:p>
            <a:r>
              <a:rPr lang="en-IN" sz="1400" dirty="0" smtClean="0">
                <a:latin typeface="Corbel" panose="020B0503020204020204" pitchFamily="34" charset="0"/>
              </a:rPr>
              <a:t>	No </a:t>
            </a:r>
            <a:r>
              <a:rPr lang="en-IN" sz="1400" dirty="0">
                <a:latin typeface="Corbel" panose="020B0503020204020204" pitchFamily="34" charset="0"/>
              </a:rPr>
              <a:t>of dependents</a:t>
            </a:r>
          </a:p>
          <a:p>
            <a:r>
              <a:rPr lang="en-IN" sz="1400" dirty="0" smtClean="0">
                <a:latin typeface="Corbel" panose="020B0503020204020204" pitchFamily="34" charset="0"/>
              </a:rPr>
              <a:t>	Education</a:t>
            </a:r>
            <a:endParaRPr lang="en-IN" sz="1400" dirty="0">
              <a:latin typeface="Corbel" panose="020B0503020204020204" pitchFamily="34" charset="0"/>
            </a:endParaRPr>
          </a:p>
          <a:p>
            <a:r>
              <a:rPr lang="en-IN" sz="1400" dirty="0" smtClean="0">
                <a:latin typeface="Corbel" panose="020B0503020204020204" pitchFamily="34" charset="0"/>
              </a:rPr>
              <a:t>	Profession</a:t>
            </a:r>
          </a:p>
          <a:p>
            <a:endParaRPr lang="en-IN" sz="1400" dirty="0">
              <a:latin typeface="Corbel" panose="020B0503020204020204" pitchFamily="34" charset="0"/>
            </a:endParaRPr>
          </a:p>
          <a:p>
            <a:r>
              <a:rPr lang="en-IN" sz="1400" dirty="0" smtClean="0">
                <a:latin typeface="Corbel" panose="020B0503020204020204" pitchFamily="34" charset="0"/>
              </a:rPr>
              <a:t>Another model was used as Random forest with multiple validation criteria.</a:t>
            </a:r>
          </a:p>
          <a:p>
            <a:r>
              <a:rPr lang="en-IN" sz="1400" dirty="0" smtClean="0">
                <a:latin typeface="Corbel" panose="020B0503020204020204" pitchFamily="34" charset="0"/>
              </a:rPr>
              <a:t>After performing above steps; it is evaluated as below:</a:t>
            </a:r>
          </a:p>
          <a:p>
            <a:endParaRPr lang="en-IN" sz="1400" dirty="0" smtClean="0">
              <a:latin typeface="Corbel" panose="020B0503020204020204" pitchFamily="34" charset="0"/>
            </a:endParaRPr>
          </a:p>
          <a:p>
            <a:r>
              <a:rPr lang="en-IN" sz="1400" dirty="0">
                <a:latin typeface="Corbel" panose="020B0503020204020204" pitchFamily="34" charset="0"/>
              </a:rPr>
              <a:t>Accuracy :  0.5548325358851675</a:t>
            </a:r>
          </a:p>
          <a:p>
            <a:r>
              <a:rPr lang="en-IN" sz="1400" dirty="0">
                <a:latin typeface="Corbel" panose="020B0503020204020204" pitchFamily="34" charset="0"/>
              </a:rPr>
              <a:t>Precision :  0.06446961894953657</a:t>
            </a:r>
          </a:p>
          <a:p>
            <a:r>
              <a:rPr lang="en-IN" sz="1400" dirty="0">
                <a:latin typeface="Corbel" panose="020B0503020204020204" pitchFamily="34" charset="0"/>
              </a:rPr>
              <a:t>Recall :  0.7399527186761229</a:t>
            </a:r>
          </a:p>
          <a:p>
            <a:endParaRPr lang="en-IN" sz="1400" dirty="0" smtClean="0">
              <a:latin typeface="Corbel" panose="020B0503020204020204" pitchFamily="34" charset="0"/>
            </a:endParaRPr>
          </a:p>
          <a:p>
            <a:endParaRPr lang="en-IN" sz="1400" dirty="0" smtClean="0">
              <a:latin typeface="Corbel" panose="020B0503020204020204" pitchFamily="34" charset="0"/>
            </a:endParaRPr>
          </a:p>
          <a:p>
            <a:r>
              <a:rPr lang="en-IN" sz="1400" dirty="0" smtClean="0">
                <a:latin typeface="Corbel" panose="020B0503020204020204" pitchFamily="34" charset="0"/>
              </a:rPr>
              <a:t>Later: we calculated application scorecard for approved and rejected applicants</a:t>
            </a:r>
          </a:p>
          <a:p>
            <a:endParaRPr lang="en-IN" sz="1400" dirty="0">
              <a:latin typeface="Corbel" panose="020B0503020204020204" pitchFamily="34" charset="0"/>
            </a:endParaRPr>
          </a:p>
          <a:p>
            <a:pPr marL="285750" indent="-285750">
              <a:buFont typeface="Arial" panose="020B0604020202020204" pitchFamily="34" charset="0"/>
              <a:buChar char="•"/>
            </a:pPr>
            <a:endParaRPr lang="en-IN" sz="1400" dirty="0">
              <a:latin typeface="Corbel" panose="020B0503020204020204" pitchFamily="34" charset="0"/>
            </a:endParaRPr>
          </a:p>
        </p:txBody>
      </p:sp>
    </p:spTree>
    <p:extLst>
      <p:ext uri="{BB962C8B-B14F-4D97-AF65-F5344CB8AC3E}">
        <p14:creationId xmlns:p14="http://schemas.microsoft.com/office/powerpoint/2010/main" val="2965585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434</Words>
  <Application>Microsoft Office PowerPoint</Application>
  <PresentationFormat>Widescreen</PresentationFormat>
  <Paragraphs>93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Century Gothic</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Ravi</cp:lastModifiedBy>
  <cp:revision>30</cp:revision>
  <dcterms:created xsi:type="dcterms:W3CDTF">2019-08-04T08:53:33Z</dcterms:created>
  <dcterms:modified xsi:type="dcterms:W3CDTF">2020-05-25T16:53:56Z</dcterms:modified>
</cp:coreProperties>
</file>