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7093-BE9A-463A-91B7-D7C6FE19634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6551-138E-47E6-A518-206ACE49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12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7093-BE9A-463A-91B7-D7C6FE19634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6551-138E-47E6-A518-206ACE49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91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7093-BE9A-463A-91B7-D7C6FE19634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6551-138E-47E6-A518-206ACE49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94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7093-BE9A-463A-91B7-D7C6FE19634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6551-138E-47E6-A518-206ACE49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06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7093-BE9A-463A-91B7-D7C6FE19634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6551-138E-47E6-A518-206ACE49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7093-BE9A-463A-91B7-D7C6FE19634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6551-138E-47E6-A518-206ACE49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7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7093-BE9A-463A-91B7-D7C6FE19634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6551-138E-47E6-A518-206ACE49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7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7093-BE9A-463A-91B7-D7C6FE19634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6551-138E-47E6-A518-206ACE49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31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7093-BE9A-463A-91B7-D7C6FE19634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6551-138E-47E6-A518-206ACE49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7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7093-BE9A-463A-91B7-D7C6FE19634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6551-138E-47E6-A518-206ACE49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2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7093-BE9A-463A-91B7-D7C6FE19634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6551-138E-47E6-A518-206ACE49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49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7093-BE9A-463A-91B7-D7C6FE196340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C6551-138E-47E6-A518-206ACE49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0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GDP Assignment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43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Recommendations </a:t>
            </a:r>
            <a:r>
              <a:rPr lang="en-IN" dirty="0"/>
              <a:t>for each category to improve the per capita GDP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1) Focus mainly on the construction, real state, ownership of dwelling and professional services.</a:t>
            </a:r>
          </a:p>
          <a:p>
            <a:r>
              <a:rPr lang="en-IN" dirty="0" smtClean="0"/>
              <a:t>2) Second thing to focus on are trade, repair, hotels and restaurants.</a:t>
            </a:r>
          </a:p>
          <a:p>
            <a:r>
              <a:rPr lang="en-IN" dirty="0" smtClean="0"/>
              <a:t>3) There are mainly 6-7 sub sectors which are contributing 80%  GSDP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2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5927581"/>
          </a:xfrm>
        </p:spPr>
        <p:txBody>
          <a:bodyPr/>
          <a:lstStyle/>
          <a:p>
            <a:r>
              <a:rPr lang="en-IN" dirty="0" smtClean="0"/>
              <a:t>Data -2</a:t>
            </a:r>
          </a:p>
          <a:p>
            <a:r>
              <a:rPr lang="en-IN" dirty="0" smtClean="0"/>
              <a:t>Correlation between </a:t>
            </a:r>
            <a:r>
              <a:rPr lang="en-IN" dirty="0"/>
              <a:t>GDP per capita with dropout rates in education (primary, upper primary and secondary) for the year 2014-2015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2042462"/>
            <a:ext cx="10474037" cy="167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035" y="1330469"/>
            <a:ext cx="94392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450" y="2091531"/>
            <a:ext cx="49911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Insight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the above scatter plots we can say that in 2014-15 the primary, upper primary and secondary sectors were negatively correlated with per capita GSDP i.e. as the GSDP increases profit in these </a:t>
            </a:r>
            <a:r>
              <a:rPr lang="en-IN" smtClean="0"/>
              <a:t>sectors decreases.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1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 smtClean="0"/>
              <a:t>Data 1-A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1) Average growth of states for the duration 2013-14, 2014-15 and 2015-16</a:t>
            </a:r>
            <a:endParaRPr lang="en-IN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3" y="2023197"/>
            <a:ext cx="10571018" cy="4557712"/>
          </a:xfrm>
        </p:spPr>
      </p:pic>
    </p:spTree>
    <p:extLst>
      <p:ext uri="{BB962C8B-B14F-4D97-AF65-F5344CB8AC3E}">
        <p14:creationId xmlns:p14="http://schemas.microsoft.com/office/powerpoint/2010/main" val="16734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304800"/>
            <a:ext cx="10688782" cy="5872163"/>
          </a:xfrm>
        </p:spPr>
        <p:txBody>
          <a:bodyPr/>
          <a:lstStyle/>
          <a:p>
            <a:r>
              <a:rPr lang="en-IN" dirty="0" smtClean="0"/>
              <a:t>From the above graph we can conclude that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MIZORAM is growing consistently fast while GOA is struggling.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The average growth rate of Uttar Pradesh(my state) is 11.94 it is in the middle which signifies that it is increasing consistently compared to the </a:t>
            </a:r>
            <a:r>
              <a:rPr lang="en-IN" dirty="0"/>
              <a:t>national average over this </a:t>
            </a:r>
            <a:r>
              <a:rPr lang="en-IN" dirty="0" smtClean="0"/>
              <a:t>duration.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2) </a:t>
            </a:r>
            <a:r>
              <a:rPr lang="en-IN" sz="3600" dirty="0" smtClean="0"/>
              <a:t>Total </a:t>
            </a:r>
            <a:r>
              <a:rPr lang="en-IN" sz="3600" dirty="0"/>
              <a:t>GDP of the states for the year 2015-16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96" y="3240881"/>
            <a:ext cx="91916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4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/>
          <a:lstStyle/>
          <a:p>
            <a:r>
              <a:rPr lang="en-IN" dirty="0" smtClean="0"/>
              <a:t>Based on the above plot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top 5 performing states are </a:t>
            </a:r>
          </a:p>
          <a:p>
            <a:pPr marL="457200" lvl="1" indent="0">
              <a:buNone/>
            </a:pPr>
            <a:r>
              <a:rPr lang="en-IN" dirty="0" smtClean="0"/>
              <a:t>	1)Tamil Nadu </a:t>
            </a:r>
          </a:p>
          <a:p>
            <a:pPr marL="457200" lvl="1" indent="0">
              <a:buNone/>
            </a:pPr>
            <a:r>
              <a:rPr lang="en-IN" dirty="0" smtClean="0"/>
              <a:t>	2)Uttar Pradesh 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3)Karnataka 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4)Gujrat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5)Andhra Pradesh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</a:t>
            </a:r>
            <a:r>
              <a:rPr lang="en-IN" dirty="0" smtClean="0"/>
              <a:t>ottom 5 performing states are </a:t>
            </a:r>
          </a:p>
          <a:p>
            <a:pPr marL="457200" lvl="1" indent="0">
              <a:buNone/>
            </a:pPr>
            <a:r>
              <a:rPr lang="en-IN" dirty="0" smtClean="0"/>
              <a:t>	1) Sikkim </a:t>
            </a:r>
          </a:p>
          <a:p>
            <a:pPr marL="457200" lvl="1" indent="0">
              <a:buNone/>
            </a:pPr>
            <a:r>
              <a:rPr lang="en-IN" dirty="0" smtClean="0"/>
              <a:t>	2)Arunachal Pradesh 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3)Meghalaya 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4)Goa 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5)Jammu &amp; Kashmir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4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/>
          <a:lstStyle/>
          <a:p>
            <a:r>
              <a:rPr lang="en-IN" sz="3600" dirty="0" smtClean="0"/>
              <a:t>Part 1-B</a:t>
            </a:r>
          </a:p>
          <a:p>
            <a:pPr marL="742950" indent="-742950">
              <a:buAutoNum type="arabicParenR"/>
            </a:pPr>
            <a:r>
              <a:rPr lang="en-IN" sz="3600" dirty="0" smtClean="0"/>
              <a:t>GDP per capita for all the states</a:t>
            </a:r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" y="1593273"/>
            <a:ext cx="10764982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345" y="415635"/>
            <a:ext cx="10515600" cy="6262255"/>
          </a:xfrm>
        </p:spPr>
        <p:txBody>
          <a:bodyPr/>
          <a:lstStyle/>
          <a:p>
            <a:r>
              <a:rPr lang="en-IN" dirty="0" smtClean="0"/>
              <a:t>From the above graph: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top 5 GDP's are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400" dirty="0" smtClean="0"/>
              <a:t>1) Goa 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2) Sikkim 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3) Haryana 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4) Kerala 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5) </a:t>
            </a:r>
            <a:r>
              <a:rPr lang="en-IN" sz="2400" dirty="0" err="1" smtClean="0"/>
              <a:t>Uttrakhand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Bottom 5 GDP's are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sv-SE" dirty="0" smtClean="0"/>
              <a:t>1) Bihar </a:t>
            </a:r>
          </a:p>
          <a:p>
            <a:pPr marL="457200" lvl="1" indent="0">
              <a:buNone/>
            </a:pPr>
            <a:r>
              <a:rPr lang="sv-SE" dirty="0"/>
              <a:t>	</a:t>
            </a:r>
            <a:r>
              <a:rPr lang="sv-SE" dirty="0" smtClean="0"/>
              <a:t>2) Uttar Pradesh </a:t>
            </a:r>
          </a:p>
          <a:p>
            <a:pPr marL="457200" lvl="1" indent="0">
              <a:buNone/>
            </a:pPr>
            <a:r>
              <a:rPr lang="sv-SE" dirty="0"/>
              <a:t>	</a:t>
            </a:r>
            <a:r>
              <a:rPr lang="sv-SE" dirty="0" smtClean="0"/>
              <a:t>3) Manipur </a:t>
            </a:r>
          </a:p>
          <a:p>
            <a:pPr marL="457200" lvl="1" indent="0">
              <a:buNone/>
            </a:pPr>
            <a:r>
              <a:rPr lang="sv-SE" dirty="0"/>
              <a:t>	</a:t>
            </a:r>
            <a:r>
              <a:rPr lang="sv-SE" dirty="0" smtClean="0"/>
              <a:t>4) Assam </a:t>
            </a:r>
          </a:p>
          <a:p>
            <a:pPr marL="457200" lvl="1" indent="0">
              <a:buNone/>
            </a:pPr>
            <a:r>
              <a:rPr lang="sv-SE" dirty="0"/>
              <a:t>	</a:t>
            </a:r>
            <a:r>
              <a:rPr lang="sv-SE" dirty="0" smtClean="0"/>
              <a:t>5) Jharkhand</a:t>
            </a:r>
            <a:endParaRPr lang="sv-S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Ratio of Highest per capita to lowest per capita is 271793 : 33954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2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>2) % Contribution of the primary, secondary and tertiary sectors as a percentage of the total GDP for all the states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436" y="2167731"/>
            <a:ext cx="10903528" cy="421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3) Top sub-sectors which </a:t>
            </a:r>
            <a:r>
              <a:rPr lang="en-IN" sz="3200" dirty="0"/>
              <a:t>contribute </a:t>
            </a:r>
            <a:r>
              <a:rPr lang="en-IN" sz="3200" dirty="0" smtClean="0"/>
              <a:t>to approximately</a:t>
            </a:r>
            <a:r>
              <a:rPr lang="en-IN" sz="3200" dirty="0"/>
              <a:t> 80% of the GDP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82" y="1413164"/>
            <a:ext cx="11180617" cy="54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782"/>
            <a:ext cx="10515600" cy="577518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1) </a:t>
            </a:r>
            <a:r>
              <a:rPr lang="en-IN" dirty="0"/>
              <a:t>How does the GDP distribution of the top states (C1) differ from the others?</a:t>
            </a:r>
          </a:p>
          <a:p>
            <a:pPr marL="0" indent="0">
              <a:buNone/>
            </a:pPr>
            <a:r>
              <a:rPr lang="en-IN" dirty="0" smtClean="0"/>
              <a:t>Answer: In C1 other services is highly contributing.</a:t>
            </a:r>
          </a:p>
          <a:p>
            <a:pPr marL="0" indent="0">
              <a:buNone/>
            </a:pPr>
            <a:r>
              <a:rPr lang="en-IN" dirty="0" smtClean="0"/>
              <a:t>2) Which </a:t>
            </a:r>
            <a:r>
              <a:rPr lang="en-IN" dirty="0"/>
              <a:t>sub-sectors seem to be correlated with high GDP?</a:t>
            </a:r>
          </a:p>
          <a:p>
            <a:pPr marL="0" indent="0">
              <a:buNone/>
            </a:pPr>
            <a:r>
              <a:rPr lang="en-IN" dirty="0" smtClean="0"/>
              <a:t>Answer: Construction, Real-state, ownership of dwelling &amp; professional services are correlated with high GDP.</a:t>
            </a:r>
          </a:p>
          <a:p>
            <a:pPr marL="0" indent="0">
              <a:buNone/>
            </a:pPr>
            <a:r>
              <a:rPr lang="en-IN" dirty="0" smtClean="0"/>
              <a:t>3) </a:t>
            </a:r>
            <a:r>
              <a:rPr lang="en-IN" dirty="0"/>
              <a:t>Which sub-sectors do the various categories need to focus on? </a:t>
            </a:r>
          </a:p>
          <a:p>
            <a:pPr marL="0" indent="0">
              <a:buNone/>
            </a:pPr>
            <a:r>
              <a:rPr lang="en-IN" dirty="0" smtClean="0"/>
              <a:t>Answer: Other Services, Construction and Real States are the subsectors to be focused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5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254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GDP Assignment</vt:lpstr>
      <vt:lpstr>Data 1-A 1) Average growth of states for the duration 2013-14, 2014-15 and 2015-16</vt:lpstr>
      <vt:lpstr>PowerPoint Presentation</vt:lpstr>
      <vt:lpstr>PowerPoint Presentation</vt:lpstr>
      <vt:lpstr>PowerPoint Presentation</vt:lpstr>
      <vt:lpstr>PowerPoint Presentation</vt:lpstr>
      <vt:lpstr>2) % Contribution of the primary, secondary and tertiary sectors as a percentage of the total GDP for all the states</vt:lpstr>
      <vt:lpstr>3) Top sub-sectors which contribute to approximately 80% of the GDP</vt:lpstr>
      <vt:lpstr>PowerPoint Presentation</vt:lpstr>
      <vt:lpstr>Recommendations for each category to improve the per capita GDP</vt:lpstr>
      <vt:lpstr>PowerPoint Presentation</vt:lpstr>
      <vt:lpstr>PowerPoint Presentation</vt:lpstr>
      <vt:lpstr>PowerPoint Presentation</vt:lpstr>
      <vt:lpstr>Key Insight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Assignment</dc:title>
  <dc:creator>Palak Gupta</dc:creator>
  <cp:lastModifiedBy>Palak Gupta</cp:lastModifiedBy>
  <cp:revision>9</cp:revision>
  <dcterms:created xsi:type="dcterms:W3CDTF">2019-08-05T09:46:23Z</dcterms:created>
  <dcterms:modified xsi:type="dcterms:W3CDTF">2019-08-05T10:54:39Z</dcterms:modified>
</cp:coreProperties>
</file>