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8" r:id="rId3"/>
    <p:sldId id="257" r:id="rId4"/>
    <p:sldId id="258" r:id="rId5"/>
    <p:sldId id="263" r:id="rId6"/>
    <p:sldId id="262" r:id="rId7"/>
    <p:sldId id="264" r:id="rId8"/>
    <p:sldId id="265" r:id="rId9"/>
    <p:sldId id="266" r:id="rId10"/>
    <p:sldId id="267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239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8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5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5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39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82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2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3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1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3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5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4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786D0-979A-47DC-8181-C68481C9C49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85CEDB-66E8-4A33-BE84-4D4CF0E1E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13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logo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DF4546-8C79-9B5C-BD63-A99CF9A233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144662" y="1548768"/>
            <a:ext cx="4554385" cy="4199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37576-71D0-85D7-BA1C-4AB277C5C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23" y="2476500"/>
            <a:ext cx="8952917" cy="8196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rgbClr val="95C239"/>
                </a:solidFill>
                <a:cs typeface="Times New Roman" panose="02020603050405020304" pitchFamily="18" charset="0"/>
              </a:rPr>
              <a:t>Language Detection using Python  </a:t>
            </a:r>
            <a:endParaRPr lang="en-IN" sz="4800" b="1" u="sng" dirty="0">
              <a:solidFill>
                <a:srgbClr val="95C239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494F5-D488-B15F-3F51-0822805E4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6359" y="3981450"/>
            <a:ext cx="5133392" cy="2113771"/>
          </a:xfrm>
        </p:spPr>
        <p:txBody>
          <a:bodyPr>
            <a:normAutofit/>
          </a:bodyPr>
          <a:lstStyle/>
          <a:p>
            <a:pPr algn="l"/>
            <a:endParaRPr lang="en-US" sz="1400" dirty="0"/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presented by :</a:t>
            </a:r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1.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Lovelish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Chauhan (2101220130045)</a:t>
            </a:r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2. Palak Patel (2101220130054)</a:t>
            </a:r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3. Akanksha Srivastava (2101220130005)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799DB-3BDF-214B-1ABA-167995C5B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533" y="60334"/>
            <a:ext cx="1932846" cy="1871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E9504-660F-51EE-4D1D-C5046F6CE38B}"/>
              </a:ext>
            </a:extLst>
          </p:cNvPr>
          <p:cNvSpPr txBox="1"/>
          <p:nvPr/>
        </p:nvSpPr>
        <p:spPr>
          <a:xfrm>
            <a:off x="2676379" y="395748"/>
            <a:ext cx="9113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Shri Ramswaroop Memorial college </a:t>
            </a:r>
          </a:p>
          <a:p>
            <a:r>
              <a:rPr lang="en-US" sz="3200" dirty="0"/>
              <a:t>of Engineering and management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1394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22AD-76A4-1231-02B0-72DB0E0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22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699841"/>
                </a:solidFill>
              </a:rPr>
              <a:t>Dataset Visualization</a:t>
            </a:r>
            <a:endParaRPr lang="en-IN" sz="4000" b="1" u="sng" dirty="0">
              <a:solidFill>
                <a:srgbClr val="699841"/>
              </a:solidFill>
            </a:endParaRPr>
          </a:p>
        </p:txBody>
      </p:sp>
      <p:pic>
        <p:nvPicPr>
          <p:cNvPr id="5" name="Content Placeholder 4" descr="A graph of different languages&#10;&#10;Description automatically generated">
            <a:extLst>
              <a:ext uri="{FF2B5EF4-FFF2-40B4-BE49-F238E27FC236}">
                <a16:creationId xmlns:a16="http://schemas.microsoft.com/office/drawing/2014/main" id="{A1BF6862-EEC3-E6F7-96BD-64B98FE69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" r="1318"/>
          <a:stretch/>
        </p:blipFill>
        <p:spPr>
          <a:xfrm>
            <a:off x="504825" y="1373807"/>
            <a:ext cx="8791575" cy="4699001"/>
          </a:xfrm>
        </p:spPr>
      </p:pic>
    </p:spTree>
    <p:extLst>
      <p:ext uri="{BB962C8B-B14F-4D97-AF65-F5344CB8AC3E}">
        <p14:creationId xmlns:p14="http://schemas.microsoft.com/office/powerpoint/2010/main" val="83117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94CC-BA8D-FC8C-2C42-E04EFD07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699841"/>
                </a:solidFill>
              </a:rPr>
              <a:t>Conclusion</a:t>
            </a:r>
            <a:endParaRPr lang="en-IN" sz="4000" b="1" u="sng" dirty="0">
              <a:solidFill>
                <a:srgbClr val="69984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C854-FBE8-1D48-4A26-ADA22BB6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939" y="1772816"/>
            <a:ext cx="8154329" cy="4376057"/>
          </a:xfrm>
        </p:spPr>
        <p:txBody>
          <a:bodyPr>
            <a:noAutofit/>
          </a:bodyPr>
          <a:lstStyle/>
          <a:p>
            <a:r>
              <a:rPr lang="en-US" sz="2000" dirty="0"/>
              <a:t>Python, coupled with data science techniques, empowers us to harness the potential of language detection, making it accessible and powerful for a wide range of applications.</a:t>
            </a:r>
            <a:endParaRPr lang="en-US" sz="1600" dirty="0"/>
          </a:p>
          <a:p>
            <a:r>
              <a:rPr lang="en-US" sz="2000" dirty="0"/>
              <a:t>Language detection is an important tool for businesses and organizations</a:t>
            </a:r>
          </a:p>
          <a:p>
            <a:r>
              <a:rPr lang="en-US" sz="2000" dirty="0"/>
              <a:t>Python and data science make language detection accessible and powerful</a:t>
            </a:r>
          </a:p>
          <a:p>
            <a:r>
              <a:rPr lang="en-US" sz="2000" dirty="0"/>
              <a:t>Language detection is a rapidly evolving field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853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E679-834B-F4D3-957C-0B85D205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brown and white wooden arrow sign">
            <a:extLst>
              <a:ext uri="{FF2B5EF4-FFF2-40B4-BE49-F238E27FC236}">
                <a16:creationId xmlns:a16="http://schemas.microsoft.com/office/drawing/2014/main" id="{89D424E0-1A48-E2C7-91FA-59F432ECA8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6" y="347540"/>
            <a:ext cx="10663334" cy="60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1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892D-DDA1-FB5D-D69D-B4E94885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/>
              <a:t>Contents</a:t>
            </a:r>
            <a:r>
              <a:rPr lang="en-US" dirty="0"/>
              <a:t>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E5DD-B2BC-E35F-0AA4-A299A288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language detection ?</a:t>
            </a:r>
          </a:p>
          <a:p>
            <a:r>
              <a:rPr lang="en-US" sz="2000" dirty="0"/>
              <a:t>Objectives</a:t>
            </a:r>
          </a:p>
          <a:p>
            <a:r>
              <a:rPr lang="en-US" sz="2000" dirty="0"/>
              <a:t>Significances</a:t>
            </a:r>
          </a:p>
          <a:p>
            <a:r>
              <a:rPr lang="en-US" sz="2000" dirty="0"/>
              <a:t>Libraries </a:t>
            </a:r>
          </a:p>
          <a:p>
            <a:r>
              <a:rPr lang="en-US" sz="2000" dirty="0"/>
              <a:t>Code Explanation</a:t>
            </a:r>
          </a:p>
          <a:p>
            <a:r>
              <a:rPr lang="en-US" sz="2000" dirty="0"/>
              <a:t>Naïve Bayes Model</a:t>
            </a:r>
          </a:p>
          <a:p>
            <a:r>
              <a:rPr lang="en-US" sz="2000" dirty="0"/>
              <a:t>Input/Output</a:t>
            </a:r>
          </a:p>
          <a:p>
            <a:r>
              <a:rPr lang="en-US" sz="2000" dirty="0"/>
              <a:t>Dataset Visualization</a:t>
            </a:r>
          </a:p>
          <a:p>
            <a:r>
              <a:rPr lang="en-US" sz="2000" dirty="0"/>
              <a:t>Conclusion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09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AE7A-5F92-51BE-35F7-CC87D0FB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699841"/>
                </a:solidFill>
              </a:rPr>
              <a:t>Introduction</a:t>
            </a:r>
            <a:endParaRPr lang="en-IN" sz="4000" b="1" u="sng" dirty="0">
              <a:solidFill>
                <a:srgbClr val="69984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EE97-0733-8C4A-F724-00960F3A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673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Language Detection 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Language detection is the process of automatically identifying the language in which a given text or piece of content is written. There are several methods and techniques for language detection, ranging from simple rule-based approaches to more advanced machine learning algorithms.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technology has wide-ranging applications in fields such as natural language processing (NLP), machine learning, and information retrieval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DB57-2571-17E5-6653-8B16B75B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699841"/>
                </a:solidFill>
              </a:rPr>
              <a:t>Objective and its significance</a:t>
            </a:r>
            <a:endParaRPr lang="en-IN" sz="4000" b="1" u="sng" dirty="0">
              <a:solidFill>
                <a:srgbClr val="69984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1ED6-5740-964E-4C83-C3173417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2147"/>
            <a:ext cx="8596668" cy="4259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Develop robust language detection model.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2. Explore real world application for the model.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3. Achieve high accuracy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amoung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multiple languages.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Significances: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en-I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Multilingual Content Customization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2. </a:t>
            </a:r>
            <a:r>
              <a:rPr lang="en-I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Multilingual Customer Support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  3. </a:t>
            </a:r>
            <a:r>
              <a:rPr lang="en-I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Cross-Language Communication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4. </a:t>
            </a:r>
            <a:r>
              <a:rPr lang="en-I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Data Analysis and Insights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66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5B14-AD4F-A49F-A47B-2B371625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018" y="196024"/>
            <a:ext cx="7766936" cy="1646302"/>
          </a:xfrm>
        </p:spPr>
        <p:txBody>
          <a:bodyPr/>
          <a:lstStyle/>
          <a:p>
            <a:pPr algn="l"/>
            <a:r>
              <a:rPr lang="en-US" sz="4000" b="1" u="sng" dirty="0">
                <a:solidFill>
                  <a:srgbClr val="699841"/>
                </a:solidFill>
              </a:rPr>
              <a:t>Loading Python Libraries</a:t>
            </a:r>
            <a:endParaRPr lang="en-IN" sz="4000" b="1" u="sng" dirty="0">
              <a:solidFill>
                <a:srgbClr val="69984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76085-C752-24E3-75C5-CB65973A5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851" y="4762500"/>
            <a:ext cx="7766936" cy="10763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Shift+Enter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execute the 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jupyter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cell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B082086C-4661-5252-B13D-A564A88F6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3"/>
          <a:stretch/>
        </p:blipFill>
        <p:spPr>
          <a:xfrm>
            <a:off x="637018" y="2490689"/>
            <a:ext cx="9107058" cy="18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96AF-011B-81B5-7A60-417020DC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699841"/>
                </a:solidFill>
              </a:rPr>
              <a:t>Reading data using pandas</a:t>
            </a:r>
            <a:endParaRPr lang="en-IN" sz="4000" b="1" u="sng" dirty="0">
              <a:solidFill>
                <a:srgbClr val="69984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6D37C-0EDE-ACE2-D4A5-FA66835B6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28801"/>
            <a:ext cx="8510267" cy="688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45AA6-DAEA-82E7-B8D1-A07ACFC5831B}"/>
              </a:ext>
            </a:extLst>
          </p:cNvPr>
          <p:cNvSpPr txBox="1"/>
          <p:nvPr/>
        </p:nvSpPr>
        <p:spPr>
          <a:xfrm>
            <a:off x="677334" y="2945735"/>
            <a:ext cx="8800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</a:t>
            </a:r>
            <a:r>
              <a:rPr lang="en-US" sz="2000" dirty="0"/>
              <a:t>: The above commands has many optional arguments to fine-tune the </a:t>
            </a:r>
          </a:p>
          <a:p>
            <a:r>
              <a:rPr lang="en-US" sz="2000" dirty="0"/>
              <a:t>          date import process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6ADD0-8782-7F74-607E-03FEDEFF28A8}"/>
              </a:ext>
            </a:extLst>
          </p:cNvPr>
          <p:cNvSpPr txBox="1"/>
          <p:nvPr/>
        </p:nvSpPr>
        <p:spPr>
          <a:xfrm>
            <a:off x="677334" y="4081805"/>
            <a:ext cx="7887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is a number of pandas command to read other data formats:</a:t>
            </a:r>
          </a:p>
          <a:p>
            <a:endParaRPr lang="en-US" sz="2000" dirty="0"/>
          </a:p>
          <a:p>
            <a:r>
              <a:rPr lang="en-US" sz="2000" dirty="0"/>
              <a:t>data = </a:t>
            </a:r>
            <a:r>
              <a:rPr lang="en-US" sz="2000" dirty="0" err="1"/>
              <a:t>pd.read_json</a:t>
            </a:r>
            <a:r>
              <a:rPr lang="en-US" sz="2000" dirty="0"/>
              <a:t>('</a:t>
            </a:r>
            <a:r>
              <a:rPr lang="en-US" sz="2000" dirty="0" err="1"/>
              <a:t>your_file.json</a:t>
            </a:r>
            <a:r>
              <a:rPr lang="en-US" sz="2000" dirty="0"/>
              <a:t>’)</a:t>
            </a:r>
          </a:p>
          <a:p>
            <a:r>
              <a:rPr lang="en-US" sz="2000" dirty="0"/>
              <a:t>data = </a:t>
            </a:r>
            <a:r>
              <a:rPr lang="en-US" sz="2000" dirty="0" err="1"/>
              <a:t>pd.read_csv</a:t>
            </a:r>
            <a:r>
              <a:rPr lang="en-US" sz="2000" dirty="0"/>
              <a:t>(</a:t>
            </a:r>
            <a:r>
              <a:rPr lang="en-US" sz="2000" dirty="0" err="1"/>
              <a:t>url</a:t>
            </a:r>
            <a:r>
              <a:rPr lang="en-US" sz="2000" dirty="0"/>
              <a:t>)</a:t>
            </a:r>
          </a:p>
          <a:p>
            <a:r>
              <a:rPr lang="en-US" sz="2000" dirty="0"/>
              <a:t>data = </a:t>
            </a:r>
            <a:r>
              <a:rPr lang="en-US" sz="2000" dirty="0" err="1"/>
              <a:t>pd.read_clipboard</a:t>
            </a:r>
            <a:r>
              <a:rPr lang="en-US" sz="2000" dirty="0"/>
              <a:t>()</a:t>
            </a:r>
          </a:p>
          <a:p>
            <a:r>
              <a:rPr lang="en-US" sz="2000" dirty="0"/>
              <a:t>data = </a:t>
            </a:r>
            <a:r>
              <a:rPr lang="en-US" sz="2000" dirty="0" err="1"/>
              <a:t>pd.read_excel</a:t>
            </a:r>
            <a:r>
              <a:rPr lang="en-US" sz="2000" dirty="0"/>
              <a:t>('your_file.xlsx')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5CE4-4330-BA1D-E011-712D84AD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58"/>
            <a:ext cx="8596668" cy="1320800"/>
          </a:xfrm>
        </p:spPr>
        <p:txBody>
          <a:bodyPr/>
          <a:lstStyle/>
          <a:p>
            <a:r>
              <a:rPr lang="en-IN" b="1" i="0" u="sng" dirty="0">
                <a:solidFill>
                  <a:srgbClr val="699841"/>
                </a:solidFill>
                <a:effectLst/>
                <a:latin typeface="Söhne"/>
              </a:rPr>
              <a:t>Data Preparation</a:t>
            </a:r>
            <a:endParaRPr lang="en-IN" b="1" u="sng" dirty="0">
              <a:solidFill>
                <a:srgbClr val="699841"/>
              </a:solidFill>
            </a:endParaRPr>
          </a:p>
        </p:txBody>
      </p:sp>
      <p:pic>
        <p:nvPicPr>
          <p:cNvPr id="5" name="Content Placeholder 4" descr="A close up of a text&#10;&#10;Description automatically generated">
            <a:extLst>
              <a:ext uri="{FF2B5EF4-FFF2-40B4-BE49-F238E27FC236}">
                <a16:creationId xmlns:a16="http://schemas.microsoft.com/office/drawing/2014/main" id="{F83BFB5B-573A-37B9-C133-79DE93FF4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0448"/>
            <a:ext cx="5583166" cy="7692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038E2-84AB-D367-C9FA-4F8FD33F9900}"/>
              </a:ext>
            </a:extLst>
          </p:cNvPr>
          <p:cNvSpPr txBox="1"/>
          <p:nvPr/>
        </p:nvSpPr>
        <p:spPr>
          <a:xfrm>
            <a:off x="677334" y="2340127"/>
            <a:ext cx="62664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code extracts two columns from the </a:t>
            </a:r>
            <a:r>
              <a:rPr lang="en-US" sz="2000" dirty="0" err="1"/>
              <a:t>DataFrame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x contains the text data (input features).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 contains the language labels (target variable).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D79AF-5F65-7F91-7ED8-DC916F441199}"/>
              </a:ext>
            </a:extLst>
          </p:cNvPr>
          <p:cNvSpPr txBox="1"/>
          <p:nvPr/>
        </p:nvSpPr>
        <p:spPr>
          <a:xfrm>
            <a:off x="677334" y="3565523"/>
            <a:ext cx="3603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0" u="sng" dirty="0">
                <a:solidFill>
                  <a:srgbClr val="699841"/>
                </a:solidFill>
                <a:effectLst/>
                <a:latin typeface="Söhne"/>
              </a:rPr>
              <a:t>Text Vectorization</a:t>
            </a:r>
            <a:endParaRPr lang="en-IN" sz="3600" b="1" u="sng" dirty="0">
              <a:solidFill>
                <a:srgbClr val="699841"/>
              </a:solidFill>
            </a:endParaRPr>
          </a:p>
        </p:txBody>
      </p:sp>
      <p:pic>
        <p:nvPicPr>
          <p:cNvPr id="11" name="Picture 10" descr="A close up of a text&#10;&#10;Description automatically generated">
            <a:extLst>
              <a:ext uri="{FF2B5EF4-FFF2-40B4-BE49-F238E27FC236}">
                <a16:creationId xmlns:a16="http://schemas.microsoft.com/office/drawing/2014/main" id="{410FA5C9-9A80-8857-E2F4-2DF662665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21587"/>
            <a:ext cx="4713096" cy="863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ECE08D-91C2-1FCE-9046-40BE3414D272}"/>
              </a:ext>
            </a:extLst>
          </p:cNvPr>
          <p:cNvSpPr txBox="1"/>
          <p:nvPr/>
        </p:nvSpPr>
        <p:spPr>
          <a:xfrm>
            <a:off x="677334" y="5501660"/>
            <a:ext cx="8189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creates a </a:t>
            </a:r>
            <a:r>
              <a:rPr lang="en-US" sz="2000" dirty="0" err="1"/>
              <a:t>CountVectorizer</a:t>
            </a:r>
            <a:r>
              <a:rPr lang="en-US" sz="2000" dirty="0"/>
              <a:t> object cv to convert the text data into a numerical format suitable for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cv.fit_transform</a:t>
            </a:r>
            <a:r>
              <a:rPr lang="en-US" sz="2000" dirty="0"/>
              <a:t>(x) converts the text in the x array into a matrix X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63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0FD0-F519-988D-A4BC-3518726D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78" y="260809"/>
            <a:ext cx="8596668" cy="1320800"/>
          </a:xfrm>
        </p:spPr>
        <p:txBody>
          <a:bodyPr/>
          <a:lstStyle/>
          <a:p>
            <a:r>
              <a:rPr lang="en-IN" b="1" i="0" u="sng" dirty="0">
                <a:solidFill>
                  <a:srgbClr val="699841"/>
                </a:solidFill>
                <a:effectLst/>
                <a:latin typeface="Söhne"/>
              </a:rPr>
              <a:t>Splitting the Dataset</a:t>
            </a:r>
            <a:endParaRPr lang="en-IN" b="1" u="sng" dirty="0">
              <a:solidFill>
                <a:srgbClr val="69984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617E6-BCB8-CF79-0279-16B6584FD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8" y="1192524"/>
            <a:ext cx="9097179" cy="3890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8763E-CD75-9425-1D2F-E3A079FAEA45}"/>
              </a:ext>
            </a:extLst>
          </p:cNvPr>
          <p:cNvSpPr txBox="1"/>
          <p:nvPr/>
        </p:nvSpPr>
        <p:spPr>
          <a:xfrm>
            <a:off x="427078" y="1800520"/>
            <a:ext cx="9964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dataset is split into training and testing sets using the </a:t>
            </a:r>
            <a:r>
              <a:rPr lang="en-US" sz="2000" dirty="0" err="1"/>
              <a:t>train_test_split</a:t>
            </a:r>
            <a:r>
              <a:rPr lang="en-US" sz="2000" dirty="0"/>
              <a:t> function. </a:t>
            </a:r>
          </a:p>
          <a:p>
            <a:r>
              <a:rPr lang="en-US" sz="2000" dirty="0"/>
              <a:t>67% of the data is used for training (</a:t>
            </a:r>
            <a:r>
              <a:rPr lang="en-US" sz="2000" dirty="0" err="1"/>
              <a:t>X_train</a:t>
            </a:r>
            <a:r>
              <a:rPr lang="en-US" sz="2000" dirty="0"/>
              <a:t> and </a:t>
            </a:r>
            <a:r>
              <a:rPr lang="en-US" sz="2000" dirty="0" err="1"/>
              <a:t>y_train</a:t>
            </a:r>
            <a:r>
              <a:rPr lang="en-US" sz="2000" dirty="0"/>
              <a:t>), and 33% is used for testing </a:t>
            </a:r>
          </a:p>
          <a:p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 and </a:t>
            </a:r>
            <a:r>
              <a:rPr lang="en-US" sz="2000" dirty="0" err="1"/>
              <a:t>y_test</a:t>
            </a:r>
            <a:r>
              <a:rPr lang="en-US" sz="2000" dirty="0"/>
              <a:t>).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E72E9-F2C7-CE29-43E8-B5C53FAFB4D3}"/>
              </a:ext>
            </a:extLst>
          </p:cNvPr>
          <p:cNvSpPr txBox="1"/>
          <p:nvPr/>
        </p:nvSpPr>
        <p:spPr>
          <a:xfrm>
            <a:off x="350878" y="2965410"/>
            <a:ext cx="9716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sng" dirty="0">
                <a:solidFill>
                  <a:srgbClr val="699841"/>
                </a:solidFill>
                <a:effectLst/>
                <a:latin typeface="Söhne"/>
              </a:rPr>
              <a:t>Creating and Training the Multinomial Naive Bayes Model</a:t>
            </a:r>
            <a:endParaRPr lang="en-IN" sz="3200" b="1" u="sng" dirty="0">
              <a:solidFill>
                <a:srgbClr val="699841"/>
              </a:solidFill>
            </a:endParaRPr>
          </a:p>
        </p:txBody>
      </p:sp>
      <p:pic>
        <p:nvPicPr>
          <p:cNvPr id="10" name="Picture 9" descr="A math equation with black text">
            <a:extLst>
              <a:ext uri="{FF2B5EF4-FFF2-40B4-BE49-F238E27FC236}">
                <a16:creationId xmlns:a16="http://schemas.microsoft.com/office/drawing/2014/main" id="{FFF53A8E-8165-93CC-5FA0-332F1DF3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3" y="4162739"/>
            <a:ext cx="3822294" cy="976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E2F9D7-A772-6A1F-33EC-0FCE9386B874}"/>
              </a:ext>
            </a:extLst>
          </p:cNvPr>
          <p:cNvSpPr txBox="1"/>
          <p:nvPr/>
        </p:nvSpPr>
        <p:spPr>
          <a:xfrm>
            <a:off x="551743" y="4932986"/>
            <a:ext cx="84401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creates an instance of the </a:t>
            </a:r>
            <a:r>
              <a:rPr lang="en-US" sz="2000" dirty="0" err="1"/>
              <a:t>MultinomialNB</a:t>
            </a:r>
            <a:r>
              <a:rPr lang="en-US" sz="2000" dirty="0"/>
              <a:t> classifier as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model.fit</a:t>
            </a:r>
            <a:r>
              <a:rPr lang="en-US" sz="2000" dirty="0"/>
              <a:t>(</a:t>
            </a: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y_train</a:t>
            </a:r>
            <a:r>
              <a:rPr lang="en-US" sz="2000" dirty="0"/>
              <a:t>) trains the model on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model.score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) calculates the accuracy of the model on </a:t>
            </a:r>
          </a:p>
          <a:p>
            <a:r>
              <a:rPr lang="en-US" sz="2000" dirty="0"/>
              <a:t>    the testing data and prints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65469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67A9-E0FE-D0B5-BD9E-8CBA2AEB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47" y="300023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i="0" u="sng" dirty="0">
                <a:solidFill>
                  <a:srgbClr val="699841"/>
                </a:solidFill>
                <a:effectLst/>
                <a:latin typeface="Söhne"/>
              </a:rPr>
              <a:t>User Input</a:t>
            </a:r>
            <a:endParaRPr lang="en-IN" sz="4000" b="1" u="sng" dirty="0">
              <a:solidFill>
                <a:srgbClr val="699841"/>
              </a:solidFill>
            </a:endParaRPr>
          </a:p>
        </p:txBody>
      </p:sp>
      <p:pic>
        <p:nvPicPr>
          <p:cNvPr id="5" name="Content Placeholder 4" descr="A close up of text">
            <a:extLst>
              <a:ext uri="{FF2B5EF4-FFF2-40B4-BE49-F238E27FC236}">
                <a16:creationId xmlns:a16="http://schemas.microsoft.com/office/drawing/2014/main" id="{E6232F31-5D12-4D5C-2930-1DB4AD33B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7" y="1142396"/>
            <a:ext cx="5613400" cy="132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97666-688C-BB95-3D9C-E8198DCDA5D3}"/>
              </a:ext>
            </a:extLst>
          </p:cNvPr>
          <p:cNvSpPr txBox="1"/>
          <p:nvPr/>
        </p:nvSpPr>
        <p:spPr>
          <a:xfrm>
            <a:off x="528247" y="2782669"/>
            <a:ext cx="185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rgbClr val="699841"/>
                </a:solidFill>
              </a:rPr>
              <a:t>Output</a:t>
            </a:r>
            <a:endParaRPr lang="en-IN" sz="4000" b="1" u="sng" dirty="0">
              <a:solidFill>
                <a:srgbClr val="699841"/>
              </a:solidFill>
            </a:endParaRPr>
          </a:p>
        </p:txBody>
      </p:sp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C1AA8A1-DCD0-DE45-9D25-645492E4B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30578"/>
            <a:ext cx="4000562" cy="646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2D50B0-E89D-4F5A-561C-BE7777F75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4678486"/>
            <a:ext cx="4000561" cy="608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close up of a text&#10;&#10;Description automatically generated">
            <a:extLst>
              <a:ext uri="{FF2B5EF4-FFF2-40B4-BE49-F238E27FC236}">
                <a16:creationId xmlns:a16="http://schemas.microsoft.com/office/drawing/2014/main" id="{A9E4657B-26E2-1509-A4A7-73379DC8E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69" y="3730578"/>
            <a:ext cx="3840743" cy="646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D68D932-7BE9-BA94-8C1A-10F95805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68" y="4678486"/>
            <a:ext cx="3840743" cy="608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5824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541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Söhne</vt:lpstr>
      <vt:lpstr>Trebuchet MS</vt:lpstr>
      <vt:lpstr>Wingdings 3</vt:lpstr>
      <vt:lpstr>Facet</vt:lpstr>
      <vt:lpstr>Language Detection using Python  </vt:lpstr>
      <vt:lpstr>Contents :-</vt:lpstr>
      <vt:lpstr>Introduction</vt:lpstr>
      <vt:lpstr>Objective and its significance</vt:lpstr>
      <vt:lpstr>Loading Python Libraries</vt:lpstr>
      <vt:lpstr>Reading data using pandas</vt:lpstr>
      <vt:lpstr>Data Preparation</vt:lpstr>
      <vt:lpstr>Splitting the Dataset</vt:lpstr>
      <vt:lpstr>User Input</vt:lpstr>
      <vt:lpstr>Dataset Visualization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 Patel</dc:creator>
  <cp:lastModifiedBy>Lovelish Chauhan</cp:lastModifiedBy>
  <cp:revision>17</cp:revision>
  <dcterms:created xsi:type="dcterms:W3CDTF">2023-09-20T05:32:42Z</dcterms:created>
  <dcterms:modified xsi:type="dcterms:W3CDTF">2023-09-21T06:29:18Z</dcterms:modified>
</cp:coreProperties>
</file>