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3" r:id="rId5"/>
    <p:sldId id="278" r:id="rId6"/>
    <p:sldId id="279" r:id="rId7"/>
    <p:sldId id="274" r:id="rId8"/>
    <p:sldId id="275" r:id="rId9"/>
    <p:sldId id="276" r:id="rId10"/>
    <p:sldId id="261" r:id="rId11"/>
    <p:sldId id="280" r:id="rId12"/>
    <p:sldId id="281" r:id="rId13"/>
    <p:sldId id="282" r:id="rId14"/>
    <p:sldId id="283" r:id="rId15"/>
    <p:sldId id="262" r:id="rId16"/>
    <p:sldId id="264" r:id="rId17"/>
    <p:sldId id="263" r:id="rId18"/>
    <p:sldId id="268" r:id="rId19"/>
    <p:sldId id="269"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1.wmf"/><Relationship Id="rId5" Type="http://schemas.openxmlformats.org/officeDocument/2006/relationships/image" Target="../media/image7.wmf"/><Relationship Id="rId4"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oleObject" Target="../embeddings/oleObject3.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7.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5.w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9.bin"/><Relationship Id="rId1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oleObject" Target="../embeddings/oleObject14.bin"/><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1676399"/>
          </a:xfrm>
        </p:spPr>
        <p:txBody>
          <a:bodyPr>
            <a:normAutofit/>
          </a:bodyPr>
          <a:lstStyle/>
          <a:p>
            <a:r>
              <a:rPr lang="en-US" sz="4000" b="1" dirty="0" smtClean="0">
                <a:latin typeface="Times New Roman" pitchFamily="18" charset="0"/>
                <a:cs typeface="Times New Roman" pitchFamily="18" charset="0"/>
              </a:rPr>
              <a:t>Unit -V</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3600" dirty="0" smtClean="0">
                <a:solidFill>
                  <a:schemeClr val="tx1"/>
                </a:solidFill>
                <a:latin typeface="Times New Roman" pitchFamily="18" charset="0"/>
                <a:cs typeface="Times New Roman" pitchFamily="18" charset="0"/>
              </a:rPr>
              <a:t>Chi-Square Test</a:t>
            </a:r>
            <a:endParaRPr lang="en-US" sz="3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288331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457200" y="274638"/>
                <a:ext cx="8229600" cy="563562"/>
              </a:xfrm>
            </p:spPr>
            <p:txBody>
              <a:bodyPr>
                <a:normAutofit fontScale="90000"/>
              </a:bodyPr>
              <a:lstStyle/>
              <a:p>
                <a:r>
                  <a:rPr lang="en-US" sz="3200" b="1" dirty="0" smtClean="0">
                    <a:latin typeface="Times New Roman" pitchFamily="18" charset="0"/>
                    <a:cs typeface="Times New Roman" pitchFamily="18" charset="0"/>
                  </a:rPr>
                  <a:t>Uses of </a:t>
                </a:r>
                <a14:m>
                  <m:oMath xmlns:m="http://schemas.openxmlformats.org/officeDocument/2006/math">
                    <m:sSup>
                      <m:sSupPr>
                        <m:ctrlPr>
                          <a:rPr lang="en-US" sz="3200" b="1" i="1">
                            <a:latin typeface="Cambria Math" panose="02040503050406030204" pitchFamily="18" charset="0"/>
                            <a:ea typeface="Cambria Math"/>
                          </a:rPr>
                        </m:ctrlPr>
                      </m:sSupPr>
                      <m:e>
                        <m:r>
                          <a:rPr lang="en-US" sz="3200" b="1" i="1">
                            <a:latin typeface="Cambria Math"/>
                            <a:ea typeface="Cambria Math"/>
                          </a:rPr>
                          <m:t>𝝌</m:t>
                        </m:r>
                      </m:e>
                      <m:sup>
                        <m:r>
                          <a:rPr lang="en-US" sz="3200" b="1" i="1">
                            <a:latin typeface="Cambria Math"/>
                            <a:ea typeface="Cambria Math"/>
                          </a:rPr>
                          <m:t>𝟐</m:t>
                        </m:r>
                      </m:sup>
                    </m:sSup>
                  </m:oMath>
                </a14:m>
                <a:r>
                  <a:rPr lang="en-US" sz="3200" b="1" dirty="0">
                    <a:latin typeface="Times New Roman" pitchFamily="18" charset="0"/>
                    <a:cs typeface="Times New Roman" pitchFamily="18" charset="0"/>
                  </a:rPr>
                  <a:t>- test</a:t>
                </a:r>
                <a:r>
                  <a:rPr lang="en-US" sz="3200" b="1" dirty="0" smtClean="0">
                    <a:latin typeface="Times New Roman" pitchFamily="18" charset="0"/>
                    <a:cs typeface="Times New Roman" pitchFamily="18" charset="0"/>
                  </a:rPr>
                  <a:t> </a:t>
                </a:r>
                <a:endParaRPr lang="en-US" sz="3200" b="1" dirty="0">
                  <a:latin typeface="Times New Roman" pitchFamily="18" charset="0"/>
                  <a:cs typeface="Times New Roman" pitchFamily="18" charset="0"/>
                </a:endParaRPr>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457200" y="274638"/>
                <a:ext cx="8229600" cy="563562"/>
              </a:xfrm>
              <a:blipFill rotWithShape="1">
                <a:blip r:embed="rId2"/>
                <a:stretch>
                  <a:fillRect t="-7527" b="-290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52400" y="1066800"/>
                <a:ext cx="8686800" cy="5562600"/>
              </a:xfrm>
            </p:spPr>
            <p:txBody>
              <a:bodyPr>
                <a:noAutofit/>
              </a:bodyPr>
              <a:lstStyle/>
              <a:p>
                <a:r>
                  <a:rPr lang="en-US" sz="2800" dirty="0" smtClean="0">
                    <a:latin typeface="Times New Roman" pitchFamily="18" charset="0"/>
                    <a:cs typeface="Times New Roman" pitchFamily="18" charset="0"/>
                  </a:rPr>
                  <a:t>The </a:t>
                </a:r>
                <a14:m>
                  <m:oMath xmlns:m="http://schemas.openxmlformats.org/officeDocument/2006/math">
                    <m:sSup>
                      <m:sSupPr>
                        <m:ctrlPr>
                          <a:rPr lang="en-US" sz="2800" i="1">
                            <a:latin typeface="Cambria Math" panose="02040503050406030204" pitchFamily="18" charset="0"/>
                            <a:ea typeface="Cambria Math"/>
                          </a:rPr>
                        </m:ctrlPr>
                      </m:sSupPr>
                      <m:e>
                        <m:r>
                          <a:rPr lang="en-US" sz="2800" b="0" i="1">
                            <a:latin typeface="Cambria Math"/>
                            <a:ea typeface="Cambria Math"/>
                          </a:rPr>
                          <m:t>𝜒</m:t>
                        </m:r>
                      </m:e>
                      <m:sup>
                        <m:r>
                          <a:rPr lang="en-US" sz="2800" b="0" i="1">
                            <a:latin typeface="Cambria Math"/>
                            <a:ea typeface="Cambria Math"/>
                          </a:rPr>
                          <m:t>2</m:t>
                        </m:r>
                      </m:sup>
                    </m:sSup>
                  </m:oMath>
                </a14:m>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test is one of the most popular statistical inference procedures today. It is used to a very large no. of problems. The following are the main uses of </a:t>
                </a:r>
                <a14:m>
                  <m:oMath xmlns:m="http://schemas.openxmlformats.org/officeDocument/2006/math">
                    <m:sSup>
                      <m:sSupPr>
                        <m:ctrlPr>
                          <a:rPr lang="en-US" sz="2800" i="1">
                            <a:latin typeface="Cambria Math" panose="02040503050406030204" pitchFamily="18" charset="0"/>
                            <a:ea typeface="Cambria Math"/>
                          </a:rPr>
                        </m:ctrlPr>
                      </m:sSupPr>
                      <m:e>
                        <m:r>
                          <a:rPr lang="en-US" sz="2800" b="0" i="1">
                            <a:latin typeface="Cambria Math"/>
                            <a:ea typeface="Cambria Math"/>
                          </a:rPr>
                          <m:t>𝜒</m:t>
                        </m:r>
                      </m:e>
                      <m:sup>
                        <m:r>
                          <a:rPr lang="en-US" sz="2800" b="0" i="1">
                            <a:latin typeface="Cambria Math"/>
                            <a:ea typeface="Cambria Math"/>
                          </a:rPr>
                          <m:t>2</m:t>
                        </m:r>
                      </m:sup>
                    </m:sSup>
                  </m:oMath>
                </a14:m>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test:</a:t>
                </a:r>
              </a:p>
              <a:p>
                <a:pPr marL="514350" indent="-514350">
                  <a:buAutoNum type="arabicParenBoth"/>
                </a:pPr>
                <a14:m>
                  <m:oMath xmlns:m="http://schemas.openxmlformats.org/officeDocument/2006/math">
                    <m:sSup>
                      <m:sSupPr>
                        <m:ctrlPr>
                          <a:rPr lang="en-US" sz="2800" b="1" i="1">
                            <a:latin typeface="Cambria Math" panose="02040503050406030204" pitchFamily="18" charset="0"/>
                            <a:ea typeface="Cambria Math"/>
                          </a:rPr>
                        </m:ctrlPr>
                      </m:sSupPr>
                      <m:e>
                        <m:r>
                          <a:rPr lang="en-US" sz="2800" b="1" i="0" smtClean="0">
                            <a:latin typeface="Cambria Math"/>
                            <a:ea typeface="Cambria Math"/>
                          </a:rPr>
                          <m:t>  </m:t>
                        </m:r>
                        <m:r>
                          <a:rPr lang="en-US" sz="2800" b="1" i="0">
                            <a:latin typeface="Cambria Math"/>
                            <a:ea typeface="Cambria Math"/>
                          </a:rPr>
                          <m:t>𝛘</m:t>
                        </m:r>
                      </m:e>
                      <m:sup>
                        <m:r>
                          <a:rPr lang="en-US" sz="2800" b="1" i="0">
                            <a:latin typeface="Cambria Math"/>
                            <a:ea typeface="Cambria Math"/>
                          </a:rPr>
                          <m:t>𝟐</m:t>
                        </m:r>
                      </m:sup>
                    </m:sSup>
                  </m:oMath>
                </a14:m>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test as a test of independence:</a:t>
                </a:r>
                <a:r>
                  <a:rPr lang="en-US" sz="2800" dirty="0" smtClean="0">
                    <a:latin typeface="Times New Roman" pitchFamily="18" charset="0"/>
                    <a:cs typeface="Times New Roman" pitchFamily="18" charset="0"/>
                  </a:rPr>
                  <a:t> With the help of </a:t>
                </a:r>
                <a14:m>
                  <m:oMath xmlns:m="http://schemas.openxmlformats.org/officeDocument/2006/math">
                    <m:sSup>
                      <m:sSupPr>
                        <m:ctrlPr>
                          <a:rPr lang="en-US" sz="2800" i="1">
                            <a:latin typeface="Cambria Math" panose="02040503050406030204" pitchFamily="18" charset="0"/>
                            <a:ea typeface="Cambria Math"/>
                          </a:rPr>
                        </m:ctrlPr>
                      </m:sSupPr>
                      <m:e>
                        <m:r>
                          <m:rPr>
                            <m:sty m:val="p"/>
                          </m:rPr>
                          <a:rPr lang="en-US" sz="2800" b="0" i="0">
                            <a:latin typeface="Cambria Math"/>
                            <a:ea typeface="Cambria Math"/>
                          </a:rPr>
                          <m:t>χ</m:t>
                        </m:r>
                      </m:e>
                      <m:sup>
                        <m:r>
                          <a:rPr lang="en-US" sz="2800" b="0" i="0">
                            <a:latin typeface="Cambria Math"/>
                            <a:ea typeface="Cambria Math"/>
                          </a:rPr>
                          <m:t>2</m:t>
                        </m:r>
                      </m:sup>
                    </m:sSup>
                  </m:oMath>
                </a14:m>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test we can find out whether two or more attributes are associated or not. For this we follow the steps:</a:t>
                </a:r>
              </a:p>
              <a:p>
                <a:pPr marL="0" indent="0">
                  <a:buNone/>
                </a:pPr>
                <a:r>
                  <a:rPr lang="en-US" sz="2800" dirty="0" smtClean="0">
                    <a:latin typeface="Times New Roman" pitchFamily="18" charset="0"/>
                    <a:cs typeface="Times New Roman" pitchFamily="18" charset="0"/>
                  </a:rPr>
                  <a:t>(i) Write </a:t>
                </a:r>
                <a:r>
                  <a:rPr lang="en-US" sz="2800" dirty="0">
                    <a:latin typeface="Times New Roman" pitchFamily="18" charset="0"/>
                    <a:cs typeface="Times New Roman" pitchFamily="18" charset="0"/>
                  </a:rPr>
                  <a:t>null hypothesis, </a:t>
                </a:r>
                <a:r>
                  <a:rPr lang="en-US" sz="2800" dirty="0" smtClean="0">
                    <a:latin typeface="Times New Roman" pitchFamily="18" charset="0"/>
                    <a:cs typeface="Times New Roman" pitchFamily="18" charset="0"/>
                  </a:rPr>
                  <a:t>the attributes are independent i. e. attributes are not associated.</a:t>
                </a:r>
              </a:p>
              <a:p>
                <a:pPr marL="0" indent="0">
                  <a:buNone/>
                </a:pPr>
                <a:r>
                  <a:rPr lang="en-US" sz="2800" dirty="0" smtClean="0">
                    <a:latin typeface="Times New Roman" pitchFamily="18" charset="0"/>
                    <a:cs typeface="Times New Roman" pitchFamily="18" charset="0"/>
                  </a:rPr>
                  <a:t>(ii) Calculate </a:t>
                </a:r>
                <a14:m>
                  <m:oMath xmlns:m="http://schemas.openxmlformats.org/officeDocument/2006/math">
                    <m:sSup>
                      <m:sSupPr>
                        <m:ctrlPr>
                          <a:rPr lang="en-US" sz="2800" i="1">
                            <a:latin typeface="Cambria Math" panose="02040503050406030204" pitchFamily="18" charset="0"/>
                            <a:ea typeface="Cambria Math"/>
                          </a:rPr>
                        </m:ctrlPr>
                      </m:sSupPr>
                      <m:e>
                        <m:r>
                          <a:rPr lang="en-US" sz="2800" b="0" i="1">
                            <a:latin typeface="Cambria Math"/>
                            <a:ea typeface="Cambria Math"/>
                          </a:rPr>
                          <m:t>𝜒</m:t>
                        </m:r>
                      </m:e>
                      <m:sup>
                        <m:r>
                          <a:rPr lang="en-US" sz="2800" b="0" i="1">
                            <a:latin typeface="Cambria Math"/>
                            <a:ea typeface="Cambria Math"/>
                          </a:rPr>
                          <m:t>2</m:t>
                        </m:r>
                      </m:sup>
                    </m:sSup>
                  </m:oMath>
                </a14:m>
                <a:endParaRPr lang="en-US" sz="2800" dirty="0" smtClean="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(iii) Compare calculated value of </a:t>
                </a:r>
                <a14:m>
                  <m:oMath xmlns:m="http://schemas.openxmlformats.org/officeDocument/2006/math">
                    <m:sSup>
                      <m:sSupPr>
                        <m:ctrlPr>
                          <a:rPr lang="en-US" sz="2800" i="1">
                            <a:latin typeface="Cambria Math" panose="02040503050406030204" pitchFamily="18" charset="0"/>
                            <a:ea typeface="Cambria Math"/>
                          </a:rPr>
                        </m:ctrlPr>
                      </m:sSupPr>
                      <m:e>
                        <m:r>
                          <a:rPr lang="en-US" sz="2800" b="0" i="1">
                            <a:latin typeface="Cambria Math"/>
                            <a:ea typeface="Cambria Math"/>
                          </a:rPr>
                          <m:t>𝜒</m:t>
                        </m:r>
                      </m:e>
                      <m:sup>
                        <m:r>
                          <a:rPr lang="en-US" sz="2800" b="0" i="1">
                            <a:latin typeface="Cambria Math"/>
                            <a:ea typeface="Cambria Math"/>
                          </a:rPr>
                          <m:t>2</m:t>
                        </m:r>
                      </m:sup>
                    </m:sSup>
                  </m:oMath>
                </a14:m>
                <a:r>
                  <a:rPr lang="en-US" sz="2800" dirty="0" smtClean="0">
                    <a:latin typeface="Times New Roman" pitchFamily="18" charset="0"/>
                    <a:cs typeface="Times New Roman" pitchFamily="18" charset="0"/>
                  </a:rPr>
                  <a:t> with table value of </a:t>
                </a:r>
                <a14:m>
                  <m:oMath xmlns:m="http://schemas.openxmlformats.org/officeDocument/2006/math">
                    <m:sSup>
                      <m:sSupPr>
                        <m:ctrlPr>
                          <a:rPr lang="en-US" sz="2800" i="1">
                            <a:latin typeface="Cambria Math" panose="02040503050406030204" pitchFamily="18" charset="0"/>
                            <a:ea typeface="Cambria Math"/>
                          </a:rPr>
                        </m:ctrlPr>
                      </m:sSupPr>
                      <m:e>
                        <m:r>
                          <a:rPr lang="en-US" sz="2800" b="0" i="1">
                            <a:latin typeface="Cambria Math"/>
                            <a:ea typeface="Cambria Math"/>
                          </a:rPr>
                          <m:t>𝜒</m:t>
                        </m:r>
                      </m:e>
                      <m:sup>
                        <m:r>
                          <a:rPr lang="en-US" sz="2800" b="0" i="1">
                            <a:latin typeface="Cambria Math"/>
                            <a:ea typeface="Cambria Math"/>
                          </a:rPr>
                          <m:t>2</m:t>
                        </m:r>
                      </m:sup>
                    </m:sSup>
                  </m:oMath>
                </a14:m>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52400" y="1066800"/>
                <a:ext cx="8686800" cy="5562600"/>
              </a:xfrm>
              <a:blipFill rotWithShape="1">
                <a:blip r:embed="rId3"/>
                <a:stretch>
                  <a:fillRect l="-1404" t="-1095" r="-1684"/>
                </a:stretch>
              </a:blipFill>
            </p:spPr>
            <p:txBody>
              <a:bodyPr/>
              <a:lstStyle/>
              <a:p>
                <a:r>
                  <a:rPr lang="en-US">
                    <a:noFill/>
                  </a:rPr>
                  <a:t> </a:t>
                </a:r>
              </a:p>
            </p:txBody>
          </p:sp>
        </mc:Fallback>
      </mc:AlternateContent>
    </p:spTree>
    <p:extLst>
      <p:ext uri="{BB962C8B-B14F-4D97-AF65-F5344CB8AC3E}">
        <p14:creationId xmlns:p14="http://schemas.microsoft.com/office/powerpoint/2010/main" val="68798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381000"/>
            <a:ext cx="8153400" cy="6324600"/>
          </a:xfrm>
        </p:spPr>
        <p:txBody>
          <a:bodyPr>
            <a:noAutofit/>
          </a:bodyPr>
          <a:lstStyle/>
          <a:p>
            <a:pPr marL="0" indent="0">
              <a:buNone/>
            </a:pPr>
            <a:r>
              <a:rPr lang="en-US" sz="2800" b="1" dirty="0" smtClean="0">
                <a:latin typeface="Times New Roman" pitchFamily="18" charset="0"/>
                <a:cs typeface="Times New Roman" pitchFamily="18" charset="0"/>
              </a:rPr>
              <a:t>Q. </a:t>
            </a:r>
            <a:r>
              <a:rPr lang="en-US" sz="2800" dirty="0" smtClean="0">
                <a:latin typeface="Times New Roman" pitchFamily="18" charset="0"/>
                <a:cs typeface="Times New Roman" pitchFamily="18" charset="0"/>
              </a:rPr>
              <a:t>In an anti malarial campaign in a certain area, quinine was administered to 812 persons out of a total population of 3,248. The number of fever cases is shown below:</a:t>
            </a: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Discuss the usefulness of quinine in checking malaria.</a:t>
            </a:r>
          </a:p>
          <a:p>
            <a:pPr marL="0" indent="0">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4099136680"/>
              </p:ext>
            </p:extLst>
          </p:nvPr>
        </p:nvGraphicFramePr>
        <p:xfrm>
          <a:off x="685800" y="2514601"/>
          <a:ext cx="7620000" cy="259080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782287">
                <a:tc>
                  <a:txBody>
                    <a:bodyPr/>
                    <a:lstStyle/>
                    <a:p>
                      <a:pPr algn="ctr"/>
                      <a:r>
                        <a:rPr lang="en-US" sz="2800" dirty="0" smtClean="0">
                          <a:latin typeface="Times New Roman" pitchFamily="18" charset="0"/>
                          <a:cs typeface="Times New Roman" pitchFamily="18" charset="0"/>
                        </a:rPr>
                        <a:t>Treatment</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Fever</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No Fever</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Total</a:t>
                      </a:r>
                      <a:endParaRPr lang="en-US" sz="2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135578">
                <a:tc>
                  <a:txBody>
                    <a:bodyPr/>
                    <a:lstStyle/>
                    <a:p>
                      <a:pPr algn="ctr"/>
                      <a:r>
                        <a:rPr lang="en-US" sz="2800" dirty="0" smtClean="0">
                          <a:latin typeface="Times New Roman" pitchFamily="18" charset="0"/>
                          <a:cs typeface="Times New Roman" pitchFamily="18" charset="0"/>
                        </a:rPr>
                        <a:t>Quinine</a:t>
                      </a:r>
                    </a:p>
                    <a:p>
                      <a:pPr algn="ctr"/>
                      <a:r>
                        <a:rPr lang="en-US" sz="2800" dirty="0" smtClean="0">
                          <a:latin typeface="Times New Roman" pitchFamily="18" charset="0"/>
                          <a:cs typeface="Times New Roman" pitchFamily="18" charset="0"/>
                        </a:rPr>
                        <a:t>No quinine</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20</a:t>
                      </a:r>
                    </a:p>
                    <a:p>
                      <a:pPr algn="ctr"/>
                      <a:r>
                        <a:rPr lang="en-US" sz="2800" dirty="0" smtClean="0">
                          <a:latin typeface="Times New Roman" pitchFamily="18" charset="0"/>
                          <a:cs typeface="Times New Roman" pitchFamily="18" charset="0"/>
                        </a:rPr>
                        <a:t>220</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792</a:t>
                      </a:r>
                    </a:p>
                    <a:p>
                      <a:pPr algn="ctr"/>
                      <a:r>
                        <a:rPr lang="en-US" sz="2800" dirty="0" smtClean="0">
                          <a:latin typeface="Times New Roman" pitchFamily="18" charset="0"/>
                          <a:cs typeface="Times New Roman" pitchFamily="18" charset="0"/>
                        </a:rPr>
                        <a:t>2,216</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812</a:t>
                      </a:r>
                    </a:p>
                    <a:p>
                      <a:pPr algn="ctr"/>
                      <a:r>
                        <a:rPr lang="en-US" sz="2800" dirty="0" smtClean="0">
                          <a:latin typeface="Times New Roman" pitchFamily="18" charset="0"/>
                          <a:cs typeface="Times New Roman" pitchFamily="18" charset="0"/>
                        </a:rPr>
                        <a:t>2,436</a:t>
                      </a:r>
                      <a:endParaRPr lang="en-US" sz="28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672935">
                <a:tc>
                  <a:txBody>
                    <a:bodyPr/>
                    <a:lstStyle/>
                    <a:p>
                      <a:pPr algn="ctr"/>
                      <a:r>
                        <a:rPr lang="en-US" sz="2800" dirty="0" smtClean="0">
                          <a:latin typeface="Times New Roman" pitchFamily="18" charset="0"/>
                          <a:cs typeface="Times New Roman" pitchFamily="18" charset="0"/>
                        </a:rPr>
                        <a:t>Total</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240</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3,008</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3,248</a:t>
                      </a:r>
                      <a:endParaRPr lang="en-US" sz="28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20793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228600"/>
            <a:ext cx="8305800" cy="6324600"/>
          </a:xfrm>
        </p:spPr>
        <p:txBody>
          <a:bodyPr>
            <a:normAutofit/>
          </a:bodyPr>
          <a:lstStyle/>
          <a:p>
            <a:pPr marL="0" indent="0">
              <a:buNone/>
            </a:pPr>
            <a:r>
              <a:rPr lang="en-US" sz="2800" b="1" dirty="0" smtClean="0">
                <a:latin typeface="Times New Roman" pitchFamily="18" charset="0"/>
                <a:cs typeface="Times New Roman" pitchFamily="18" charset="0"/>
              </a:rPr>
              <a:t>Q. </a:t>
            </a:r>
            <a:r>
              <a:rPr lang="en-US" sz="2800" dirty="0" smtClean="0">
                <a:latin typeface="Times New Roman" pitchFamily="18" charset="0"/>
                <a:cs typeface="Times New Roman" pitchFamily="18" charset="0"/>
              </a:rPr>
              <a:t>Based on information on 1,000 randomly selected fields about the tenancy status of the cultivation of these fields and use of fertilizers, collected in an agro-economic survey, the following classification was noted:</a:t>
            </a: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Would you conclude that owner cultivators are more inclined towards the use of fertilizers at 5% level?</a:t>
            </a:r>
          </a:p>
          <a:p>
            <a:pPr marL="0" indent="0">
              <a:buNone/>
            </a:pPr>
            <a:endParaRPr lang="en-US" sz="2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34405596"/>
              </p:ext>
            </p:extLst>
          </p:nvPr>
        </p:nvGraphicFramePr>
        <p:xfrm>
          <a:off x="1524000" y="2133600"/>
          <a:ext cx="6096000" cy="27314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457200">
                <a:tc>
                  <a:txBody>
                    <a:bodyPr/>
                    <a:lstStyle/>
                    <a:p>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Owned</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Rented</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Total</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805240">
                <a:tc>
                  <a:txBody>
                    <a:bodyPr/>
                    <a:lstStyle/>
                    <a:p>
                      <a:r>
                        <a:rPr lang="en-US" sz="2400" dirty="0" smtClean="0">
                          <a:latin typeface="Times New Roman" pitchFamily="18" charset="0"/>
                          <a:cs typeface="Times New Roman" pitchFamily="18" charset="0"/>
                        </a:rPr>
                        <a:t>Using  fertilizers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4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latin typeface="Times New Roman" pitchFamily="18" charset="0"/>
                          <a:cs typeface="Times New Roman" pitchFamily="18" charset="0"/>
                        </a:rPr>
                        <a:t>Not Using fertilizers</a:t>
                      </a:r>
                    </a:p>
                  </a:txBody>
                  <a:tcPr/>
                </a:tc>
                <a:tc>
                  <a:txBody>
                    <a:bodyPr/>
                    <a:lstStyle/>
                    <a:p>
                      <a:r>
                        <a:rPr lang="en-US" sz="2400" dirty="0" smtClean="0">
                          <a:latin typeface="Times New Roman" pitchFamily="18" charset="0"/>
                          <a:cs typeface="Times New Roman" pitchFamily="18" charset="0"/>
                        </a:rPr>
                        <a:t>416</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64</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184</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336</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600</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400</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68980">
                <a:tc>
                  <a:txBody>
                    <a:bodyPr/>
                    <a:lstStyle/>
                    <a:p>
                      <a:r>
                        <a:rPr lang="en-US" sz="2400" dirty="0" smtClean="0">
                          <a:latin typeface="Times New Roman" pitchFamily="18" charset="0"/>
                          <a:cs typeface="Times New Roman" pitchFamily="18" charset="0"/>
                        </a:rPr>
                        <a:t>Total</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480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520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1,000</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8545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81000" y="533400"/>
                <a:ext cx="8305800" cy="5943600"/>
              </a:xfrm>
            </p:spPr>
            <p:txBody>
              <a:bodyPr>
                <a:normAutofit/>
              </a:bodyPr>
              <a:lstStyle/>
              <a:p>
                <a:pPr marL="0" indent="0">
                  <a:buNone/>
                </a:pPr>
                <a:r>
                  <a:rPr lang="en-US" sz="2800" dirty="0" smtClean="0">
                    <a:latin typeface="Times New Roman" pitchFamily="18" charset="0"/>
                    <a:cs typeface="Times New Roman" pitchFamily="18" charset="0"/>
                  </a:rPr>
                  <a:t>Q. In an experiment on immunization of cattle on tuberculosis, the following results are obtained:</a:t>
                </a: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Calculate </a:t>
                </a:r>
                <a14:m>
                  <m:oMath xmlns:m="http://schemas.openxmlformats.org/officeDocument/2006/math">
                    <m:sSup>
                      <m:sSupPr>
                        <m:ctrlPr>
                          <a:rPr lang="en-US" sz="2800" b="1" i="1">
                            <a:latin typeface="Cambria Math" panose="02040503050406030204" pitchFamily="18" charset="0"/>
                            <a:ea typeface="Cambria Math"/>
                          </a:rPr>
                        </m:ctrlPr>
                      </m:sSupPr>
                      <m:e>
                        <m:r>
                          <a:rPr lang="en-US" sz="2800" b="1" i="1">
                            <a:latin typeface="Cambria Math"/>
                            <a:ea typeface="Cambria Math"/>
                          </a:rPr>
                          <m:t>𝝌</m:t>
                        </m:r>
                      </m:e>
                      <m:sup>
                        <m:r>
                          <a:rPr lang="en-US" sz="2800" b="1" i="1">
                            <a:latin typeface="Cambria Math"/>
                            <a:ea typeface="Cambria Math"/>
                          </a:rPr>
                          <m:t>𝟐</m:t>
                        </m:r>
                      </m:sup>
                    </m:sSup>
                  </m:oMath>
                </a14:m>
                <a:r>
                  <a:rPr lang="en-US" sz="2800" dirty="0" smtClean="0">
                    <a:latin typeface="Times New Roman" pitchFamily="18" charset="0"/>
                    <a:cs typeface="Times New Roman" pitchFamily="18" charset="0"/>
                  </a:rPr>
                  <a:t> and discuss the effect of  vaccine in controlling susceptibility to tuberculosis (5 % value of </a:t>
                </a:r>
                <a14:m>
                  <m:oMath xmlns:m="http://schemas.openxmlformats.org/officeDocument/2006/math">
                    <m:sSup>
                      <m:sSupPr>
                        <m:ctrlPr>
                          <a:rPr lang="en-US" sz="2800" b="1" i="1">
                            <a:latin typeface="Cambria Math" panose="02040503050406030204" pitchFamily="18" charset="0"/>
                            <a:ea typeface="Cambria Math"/>
                          </a:rPr>
                        </m:ctrlPr>
                      </m:sSupPr>
                      <m:e>
                        <m:r>
                          <a:rPr lang="en-US" sz="2800" b="1" i="1">
                            <a:latin typeface="Cambria Math"/>
                            <a:ea typeface="Cambria Math"/>
                          </a:rPr>
                          <m:t>𝝌</m:t>
                        </m:r>
                      </m:e>
                      <m:sup>
                        <m:r>
                          <a:rPr lang="en-US" sz="2800" b="1" i="1">
                            <a:latin typeface="Cambria Math"/>
                            <a:ea typeface="Cambria Math"/>
                          </a:rPr>
                          <m:t>𝟐</m:t>
                        </m:r>
                      </m:sup>
                    </m:sSup>
                  </m:oMath>
                </a14:m>
                <a:r>
                  <a:rPr lang="en-US" sz="2800" dirty="0" smtClean="0">
                    <a:latin typeface="Times New Roman" pitchFamily="18" charset="0"/>
                    <a:cs typeface="Times New Roman" pitchFamily="18" charset="0"/>
                  </a:rPr>
                  <a:t> for one degree of freedom = 3.84).</a:t>
                </a:r>
              </a:p>
              <a:p>
                <a:pPr marL="0" indent="0">
                  <a:buNone/>
                </a:pPr>
                <a:endParaRPr lang="en-US" sz="28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81000" y="533400"/>
                <a:ext cx="8305800" cy="5943600"/>
              </a:xfrm>
              <a:blipFill rotWithShape="1">
                <a:blip r:embed="rId2"/>
                <a:stretch>
                  <a:fillRect l="-1542" t="-1026"/>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36586307"/>
              </p:ext>
            </p:extLst>
          </p:nvPr>
        </p:nvGraphicFramePr>
        <p:xfrm>
          <a:off x="1524000" y="1905000"/>
          <a:ext cx="6172200" cy="2206253"/>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914400">
                <a:tc>
                  <a:txBody>
                    <a:bodyPr/>
                    <a:lstStyle/>
                    <a:p>
                      <a:pPr algn="l"/>
                      <a:endParaRPr lang="en-US" sz="2400" dirty="0">
                        <a:latin typeface="Times New Roman" pitchFamily="18" charset="0"/>
                        <a:cs typeface="Times New Roman" pitchFamily="18" charset="0"/>
                      </a:endParaRPr>
                    </a:p>
                  </a:txBody>
                  <a:tcPr/>
                </a:tc>
                <a:tc>
                  <a:txBody>
                    <a:bodyPr/>
                    <a:lstStyle/>
                    <a:p>
                      <a:pPr algn="l"/>
                      <a:r>
                        <a:rPr lang="en-US" sz="2400" dirty="0" smtClean="0">
                          <a:latin typeface="Times New Roman" pitchFamily="18" charset="0"/>
                          <a:cs typeface="Times New Roman" pitchFamily="18" charset="0"/>
                        </a:rPr>
                        <a:t>Affected</a:t>
                      </a:r>
                      <a:endParaRPr lang="en-US" sz="2400" dirty="0">
                        <a:latin typeface="Times New Roman" pitchFamily="18" charset="0"/>
                        <a:cs typeface="Times New Roman" pitchFamily="18" charset="0"/>
                      </a:endParaRPr>
                    </a:p>
                  </a:txBody>
                  <a:tcPr/>
                </a:tc>
                <a:tc>
                  <a:txBody>
                    <a:bodyPr/>
                    <a:lstStyle/>
                    <a:p>
                      <a:pPr algn="l"/>
                      <a:r>
                        <a:rPr lang="en-US" sz="2400" dirty="0" smtClean="0">
                          <a:latin typeface="Times New Roman" pitchFamily="18" charset="0"/>
                          <a:cs typeface="Times New Roman" pitchFamily="18" charset="0"/>
                        </a:rPr>
                        <a:t>Not affected</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291853">
                <a:tc>
                  <a:txBody>
                    <a:bodyPr/>
                    <a:lstStyle/>
                    <a:p>
                      <a:pPr algn="l"/>
                      <a:r>
                        <a:rPr lang="en-US" sz="2400" dirty="0" smtClean="0">
                          <a:latin typeface="Times New Roman" pitchFamily="18" charset="0"/>
                          <a:cs typeface="Times New Roman" pitchFamily="18" charset="0"/>
                        </a:rPr>
                        <a:t>Inoculated</a:t>
                      </a:r>
                    </a:p>
                    <a:p>
                      <a:pPr algn="l"/>
                      <a:r>
                        <a:rPr lang="en-US" sz="2400" dirty="0" smtClean="0">
                          <a:latin typeface="Times New Roman" pitchFamily="18" charset="0"/>
                          <a:cs typeface="Times New Roman" pitchFamily="18" charset="0"/>
                        </a:rPr>
                        <a:t>Not inoculated</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12</a:t>
                      </a:r>
                    </a:p>
                    <a:p>
                      <a:pPr algn="ctr"/>
                      <a:r>
                        <a:rPr lang="en-US" sz="2400" dirty="0" smtClean="0">
                          <a:latin typeface="Times New Roman" pitchFamily="18" charset="0"/>
                          <a:cs typeface="Times New Roman" pitchFamily="18" charset="0"/>
                        </a:rPr>
                        <a:t>16</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26</a:t>
                      </a:r>
                    </a:p>
                    <a:p>
                      <a:pPr algn="ctr"/>
                      <a:r>
                        <a:rPr lang="en-US" sz="2400" dirty="0" smtClean="0">
                          <a:latin typeface="Times New Roman" pitchFamily="18" charset="0"/>
                          <a:cs typeface="Times New Roman" pitchFamily="18" charset="0"/>
                        </a:rPr>
                        <a:t>6</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2899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4294967295"/>
              </p:nvPr>
            </p:nvSpPr>
            <p:spPr>
              <a:xfrm>
                <a:off x="609600" y="533400"/>
                <a:ext cx="7772400" cy="6019800"/>
              </a:xfrm>
            </p:spPr>
            <p:txBody>
              <a:bodyPr>
                <a:normAutofit/>
              </a:bodyPr>
              <a:lstStyle/>
              <a:p>
                <a:pPr marL="0" indent="0">
                  <a:buNone/>
                </a:pPr>
                <a:r>
                  <a:rPr lang="en-IN" sz="2400" dirty="0" smtClean="0">
                    <a:latin typeface="Times New Roman" panose="02020603050405020304" pitchFamily="18" charset="0"/>
                    <a:cs typeface="Times New Roman" panose="02020603050405020304" pitchFamily="18" charset="0"/>
                  </a:rPr>
                  <a:t>Q. 1,000 students at college level were graded according to their I.Q. and the economic conditions of their homes. Use </a:t>
                </a:r>
                <a14:m>
                  <m:oMath xmlns:m="http://schemas.openxmlformats.org/officeDocument/2006/math">
                    <m:sSup>
                      <m:sSupPr>
                        <m:ctrlPr>
                          <a:rPr lang="en-US" sz="2400" b="1" i="1">
                            <a:latin typeface="Cambria Math" panose="02040503050406030204" pitchFamily="18" charset="0"/>
                            <a:ea typeface="Cambria Math"/>
                          </a:rPr>
                        </m:ctrlPr>
                      </m:sSupPr>
                      <m:e>
                        <m:r>
                          <a:rPr lang="en-US" sz="2400" b="1" i="1">
                            <a:latin typeface="Cambria Math"/>
                            <a:ea typeface="Cambria Math"/>
                          </a:rPr>
                          <m:t>𝝌</m:t>
                        </m:r>
                      </m:e>
                      <m:sup>
                        <m:r>
                          <a:rPr lang="en-US" sz="2400" b="1" i="1">
                            <a:latin typeface="Cambria Math"/>
                            <a:ea typeface="Cambria Math"/>
                          </a:rPr>
                          <m:t>𝟐</m:t>
                        </m:r>
                      </m:sup>
                    </m:sSup>
                  </m:oMath>
                </a14:m>
                <a:r>
                  <a:rPr lang="en-IN" sz="2400" dirty="0" smtClean="0">
                    <a:latin typeface="Times New Roman" panose="02020603050405020304" pitchFamily="18" charset="0"/>
                    <a:cs typeface="Times New Roman" panose="02020603050405020304" pitchFamily="18" charset="0"/>
                  </a:rPr>
                  <a:t> test to find out whether there is any association between economic condition at home and I.Q.</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(Given that </a:t>
                </a:r>
                <a:r>
                  <a:rPr lang="en-US" sz="2400" dirty="0">
                    <a:latin typeface="Times New Roman" pitchFamily="18" charset="0"/>
                    <a:cs typeface="Times New Roman" pitchFamily="18" charset="0"/>
                  </a:rPr>
                  <a:t>5 % value of </a:t>
                </a:r>
                <a14:m>
                  <m:oMath xmlns:m="http://schemas.openxmlformats.org/officeDocument/2006/math">
                    <m:sSup>
                      <m:sSupPr>
                        <m:ctrlPr>
                          <a:rPr lang="en-US" sz="2400" b="1" i="1">
                            <a:latin typeface="Cambria Math" panose="02040503050406030204" pitchFamily="18" charset="0"/>
                            <a:ea typeface="Cambria Math"/>
                          </a:rPr>
                        </m:ctrlPr>
                      </m:sSupPr>
                      <m:e>
                        <m:r>
                          <a:rPr lang="en-US" sz="2400" b="1" i="1">
                            <a:latin typeface="Cambria Math"/>
                            <a:ea typeface="Cambria Math"/>
                          </a:rPr>
                          <m:t>𝝌</m:t>
                        </m:r>
                      </m:e>
                      <m:sup>
                        <m:r>
                          <a:rPr lang="en-US" sz="2400" b="1" i="1">
                            <a:latin typeface="Cambria Math"/>
                            <a:ea typeface="Cambria Math"/>
                          </a:rPr>
                          <m:t>𝟐</m:t>
                        </m:r>
                      </m:sup>
                    </m:sSup>
                  </m:oMath>
                </a14:m>
                <a:r>
                  <a:rPr lang="en-US" sz="2400" dirty="0">
                    <a:latin typeface="Times New Roman" pitchFamily="18" charset="0"/>
                    <a:cs typeface="Times New Roman" pitchFamily="18" charset="0"/>
                  </a:rPr>
                  <a:t> for one degree of freedom = 3.84</a:t>
                </a:r>
                <a:r>
                  <a:rPr lang="en-IN" sz="2400" dirty="0" smtClean="0">
                    <a:latin typeface="Times New Roman" panose="02020603050405020304" pitchFamily="18" charset="0"/>
                    <a:cs typeface="Times New Roman" panose="02020603050405020304" pitchFamily="18" charset="0"/>
                  </a:rPr>
                  <a:t>)</a:t>
                </a: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smtClean="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4294967295"/>
              </p:nvPr>
            </p:nvSpPr>
            <p:spPr>
              <a:xfrm>
                <a:off x="609600" y="533400"/>
                <a:ext cx="7772400" cy="6019800"/>
              </a:xfrm>
              <a:blipFill>
                <a:blip r:embed="rId2"/>
                <a:stretch>
                  <a:fillRect l="-1176" t="-811"/>
                </a:stretch>
              </a:blipFill>
            </p:spPr>
            <p:txBody>
              <a:bodyPr/>
              <a:lstStyle/>
              <a:p>
                <a:r>
                  <a:rPr lang="en-IN">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2094332676"/>
              </p:ext>
            </p:extLst>
          </p:nvPr>
        </p:nvGraphicFramePr>
        <p:xfrm>
          <a:off x="1575580" y="2222694"/>
          <a:ext cx="5130020" cy="2654105"/>
        </p:xfrm>
        <a:graphic>
          <a:graphicData uri="http://schemas.openxmlformats.org/drawingml/2006/table">
            <a:tbl>
              <a:tblPr firstRow="1" bandRow="1">
                <a:tableStyleId>{5C22544A-7EE6-4342-B048-85BDC9FD1C3A}</a:tableStyleId>
              </a:tblPr>
              <a:tblGrid>
                <a:gridCol w="1282505">
                  <a:extLst>
                    <a:ext uri="{9D8B030D-6E8A-4147-A177-3AD203B41FA5}">
                      <a16:colId xmlns:a16="http://schemas.microsoft.com/office/drawing/2014/main" val="3946206441"/>
                    </a:ext>
                  </a:extLst>
                </a:gridCol>
                <a:gridCol w="1282505">
                  <a:extLst>
                    <a:ext uri="{9D8B030D-6E8A-4147-A177-3AD203B41FA5}">
                      <a16:colId xmlns:a16="http://schemas.microsoft.com/office/drawing/2014/main" val="3744326680"/>
                    </a:ext>
                  </a:extLst>
                </a:gridCol>
                <a:gridCol w="1282505">
                  <a:extLst>
                    <a:ext uri="{9D8B030D-6E8A-4147-A177-3AD203B41FA5}">
                      <a16:colId xmlns:a16="http://schemas.microsoft.com/office/drawing/2014/main" val="853326345"/>
                    </a:ext>
                  </a:extLst>
                </a:gridCol>
                <a:gridCol w="1282505">
                  <a:extLst>
                    <a:ext uri="{9D8B030D-6E8A-4147-A177-3AD203B41FA5}">
                      <a16:colId xmlns:a16="http://schemas.microsoft.com/office/drawing/2014/main" val="1599261029"/>
                    </a:ext>
                  </a:extLst>
                </a:gridCol>
              </a:tblGrid>
              <a:tr h="530821">
                <a:tc rowSpan="2">
                  <a:txBody>
                    <a:bodyPr/>
                    <a:lstStyle/>
                    <a:p>
                      <a:r>
                        <a:rPr lang="en-IN" sz="2000" dirty="0" smtClean="0">
                          <a:latin typeface="Times New Roman" panose="02020603050405020304" pitchFamily="18" charset="0"/>
                          <a:cs typeface="Times New Roman" panose="02020603050405020304" pitchFamily="18" charset="0"/>
                        </a:rPr>
                        <a:t>Economic Condition</a:t>
                      </a:r>
                      <a:endParaRPr lang="en-IN" sz="2000" dirty="0">
                        <a:latin typeface="Times New Roman" panose="02020603050405020304" pitchFamily="18" charset="0"/>
                        <a:cs typeface="Times New Roman" panose="02020603050405020304" pitchFamily="18" charset="0"/>
                      </a:endParaRPr>
                    </a:p>
                  </a:txBody>
                  <a:tcPr/>
                </a:tc>
                <a:tc gridSpan="3">
                  <a:txBody>
                    <a:bodyPr/>
                    <a:lstStyle/>
                    <a:p>
                      <a:r>
                        <a:rPr lang="en-IN" sz="2000" dirty="0" smtClean="0">
                          <a:latin typeface="Times New Roman" panose="02020603050405020304" pitchFamily="18" charset="0"/>
                          <a:cs typeface="Times New Roman" panose="02020603050405020304" pitchFamily="18" charset="0"/>
                        </a:rPr>
                        <a:t>I.Q.</a:t>
                      </a:r>
                      <a:endParaRPr lang="en-IN" sz="2000"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154943244"/>
                  </a:ext>
                </a:extLst>
              </a:tr>
              <a:tr h="530821">
                <a:tc vMerge="1">
                  <a:txBody>
                    <a:bodyPr/>
                    <a:lstStyle/>
                    <a:p>
                      <a:endParaRPr lang="en-IN" dirty="0"/>
                    </a:p>
                  </a:txBody>
                  <a:tcPr/>
                </a:tc>
                <a:tc>
                  <a:txBody>
                    <a:bodyPr/>
                    <a:lstStyle/>
                    <a:p>
                      <a:r>
                        <a:rPr lang="en-IN" sz="2000" dirty="0" smtClean="0">
                          <a:latin typeface="Times New Roman" panose="02020603050405020304" pitchFamily="18" charset="0"/>
                          <a:cs typeface="Times New Roman" panose="02020603050405020304" pitchFamily="18" charset="0"/>
                        </a:rPr>
                        <a:t>High</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Low</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Total</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61115464"/>
                  </a:ext>
                </a:extLst>
              </a:tr>
              <a:tr h="530821">
                <a:tc>
                  <a:txBody>
                    <a:bodyPr/>
                    <a:lstStyle/>
                    <a:p>
                      <a:r>
                        <a:rPr lang="en-IN" sz="2000" dirty="0" smtClean="0">
                          <a:latin typeface="Times New Roman" panose="02020603050405020304" pitchFamily="18" charset="0"/>
                          <a:cs typeface="Times New Roman" panose="02020603050405020304" pitchFamily="18" charset="0"/>
                        </a:rPr>
                        <a:t>Rich</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460</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140</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600</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985478"/>
                  </a:ext>
                </a:extLst>
              </a:tr>
              <a:tr h="530821">
                <a:tc>
                  <a:txBody>
                    <a:bodyPr/>
                    <a:lstStyle/>
                    <a:p>
                      <a:r>
                        <a:rPr lang="en-IN" sz="2000" dirty="0" smtClean="0">
                          <a:latin typeface="Times New Roman" panose="02020603050405020304" pitchFamily="18" charset="0"/>
                          <a:cs typeface="Times New Roman" panose="02020603050405020304" pitchFamily="18" charset="0"/>
                        </a:rPr>
                        <a:t>Poor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240</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160</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400</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6824328"/>
                  </a:ext>
                </a:extLst>
              </a:tr>
              <a:tr h="530821">
                <a:tc>
                  <a:txBody>
                    <a:bodyPr/>
                    <a:lstStyle/>
                    <a:p>
                      <a:r>
                        <a:rPr lang="en-IN" sz="2000" dirty="0" smtClean="0">
                          <a:latin typeface="Times New Roman" panose="02020603050405020304" pitchFamily="18" charset="0"/>
                          <a:cs typeface="Times New Roman" panose="02020603050405020304" pitchFamily="18" charset="0"/>
                        </a:rPr>
                        <a:t>Total</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700</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300</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1000</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3075996"/>
                  </a:ext>
                </a:extLst>
              </a:tr>
            </a:tbl>
          </a:graphicData>
        </a:graphic>
      </p:graphicFrame>
    </p:spTree>
    <p:extLst>
      <p:ext uri="{BB962C8B-B14F-4D97-AF65-F5344CB8AC3E}">
        <p14:creationId xmlns:p14="http://schemas.microsoft.com/office/powerpoint/2010/main" val="4142826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381000" y="304800"/>
                <a:ext cx="8534400" cy="6324600"/>
              </a:xfrm>
            </p:spPr>
            <p:txBody>
              <a:bodyPr>
                <a:normAutofit fontScale="92500"/>
              </a:bodyPr>
              <a:lstStyle/>
              <a:p>
                <a:pPr marL="0" indent="0">
                  <a:buNone/>
                </a:pPr>
                <a:r>
                  <a:rPr lang="en-US" sz="2800" dirty="0" smtClean="0">
                    <a:latin typeface="Times New Roman" pitchFamily="18" charset="0"/>
                    <a:cs typeface="Times New Roman" pitchFamily="18" charset="0"/>
                  </a:rPr>
                  <a:t>(2) </a:t>
                </a:r>
                <a14:m>
                  <m:oMath xmlns:m="http://schemas.openxmlformats.org/officeDocument/2006/math">
                    <m:sSup>
                      <m:sSupPr>
                        <m:ctrlPr>
                          <a:rPr lang="en-US" sz="2800" b="1" i="1">
                            <a:latin typeface="Cambria Math" panose="02040503050406030204" pitchFamily="18" charset="0"/>
                            <a:ea typeface="Cambria Math"/>
                          </a:rPr>
                        </m:ctrlPr>
                      </m:sSupPr>
                      <m:e>
                        <m:r>
                          <a:rPr lang="en-US" sz="2800" b="1">
                            <a:latin typeface="Cambria Math"/>
                            <a:ea typeface="Cambria Math"/>
                          </a:rPr>
                          <m:t>𝛘</m:t>
                        </m:r>
                      </m:e>
                      <m:sup>
                        <m:r>
                          <a:rPr lang="en-US" sz="2800" b="1">
                            <a:latin typeface="Cambria Math"/>
                            <a:ea typeface="Cambria Math"/>
                          </a:rPr>
                          <m:t>𝟐</m:t>
                        </m:r>
                      </m:sup>
                    </m:sSup>
                  </m:oMath>
                </a14:m>
                <a:r>
                  <a:rPr lang="en-US" sz="2800" b="1" dirty="0">
                    <a:latin typeface="Times New Roman" pitchFamily="18" charset="0"/>
                    <a:cs typeface="Times New Roman" pitchFamily="18" charset="0"/>
                  </a:rPr>
                  <a:t>- test as a test </a:t>
                </a:r>
                <a:r>
                  <a:rPr lang="en-US" sz="2800" b="1" dirty="0" smtClean="0">
                    <a:latin typeface="Times New Roman" pitchFamily="18" charset="0"/>
                    <a:cs typeface="Times New Roman" pitchFamily="18" charset="0"/>
                  </a:rPr>
                  <a:t>of  goodness of fit: It </a:t>
                </a:r>
                <a:r>
                  <a:rPr lang="en-US" sz="2800" dirty="0" smtClean="0">
                    <a:latin typeface="Times New Roman" pitchFamily="18" charset="0"/>
                    <a:cs typeface="Times New Roman" pitchFamily="18" charset="0"/>
                  </a:rPr>
                  <a:t>is very popularly known as test of goodness of fit for the reason that is enable us to establish whether or not an observed frequency distribution differ from a theoretical distribution. The procedure for </a:t>
                </a:r>
                <a14:m>
                  <m:oMath xmlns:m="http://schemas.openxmlformats.org/officeDocument/2006/math">
                    <m:sSup>
                      <m:sSupPr>
                        <m:ctrlPr>
                          <a:rPr lang="en-US" sz="2800" i="1">
                            <a:latin typeface="Cambria Math" panose="02040503050406030204" pitchFamily="18" charset="0"/>
                            <a:ea typeface="Cambria Math"/>
                          </a:rPr>
                        </m:ctrlPr>
                      </m:sSupPr>
                      <m:e>
                        <m:r>
                          <m:rPr>
                            <m:sty m:val="p"/>
                          </m:rPr>
                          <a:rPr lang="en-US" sz="2800" b="0" i="1">
                            <a:latin typeface="Cambria Math"/>
                            <a:ea typeface="Cambria Math"/>
                          </a:rPr>
                          <m:t>χ</m:t>
                        </m:r>
                      </m:e>
                      <m:sup>
                        <m:r>
                          <a:rPr lang="en-US" sz="2800" b="0" i="1">
                            <a:latin typeface="Cambria Math"/>
                            <a:ea typeface="Cambria Math"/>
                          </a:rPr>
                          <m:t>2</m:t>
                        </m:r>
                      </m:sup>
                    </m:sSup>
                  </m:oMath>
                </a14:m>
                <a:r>
                  <a:rPr lang="en-US" sz="2800" dirty="0">
                    <a:latin typeface="Times New Roman" pitchFamily="18" charset="0"/>
                    <a:cs typeface="Times New Roman" pitchFamily="18" charset="0"/>
                  </a:rPr>
                  <a:t>- test </a:t>
                </a:r>
                <a:r>
                  <a:rPr lang="en-US" sz="2800" dirty="0" smtClean="0">
                    <a:latin typeface="Times New Roman" pitchFamily="18" charset="0"/>
                    <a:cs typeface="Times New Roman" pitchFamily="18" charset="0"/>
                  </a:rPr>
                  <a:t>of goodness of fit is as follows:</a:t>
                </a:r>
              </a:p>
              <a:p>
                <a:pPr marL="0" indent="0">
                  <a:buNone/>
                </a:pPr>
                <a:r>
                  <a:rPr lang="en-US" sz="2800" dirty="0" smtClean="0">
                    <a:latin typeface="Times New Roman" pitchFamily="18" charset="0"/>
                    <a:cs typeface="Times New Roman" pitchFamily="18" charset="0"/>
                  </a:rPr>
                  <a:t>(i</a:t>
                </a:r>
                <a:r>
                  <a:rPr lang="en-US" sz="2800" dirty="0">
                    <a:latin typeface="Times New Roman" pitchFamily="18" charset="0"/>
                    <a:cs typeface="Times New Roman" pitchFamily="18" charset="0"/>
                  </a:rPr>
                  <a:t>) Write null </a:t>
                </a:r>
                <a:r>
                  <a:rPr lang="en-US" sz="2800" dirty="0" smtClean="0">
                    <a:latin typeface="Times New Roman" pitchFamily="18" charset="0"/>
                    <a:cs typeface="Times New Roman" pitchFamily="18" charset="0"/>
                  </a:rPr>
                  <a:t>hypothesis, there is no difference between observed and expected frequencies.</a:t>
                </a:r>
                <a:endParaRPr lang="en-US" sz="2800" dirty="0">
                  <a:latin typeface="Times New Roman" pitchFamily="18" charset="0"/>
                  <a:cs typeface="Times New Roman" pitchFamily="18" charset="0"/>
                </a:endParaRPr>
              </a:p>
              <a:p>
                <a:pPr marL="0" indent="0">
                  <a:buNone/>
                </a:pPr>
                <a:r>
                  <a:rPr lang="en-US" sz="2800" dirty="0">
                    <a:latin typeface="Times New Roman" pitchFamily="18" charset="0"/>
                    <a:cs typeface="Times New Roman" pitchFamily="18" charset="0"/>
                  </a:rPr>
                  <a:t>(ii) Calculate </a:t>
                </a:r>
                <a14:m>
                  <m:oMath xmlns:m="http://schemas.openxmlformats.org/officeDocument/2006/math">
                    <m:sSup>
                      <m:sSupPr>
                        <m:ctrlPr>
                          <a:rPr lang="en-US" sz="2800" i="1">
                            <a:latin typeface="Cambria Math" panose="02040503050406030204" pitchFamily="18" charset="0"/>
                            <a:ea typeface="Cambria Math"/>
                          </a:rPr>
                        </m:ctrlPr>
                      </m:sSupPr>
                      <m:e>
                        <m:r>
                          <a:rPr lang="en-US" sz="2800" i="1">
                            <a:latin typeface="Cambria Math"/>
                            <a:ea typeface="Cambria Math"/>
                          </a:rPr>
                          <m:t>𝜒</m:t>
                        </m:r>
                      </m:e>
                      <m:sup>
                        <m:r>
                          <a:rPr lang="en-US" sz="2800" i="1">
                            <a:latin typeface="Cambria Math"/>
                            <a:ea typeface="Cambria Math"/>
                          </a:rPr>
                          <m:t>2</m:t>
                        </m:r>
                      </m:sup>
                    </m:sSup>
                  </m:oMath>
                </a14:m>
                <a:endParaRPr lang="en-US" sz="2800" dirty="0">
                  <a:latin typeface="Times New Roman" pitchFamily="18" charset="0"/>
                  <a:cs typeface="Times New Roman" pitchFamily="18" charset="0"/>
                </a:endParaRPr>
              </a:p>
              <a:p>
                <a:pPr marL="0" indent="0">
                  <a:buNone/>
                </a:pPr>
                <a:r>
                  <a:rPr lang="en-US" sz="2800" dirty="0">
                    <a:latin typeface="Times New Roman" pitchFamily="18" charset="0"/>
                    <a:cs typeface="Times New Roman" pitchFamily="18" charset="0"/>
                  </a:rPr>
                  <a:t>(iii) Compare calculated value of </a:t>
                </a:r>
                <a14:m>
                  <m:oMath xmlns:m="http://schemas.openxmlformats.org/officeDocument/2006/math">
                    <m:sSup>
                      <m:sSupPr>
                        <m:ctrlPr>
                          <a:rPr lang="en-US" sz="2800" i="1">
                            <a:latin typeface="Cambria Math" panose="02040503050406030204" pitchFamily="18" charset="0"/>
                            <a:ea typeface="Cambria Math"/>
                          </a:rPr>
                        </m:ctrlPr>
                      </m:sSupPr>
                      <m:e>
                        <m:r>
                          <a:rPr lang="en-US" sz="2800" i="1">
                            <a:latin typeface="Cambria Math"/>
                            <a:ea typeface="Cambria Math"/>
                          </a:rPr>
                          <m:t>𝜒</m:t>
                        </m:r>
                      </m:e>
                      <m:sup>
                        <m:r>
                          <a:rPr lang="en-US" sz="2800" i="1">
                            <a:latin typeface="Cambria Math"/>
                            <a:ea typeface="Cambria Math"/>
                          </a:rPr>
                          <m:t>2</m:t>
                        </m:r>
                      </m:sup>
                    </m:sSup>
                  </m:oMath>
                </a14:m>
                <a:r>
                  <a:rPr lang="en-US" sz="2800" dirty="0">
                    <a:latin typeface="Times New Roman" pitchFamily="18" charset="0"/>
                    <a:cs typeface="Times New Roman" pitchFamily="18" charset="0"/>
                  </a:rPr>
                  <a:t> with table value of </a:t>
                </a:r>
                <a14:m>
                  <m:oMath xmlns:m="http://schemas.openxmlformats.org/officeDocument/2006/math">
                    <m:sSup>
                      <m:sSupPr>
                        <m:ctrlPr>
                          <a:rPr lang="en-US" sz="2800" i="1">
                            <a:latin typeface="Cambria Math" panose="02040503050406030204" pitchFamily="18" charset="0"/>
                            <a:ea typeface="Cambria Math"/>
                          </a:rPr>
                        </m:ctrlPr>
                      </m:sSupPr>
                      <m:e>
                        <m:r>
                          <a:rPr lang="en-US" sz="2800" i="1">
                            <a:latin typeface="Cambria Math"/>
                            <a:ea typeface="Cambria Math"/>
                          </a:rPr>
                          <m:t>𝜒</m:t>
                        </m:r>
                      </m:e>
                      <m:sup>
                        <m:r>
                          <a:rPr lang="en-US" sz="2800" i="1">
                            <a:latin typeface="Cambria Math"/>
                            <a:ea typeface="Cambria Math"/>
                          </a:rPr>
                          <m:t>2</m:t>
                        </m:r>
                      </m:sup>
                    </m:sSup>
                  </m:oMath>
                </a14:m>
                <a:r>
                  <a:rPr lang="en-US" sz="2800" dirty="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If calculated value of </a:t>
                </a:r>
                <a14:m>
                  <m:oMath xmlns:m="http://schemas.openxmlformats.org/officeDocument/2006/math">
                    <m:sSup>
                      <m:sSupPr>
                        <m:ctrlPr>
                          <a:rPr lang="en-US" sz="2800" i="1">
                            <a:latin typeface="Cambria Math" panose="02040503050406030204" pitchFamily="18" charset="0"/>
                            <a:ea typeface="Cambria Math"/>
                          </a:rPr>
                        </m:ctrlPr>
                      </m:sSupPr>
                      <m:e>
                        <m:r>
                          <a:rPr lang="en-US" sz="2800" i="1">
                            <a:latin typeface="Cambria Math"/>
                            <a:ea typeface="Cambria Math"/>
                          </a:rPr>
                          <m:t>𝜒</m:t>
                        </m:r>
                      </m:e>
                      <m:sup>
                        <m:r>
                          <a:rPr lang="en-US" sz="2800" i="1">
                            <a:latin typeface="Cambria Math"/>
                            <a:ea typeface="Cambria Math"/>
                          </a:rPr>
                          <m:t>2</m:t>
                        </m:r>
                      </m:sup>
                    </m:sSup>
                  </m:oMath>
                </a14:m>
                <a:r>
                  <a:rPr lang="en-US" sz="2800" dirty="0" smtClean="0">
                    <a:latin typeface="Times New Roman" pitchFamily="18" charset="0"/>
                    <a:cs typeface="Times New Roman" pitchFamily="18" charset="0"/>
                  </a:rPr>
                  <a:t> is less than table value at a certain level of significance (generally 5% level) and for certain degrees of freedom the fit is considered to be good. On the other hand, if </a:t>
                </a:r>
                <a:r>
                  <a:rPr lang="en-US" sz="2800" dirty="0">
                    <a:latin typeface="Times New Roman" pitchFamily="18" charset="0"/>
                    <a:cs typeface="Times New Roman" pitchFamily="18" charset="0"/>
                  </a:rPr>
                  <a:t>calculated value of </a:t>
                </a:r>
                <a14:m>
                  <m:oMath xmlns:m="http://schemas.openxmlformats.org/officeDocument/2006/math">
                    <m:sSup>
                      <m:sSupPr>
                        <m:ctrlPr>
                          <a:rPr lang="en-US" sz="2800" i="1">
                            <a:latin typeface="Cambria Math" panose="02040503050406030204" pitchFamily="18" charset="0"/>
                            <a:ea typeface="Cambria Math"/>
                          </a:rPr>
                        </m:ctrlPr>
                      </m:sSupPr>
                      <m:e>
                        <m:r>
                          <a:rPr lang="en-US" sz="2800" i="1">
                            <a:latin typeface="Cambria Math"/>
                            <a:ea typeface="Cambria Math"/>
                          </a:rPr>
                          <m:t>𝜒</m:t>
                        </m:r>
                      </m:e>
                      <m:sup>
                        <m:r>
                          <a:rPr lang="en-US" sz="2800" i="1">
                            <a:latin typeface="Cambria Math"/>
                            <a:ea typeface="Cambria Math"/>
                          </a:rPr>
                          <m:t>2</m:t>
                        </m:r>
                      </m:sup>
                    </m:sSup>
                  </m:oMath>
                </a14:m>
                <a:r>
                  <a:rPr lang="en-US" sz="2800" dirty="0">
                    <a:latin typeface="Times New Roman" pitchFamily="18" charset="0"/>
                    <a:cs typeface="Times New Roman" pitchFamily="18" charset="0"/>
                  </a:rPr>
                  <a:t> is </a:t>
                </a:r>
                <a:r>
                  <a:rPr lang="en-US" sz="2800" dirty="0" smtClean="0">
                    <a:latin typeface="Times New Roman" pitchFamily="18" charset="0"/>
                    <a:cs typeface="Times New Roman" pitchFamily="18" charset="0"/>
                  </a:rPr>
                  <a:t>greater </a:t>
                </a:r>
                <a:r>
                  <a:rPr lang="en-US" sz="2800" dirty="0">
                    <a:latin typeface="Times New Roman" pitchFamily="18" charset="0"/>
                    <a:cs typeface="Times New Roman" pitchFamily="18" charset="0"/>
                  </a:rPr>
                  <a:t>than table value </a:t>
                </a: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fit is considered to be </a:t>
                </a:r>
                <a:r>
                  <a:rPr lang="en-US" sz="2800" dirty="0" smtClean="0">
                    <a:latin typeface="Times New Roman" pitchFamily="18" charset="0"/>
                    <a:cs typeface="Times New Roman" pitchFamily="18" charset="0"/>
                  </a:rPr>
                  <a:t>poor.</a:t>
                </a:r>
                <a:endParaRPr lang="en-US" sz="2800" b="1"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381000" y="304800"/>
                <a:ext cx="8534400" cy="6324600"/>
              </a:xfrm>
              <a:blipFill rotWithShape="1">
                <a:blip r:embed="rId2"/>
                <a:stretch>
                  <a:fillRect l="-1286" t="-674" r="-2143"/>
                </a:stretch>
              </a:blipFill>
            </p:spPr>
            <p:txBody>
              <a:bodyPr/>
              <a:lstStyle/>
              <a:p>
                <a:r>
                  <a:rPr lang="en-US">
                    <a:noFill/>
                  </a:rPr>
                  <a:t> </a:t>
                </a:r>
              </a:p>
            </p:txBody>
          </p:sp>
        </mc:Fallback>
      </mc:AlternateContent>
    </p:spTree>
    <p:extLst>
      <p:ext uri="{BB962C8B-B14F-4D97-AF65-F5344CB8AC3E}">
        <p14:creationId xmlns:p14="http://schemas.microsoft.com/office/powerpoint/2010/main" val="246947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609600"/>
            <a:ext cx="7696200" cy="5516563"/>
          </a:xfrm>
        </p:spPr>
        <p:txBody>
          <a:bodyPr>
            <a:normAutofit/>
          </a:bodyPr>
          <a:lstStyle/>
          <a:p>
            <a:pPr marL="0" indent="0">
              <a:buNone/>
            </a:pPr>
            <a:r>
              <a:rPr lang="en-US" sz="2800" b="1" dirty="0" smtClean="0">
                <a:latin typeface="Times New Roman" pitchFamily="18" charset="0"/>
                <a:cs typeface="Times New Roman" pitchFamily="18" charset="0"/>
              </a:rPr>
              <a:t>Q1. </a:t>
            </a:r>
            <a:r>
              <a:rPr lang="en-US" sz="2800" dirty="0" smtClean="0">
                <a:latin typeface="Times New Roman" pitchFamily="18" charset="0"/>
                <a:cs typeface="Times New Roman" pitchFamily="18" charset="0"/>
              </a:rPr>
              <a:t>Suppose a coin is tossed 200 times with the following results:</a:t>
            </a: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Is this a fair coin?</a:t>
            </a:r>
          </a:p>
        </p:txBody>
      </p:sp>
      <p:graphicFrame>
        <p:nvGraphicFramePr>
          <p:cNvPr id="4" name="Table 3"/>
          <p:cNvGraphicFramePr>
            <a:graphicFrameLocks noGrp="1"/>
          </p:cNvGraphicFramePr>
          <p:nvPr>
            <p:extLst>
              <p:ext uri="{D42A27DB-BD31-4B8C-83A1-F6EECF244321}">
                <p14:modId xmlns:p14="http://schemas.microsoft.com/office/powerpoint/2010/main" val="3532138212"/>
              </p:ext>
            </p:extLst>
          </p:nvPr>
        </p:nvGraphicFramePr>
        <p:xfrm>
          <a:off x="1524000" y="1905001"/>
          <a:ext cx="6096000" cy="259080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815803">
                <a:tc>
                  <a:txBody>
                    <a:bodyPr/>
                    <a:lstStyle/>
                    <a:p>
                      <a:pPr algn="ctr"/>
                      <a:r>
                        <a:rPr lang="en-US" sz="2800" dirty="0" smtClean="0">
                          <a:latin typeface="Times New Roman" pitchFamily="18" charset="0"/>
                          <a:cs typeface="Times New Roman" pitchFamily="18" charset="0"/>
                        </a:rPr>
                        <a:t>Event</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Frequency</a:t>
                      </a:r>
                      <a:endParaRPr lang="en-US" sz="2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959193">
                <a:tc>
                  <a:txBody>
                    <a:bodyPr/>
                    <a:lstStyle/>
                    <a:p>
                      <a:pPr algn="ctr"/>
                      <a:r>
                        <a:rPr lang="en-US" sz="2800" dirty="0" smtClean="0">
                          <a:latin typeface="Times New Roman" pitchFamily="18" charset="0"/>
                          <a:cs typeface="Times New Roman" pitchFamily="18" charset="0"/>
                        </a:rPr>
                        <a:t>Head</a:t>
                      </a:r>
                    </a:p>
                    <a:p>
                      <a:pPr algn="ctr"/>
                      <a:r>
                        <a:rPr lang="en-US" sz="2800" dirty="0" smtClean="0">
                          <a:latin typeface="Times New Roman" pitchFamily="18" charset="0"/>
                          <a:cs typeface="Times New Roman" pitchFamily="18" charset="0"/>
                        </a:rPr>
                        <a:t>Tail</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90</a:t>
                      </a:r>
                    </a:p>
                    <a:p>
                      <a:pPr algn="ctr"/>
                      <a:r>
                        <a:rPr lang="en-US" sz="2800" dirty="0" smtClean="0">
                          <a:latin typeface="Times New Roman" pitchFamily="18" charset="0"/>
                          <a:cs typeface="Times New Roman" pitchFamily="18" charset="0"/>
                        </a:rPr>
                        <a:t>110</a:t>
                      </a:r>
                      <a:endParaRPr lang="en-US" sz="28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815804">
                <a:tc>
                  <a:txBody>
                    <a:bodyPr/>
                    <a:lstStyle/>
                    <a:p>
                      <a:pPr algn="ctr"/>
                      <a:r>
                        <a:rPr lang="en-US" sz="2800" dirty="0" smtClean="0">
                          <a:latin typeface="Times New Roman" pitchFamily="18" charset="0"/>
                          <a:cs typeface="Times New Roman" pitchFamily="18" charset="0"/>
                        </a:rPr>
                        <a:t>Total</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200</a:t>
                      </a:r>
                      <a:endParaRPr lang="en-US" sz="28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1421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4294967295"/>
              </p:nvPr>
            </p:nvSpPr>
            <p:spPr>
              <a:xfrm>
                <a:off x="381000" y="304800"/>
                <a:ext cx="8534400" cy="6324600"/>
              </a:xfrm>
            </p:spPr>
            <p:txBody>
              <a:bodyPr>
                <a:normAutofit/>
              </a:bodyPr>
              <a:lstStyle/>
              <a:p>
                <a:pPr marL="0" indent="0">
                  <a:buNone/>
                </a:pPr>
                <a:r>
                  <a:rPr lang="en-US" sz="2800" dirty="0" smtClean="0">
                    <a:latin typeface="Times New Roman" pitchFamily="18" charset="0"/>
                    <a:cs typeface="Times New Roman" pitchFamily="18" charset="0"/>
                  </a:rPr>
                  <a:t>(3) </a:t>
                </a:r>
                <a14:m>
                  <m:oMath xmlns:m="http://schemas.openxmlformats.org/officeDocument/2006/math">
                    <m:sSup>
                      <m:sSupPr>
                        <m:ctrlPr>
                          <a:rPr lang="en-US" sz="2800" b="1" i="1">
                            <a:latin typeface="Cambria Math" panose="02040503050406030204" pitchFamily="18" charset="0"/>
                            <a:ea typeface="Cambria Math"/>
                          </a:rPr>
                        </m:ctrlPr>
                      </m:sSupPr>
                      <m:e>
                        <m:r>
                          <a:rPr lang="en-US" sz="2800" b="1">
                            <a:latin typeface="Cambria Math"/>
                            <a:ea typeface="Cambria Math"/>
                          </a:rPr>
                          <m:t>𝛘</m:t>
                        </m:r>
                      </m:e>
                      <m:sup>
                        <m:r>
                          <a:rPr lang="en-US" sz="2800" b="1">
                            <a:latin typeface="Cambria Math"/>
                            <a:ea typeface="Cambria Math"/>
                          </a:rPr>
                          <m:t>𝟐</m:t>
                        </m:r>
                      </m:sup>
                    </m:sSup>
                  </m:oMath>
                </a14:m>
                <a:r>
                  <a:rPr lang="en-US" sz="2800" b="1" dirty="0">
                    <a:latin typeface="Times New Roman" pitchFamily="18" charset="0"/>
                    <a:cs typeface="Times New Roman" pitchFamily="18" charset="0"/>
                  </a:rPr>
                  <a:t>- test as a test </a:t>
                </a:r>
                <a:r>
                  <a:rPr lang="en-US" sz="2800" b="1" dirty="0" smtClean="0">
                    <a:latin typeface="Times New Roman" pitchFamily="18" charset="0"/>
                    <a:cs typeface="Times New Roman" pitchFamily="18" charset="0"/>
                  </a:rPr>
                  <a:t>of homogeneity:  </a:t>
                </a:r>
                <a:r>
                  <a:rPr lang="en-US" sz="2800" dirty="0" smtClean="0">
                    <a:latin typeface="Times New Roman" pitchFamily="18" charset="0"/>
                    <a:cs typeface="Times New Roman" pitchFamily="18" charset="0"/>
                  </a:rPr>
                  <a:t>It is an extension of  the chi-square test of independence. The main difference between the test of independence and the test </a:t>
                </a:r>
                <a:r>
                  <a:rPr lang="en-US" sz="2800" dirty="0">
                    <a:latin typeface="Times New Roman" pitchFamily="18" charset="0"/>
                    <a:cs typeface="Times New Roman" pitchFamily="18" charset="0"/>
                  </a:rPr>
                  <a:t>of </a:t>
                </a:r>
                <a:r>
                  <a:rPr lang="en-US" sz="2800" dirty="0" smtClean="0">
                    <a:latin typeface="Times New Roman" pitchFamily="18" charset="0"/>
                    <a:cs typeface="Times New Roman" pitchFamily="18" charset="0"/>
                  </a:rPr>
                  <a:t>homogeneity are as follows:</a:t>
                </a:r>
              </a:p>
              <a:p>
                <a:pPr marL="571500" indent="-571500">
                  <a:buAutoNum type="romanLcParenBoth"/>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test of independence </a:t>
                </a:r>
                <a:r>
                  <a:rPr lang="en-US" sz="2800" dirty="0" smtClean="0">
                    <a:latin typeface="Times New Roman" pitchFamily="18" charset="0"/>
                    <a:cs typeface="Times New Roman" pitchFamily="18" charset="0"/>
                  </a:rPr>
                  <a:t> are concerned with the problem of  whether one attribute is independent of another, while test </a:t>
                </a:r>
                <a:r>
                  <a:rPr lang="en-US" sz="2800" dirty="0">
                    <a:latin typeface="Times New Roman" pitchFamily="18" charset="0"/>
                    <a:cs typeface="Times New Roman" pitchFamily="18" charset="0"/>
                  </a:rPr>
                  <a:t>of </a:t>
                </a:r>
                <a:r>
                  <a:rPr lang="en-US" sz="2800" dirty="0" smtClean="0">
                    <a:latin typeface="Times New Roman" pitchFamily="18" charset="0"/>
                    <a:cs typeface="Times New Roman" pitchFamily="18" charset="0"/>
                  </a:rPr>
                  <a:t>homogeneity </a:t>
                </a:r>
                <a:r>
                  <a:rPr lang="en-US" sz="2800" dirty="0">
                    <a:latin typeface="Times New Roman" pitchFamily="18" charset="0"/>
                    <a:cs typeface="Times New Roman" pitchFamily="18" charset="0"/>
                  </a:rPr>
                  <a:t>are concerned with </a:t>
                </a:r>
                <a:r>
                  <a:rPr lang="en-US" sz="2800" dirty="0" smtClean="0">
                    <a:latin typeface="Times New Roman" pitchFamily="18" charset="0"/>
                    <a:cs typeface="Times New Roman" pitchFamily="18" charset="0"/>
                  </a:rPr>
                  <a:t>whether different samples come from the same population.</a:t>
                </a:r>
              </a:p>
              <a:p>
                <a:pPr marL="571500" indent="-571500">
                  <a:buAutoNum type="romanLcParenBoth"/>
                </a:pPr>
                <a:r>
                  <a:rPr lang="en-US" sz="2800" dirty="0">
                    <a:latin typeface="Times New Roman" pitchFamily="18" charset="0"/>
                    <a:cs typeface="Times New Roman" pitchFamily="18" charset="0"/>
                  </a:rPr>
                  <a:t>The test of </a:t>
                </a:r>
                <a:r>
                  <a:rPr lang="en-US" sz="2800" dirty="0" smtClean="0">
                    <a:latin typeface="Times New Roman" pitchFamily="18" charset="0"/>
                    <a:cs typeface="Times New Roman" pitchFamily="18" charset="0"/>
                  </a:rPr>
                  <a:t>independence involves a single sample taken from one population, but </a:t>
                </a:r>
                <a:r>
                  <a:rPr lang="en-US" sz="2800" dirty="0">
                    <a:latin typeface="Times New Roman" pitchFamily="18" charset="0"/>
                    <a:cs typeface="Times New Roman" pitchFamily="18" charset="0"/>
                  </a:rPr>
                  <a:t>test of homogeneity </a:t>
                </a:r>
                <a:r>
                  <a:rPr lang="en-US" sz="2800" dirty="0" smtClean="0">
                    <a:latin typeface="Times New Roman" pitchFamily="18" charset="0"/>
                    <a:cs typeface="Times New Roman" pitchFamily="18" charset="0"/>
                  </a:rPr>
                  <a:t> involves two or more independent samples one from each of the possible populations in question.</a:t>
                </a:r>
                <a:endParaRPr lang="en-US" sz="2800" dirty="0">
                  <a:latin typeface="Times New Roman" pitchFamily="18" charset="0"/>
                  <a:cs typeface="Times New Roman"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4294967295"/>
              </p:nvPr>
            </p:nvSpPr>
            <p:spPr>
              <a:xfrm>
                <a:off x="381000" y="304800"/>
                <a:ext cx="8534400" cy="6324600"/>
              </a:xfrm>
              <a:blipFill rotWithShape="1">
                <a:blip r:embed="rId2"/>
                <a:stretch>
                  <a:fillRect l="-1500" t="-771" r="-2143"/>
                </a:stretch>
              </a:blipFill>
            </p:spPr>
            <p:txBody>
              <a:bodyPr/>
              <a:lstStyle/>
              <a:p>
                <a:r>
                  <a:rPr lang="en-US">
                    <a:noFill/>
                  </a:rPr>
                  <a:t> </a:t>
                </a:r>
              </a:p>
            </p:txBody>
          </p:sp>
        </mc:Fallback>
      </mc:AlternateContent>
    </p:spTree>
    <p:extLst>
      <p:ext uri="{BB962C8B-B14F-4D97-AF65-F5344CB8AC3E}">
        <p14:creationId xmlns:p14="http://schemas.microsoft.com/office/powerpoint/2010/main" val="1208949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838200"/>
            <a:ext cx="8382000" cy="5287963"/>
          </a:xfrm>
        </p:spPr>
        <p:txBody>
          <a:bodyPr>
            <a:normAutofit/>
          </a:bodyPr>
          <a:lstStyle/>
          <a:p>
            <a:pPr marL="0" indent="0">
              <a:buNone/>
            </a:pPr>
            <a:r>
              <a:rPr lang="en-US" sz="2800" dirty="0" smtClean="0">
                <a:latin typeface="Times New Roman" pitchFamily="18" charset="0"/>
                <a:cs typeface="Times New Roman" pitchFamily="18" charset="0"/>
              </a:rPr>
              <a:t>Q2. From the data given in the following table, find out whether there is any relationship between gender and the preference of colour.</a:t>
            </a:r>
          </a:p>
          <a:p>
            <a:pPr marL="0" indent="0">
              <a:buNone/>
            </a:pPr>
            <a:endParaRPr lang="en-US" sz="2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94469651"/>
              </p:ext>
            </p:extLst>
          </p:nvPr>
        </p:nvGraphicFramePr>
        <p:xfrm>
          <a:off x="1066800" y="2667001"/>
          <a:ext cx="6858000" cy="3657599"/>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tblGrid>
              <a:tr h="947057">
                <a:tc>
                  <a:txBody>
                    <a:bodyPr/>
                    <a:lstStyle/>
                    <a:p>
                      <a:pPr algn="ctr"/>
                      <a:r>
                        <a:rPr lang="en-US" sz="2800" dirty="0" smtClean="0">
                          <a:latin typeface="Times New Roman" pitchFamily="18" charset="0"/>
                          <a:cs typeface="Times New Roman" pitchFamily="18" charset="0"/>
                        </a:rPr>
                        <a:t>Colour</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Male</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Female</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Total</a:t>
                      </a:r>
                      <a:endParaRPr lang="en-US" sz="2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763485">
                <a:tc>
                  <a:txBody>
                    <a:bodyPr/>
                    <a:lstStyle/>
                    <a:p>
                      <a:pPr algn="ctr"/>
                      <a:r>
                        <a:rPr lang="en-US" sz="2800" dirty="0" smtClean="0">
                          <a:latin typeface="Times New Roman" pitchFamily="18" charset="0"/>
                          <a:cs typeface="Times New Roman" pitchFamily="18" charset="0"/>
                        </a:rPr>
                        <a:t>Red</a:t>
                      </a:r>
                    </a:p>
                    <a:p>
                      <a:pPr algn="ctr"/>
                      <a:r>
                        <a:rPr lang="en-US" sz="2800" dirty="0" smtClean="0">
                          <a:latin typeface="Times New Roman" pitchFamily="18" charset="0"/>
                          <a:cs typeface="Times New Roman" pitchFamily="18" charset="0"/>
                        </a:rPr>
                        <a:t>Blue</a:t>
                      </a:r>
                    </a:p>
                    <a:p>
                      <a:pPr algn="ctr"/>
                      <a:r>
                        <a:rPr lang="en-US" sz="2800" dirty="0" smtClean="0">
                          <a:latin typeface="Times New Roman" pitchFamily="18" charset="0"/>
                          <a:cs typeface="Times New Roman" pitchFamily="18" charset="0"/>
                        </a:rPr>
                        <a:t>Green</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30</a:t>
                      </a:r>
                    </a:p>
                    <a:p>
                      <a:pPr algn="ctr"/>
                      <a:r>
                        <a:rPr lang="en-US" sz="2800" dirty="0" smtClean="0">
                          <a:latin typeface="Times New Roman" pitchFamily="18" charset="0"/>
                          <a:cs typeface="Times New Roman" pitchFamily="18" charset="0"/>
                        </a:rPr>
                        <a:t>50</a:t>
                      </a:r>
                    </a:p>
                    <a:p>
                      <a:pPr algn="ctr"/>
                      <a:r>
                        <a:rPr lang="en-US" sz="2800" dirty="0" smtClean="0">
                          <a:latin typeface="Times New Roman" pitchFamily="18" charset="0"/>
                          <a:cs typeface="Times New Roman" pitchFamily="18" charset="0"/>
                        </a:rPr>
                        <a:t>40</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40</a:t>
                      </a:r>
                    </a:p>
                    <a:p>
                      <a:pPr algn="ctr"/>
                      <a:r>
                        <a:rPr lang="en-US" sz="2800" dirty="0" smtClean="0">
                          <a:latin typeface="Times New Roman" pitchFamily="18" charset="0"/>
                          <a:cs typeface="Times New Roman" pitchFamily="18" charset="0"/>
                        </a:rPr>
                        <a:t>20</a:t>
                      </a:r>
                    </a:p>
                    <a:p>
                      <a:pPr algn="ctr"/>
                      <a:r>
                        <a:rPr lang="en-US" sz="2800" dirty="0" smtClean="0">
                          <a:latin typeface="Times New Roman" pitchFamily="18" charset="0"/>
                          <a:cs typeface="Times New Roman" pitchFamily="18" charset="0"/>
                        </a:rPr>
                        <a:t>20</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70</a:t>
                      </a:r>
                    </a:p>
                    <a:p>
                      <a:pPr algn="ctr"/>
                      <a:r>
                        <a:rPr lang="en-US" sz="2800" dirty="0" smtClean="0">
                          <a:latin typeface="Times New Roman" pitchFamily="18" charset="0"/>
                          <a:cs typeface="Times New Roman" pitchFamily="18" charset="0"/>
                        </a:rPr>
                        <a:t>70</a:t>
                      </a:r>
                    </a:p>
                    <a:p>
                      <a:pPr algn="ctr"/>
                      <a:r>
                        <a:rPr lang="en-US" sz="2800" dirty="0" smtClean="0">
                          <a:latin typeface="Times New Roman" pitchFamily="18" charset="0"/>
                          <a:cs typeface="Times New Roman" pitchFamily="18" charset="0"/>
                        </a:rPr>
                        <a:t>60</a:t>
                      </a:r>
                      <a:endParaRPr lang="en-US" sz="28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947057">
                <a:tc>
                  <a:txBody>
                    <a:bodyPr/>
                    <a:lstStyle/>
                    <a:p>
                      <a:pPr algn="ctr"/>
                      <a:r>
                        <a:rPr lang="en-US" sz="2800" dirty="0" smtClean="0">
                          <a:latin typeface="Times New Roman" pitchFamily="18" charset="0"/>
                          <a:cs typeface="Times New Roman" pitchFamily="18" charset="0"/>
                        </a:rPr>
                        <a:t>Total</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120</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80</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200</a:t>
                      </a:r>
                      <a:endParaRPr lang="en-US" sz="28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19469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533400"/>
            <a:ext cx="8534400" cy="6096000"/>
          </a:xfrm>
        </p:spPr>
        <p:txBody>
          <a:bodyPr>
            <a:normAutofit/>
          </a:bodyPr>
          <a:lstStyle/>
          <a:p>
            <a:pPr marL="0" indent="0">
              <a:buNone/>
            </a:pPr>
            <a:r>
              <a:rPr lang="en-US" sz="2800" dirty="0" smtClean="0">
                <a:latin typeface="Times New Roman" pitchFamily="18" charset="0"/>
                <a:cs typeface="Times New Roman" pitchFamily="18" charset="0"/>
              </a:rPr>
              <a:t>Q3. A company has introduced a new drug B to cure common cold. It is being compared against an existing drug A. The relevant data are shown below:</a:t>
            </a: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endParaRPr lang="en-US" sz="2800" dirty="0">
              <a:latin typeface="Times New Roman" pitchFamily="18" charset="0"/>
              <a:cs typeface="Times New Roman" pitchFamily="18" charset="0"/>
            </a:endParaRPr>
          </a:p>
          <a:p>
            <a:pPr marL="0" indent="0">
              <a:buNone/>
            </a:pPr>
            <a:endParaRPr lang="en-US" sz="2800" dirty="0" smtClean="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Is the new drug more effective </a:t>
            </a:r>
            <a:r>
              <a:rPr lang="en-US" sz="2800" smtClean="0">
                <a:latin typeface="Times New Roman" pitchFamily="18" charset="0"/>
                <a:cs typeface="Times New Roman" pitchFamily="18" charset="0"/>
              </a:rPr>
              <a:t>in curing cold?</a:t>
            </a:r>
            <a:endParaRPr lang="en-US" sz="2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12147593"/>
              </p:ext>
            </p:extLst>
          </p:nvPr>
        </p:nvGraphicFramePr>
        <p:xfrm>
          <a:off x="1066800" y="2209801"/>
          <a:ext cx="7086600" cy="3221564"/>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737360">
                  <a:extLst>
                    <a:ext uri="{9D8B030D-6E8A-4147-A177-3AD203B41FA5}">
                      <a16:colId xmlns:a16="http://schemas.microsoft.com/office/drawing/2014/main" val="20002"/>
                    </a:ext>
                  </a:extLst>
                </a:gridCol>
                <a:gridCol w="161544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711622">
                <a:tc>
                  <a:txBody>
                    <a:bodyPr/>
                    <a:lstStyle/>
                    <a:p>
                      <a:pPr algn="ctr"/>
                      <a:r>
                        <a:rPr lang="en-US" sz="2800" dirty="0" smtClean="0">
                          <a:latin typeface="Times New Roman" pitchFamily="18" charset="0"/>
                          <a:cs typeface="Times New Roman" pitchFamily="18" charset="0"/>
                        </a:rPr>
                        <a:t>Drug</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Helped</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Harmed</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No effect</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Total</a:t>
                      </a:r>
                      <a:endParaRPr lang="en-US" sz="2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243755">
                <a:tc>
                  <a:txBody>
                    <a:bodyPr/>
                    <a:lstStyle/>
                    <a:p>
                      <a:pPr algn="ctr"/>
                      <a:r>
                        <a:rPr lang="en-US" sz="2800" dirty="0" smtClean="0">
                          <a:latin typeface="Times New Roman" pitchFamily="18" charset="0"/>
                          <a:cs typeface="Times New Roman" pitchFamily="18" charset="0"/>
                        </a:rPr>
                        <a:t>A</a:t>
                      </a:r>
                    </a:p>
                    <a:p>
                      <a:pPr algn="ctr"/>
                      <a:endParaRPr lang="en-US" sz="2800" dirty="0" smtClean="0">
                        <a:latin typeface="Times New Roman" pitchFamily="18" charset="0"/>
                        <a:cs typeface="Times New Roman" pitchFamily="18" charset="0"/>
                      </a:endParaRPr>
                    </a:p>
                    <a:p>
                      <a:pPr algn="ctr"/>
                      <a:r>
                        <a:rPr lang="en-US" sz="2800" dirty="0" smtClean="0">
                          <a:latin typeface="Times New Roman" pitchFamily="18" charset="0"/>
                          <a:cs typeface="Times New Roman" pitchFamily="18" charset="0"/>
                        </a:rPr>
                        <a:t>B</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44</a:t>
                      </a:r>
                    </a:p>
                    <a:p>
                      <a:pPr algn="ctr"/>
                      <a:endParaRPr lang="en-US" sz="2800" dirty="0" smtClean="0">
                        <a:latin typeface="Times New Roman" pitchFamily="18" charset="0"/>
                        <a:cs typeface="Times New Roman" pitchFamily="18" charset="0"/>
                      </a:endParaRPr>
                    </a:p>
                    <a:p>
                      <a:pPr algn="ctr"/>
                      <a:r>
                        <a:rPr lang="en-US" sz="2800" dirty="0" smtClean="0">
                          <a:latin typeface="Times New Roman" pitchFamily="18" charset="0"/>
                          <a:cs typeface="Times New Roman" pitchFamily="18" charset="0"/>
                        </a:rPr>
                        <a:t>52</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10</a:t>
                      </a:r>
                    </a:p>
                    <a:p>
                      <a:pPr algn="ctr"/>
                      <a:endParaRPr lang="en-US" sz="2800" dirty="0" smtClean="0">
                        <a:latin typeface="Times New Roman" pitchFamily="18" charset="0"/>
                        <a:cs typeface="Times New Roman" pitchFamily="18" charset="0"/>
                      </a:endParaRPr>
                    </a:p>
                    <a:p>
                      <a:pPr algn="ctr"/>
                      <a:r>
                        <a:rPr lang="en-US" sz="2800" dirty="0" smtClean="0">
                          <a:latin typeface="Times New Roman" pitchFamily="18" charset="0"/>
                          <a:cs typeface="Times New Roman" pitchFamily="18" charset="0"/>
                        </a:rPr>
                        <a:t>10</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26</a:t>
                      </a:r>
                    </a:p>
                    <a:p>
                      <a:pPr algn="ctr"/>
                      <a:endParaRPr lang="en-US" sz="2800" dirty="0" smtClean="0">
                        <a:latin typeface="Times New Roman" pitchFamily="18" charset="0"/>
                        <a:cs typeface="Times New Roman" pitchFamily="18" charset="0"/>
                      </a:endParaRPr>
                    </a:p>
                    <a:p>
                      <a:pPr algn="ctr"/>
                      <a:r>
                        <a:rPr lang="en-US" sz="2800" dirty="0" smtClean="0">
                          <a:latin typeface="Times New Roman" pitchFamily="18" charset="0"/>
                          <a:cs typeface="Times New Roman" pitchFamily="18" charset="0"/>
                        </a:rPr>
                        <a:t>18</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80</a:t>
                      </a:r>
                    </a:p>
                    <a:p>
                      <a:pPr algn="ctr"/>
                      <a:endParaRPr lang="en-US" sz="2800" dirty="0" smtClean="0">
                        <a:latin typeface="Times New Roman" pitchFamily="18" charset="0"/>
                        <a:cs typeface="Times New Roman" pitchFamily="18" charset="0"/>
                      </a:endParaRPr>
                    </a:p>
                    <a:p>
                      <a:pPr algn="ctr"/>
                      <a:r>
                        <a:rPr lang="en-US" sz="2800" dirty="0" smtClean="0">
                          <a:latin typeface="Times New Roman" pitchFamily="18" charset="0"/>
                          <a:cs typeface="Times New Roman" pitchFamily="18" charset="0"/>
                        </a:rPr>
                        <a:t>80</a:t>
                      </a:r>
                    </a:p>
                    <a:p>
                      <a:pPr algn="ctr"/>
                      <a:endParaRPr lang="en-US" sz="28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711622">
                <a:tc>
                  <a:txBody>
                    <a:bodyPr/>
                    <a:lstStyle/>
                    <a:p>
                      <a:pPr algn="ctr"/>
                      <a:r>
                        <a:rPr lang="en-US" sz="2800" dirty="0" smtClean="0">
                          <a:latin typeface="Times New Roman" pitchFamily="18" charset="0"/>
                          <a:cs typeface="Times New Roman" pitchFamily="18" charset="0"/>
                        </a:rPr>
                        <a:t>Total</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96</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20</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44</a:t>
                      </a:r>
                      <a:endParaRPr lang="en-US" sz="2800" dirty="0">
                        <a:latin typeface="Times New Roman" pitchFamily="18" charset="0"/>
                        <a:cs typeface="Times New Roman" pitchFamily="18" charset="0"/>
                      </a:endParaRPr>
                    </a:p>
                  </a:txBody>
                  <a:tcPr/>
                </a:tc>
                <a:tc>
                  <a:txBody>
                    <a:bodyPr/>
                    <a:lstStyle/>
                    <a:p>
                      <a:pPr algn="ctr"/>
                      <a:r>
                        <a:rPr lang="en-US" sz="2800" dirty="0" smtClean="0">
                          <a:latin typeface="Times New Roman" pitchFamily="18" charset="0"/>
                          <a:cs typeface="Times New Roman" pitchFamily="18" charset="0"/>
                        </a:rPr>
                        <a:t>160</a:t>
                      </a:r>
                      <a:endParaRPr lang="en-US" sz="28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8921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3200" b="1" dirty="0" smtClean="0">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1143000"/>
            <a:ext cx="8839200" cy="5562600"/>
          </a:xfrm>
        </p:spPr>
        <p:txBody>
          <a:bodyPr>
            <a:noAutofit/>
          </a:bodyPr>
          <a:lstStyle/>
          <a:p>
            <a:r>
              <a:rPr lang="en-US" sz="2800" dirty="0" smtClean="0">
                <a:latin typeface="Times New Roman" pitchFamily="18" charset="0"/>
                <a:cs typeface="Times New Roman" pitchFamily="18" charset="0"/>
              </a:rPr>
              <a:t>Some test are based on the assumption that the samples were drawn from normally distributed populations. Since the testing procedure requires assumption about the type of population, these test are known as ‘parametric tests.’ </a:t>
            </a:r>
          </a:p>
          <a:p>
            <a:pPr marL="0" indent="0">
              <a:buNone/>
            </a:pPr>
            <a:r>
              <a:rPr lang="en-US" sz="2800" dirty="0" smtClean="0">
                <a:latin typeface="Times New Roman" pitchFamily="18" charset="0"/>
                <a:cs typeface="Times New Roman" pitchFamily="18" charset="0"/>
              </a:rPr>
              <a:t>   There are many situations in which it is not possible to make any rigid assumption about the distribution of the population from which the samples are being drawn. This limitation has led to the development of a group of alternative techniques known as non-parametric tests are used, no assumption about the parameters of the population from which we draw our sample are made. Chi-square test </a:t>
            </a:r>
            <a:r>
              <a:rPr lang="en-US" sz="2800" smtClean="0">
                <a:latin typeface="Times New Roman" pitchFamily="18" charset="0"/>
                <a:cs typeface="Times New Roman" pitchFamily="18" charset="0"/>
              </a:rPr>
              <a:t>is one of a  </a:t>
            </a:r>
            <a:r>
              <a:rPr lang="en-US" sz="2800" dirty="0" smtClean="0">
                <a:latin typeface="Times New Roman" pitchFamily="18" charset="0"/>
                <a:cs typeface="Times New Roman" pitchFamily="18" charset="0"/>
              </a:rPr>
              <a:t>non-parametric test.</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1660631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381000"/>
            <a:ext cx="7924800" cy="6248400"/>
          </a:xfrm>
        </p:spPr>
        <p:txBody>
          <a:bodyPr>
            <a:normAutofit/>
          </a:bodyPr>
          <a:lstStyle/>
          <a:p>
            <a:pPr marL="0" indent="0">
              <a:buNone/>
            </a:pPr>
            <a:r>
              <a:rPr lang="en-US" sz="2800" b="1" dirty="0" smtClean="0">
                <a:latin typeface="Times New Roman" pitchFamily="18" charset="0"/>
                <a:cs typeface="Times New Roman" pitchFamily="18" charset="0"/>
              </a:rPr>
              <a:t>Q4</a:t>
            </a:r>
            <a:r>
              <a:rPr lang="en-US" sz="2800" dirty="0" smtClean="0">
                <a:latin typeface="Times New Roman" pitchFamily="18" charset="0"/>
                <a:cs typeface="Times New Roman" pitchFamily="18" charset="0"/>
              </a:rPr>
              <a:t>. A company has two factories- one located in Delhi and another in Mumbai. It is interested to know whether its workers are satisfied with their jobs or not at both places. To get proper and reliable information, it has undertaken a survey at both the factories, and the data obtained are shown as follows:</a:t>
            </a:r>
          </a:p>
          <a:p>
            <a:pPr marL="0" indent="0">
              <a:buNone/>
            </a:pPr>
            <a:endParaRPr lang="en-US" sz="2800" dirty="0">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78630972"/>
              </p:ext>
            </p:extLst>
          </p:nvPr>
        </p:nvGraphicFramePr>
        <p:xfrm>
          <a:off x="1524000" y="2995990"/>
          <a:ext cx="6096000" cy="3470326"/>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470243">
                <a:tc>
                  <a:txBody>
                    <a:bodyPr/>
                    <a:lstStyle/>
                    <a:p>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Delhi</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Mumbai</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Total</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2083325">
                <a:tc>
                  <a:txBody>
                    <a:bodyPr/>
                    <a:lstStyle/>
                    <a:p>
                      <a:r>
                        <a:rPr lang="en-US" sz="2000" dirty="0" smtClean="0">
                          <a:latin typeface="Times New Roman" pitchFamily="18" charset="0"/>
                          <a:cs typeface="Times New Roman" pitchFamily="18" charset="0"/>
                        </a:rPr>
                        <a:t>Fully satisfied</a:t>
                      </a:r>
                    </a:p>
                    <a:p>
                      <a:endParaRPr lang="en-US" sz="20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Moderately</a:t>
                      </a:r>
                      <a:r>
                        <a:rPr lang="en-US" sz="2000" baseline="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satisfied</a:t>
                      </a:r>
                    </a:p>
                    <a:p>
                      <a:endParaRPr lang="en-US" sz="20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Moderately dissatisfied</a:t>
                      </a:r>
                    </a:p>
                    <a:p>
                      <a:endParaRPr lang="en-US" sz="20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itchFamily="18" charset="0"/>
                          <a:cs typeface="Times New Roman" pitchFamily="18" charset="0"/>
                        </a:rPr>
                        <a:t>Fully dissatisfied</a:t>
                      </a:r>
                    </a:p>
                    <a:p>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50</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90</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160</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200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70</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110</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130</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190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120</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200</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290</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390</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70243">
                <a:tc>
                  <a:txBody>
                    <a:bodyPr/>
                    <a:lstStyle/>
                    <a:p>
                      <a:r>
                        <a:rPr lang="en-US" sz="2000" dirty="0" smtClean="0">
                          <a:latin typeface="Times New Roman" pitchFamily="18" charset="0"/>
                          <a:cs typeface="Times New Roman" pitchFamily="18" charset="0"/>
                        </a:rPr>
                        <a:t>Total</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500   </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500</a:t>
                      </a:r>
                      <a:endParaRPr lang="en-US" sz="2000" dirty="0">
                        <a:latin typeface="Times New Roman" pitchFamily="18" charset="0"/>
                        <a:cs typeface="Times New Roman" pitchFamily="18" charset="0"/>
                      </a:endParaRPr>
                    </a:p>
                  </a:txBody>
                  <a:tcPr/>
                </a:tc>
                <a:tc>
                  <a:txBody>
                    <a:bodyPr/>
                    <a:lstStyle/>
                    <a:p>
                      <a:r>
                        <a:rPr lang="en-US" sz="2000" dirty="0" smtClean="0">
                          <a:latin typeface="Times New Roman" pitchFamily="18" charset="0"/>
                          <a:cs typeface="Times New Roman" pitchFamily="18" charset="0"/>
                        </a:rPr>
                        <a:t>1,000</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42058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457200" y="304800"/>
                <a:ext cx="8229600" cy="762000"/>
              </a:xfrm>
            </p:spPr>
            <p:txBody>
              <a:bodyPr>
                <a:noAutofit/>
              </a:bodyPr>
              <a:lstStyle/>
              <a:p>
                <a14:m>
                  <m:oMath xmlns:m="http://schemas.openxmlformats.org/officeDocument/2006/math">
                    <m:sSup>
                      <m:sSupPr>
                        <m:ctrlPr>
                          <a:rPr lang="en-US" sz="3200" b="1" i="1">
                            <a:latin typeface="Cambria Math" panose="02040503050406030204" pitchFamily="18" charset="0"/>
                            <a:ea typeface="Cambria Math"/>
                          </a:rPr>
                        </m:ctrlPr>
                      </m:sSupPr>
                      <m:e>
                        <m:r>
                          <a:rPr lang="en-US" sz="3200" b="1" i="1">
                            <a:latin typeface="Cambria Math"/>
                            <a:ea typeface="Cambria Math"/>
                          </a:rPr>
                          <m:t>𝝌</m:t>
                        </m:r>
                      </m:e>
                      <m:sup>
                        <m:r>
                          <a:rPr lang="en-US" sz="3200" b="1" i="1">
                            <a:latin typeface="Cambria Math"/>
                            <a:ea typeface="Cambria Math"/>
                          </a:rPr>
                          <m:t>𝟐</m:t>
                        </m:r>
                      </m:sup>
                    </m:sSup>
                  </m:oMath>
                </a14:m>
                <a:r>
                  <a:rPr lang="en-US" sz="3200" b="1" dirty="0" smtClean="0">
                    <a:latin typeface="Times New Roman" pitchFamily="18" charset="0"/>
                    <a:cs typeface="Times New Roman" pitchFamily="18" charset="0"/>
                  </a:rPr>
                  <a:t> Defined</a:t>
                </a:r>
                <a:endParaRPr lang="en-US" sz="3200" b="1" dirty="0">
                  <a:latin typeface="Times New Roman" pitchFamily="18" charset="0"/>
                  <a:cs typeface="Times New Roman" pitchFamily="18"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457200" y="304800"/>
                <a:ext cx="8229600" cy="762000"/>
              </a:xfrm>
              <a:blipFill rotWithShape="1">
                <a:blip r:embed="rId2"/>
                <a:stretch>
                  <a:fillRect b="-144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371600"/>
                <a:ext cx="8458200" cy="5105400"/>
              </a:xfrm>
            </p:spPr>
            <p:txBody>
              <a:bodyPr>
                <a:normAutofit/>
              </a:bodyPr>
              <a:lstStyle/>
              <a:p>
                <a:r>
                  <a:rPr lang="en-US" sz="2800" dirty="0" smtClean="0">
                    <a:latin typeface="Times New Roman" pitchFamily="18" charset="0"/>
                    <a:cs typeface="Times New Roman" pitchFamily="18" charset="0"/>
                  </a:rPr>
                  <a:t>The </a:t>
                </a:r>
                <a14:m>
                  <m:oMath xmlns:m="http://schemas.openxmlformats.org/officeDocument/2006/math">
                    <m:sSup>
                      <m:sSupPr>
                        <m:ctrlPr>
                          <a:rPr lang="en-US" sz="2800" b="1" i="1">
                            <a:latin typeface="Cambria Math" panose="02040503050406030204" pitchFamily="18" charset="0"/>
                            <a:ea typeface="Cambria Math"/>
                          </a:rPr>
                        </m:ctrlPr>
                      </m:sSupPr>
                      <m:e>
                        <m:r>
                          <a:rPr lang="en-US" sz="2800" b="1" i="1">
                            <a:latin typeface="Cambria Math"/>
                            <a:ea typeface="Cambria Math"/>
                          </a:rPr>
                          <m:t>𝝌</m:t>
                        </m:r>
                      </m:e>
                      <m:sup>
                        <m:r>
                          <a:rPr lang="en-US" sz="2800" b="1" i="1">
                            <a:latin typeface="Cambria Math"/>
                            <a:ea typeface="Cambria Math"/>
                          </a:rPr>
                          <m:t>𝟐</m:t>
                        </m:r>
                      </m:sup>
                    </m:sSup>
                  </m:oMath>
                </a14:m>
                <a:r>
                  <a:rPr lang="en-US" sz="2800" dirty="0" smtClean="0">
                    <a:latin typeface="Times New Roman" pitchFamily="18" charset="0"/>
                    <a:cs typeface="Times New Roman" pitchFamily="18" charset="0"/>
                  </a:rPr>
                  <a:t> - test is one of the simplest and most widely used non-parametric tests in statistical work. The symbol </a:t>
                </a:r>
                <a14:m>
                  <m:oMath xmlns:m="http://schemas.openxmlformats.org/officeDocument/2006/math">
                    <m:sSup>
                      <m:sSupPr>
                        <m:ctrlPr>
                          <a:rPr lang="en-US" sz="2800" b="1" i="1">
                            <a:latin typeface="Cambria Math" panose="02040503050406030204" pitchFamily="18" charset="0"/>
                            <a:ea typeface="Cambria Math"/>
                          </a:rPr>
                        </m:ctrlPr>
                      </m:sSupPr>
                      <m:e>
                        <m:r>
                          <a:rPr lang="en-US" sz="2800" b="1" i="1">
                            <a:latin typeface="Cambria Math"/>
                            <a:ea typeface="Cambria Math"/>
                          </a:rPr>
                          <m:t>𝝌</m:t>
                        </m:r>
                      </m:e>
                      <m:sup>
                        <m:r>
                          <a:rPr lang="en-US" sz="2800" b="1" i="1">
                            <a:latin typeface="Cambria Math"/>
                            <a:ea typeface="Cambria Math"/>
                          </a:rPr>
                          <m:t>𝟐</m:t>
                        </m:r>
                      </m:sup>
                    </m:sSup>
                  </m:oMath>
                </a14:m>
                <a:r>
                  <a:rPr lang="en-US" sz="2800" dirty="0" smtClean="0">
                    <a:latin typeface="Times New Roman" pitchFamily="18" charset="0"/>
                    <a:cs typeface="Times New Roman" pitchFamily="18" charset="0"/>
                  </a:rPr>
                  <a:t> is the Greek letter Chi. The </a:t>
                </a:r>
                <a14:m>
                  <m:oMath xmlns:m="http://schemas.openxmlformats.org/officeDocument/2006/math">
                    <m:sSup>
                      <m:sSupPr>
                        <m:ctrlPr>
                          <a:rPr lang="en-US" sz="2800" b="1" i="1">
                            <a:latin typeface="Cambria Math" panose="02040503050406030204" pitchFamily="18" charset="0"/>
                            <a:ea typeface="Cambria Math"/>
                          </a:rPr>
                        </m:ctrlPr>
                      </m:sSupPr>
                      <m:e>
                        <m:r>
                          <a:rPr lang="en-US" sz="2800" b="1" i="1">
                            <a:latin typeface="Cambria Math"/>
                            <a:ea typeface="Cambria Math"/>
                          </a:rPr>
                          <m:t>𝝌</m:t>
                        </m:r>
                      </m:e>
                      <m:sup>
                        <m:r>
                          <a:rPr lang="en-US" sz="2800" b="1" i="1">
                            <a:latin typeface="Cambria Math"/>
                            <a:ea typeface="Cambria Math"/>
                          </a:rPr>
                          <m:t>𝟐</m:t>
                        </m:r>
                      </m:sup>
                    </m:sSup>
                  </m:oMath>
                </a14:m>
                <a:r>
                  <a:rPr lang="en-US" sz="2800" dirty="0" smtClean="0">
                    <a:latin typeface="Times New Roman" pitchFamily="18" charset="0"/>
                    <a:cs typeface="Times New Roman" pitchFamily="18" charset="0"/>
                  </a:rPr>
                  <a:t> test was first used by Karl Pearson in the year 1900.   </a:t>
                </a:r>
                <a14:m>
                  <m:oMath xmlns:m="http://schemas.openxmlformats.org/officeDocument/2006/math">
                    <m:sSup>
                      <m:sSupPr>
                        <m:ctrlPr>
                          <a:rPr lang="en-US" sz="2800" b="1" i="1">
                            <a:latin typeface="Cambria Math" panose="02040503050406030204" pitchFamily="18" charset="0"/>
                            <a:ea typeface="Cambria Math"/>
                          </a:rPr>
                        </m:ctrlPr>
                      </m:sSupPr>
                      <m:e>
                        <m:r>
                          <a:rPr lang="en-US" sz="2800" b="1" i="1">
                            <a:latin typeface="Cambria Math"/>
                            <a:ea typeface="Cambria Math"/>
                          </a:rPr>
                          <m:t>𝝌</m:t>
                        </m:r>
                      </m:e>
                      <m:sup>
                        <m:r>
                          <a:rPr lang="en-US" sz="2800" b="1" i="1">
                            <a:latin typeface="Cambria Math"/>
                            <a:ea typeface="Cambria Math"/>
                          </a:rPr>
                          <m:t>𝟐</m:t>
                        </m:r>
                      </m:sup>
                    </m:sSup>
                  </m:oMath>
                </a14:m>
                <a:r>
                  <a:rPr lang="en-US" sz="2800" dirty="0" smtClean="0">
                    <a:latin typeface="Times New Roman" pitchFamily="18" charset="0"/>
                    <a:cs typeface="Times New Roman" pitchFamily="18" charset="0"/>
                  </a:rPr>
                  <a:t> is defined as :</a:t>
                </a:r>
              </a:p>
              <a:p>
                <a:pPr marL="0" indent="0">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14:m>
                  <m:oMath xmlns:m="http://schemas.openxmlformats.org/officeDocument/2006/math">
                    <m:sSup>
                      <m:sSupPr>
                        <m:ctrlPr>
                          <a:rPr lang="en-US" sz="2800" b="1" i="1">
                            <a:latin typeface="Cambria Math" panose="02040503050406030204" pitchFamily="18" charset="0"/>
                            <a:ea typeface="Cambria Math"/>
                          </a:rPr>
                        </m:ctrlPr>
                      </m:sSupPr>
                      <m:e>
                        <m:r>
                          <a:rPr lang="en-US" sz="2800" b="1" i="1">
                            <a:latin typeface="Cambria Math"/>
                            <a:ea typeface="Cambria Math"/>
                          </a:rPr>
                          <m:t>𝝌</m:t>
                        </m:r>
                      </m:e>
                      <m:sup>
                        <m:r>
                          <a:rPr lang="en-US" sz="2800" b="1" i="1">
                            <a:latin typeface="Cambria Math"/>
                            <a:ea typeface="Cambria Math"/>
                          </a:rPr>
                          <m:t>𝟐</m:t>
                        </m:r>
                      </m:sup>
                    </m:sSup>
                  </m:oMath>
                </a14:m>
                <a:r>
                  <a:rPr lang="en-US" sz="2800" dirty="0" smtClean="0">
                    <a:latin typeface="Times New Roman" pitchFamily="18" charset="0"/>
                    <a:cs typeface="Times New Roman" pitchFamily="18" charset="0"/>
                  </a:rPr>
                  <a:t> =</a:t>
                </a:r>
                <a14:m>
                  <m:oMath xmlns:m="http://schemas.openxmlformats.org/officeDocument/2006/math">
                    <m:nary>
                      <m:naryPr>
                        <m:chr m:val="∑"/>
                        <m:subHide m:val="on"/>
                        <m:supHide m:val="on"/>
                        <m:ctrlPr>
                          <a:rPr lang="en-US" sz="2800" i="1" dirty="0" smtClean="0">
                            <a:latin typeface="Cambria Math" panose="02040503050406030204" pitchFamily="18" charset="0"/>
                          </a:rPr>
                        </m:ctrlPr>
                      </m:naryPr>
                      <m:sub/>
                      <m:sup/>
                      <m:e>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i="1">
                                    <a:latin typeface="Cambria Math"/>
                                  </a:rPr>
                                  <m:t>(</m:t>
                                </m:r>
                                <m:r>
                                  <a:rPr lang="en-US" sz="2800" i="1">
                                    <a:latin typeface="Cambria Math"/>
                                  </a:rPr>
                                  <m:t>𝑂</m:t>
                                </m:r>
                                <m:r>
                                  <a:rPr lang="en-US" sz="2800" i="1">
                                    <a:latin typeface="Cambria Math"/>
                                  </a:rPr>
                                  <m:t> −</m:t>
                                </m:r>
                                <m:r>
                                  <a:rPr lang="en-US" sz="2800" i="1">
                                    <a:latin typeface="Cambria Math"/>
                                  </a:rPr>
                                  <m:t>𝐸</m:t>
                                </m:r>
                                <m:r>
                                  <a:rPr lang="en-US" sz="2800" i="1">
                                    <a:latin typeface="Cambria Math"/>
                                  </a:rPr>
                                  <m:t>)</m:t>
                                </m:r>
                              </m:e>
                              <m:sup>
                                <m:r>
                                  <a:rPr lang="en-US" sz="2800" i="1">
                                    <a:latin typeface="Cambria Math"/>
                                  </a:rPr>
                                  <m:t>2</m:t>
                                </m:r>
                              </m:sup>
                            </m:sSup>
                          </m:num>
                          <m:den>
                            <m:r>
                              <a:rPr lang="en-US" sz="2800" i="1">
                                <a:latin typeface="Cambria Math"/>
                              </a:rPr>
                              <m:t>𝐸</m:t>
                            </m:r>
                          </m:den>
                        </m:f>
                      </m:e>
                    </m:nary>
                  </m:oMath>
                </a14:m>
                <a:endParaRPr lang="en-US" sz="2800" dirty="0" smtClean="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Where, O denote observed frequencies and E denote the expected frequencies.</a:t>
                </a:r>
              </a:p>
              <a:p>
                <a:pPr marL="0" indent="0">
                  <a:buNone/>
                </a:pPr>
                <a:r>
                  <a:rPr lang="en-US" sz="2800" dirty="0">
                    <a:latin typeface="Times New Roman" pitchFamily="18" charset="0"/>
                    <a:cs typeface="Times New Roman"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371600"/>
                <a:ext cx="8458200" cy="5105400"/>
              </a:xfrm>
              <a:blipFill rotWithShape="1">
                <a:blip r:embed="rId3"/>
                <a:stretch>
                  <a:fillRect l="-1514" t="-955" r="-1658"/>
                </a:stretch>
              </a:blipFill>
            </p:spPr>
            <p:txBody>
              <a:bodyPr/>
              <a:lstStyle/>
              <a:p>
                <a:r>
                  <a:rPr lang="en-US">
                    <a:noFill/>
                  </a:rPr>
                  <a:t> </a:t>
                </a:r>
              </a:p>
            </p:txBody>
          </p:sp>
        </mc:Fallback>
      </mc:AlternateContent>
    </p:spTree>
    <p:extLst>
      <p:ext uri="{BB962C8B-B14F-4D97-AF65-F5344CB8AC3E}">
        <p14:creationId xmlns:p14="http://schemas.microsoft.com/office/powerpoint/2010/main" val="5178793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4294967295"/>
              </p:nvPr>
            </p:nvSpPr>
            <p:spPr>
              <a:xfrm>
                <a:off x="533400" y="990600"/>
                <a:ext cx="8077200" cy="5334000"/>
              </a:xfrm>
            </p:spPr>
            <p:txBody>
              <a:bodyPr>
                <a:normAutofit/>
              </a:bodyPr>
              <a:lstStyle/>
              <a:p>
                <a:pPr marL="0" indent="0">
                  <a:buNone/>
                </a:pPr>
                <a:r>
                  <a:rPr lang="en-US" sz="2800" dirty="0" smtClean="0">
                    <a:latin typeface="Times New Roman" pitchFamily="18" charset="0"/>
                    <a:cs typeface="Times New Roman" pitchFamily="18" charset="0"/>
                  </a:rPr>
                  <a:t>The expected frequencies are calculated from the following equation:</a:t>
                </a:r>
              </a:p>
              <a:p>
                <a:pPr marL="0" indent="0">
                  <a:buNone/>
                </a:pPr>
                <a:r>
                  <a:rPr lang="en-US" sz="2800" dirty="0" smtClean="0">
                    <a:latin typeface="Times New Roman" pitchFamily="18" charset="0"/>
                    <a:cs typeface="Times New Roman" pitchFamily="18" charset="0"/>
                  </a:rPr>
                  <a:t>                            E </a:t>
                </a:r>
                <a:r>
                  <a:rPr lang="en-US" sz="2800" dirty="0">
                    <a:latin typeface="Times New Roman" pitchFamily="18" charset="0"/>
                    <a:cs typeface="Times New Roman" pitchFamily="18" charset="0"/>
                  </a:rPr>
                  <a:t>= </a:t>
                </a:r>
                <a14:m>
                  <m:oMath xmlns:m="http://schemas.openxmlformats.org/officeDocument/2006/math">
                    <m:f>
                      <m:fPr>
                        <m:ctrlPr>
                          <a:rPr lang="en-US" sz="2800" i="1">
                            <a:latin typeface="Cambria Math" panose="02040503050406030204" pitchFamily="18" charset="0"/>
                            <a:cs typeface="Times New Roman" pitchFamily="18" charset="0"/>
                          </a:rPr>
                        </m:ctrlPr>
                      </m:fPr>
                      <m:num>
                        <m:r>
                          <a:rPr lang="en-US" sz="2800" i="1">
                            <a:latin typeface="Cambria Math"/>
                            <a:cs typeface="Times New Roman" pitchFamily="18" charset="0"/>
                          </a:rPr>
                          <m:t>𝑅𝑇</m:t>
                        </m:r>
                        <m:r>
                          <a:rPr lang="en-US" sz="2800" i="1">
                            <a:latin typeface="Cambria Math"/>
                            <a:cs typeface="Times New Roman" pitchFamily="18" charset="0"/>
                          </a:rPr>
                          <m:t> ×</m:t>
                        </m:r>
                        <m:r>
                          <a:rPr lang="en-US" sz="2800" i="1">
                            <a:latin typeface="Cambria Math"/>
                            <a:ea typeface="Cambria Math"/>
                            <a:cs typeface="Times New Roman" pitchFamily="18" charset="0"/>
                          </a:rPr>
                          <m:t>𝐶𝑇</m:t>
                        </m:r>
                      </m:num>
                      <m:den>
                        <m:r>
                          <a:rPr lang="en-US" sz="2800" i="1">
                            <a:latin typeface="Cambria Math"/>
                            <a:cs typeface="Times New Roman" pitchFamily="18" charset="0"/>
                          </a:rPr>
                          <m:t>𝑁</m:t>
                        </m:r>
                      </m:den>
                    </m:f>
                  </m:oMath>
                </a14:m>
                <a:r>
                  <a:rPr lang="en-US" sz="2800" dirty="0">
                    <a:latin typeface="Times New Roman" pitchFamily="18" charset="0"/>
                    <a:cs typeface="Times New Roman" pitchFamily="18" charset="0"/>
                  </a:rPr>
                  <a:t> </a:t>
                </a:r>
              </a:p>
              <a:p>
                <a:pPr marL="0" indent="0">
                  <a:buNone/>
                </a:pPr>
                <a:r>
                  <a:rPr lang="en-US" sz="2800" dirty="0" smtClean="0">
                    <a:latin typeface="Times New Roman" pitchFamily="18" charset="0"/>
                    <a:cs typeface="Times New Roman" pitchFamily="18" charset="0"/>
                  </a:rPr>
                  <a:t>Where,</a:t>
                </a:r>
              </a:p>
              <a:p>
                <a:pPr marL="0" indent="0">
                  <a:buNone/>
                </a:pPr>
                <a:r>
                  <a:rPr lang="en-US" sz="2800" dirty="0" smtClean="0">
                    <a:latin typeface="Times New Roman" pitchFamily="18" charset="0"/>
                    <a:cs typeface="Times New Roman" pitchFamily="18" charset="0"/>
                  </a:rPr>
                  <a:t>E</a:t>
                </a:r>
                <a:r>
                  <a:rPr lang="en-US" sz="2800" dirty="0">
                    <a:latin typeface="Times New Roman" pitchFamily="18" charset="0"/>
                    <a:cs typeface="Times New Roman" pitchFamily="18" charset="0"/>
                  </a:rPr>
                  <a:t>= Expected frequency</a:t>
                </a:r>
              </a:p>
              <a:p>
                <a:pPr marL="0" indent="0">
                  <a:buNone/>
                </a:pPr>
                <a:r>
                  <a:rPr lang="en-US" sz="2800" dirty="0" smtClean="0">
                    <a:latin typeface="Times New Roman" pitchFamily="18" charset="0"/>
                    <a:cs typeface="Times New Roman" pitchFamily="18" charset="0"/>
                  </a:rPr>
                  <a:t>RT </a:t>
                </a:r>
                <a:r>
                  <a:rPr lang="en-US" sz="2800" dirty="0">
                    <a:latin typeface="Times New Roman" pitchFamily="18" charset="0"/>
                    <a:cs typeface="Times New Roman" pitchFamily="18" charset="0"/>
                  </a:rPr>
                  <a:t>= The row total for the row containing the cell</a:t>
                </a:r>
              </a:p>
              <a:p>
                <a:pPr marL="0" indent="0">
                  <a:buNone/>
                </a:pPr>
                <a:r>
                  <a:rPr lang="en-US" sz="2800" dirty="0">
                    <a:latin typeface="Times New Roman" pitchFamily="18" charset="0"/>
                    <a:cs typeface="Times New Roman" pitchFamily="18" charset="0"/>
                  </a:rPr>
                  <a:t>CT = The column total for the column containing the cell</a:t>
                </a:r>
              </a:p>
              <a:p>
                <a:pPr marL="0" indent="0">
                  <a:buNone/>
                </a:pPr>
                <a:r>
                  <a:rPr lang="en-US" sz="2800" dirty="0">
                    <a:latin typeface="Times New Roman" pitchFamily="18" charset="0"/>
                    <a:cs typeface="Times New Roman" pitchFamily="18" charset="0"/>
                  </a:rPr>
                  <a:t>N = The total number of the observation.</a:t>
                </a:r>
              </a:p>
              <a:p>
                <a:endParaRPr lang="en-US" sz="2800" dirty="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4294967295"/>
              </p:nvPr>
            </p:nvSpPr>
            <p:spPr>
              <a:xfrm>
                <a:off x="533400" y="990600"/>
                <a:ext cx="8077200" cy="5334000"/>
              </a:xfrm>
              <a:blipFill rotWithShape="1">
                <a:blip r:embed="rId2"/>
                <a:stretch>
                  <a:fillRect l="-1585" t="-1143"/>
                </a:stretch>
              </a:blipFill>
            </p:spPr>
            <p:txBody>
              <a:bodyPr/>
              <a:lstStyle/>
              <a:p>
                <a:r>
                  <a:rPr lang="en-US">
                    <a:noFill/>
                  </a:rPr>
                  <a:t> </a:t>
                </a:r>
              </a:p>
            </p:txBody>
          </p:sp>
        </mc:Fallback>
      </mc:AlternateContent>
    </p:spTree>
    <p:extLst>
      <p:ext uri="{BB962C8B-B14F-4D97-AF65-F5344CB8AC3E}">
        <p14:creationId xmlns:p14="http://schemas.microsoft.com/office/powerpoint/2010/main" val="3039167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Autofit/>
          </a:bodyPr>
          <a:lstStyle/>
          <a:p>
            <a:pPr algn="just"/>
            <a:r>
              <a:rPr lang="en-US" sz="2600" dirty="0" smtClean="0">
                <a:latin typeface="Times New Roman" pitchFamily="18" charset="0"/>
                <a:cs typeface="Times New Roman" pitchFamily="18" charset="0"/>
              </a:rPr>
              <a:t>Hypothesis are of two types:-</a:t>
            </a:r>
          </a:p>
          <a:p>
            <a:pPr marL="571500" indent="-571500" algn="just">
              <a:buAutoNum type="romanLcParenBoth"/>
            </a:pPr>
            <a:r>
              <a:rPr lang="en-US" sz="2600" dirty="0" smtClean="0">
                <a:latin typeface="Times New Roman" pitchFamily="18" charset="0"/>
                <a:cs typeface="Times New Roman" pitchFamily="18" charset="0"/>
              </a:rPr>
              <a:t>Null Hypothesis</a:t>
            </a:r>
          </a:p>
          <a:p>
            <a:pPr marL="571500" indent="-571500" algn="just">
              <a:buAutoNum type="romanLcParenBoth"/>
            </a:pPr>
            <a:r>
              <a:rPr lang="en-US" sz="2600" dirty="0" smtClean="0">
                <a:latin typeface="Times New Roman" pitchFamily="18" charset="0"/>
                <a:cs typeface="Times New Roman" pitchFamily="18" charset="0"/>
              </a:rPr>
              <a:t>Composite Hypothesis</a:t>
            </a:r>
            <a:endParaRPr lang="en-US" sz="2600" b="1" dirty="0" smtClean="0">
              <a:solidFill>
                <a:schemeClr val="tx1"/>
              </a:solidFill>
              <a:latin typeface="Times New Roman" pitchFamily="18" charset="0"/>
              <a:cs typeface="Times New Roman" pitchFamily="18" charset="0"/>
            </a:endParaRPr>
          </a:p>
          <a:p>
            <a:pPr marL="571500" indent="-571500" algn="just">
              <a:buNone/>
            </a:pPr>
            <a:r>
              <a:rPr lang="en-US" sz="2600" b="1" dirty="0" smtClean="0">
                <a:latin typeface="Times New Roman" pitchFamily="18" charset="0"/>
                <a:cs typeface="Times New Roman" pitchFamily="18" charset="0"/>
              </a:rPr>
              <a:t>(</a:t>
            </a:r>
            <a:r>
              <a:rPr lang="en-US" sz="2600" b="1" dirty="0" err="1" smtClean="0">
                <a:latin typeface="Times New Roman" pitchFamily="18" charset="0"/>
                <a:cs typeface="Times New Roman" pitchFamily="18" charset="0"/>
              </a:rPr>
              <a:t>i</a:t>
            </a:r>
            <a:r>
              <a:rPr lang="en-US" sz="2600" b="1" dirty="0" smtClean="0">
                <a:latin typeface="Times New Roman" pitchFamily="18" charset="0"/>
                <a:cs typeface="Times New Roman" pitchFamily="18" charset="0"/>
              </a:rPr>
              <a:t>) </a:t>
            </a:r>
            <a:r>
              <a:rPr lang="en-US" sz="2600" b="1" dirty="0" smtClean="0">
                <a:solidFill>
                  <a:schemeClr val="tx1"/>
                </a:solidFill>
                <a:latin typeface="Times New Roman" pitchFamily="18" charset="0"/>
                <a:cs typeface="Times New Roman" pitchFamily="18" charset="0"/>
              </a:rPr>
              <a:t>Null Hypothesis:- </a:t>
            </a:r>
            <a:r>
              <a:rPr lang="en-US" sz="2600" dirty="0" smtClean="0">
                <a:solidFill>
                  <a:schemeClr val="tx1"/>
                </a:solidFill>
                <a:latin typeface="Times New Roman" pitchFamily="18" charset="0"/>
                <a:cs typeface="Times New Roman" pitchFamily="18" charset="0"/>
              </a:rPr>
              <a:t>A null hypothesis is a hypothesis which is tested for possible rejection under the assumption that it is true. </a:t>
            </a:r>
          </a:p>
          <a:p>
            <a:pPr marL="571500" indent="-571500" algn="just">
              <a:buNone/>
            </a:pPr>
            <a:r>
              <a:rPr lang="en-US" sz="2600" dirty="0" smtClean="0">
                <a:solidFill>
                  <a:schemeClr val="tx1"/>
                </a:solidFill>
                <a:latin typeface="Times New Roman" pitchFamily="18" charset="0"/>
                <a:cs typeface="Times New Roman" pitchFamily="18" charset="0"/>
              </a:rPr>
              <a:t>       This null hypothesis is denoted by </a:t>
            </a:r>
            <a:r>
              <a:rPr lang="en-US" sz="2600" dirty="0" smtClean="0">
                <a:latin typeface="Times New Roman" pitchFamily="18" charset="0"/>
                <a:cs typeface="Times New Roman" pitchFamily="18" charset="0"/>
              </a:rPr>
              <a:t>H</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 .</a:t>
            </a:r>
          </a:p>
          <a:p>
            <a:pPr algn="just"/>
            <a:r>
              <a:rPr lang="en-US" sz="2600" dirty="0" smtClean="0">
                <a:latin typeface="Times New Roman" pitchFamily="18" charset="0"/>
                <a:cs typeface="Times New Roman" pitchFamily="18" charset="0"/>
              </a:rPr>
              <a:t>For example, in a clinical trial of a new drug, the null hypothesis might be that the new drug is no better, on average, than the current drug. We would write H</a:t>
            </a:r>
            <a:r>
              <a:rPr lang="en-US" sz="2600" baseline="-25000" dirty="0" smtClean="0">
                <a:latin typeface="Times New Roman" pitchFamily="18" charset="0"/>
                <a:cs typeface="Times New Roman" pitchFamily="18" charset="0"/>
              </a:rPr>
              <a:t>0</a:t>
            </a:r>
            <a:r>
              <a:rPr lang="en-US" sz="2600" dirty="0" smtClean="0">
                <a:latin typeface="Times New Roman" pitchFamily="18" charset="0"/>
                <a:cs typeface="Times New Roman" pitchFamily="18" charset="0"/>
              </a:rPr>
              <a:t> : there is no difference between the two drugs on an average.</a:t>
            </a:r>
          </a:p>
          <a:p>
            <a:pPr algn="just">
              <a:buNone/>
            </a:pPr>
            <a:r>
              <a:rPr lang="en-US" sz="2600" b="1" dirty="0" smtClean="0">
                <a:latin typeface="Times New Roman" pitchFamily="18" charset="0"/>
                <a:cs typeface="Times New Roman" pitchFamily="18" charset="0"/>
              </a:rPr>
              <a:t>(ii) Composite or alternative Hypothesis:- </a:t>
            </a:r>
            <a:r>
              <a:rPr lang="en-US" sz="2600" dirty="0" smtClean="0">
                <a:latin typeface="Times New Roman" pitchFamily="18" charset="0"/>
                <a:cs typeface="Times New Roman" pitchFamily="18" charset="0"/>
              </a:rPr>
              <a:t>Composite hypothesis is complementary or alternative to null hypothesis, we shall denote it by H</a:t>
            </a:r>
            <a:r>
              <a:rPr lang="en-US" sz="2600" baseline="-25000" dirty="0" smtClean="0">
                <a:latin typeface="Times New Roman" pitchFamily="18" charset="0"/>
                <a:cs typeface="Times New Roman" pitchFamily="18" charset="0"/>
              </a:rPr>
              <a:t>1</a:t>
            </a:r>
            <a:r>
              <a:rPr lang="en-US" sz="2600" dirty="0" smtClean="0">
                <a:latin typeface="Times New Roman" pitchFamily="18" charset="0"/>
                <a:cs typeface="Times New Roman" pitchFamily="18" charset="0"/>
              </a:rPr>
              <a:t>. </a:t>
            </a:r>
            <a:endParaRPr lang="en-US" sz="2600" b="1" dirty="0" smtClean="0">
              <a:latin typeface="Times New Roman" pitchFamily="18" charset="0"/>
              <a:cs typeface="Times New Roman" pitchFamily="18" charset="0"/>
            </a:endParaRPr>
          </a:p>
          <a:p>
            <a:pPr marL="571500" indent="-571500" algn="just">
              <a:buNone/>
            </a:pPr>
            <a:endParaRPr lang="en-US" sz="2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757866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371600"/>
            <a:ext cx="8458200" cy="5257800"/>
          </a:xfrm>
        </p:spPr>
        <p:txBody>
          <a:bodyPr>
            <a:normAutofit/>
          </a:bodyPr>
          <a:lstStyle/>
          <a:p>
            <a:pPr algn="just"/>
            <a:r>
              <a:rPr lang="en-US" sz="2800" b="1" dirty="0" smtClean="0">
                <a:solidFill>
                  <a:schemeClr val="tx1"/>
                </a:solidFill>
                <a:latin typeface="Times New Roman" pitchFamily="18" charset="0"/>
                <a:cs typeface="Times New Roman" pitchFamily="18" charset="0"/>
              </a:rPr>
              <a:t>Level of Significance:- </a:t>
            </a:r>
            <a:r>
              <a:rPr lang="en-US" sz="2800" dirty="0" smtClean="0">
                <a:solidFill>
                  <a:schemeClr val="tx1"/>
                </a:solidFill>
                <a:latin typeface="Times New Roman" pitchFamily="18" charset="0"/>
                <a:cs typeface="Times New Roman" pitchFamily="18" charset="0"/>
              </a:rPr>
              <a:t>The probability level below which we reject the hypothesis is known as the level of significance.</a:t>
            </a:r>
          </a:p>
          <a:p>
            <a:pPr algn="just"/>
            <a:r>
              <a:rPr lang="en-US" sz="2800" dirty="0" smtClean="0">
                <a:solidFill>
                  <a:schemeClr val="tx1"/>
                </a:solidFill>
                <a:latin typeface="Times New Roman" pitchFamily="18" charset="0"/>
                <a:cs typeface="Times New Roman" pitchFamily="18" charset="0"/>
              </a:rPr>
              <a:t>The accepted levels of significance are 0.05 and 0.01.</a:t>
            </a:r>
          </a:p>
          <a:p>
            <a:pPr algn="just"/>
            <a:r>
              <a:rPr lang="en-US" sz="2800" dirty="0" smtClean="0">
                <a:solidFill>
                  <a:schemeClr val="tx1"/>
                </a:solidFill>
                <a:latin typeface="Times New Roman" pitchFamily="18" charset="0"/>
                <a:cs typeface="Times New Roman" pitchFamily="18" charset="0"/>
              </a:rPr>
              <a:t>The probability with which we will accept a null hypothesis when it is true is the confidence level.</a:t>
            </a:r>
          </a:p>
          <a:p>
            <a:pPr algn="just"/>
            <a:endParaRPr lang="en-US" sz="2800" dirty="0" smtClean="0">
              <a:solidFill>
                <a:schemeClr val="tx1"/>
              </a:solidFill>
              <a:latin typeface="Times New Roman" pitchFamily="18" charset="0"/>
              <a:cs typeface="Times New Roman" pitchFamily="18" charset="0"/>
            </a:endParaRPr>
          </a:p>
          <a:p>
            <a:pPr algn="just"/>
            <a:endParaRPr lang="en-US" sz="2800" dirty="0" smtClean="0">
              <a:solidFill>
                <a:schemeClr val="tx1"/>
              </a:solidFill>
              <a:latin typeface="Times New Roman" pitchFamily="18" charset="0"/>
              <a:cs typeface="Times New Roman" pitchFamily="18" charset="0"/>
            </a:endParaRPr>
          </a:p>
          <a:p>
            <a:pPr algn="just"/>
            <a:endParaRPr lang="en-US" sz="2800" dirty="0">
              <a:solidFill>
                <a:schemeClr val="tx1"/>
              </a:solidFill>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394200" y="1905000"/>
          <a:ext cx="914400" cy="198438"/>
        </p:xfrm>
        <a:graphic>
          <a:graphicData uri="http://schemas.openxmlformats.org/presentationml/2006/ole">
            <mc:AlternateContent xmlns:mc="http://schemas.openxmlformats.org/markup-compatibility/2006">
              <mc:Choice xmlns:v="urn:schemas-microsoft-com:vml" Requires="v">
                <p:oleObj spid="_x0000_s1061" name="Equation" r:id="rId3" imgW="914400" imgH="198720" progId="Equation.DSMT4">
                  <p:embed/>
                </p:oleObj>
              </mc:Choice>
              <mc:Fallback>
                <p:oleObj name="Equation" r:id="rId3" imgW="914400" imgH="198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19050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80329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0"/>
            <a:ext cx="4191000" cy="838201"/>
          </a:xfrm>
        </p:spPr>
        <p:txBody>
          <a:bodyPr>
            <a:normAutofit/>
          </a:bodyPr>
          <a:lstStyle/>
          <a:p>
            <a:pPr algn="just"/>
            <a:r>
              <a:rPr lang="en-US" sz="3200" b="1" dirty="0" smtClean="0">
                <a:latin typeface="Times New Roman" pitchFamily="18" charset="0"/>
                <a:cs typeface="Times New Roman" pitchFamily="18" charset="0"/>
              </a:rPr>
              <a:t>Chi-square      Test </a:t>
            </a: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228600" y="838200"/>
            <a:ext cx="8686800" cy="5791200"/>
          </a:xfrm>
        </p:spPr>
        <p:txBody>
          <a:bodyPr>
            <a:normAutofit/>
          </a:bodyPr>
          <a:lstStyle/>
          <a:p>
            <a:pPr algn="just"/>
            <a:r>
              <a:rPr lang="en-US" sz="2800" dirty="0" smtClean="0">
                <a:solidFill>
                  <a:schemeClr val="tx1"/>
                </a:solidFill>
                <a:latin typeface="Times New Roman" pitchFamily="18" charset="0"/>
                <a:cs typeface="Times New Roman" pitchFamily="18" charset="0"/>
              </a:rPr>
              <a:t>Chi-square test is used to test the difference between the actual and expected frequencies in case of two attributes. </a:t>
            </a:r>
            <a:r>
              <a:rPr lang="en-US" sz="2800" dirty="0">
                <a:solidFill>
                  <a:schemeClr val="tx1"/>
                </a:solidFill>
                <a:latin typeface="Times New Roman" pitchFamily="18" charset="0"/>
                <a:cs typeface="Times New Roman" pitchFamily="18" charset="0"/>
              </a:rPr>
              <a:t>I</a:t>
            </a:r>
            <a:r>
              <a:rPr lang="en-US" sz="2800" dirty="0" smtClean="0">
                <a:solidFill>
                  <a:schemeClr val="tx1"/>
                </a:solidFill>
                <a:latin typeface="Times New Roman" pitchFamily="18" charset="0"/>
                <a:cs typeface="Times New Roman" pitchFamily="18" charset="0"/>
              </a:rPr>
              <a:t>t is known as        -test of independence.</a:t>
            </a:r>
          </a:p>
          <a:p>
            <a:pPr algn="just"/>
            <a:endParaRPr lang="en-US" sz="2800" dirty="0" smtClean="0">
              <a:solidFill>
                <a:schemeClr val="tx1"/>
              </a:solidFill>
              <a:latin typeface="Times New Roman" pitchFamily="18" charset="0"/>
              <a:cs typeface="Times New Roman" pitchFamily="18" charset="0"/>
            </a:endParaRPr>
          </a:p>
          <a:p>
            <a:pPr algn="just"/>
            <a:r>
              <a:rPr lang="en-US" sz="2800" b="1" dirty="0" smtClean="0">
                <a:solidFill>
                  <a:schemeClr val="tx1"/>
                </a:solidFill>
                <a:latin typeface="Times New Roman" pitchFamily="18" charset="0"/>
                <a:cs typeface="Times New Roman" pitchFamily="18" charset="0"/>
              </a:rPr>
              <a:t>Procedure of Chi-square Test:-</a:t>
            </a:r>
          </a:p>
          <a:p>
            <a:pPr marL="514350" indent="-514350" algn="just">
              <a:buAutoNum type="arabicPeriod"/>
            </a:pPr>
            <a:r>
              <a:rPr lang="en-US" sz="2800" dirty="0" smtClean="0">
                <a:solidFill>
                  <a:schemeClr val="tx1"/>
                </a:solidFill>
                <a:latin typeface="Times New Roman" pitchFamily="18" charset="0"/>
                <a:cs typeface="Times New Roman" pitchFamily="18" charset="0"/>
              </a:rPr>
              <a:t>Assumption of null hypothesis</a:t>
            </a:r>
          </a:p>
          <a:p>
            <a:pPr marL="514350" indent="-514350" algn="just">
              <a:buAutoNum type="arabicPeriod"/>
            </a:pPr>
            <a:r>
              <a:rPr lang="en-US" sz="2800" dirty="0" smtClean="0">
                <a:solidFill>
                  <a:schemeClr val="tx1"/>
                </a:solidFill>
                <a:latin typeface="Times New Roman" pitchFamily="18" charset="0"/>
                <a:cs typeface="Times New Roman" pitchFamily="18" charset="0"/>
              </a:rPr>
              <a:t>Calculation of</a:t>
            </a:r>
          </a:p>
          <a:p>
            <a:pPr marL="514350" indent="-514350" algn="just">
              <a:buAutoNum type="arabicPeriod"/>
            </a:pPr>
            <a:r>
              <a:rPr lang="en-US" sz="2800" dirty="0" smtClean="0">
                <a:solidFill>
                  <a:schemeClr val="tx1"/>
                </a:solidFill>
                <a:latin typeface="Times New Roman" pitchFamily="18" charset="0"/>
                <a:cs typeface="Times New Roman" pitchFamily="18" charset="0"/>
              </a:rPr>
              <a:t>Testing the hypothesis </a:t>
            </a:r>
          </a:p>
          <a:p>
            <a:pPr marL="514350" indent="-514350" algn="just"/>
            <a:r>
              <a:rPr lang="en-US" sz="2800" dirty="0" smtClean="0">
                <a:solidFill>
                  <a:schemeClr val="tx1"/>
                </a:solidFill>
                <a:latin typeface="Times New Roman" pitchFamily="18" charset="0"/>
                <a:cs typeface="Times New Roman" pitchFamily="18" charset="0"/>
              </a:rPr>
              <a:t>     This distribution is a distribution which enable us to compare a whole set of sample values with a corresponding set of hypothetical ones also applied it as a test of  ‘goodness of fit’.</a:t>
            </a:r>
          </a:p>
          <a:p>
            <a:pPr marL="514350" indent="-514350" algn="just"/>
            <a:endParaRPr lang="en-US" sz="2800" dirty="0" smtClean="0">
              <a:solidFill>
                <a:schemeClr val="tx1"/>
              </a:solidFill>
              <a:latin typeface="Times New Roman" pitchFamily="18" charset="0"/>
              <a:cs typeface="Times New Roman" pitchFamily="18" charset="0"/>
            </a:endParaRPr>
          </a:p>
          <a:p>
            <a:pPr algn="just"/>
            <a:endParaRPr lang="en-US" sz="2800" dirty="0" smtClean="0">
              <a:solidFill>
                <a:schemeClr val="tx1"/>
              </a:solidFill>
              <a:latin typeface="Times New Roman" pitchFamily="18" charset="0"/>
              <a:cs typeface="Times New Roman" pitchFamily="18" charset="0"/>
            </a:endParaRPr>
          </a:p>
          <a:p>
            <a:pPr algn="just"/>
            <a:endParaRPr lang="en-US" sz="2800" dirty="0">
              <a:solidFill>
                <a:schemeClr val="tx1"/>
              </a:solidFill>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394200" y="1905000"/>
          <a:ext cx="914400" cy="198438"/>
        </p:xfrm>
        <a:graphic>
          <a:graphicData uri="http://schemas.openxmlformats.org/presentationml/2006/ole">
            <mc:AlternateContent xmlns:mc="http://schemas.openxmlformats.org/markup-compatibility/2006">
              <mc:Choice xmlns:v="urn:schemas-microsoft-com:vml" Requires="v">
                <p:oleObj spid="_x0000_s2178" name="Equation" r:id="rId3" imgW="914400" imgH="198720" progId="Equation.DSMT4">
                  <p:embed/>
                </p:oleObj>
              </mc:Choice>
              <mc:Fallback>
                <p:oleObj name="Equation" r:id="rId3" imgW="914400" imgH="198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19050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2338388" y="127000"/>
          <a:ext cx="633412" cy="558800"/>
        </p:xfrm>
        <a:graphic>
          <a:graphicData uri="http://schemas.openxmlformats.org/presentationml/2006/ole">
            <mc:AlternateContent xmlns:mc="http://schemas.openxmlformats.org/markup-compatibility/2006">
              <mc:Choice xmlns:v="urn:schemas-microsoft-com:vml" Requires="v">
                <p:oleObj spid="_x0000_s2179" name="Equation" r:id="rId5" imgW="330120" imgH="279360" progId="Equation.DSMT4">
                  <p:embed/>
                </p:oleObj>
              </mc:Choice>
              <mc:Fallback>
                <p:oleObj name="Equation" r:id="rId5" imgW="330120" imgH="2793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8388" y="127000"/>
                        <a:ext cx="633412"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4"/>
          <p:cNvGraphicFramePr>
            <a:graphicFrameLocks noChangeAspect="1"/>
          </p:cNvGraphicFramePr>
          <p:nvPr/>
        </p:nvGraphicFramePr>
        <p:xfrm>
          <a:off x="2057400" y="1752600"/>
          <a:ext cx="609600" cy="457200"/>
        </p:xfrm>
        <a:graphic>
          <a:graphicData uri="http://schemas.openxmlformats.org/presentationml/2006/ole">
            <mc:AlternateContent xmlns:mc="http://schemas.openxmlformats.org/markup-compatibility/2006">
              <mc:Choice xmlns:v="urn:schemas-microsoft-com:vml" Requires="v">
                <p:oleObj spid="_x0000_s2180" name="Equation" r:id="rId7" imgW="330120" imgH="279360" progId="Equation.DSMT4">
                  <p:embed/>
                </p:oleObj>
              </mc:Choice>
              <mc:Fallback>
                <p:oleObj name="Equation" r:id="rId7" imgW="330120" imgH="2793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1752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3048000" y="3810000"/>
          <a:ext cx="533400" cy="457200"/>
        </p:xfrm>
        <a:graphic>
          <a:graphicData uri="http://schemas.openxmlformats.org/presentationml/2006/ole">
            <mc:AlternateContent xmlns:mc="http://schemas.openxmlformats.org/markup-compatibility/2006">
              <mc:Choice xmlns:v="urn:schemas-microsoft-com:vml" Requires="v">
                <p:oleObj spid="_x0000_s2181" name="Equation" r:id="rId9" imgW="330120" imgH="279360" progId="Equation.DSMT4">
                  <p:embed/>
                </p:oleObj>
              </mc:Choice>
              <mc:Fallback>
                <p:oleObj name="Equation" r:id="rId9" imgW="330120" imgH="2793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3810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33951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04800"/>
            <a:ext cx="8610600" cy="6400800"/>
          </a:xfrm>
        </p:spPr>
        <p:txBody>
          <a:bodyPr>
            <a:noAutofit/>
          </a:bodyPr>
          <a:lstStyle/>
          <a:p>
            <a:pPr algn="just"/>
            <a:r>
              <a:rPr lang="en-US" sz="2800" b="1" dirty="0" smtClean="0">
                <a:solidFill>
                  <a:schemeClr val="tx1"/>
                </a:solidFill>
                <a:latin typeface="Times New Roman" pitchFamily="18" charset="0"/>
                <a:cs typeface="Times New Roman" pitchFamily="18" charset="0"/>
              </a:rPr>
              <a:t>Definition:- </a:t>
            </a:r>
            <a:r>
              <a:rPr lang="en-US" sz="2800" dirty="0" smtClean="0">
                <a:solidFill>
                  <a:schemeClr val="tx1"/>
                </a:solidFill>
                <a:latin typeface="Times New Roman" pitchFamily="18" charset="0"/>
                <a:cs typeface="Times New Roman" pitchFamily="18" charset="0"/>
              </a:rPr>
              <a:t>Assume     be the observed frequency and            </a:t>
            </a:r>
          </a:p>
          <a:p>
            <a:pPr algn="just"/>
            <a:r>
              <a:rPr lang="en-US" sz="2800" dirty="0" smtClean="0">
                <a:solidFill>
                  <a:schemeClr val="tx1"/>
                </a:solidFill>
                <a:latin typeface="Times New Roman" pitchFamily="18" charset="0"/>
                <a:cs typeface="Times New Roman" pitchFamily="18" charset="0"/>
              </a:rPr>
              <a:t>        be the expected frequency of a class interval, then</a:t>
            </a:r>
          </a:p>
          <a:p>
            <a:pPr algn="just"/>
            <a:r>
              <a:rPr lang="en-US" sz="2800" dirty="0" smtClean="0">
                <a:solidFill>
                  <a:schemeClr val="tx1"/>
                </a:solidFill>
                <a:latin typeface="Times New Roman" pitchFamily="18" charset="0"/>
                <a:cs typeface="Times New Roman" pitchFamily="18" charset="0"/>
              </a:rPr>
              <a:t>         is defined by</a:t>
            </a:r>
          </a:p>
          <a:p>
            <a:pPr algn="just"/>
            <a:endParaRPr lang="en-US" sz="2800" dirty="0" smtClean="0">
              <a:solidFill>
                <a:schemeClr val="tx1"/>
              </a:solidFill>
              <a:latin typeface="Times New Roman" pitchFamily="18" charset="0"/>
              <a:cs typeface="Times New Roman" pitchFamily="18" charset="0"/>
            </a:endParaRPr>
          </a:p>
          <a:p>
            <a:pPr algn="just"/>
            <a:endParaRPr lang="en-US" sz="2800" dirty="0" smtClean="0">
              <a:solidFill>
                <a:schemeClr val="tx1"/>
              </a:solidFill>
              <a:latin typeface="Times New Roman" pitchFamily="18" charset="0"/>
              <a:cs typeface="Times New Roman" pitchFamily="18" charset="0"/>
            </a:endParaRPr>
          </a:p>
          <a:p>
            <a:pPr algn="just"/>
            <a:r>
              <a:rPr lang="en-US" sz="2800" b="1" dirty="0" smtClean="0">
                <a:solidFill>
                  <a:schemeClr val="tx1"/>
                </a:solidFill>
                <a:latin typeface="Times New Roman" pitchFamily="18" charset="0"/>
                <a:cs typeface="Times New Roman" pitchFamily="18" charset="0"/>
              </a:rPr>
              <a:t>Interpretation:-</a:t>
            </a:r>
          </a:p>
          <a:p>
            <a:pPr algn="just">
              <a:buFont typeface="Arial" pitchFamily="34" charset="0"/>
              <a:buChar char="•"/>
            </a:pPr>
            <a:r>
              <a:rPr lang="en-US" sz="2800" dirty="0" smtClean="0">
                <a:solidFill>
                  <a:schemeClr val="tx1"/>
                </a:solidFill>
                <a:latin typeface="Times New Roman" pitchFamily="18" charset="0"/>
                <a:cs typeface="Times New Roman" pitchFamily="18" charset="0"/>
              </a:rPr>
              <a:t> If calculated value of       is less than table value, the difference is not significant. In this situation we say the fit is good.</a:t>
            </a:r>
          </a:p>
          <a:p>
            <a:pPr algn="just">
              <a:buFont typeface="Arial" pitchFamily="34" charset="0"/>
              <a:buChar char="•"/>
            </a:pPr>
            <a:r>
              <a:rPr lang="en-US" sz="2800" dirty="0" smtClean="0">
                <a:solidFill>
                  <a:schemeClr val="tx1"/>
                </a:solidFill>
                <a:latin typeface="Times New Roman" pitchFamily="18" charset="0"/>
                <a:cs typeface="Times New Roman" pitchFamily="18" charset="0"/>
              </a:rPr>
              <a:t>  When calculated value of        is more than table value, the difference is significant. In this situation we say the fit is not good.   </a:t>
            </a:r>
          </a:p>
          <a:p>
            <a:pPr algn="just"/>
            <a:endParaRPr lang="en-US" sz="2800" dirty="0" smtClean="0">
              <a:solidFill>
                <a:schemeClr val="tx1"/>
              </a:solidFill>
              <a:latin typeface="Times New Roman" pitchFamily="18" charset="0"/>
              <a:cs typeface="Times New Roman" pitchFamily="18" charset="0"/>
            </a:endParaRPr>
          </a:p>
          <a:p>
            <a:pPr algn="just"/>
            <a:r>
              <a:rPr lang="en-US" sz="2800" dirty="0" smtClean="0">
                <a:solidFill>
                  <a:schemeClr val="tx1"/>
                </a:solidFill>
                <a:latin typeface="Times New Roman" pitchFamily="18" charset="0"/>
                <a:cs typeface="Times New Roman" pitchFamily="18" charset="0"/>
              </a:rPr>
              <a:t>         </a:t>
            </a:r>
          </a:p>
          <a:p>
            <a:pPr algn="just"/>
            <a:r>
              <a:rPr lang="en-US" sz="2800" dirty="0" smtClean="0">
                <a:solidFill>
                  <a:schemeClr val="tx1"/>
                </a:solidFill>
                <a:latin typeface="Times New Roman" pitchFamily="18" charset="0"/>
                <a:cs typeface="Times New Roman" pitchFamily="18" charset="0"/>
              </a:rPr>
              <a:t>          </a:t>
            </a:r>
            <a:endParaRPr lang="en-US" sz="2800" b="1" dirty="0">
              <a:solidFill>
                <a:schemeClr val="tx1"/>
              </a:solidFill>
              <a:latin typeface="Times New Roman" pitchFamily="18" charset="0"/>
              <a:cs typeface="Times New Roman" pitchFamily="18" charset="0"/>
            </a:endParaRPr>
          </a:p>
        </p:txBody>
      </p:sp>
      <p:graphicFrame>
        <p:nvGraphicFramePr>
          <p:cNvPr id="4" name="Object 3"/>
          <p:cNvGraphicFramePr>
            <a:graphicFrameLocks noChangeAspect="1"/>
          </p:cNvGraphicFramePr>
          <p:nvPr/>
        </p:nvGraphicFramePr>
        <p:xfrm>
          <a:off x="4394200" y="1905000"/>
          <a:ext cx="914400" cy="198438"/>
        </p:xfrm>
        <a:graphic>
          <a:graphicData uri="http://schemas.openxmlformats.org/presentationml/2006/ole">
            <mc:AlternateContent xmlns:mc="http://schemas.openxmlformats.org/markup-compatibility/2006">
              <mc:Choice xmlns:v="urn:schemas-microsoft-com:vml" Requires="v">
                <p:oleObj spid="_x0000_s3298" name="Equation" r:id="rId3" imgW="914400" imgH="198720" progId="Equation.DSMT4">
                  <p:embed/>
                </p:oleObj>
              </mc:Choice>
              <mc:Fallback>
                <p:oleObj name="Equation" r:id="rId3" imgW="914400" imgH="1987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4200" y="1905000"/>
                        <a:ext cx="914400" cy="198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276600" y="304800"/>
          <a:ext cx="457200" cy="457200"/>
        </p:xfrm>
        <a:graphic>
          <a:graphicData uri="http://schemas.openxmlformats.org/presentationml/2006/ole">
            <mc:AlternateContent xmlns:mc="http://schemas.openxmlformats.org/markup-compatibility/2006">
              <mc:Choice xmlns:v="urn:schemas-microsoft-com:vml" Requires="v">
                <p:oleObj spid="_x0000_s3299" name="Equation" r:id="rId5" imgW="164880" imgH="228600" progId="Equation.DSMT4">
                  <p:embed/>
                </p:oleObj>
              </mc:Choice>
              <mc:Fallback>
                <p:oleObj name="Equation" r:id="rId5" imgW="16488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04800"/>
                        <a:ext cx="457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4"/>
          <p:cNvGraphicFramePr>
            <a:graphicFrameLocks noChangeAspect="1"/>
          </p:cNvGraphicFramePr>
          <p:nvPr/>
        </p:nvGraphicFramePr>
        <p:xfrm>
          <a:off x="457200" y="838200"/>
          <a:ext cx="533400" cy="457200"/>
        </p:xfrm>
        <a:graphic>
          <a:graphicData uri="http://schemas.openxmlformats.org/presentationml/2006/ole">
            <mc:AlternateContent xmlns:mc="http://schemas.openxmlformats.org/markup-compatibility/2006">
              <mc:Choice xmlns:v="urn:schemas-microsoft-com:vml" Requires="v">
                <p:oleObj spid="_x0000_s3300" name="Equation" r:id="rId7" imgW="164880" imgH="228600" progId="Equation.DSMT4">
                  <p:embed/>
                </p:oleObj>
              </mc:Choice>
              <mc:Fallback>
                <p:oleObj name="Equation" r:id="rId7" imgW="1648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8382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3" name="Object 5"/>
          <p:cNvGraphicFramePr>
            <a:graphicFrameLocks noChangeAspect="1"/>
          </p:cNvGraphicFramePr>
          <p:nvPr/>
        </p:nvGraphicFramePr>
        <p:xfrm>
          <a:off x="533400" y="1371600"/>
          <a:ext cx="457200" cy="457200"/>
        </p:xfrm>
        <a:graphic>
          <a:graphicData uri="http://schemas.openxmlformats.org/presentationml/2006/ole">
            <mc:AlternateContent xmlns:mc="http://schemas.openxmlformats.org/markup-compatibility/2006">
              <mc:Choice xmlns:v="urn:schemas-microsoft-com:vml" Requires="v">
                <p:oleObj spid="_x0000_s3301" name="Equation" r:id="rId9" imgW="330120" imgH="279360" progId="Equation.DSMT4">
                  <p:embed/>
                </p:oleObj>
              </mc:Choice>
              <mc:Fallback>
                <p:oleObj name="Equation" r:id="rId9" imgW="330120" imgH="2793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13716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7"/>
          <p:cNvGraphicFramePr>
            <a:graphicFrameLocks noChangeAspect="1"/>
          </p:cNvGraphicFramePr>
          <p:nvPr/>
        </p:nvGraphicFramePr>
        <p:xfrm>
          <a:off x="2895600" y="1600200"/>
          <a:ext cx="2971800" cy="1219200"/>
        </p:xfrm>
        <a:graphic>
          <a:graphicData uri="http://schemas.openxmlformats.org/presentationml/2006/ole">
            <mc:AlternateContent xmlns:mc="http://schemas.openxmlformats.org/markup-compatibility/2006">
              <mc:Choice xmlns:v="urn:schemas-microsoft-com:vml" Requires="v">
                <p:oleObj spid="_x0000_s3302" name="Equation" r:id="rId11" imgW="1320480" imgH="558720" progId="Equation.DSMT4">
                  <p:embed/>
                </p:oleObj>
              </mc:Choice>
              <mc:Fallback>
                <p:oleObj name="Equation" r:id="rId11" imgW="1320480" imgH="55872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95600" y="1600200"/>
                        <a:ext cx="29718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5" name="Object 7"/>
          <p:cNvGraphicFramePr>
            <a:graphicFrameLocks noChangeAspect="1"/>
          </p:cNvGraphicFramePr>
          <p:nvPr/>
        </p:nvGraphicFramePr>
        <p:xfrm>
          <a:off x="3886200" y="3429000"/>
          <a:ext cx="609600" cy="533400"/>
        </p:xfrm>
        <a:graphic>
          <a:graphicData uri="http://schemas.openxmlformats.org/presentationml/2006/ole">
            <mc:AlternateContent xmlns:mc="http://schemas.openxmlformats.org/markup-compatibility/2006">
              <mc:Choice xmlns:v="urn:schemas-microsoft-com:vml" Requires="v">
                <p:oleObj spid="_x0000_s3303" name="Equation" r:id="rId13" imgW="330120" imgH="279360" progId="Equation.DSMT4">
                  <p:embed/>
                </p:oleObj>
              </mc:Choice>
              <mc:Fallback>
                <p:oleObj name="Equation" r:id="rId13" imgW="330120" imgH="2793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6200" y="3429000"/>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6" name="Object 8"/>
          <p:cNvGraphicFramePr>
            <a:graphicFrameLocks noChangeAspect="1"/>
          </p:cNvGraphicFramePr>
          <p:nvPr/>
        </p:nvGraphicFramePr>
        <p:xfrm>
          <a:off x="4495800" y="4800600"/>
          <a:ext cx="533400" cy="457200"/>
        </p:xfrm>
        <a:graphic>
          <a:graphicData uri="http://schemas.openxmlformats.org/presentationml/2006/ole">
            <mc:AlternateContent xmlns:mc="http://schemas.openxmlformats.org/markup-compatibility/2006">
              <mc:Choice xmlns:v="urn:schemas-microsoft-com:vml" Requires="v">
                <p:oleObj spid="_x0000_s3304" name="Equation" r:id="rId14" imgW="330120" imgH="279360" progId="Equation.DSMT4">
                  <p:embed/>
                </p:oleObj>
              </mc:Choice>
              <mc:Fallback>
                <p:oleObj name="Equation" r:id="rId14" imgW="330120" imgH="2793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48006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56001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381000"/>
            <a:ext cx="8534400" cy="6096000"/>
          </a:xfrm>
        </p:spPr>
        <p:txBody>
          <a:bodyPr>
            <a:normAutofit/>
          </a:bodyPr>
          <a:lstStyle/>
          <a:p>
            <a:pPr algn="just"/>
            <a:r>
              <a:rPr lang="en-US" sz="2800" b="1" dirty="0" smtClean="0">
                <a:solidFill>
                  <a:schemeClr val="tx1"/>
                </a:solidFill>
                <a:latin typeface="Times New Roman" pitchFamily="18" charset="0"/>
                <a:cs typeface="Times New Roman" pitchFamily="18" charset="0"/>
              </a:rPr>
              <a:t>Conditions of        :-</a:t>
            </a:r>
          </a:p>
          <a:p>
            <a:pPr marL="514350" indent="-514350" algn="just">
              <a:buAutoNum type="arabicPeriod"/>
            </a:pPr>
            <a:r>
              <a:rPr lang="en-US" sz="2800" dirty="0" smtClean="0">
                <a:solidFill>
                  <a:schemeClr val="tx1"/>
                </a:solidFill>
                <a:latin typeface="Times New Roman" pitchFamily="18" charset="0"/>
                <a:cs typeface="Times New Roman" pitchFamily="18" charset="0"/>
              </a:rPr>
              <a:t>Total frequencies should be greater than 50. If total frequencies (N) is small then        are not normally distributed.</a:t>
            </a:r>
          </a:p>
          <a:p>
            <a:pPr marL="514350" indent="-514350" algn="just">
              <a:buAutoNum type="arabicPeriod"/>
            </a:pPr>
            <a:r>
              <a:rPr lang="en-US" sz="2800" dirty="0" smtClean="0">
                <a:solidFill>
                  <a:schemeClr val="tx1"/>
                </a:solidFill>
                <a:latin typeface="Times New Roman" pitchFamily="18" charset="0"/>
                <a:cs typeface="Times New Roman" pitchFamily="18" charset="0"/>
              </a:rPr>
              <a:t>No theoretical (expected) freq. should be very small. We shall take no freq. less than 10 otherwise apply the grouping method.</a:t>
            </a:r>
          </a:p>
          <a:p>
            <a:pPr marL="514350" indent="-514350" algn="just">
              <a:buAutoNum type="arabicPeriod"/>
            </a:pPr>
            <a:r>
              <a:rPr lang="en-US" sz="2800" dirty="0" smtClean="0">
                <a:solidFill>
                  <a:schemeClr val="tx1"/>
                </a:solidFill>
                <a:latin typeface="Times New Roman" pitchFamily="18" charset="0"/>
                <a:cs typeface="Times New Roman" pitchFamily="18" charset="0"/>
              </a:rPr>
              <a:t>Sum of observed frequencies should be equal to sum of expected frequencies.</a:t>
            </a:r>
          </a:p>
          <a:p>
            <a:pPr marL="514350" indent="-514350" algn="just">
              <a:buAutoNum type="arabicPeriod"/>
            </a:pPr>
            <a:r>
              <a:rPr lang="en-US" sz="2800" dirty="0" smtClean="0">
                <a:solidFill>
                  <a:schemeClr val="tx1"/>
                </a:solidFill>
                <a:latin typeface="Times New Roman" pitchFamily="18" charset="0"/>
                <a:cs typeface="Times New Roman" pitchFamily="18" charset="0"/>
              </a:rPr>
              <a:t>Sample observations should be independent.</a:t>
            </a:r>
          </a:p>
          <a:p>
            <a:pPr algn="just"/>
            <a:endParaRPr lang="en-US" sz="2800" b="1" dirty="0">
              <a:solidFill>
                <a:schemeClr val="tx1"/>
              </a:solidFill>
              <a:latin typeface="Times New Roman" pitchFamily="18" charset="0"/>
              <a:cs typeface="Times New Roman" pitchFamily="18" charset="0"/>
            </a:endParaRPr>
          </a:p>
        </p:txBody>
      </p:sp>
      <p:graphicFrame>
        <p:nvGraphicFramePr>
          <p:cNvPr id="23554" name="Object 2"/>
          <p:cNvGraphicFramePr>
            <a:graphicFrameLocks noChangeAspect="1"/>
          </p:cNvGraphicFramePr>
          <p:nvPr/>
        </p:nvGraphicFramePr>
        <p:xfrm>
          <a:off x="2438400" y="381000"/>
          <a:ext cx="685800" cy="457200"/>
        </p:xfrm>
        <a:graphic>
          <a:graphicData uri="http://schemas.openxmlformats.org/presentationml/2006/ole">
            <mc:AlternateContent xmlns:mc="http://schemas.openxmlformats.org/markup-compatibility/2006">
              <mc:Choice xmlns:v="urn:schemas-microsoft-com:vml" Requires="v">
                <p:oleObj spid="_x0000_s4162" name="Equation" r:id="rId3" imgW="330120" imgH="279360" progId="Equation.DSMT4">
                  <p:embed/>
                </p:oleObj>
              </mc:Choice>
              <mc:Fallback>
                <p:oleObj name="Equation" r:id="rId3" imgW="330120" imgH="279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81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5" name="Object 3"/>
          <p:cNvGraphicFramePr>
            <a:graphicFrameLocks noChangeAspect="1"/>
          </p:cNvGraphicFramePr>
          <p:nvPr/>
        </p:nvGraphicFramePr>
        <p:xfrm>
          <a:off x="5486400" y="1371600"/>
          <a:ext cx="609600" cy="457200"/>
        </p:xfrm>
        <a:graphic>
          <a:graphicData uri="http://schemas.openxmlformats.org/presentationml/2006/ole">
            <mc:AlternateContent xmlns:mc="http://schemas.openxmlformats.org/markup-compatibility/2006">
              <mc:Choice xmlns:v="urn:schemas-microsoft-com:vml" Requires="v">
                <p:oleObj spid="_x0000_s4163" name="Equation" r:id="rId5" imgW="330120" imgH="279360" progId="Equation.DSMT4">
                  <p:embed/>
                </p:oleObj>
              </mc:Choice>
              <mc:Fallback>
                <p:oleObj name="Equation" r:id="rId5" imgW="330120" imgH="279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1371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584160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TotalTime>
  <Words>979</Words>
  <Application>Microsoft Office PowerPoint</Application>
  <PresentationFormat>On-screen Show (4:3)</PresentationFormat>
  <Paragraphs>271</Paragraphs>
  <Slides>20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6" baseType="lpstr">
      <vt:lpstr>Arial</vt:lpstr>
      <vt:lpstr>Calibri</vt:lpstr>
      <vt:lpstr>Cambria Math</vt:lpstr>
      <vt:lpstr>Times New Roman</vt:lpstr>
      <vt:lpstr>Office Theme</vt:lpstr>
      <vt:lpstr>Equation</vt:lpstr>
      <vt:lpstr>Unit -V</vt:lpstr>
      <vt:lpstr>Introduction</vt:lpstr>
      <vt:lpstr>χ^2 Defined</vt:lpstr>
      <vt:lpstr>PowerPoint Presentation</vt:lpstr>
      <vt:lpstr>PowerPoint Presentation</vt:lpstr>
      <vt:lpstr>PowerPoint Presentation</vt:lpstr>
      <vt:lpstr>Chi-square      Test </vt:lpstr>
      <vt:lpstr>PowerPoint Presentation</vt:lpstr>
      <vt:lpstr>PowerPoint Presentation</vt:lpstr>
      <vt:lpstr>Uses of χ^2- test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dc:title>
  <dc:creator>Lenovo</dc:creator>
  <cp:lastModifiedBy>Mamta Sharma</cp:lastModifiedBy>
  <cp:revision>32</cp:revision>
  <dcterms:created xsi:type="dcterms:W3CDTF">2006-08-16T00:00:00Z</dcterms:created>
  <dcterms:modified xsi:type="dcterms:W3CDTF">2024-11-30T10:23:01Z</dcterms:modified>
</cp:coreProperties>
</file>