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23"/>
  </p:notesMasterIdLst>
  <p:handoutMasterIdLst>
    <p:handoutMasterId r:id="rId24"/>
  </p:handoutMasterIdLst>
  <p:sldIdLst>
    <p:sldId id="325" r:id="rId5"/>
    <p:sldId id="341" r:id="rId6"/>
    <p:sldId id="342" r:id="rId7"/>
    <p:sldId id="343" r:id="rId8"/>
    <p:sldId id="357" r:id="rId9"/>
    <p:sldId id="344" r:id="rId10"/>
    <p:sldId id="345" r:id="rId11"/>
    <p:sldId id="347" r:id="rId12"/>
    <p:sldId id="348" r:id="rId13"/>
    <p:sldId id="349" r:id="rId14"/>
    <p:sldId id="350" r:id="rId15"/>
    <p:sldId id="351" r:id="rId16"/>
    <p:sldId id="352" r:id="rId17"/>
    <p:sldId id="353" r:id="rId18"/>
    <p:sldId id="358" r:id="rId19"/>
    <p:sldId id="354" r:id="rId20"/>
    <p:sldId id="355" r:id="rId21"/>
    <p:sldId id="35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5394" autoAdjust="0"/>
  </p:normalViewPr>
  <p:slideViewPr>
    <p:cSldViewPr snapToGrid="0">
      <p:cViewPr varScale="1">
        <p:scale>
          <a:sx n="69" d="100"/>
          <a:sy n="69" d="100"/>
        </p:scale>
        <p:origin x="-780" y="-90"/>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pPr/>
              <a:t>4/7/2025</a:t>
            </a:fld>
            <a:endParaRPr lang="en-US" dirty="0"/>
          </a:p>
        </p:txBody>
      </p:sp>
      <p:sp>
        <p:nvSpPr>
          <p:cNvPr id="4" name="Footer Placeholder 3">
            <a:extLst>
              <a:ext uri="{FF2B5EF4-FFF2-40B4-BE49-F238E27FC236}">
                <a16:creationId xmlns:a16="http://schemas.microsoft.com/office/drawing/2014/main" xmlns=""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pPr/>
              <a:t>‹#›</a:t>
            </a:fld>
            <a:endParaRPr lang="en-US" dirty="0"/>
          </a:p>
        </p:txBody>
      </p:sp>
    </p:spTree>
    <p:extLst>
      <p:ext uri="{BB962C8B-B14F-4D97-AF65-F5344CB8AC3E}">
        <p14:creationId xmlns:p14="http://schemas.microsoft.com/office/powerpoint/2010/main" xmlns=""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pPr/>
              <a:t>4/7/2025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pPr/>
              <a:t>‹#›</a:t>
            </a:fld>
            <a:endParaRPr lang="en-US" dirty="0"/>
          </a:p>
        </p:txBody>
      </p:sp>
    </p:spTree>
    <p:extLst>
      <p:ext uri="{BB962C8B-B14F-4D97-AF65-F5344CB8AC3E}">
        <p14:creationId xmlns:p14="http://schemas.microsoft.com/office/powerpoint/2010/main" xmlns=""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pPr/>
              <a:t>1</a:t>
            </a:fld>
            <a:endParaRPr lang="en-US" dirty="0"/>
          </a:p>
        </p:txBody>
      </p:sp>
    </p:spTree>
    <p:extLst>
      <p:ext uri="{BB962C8B-B14F-4D97-AF65-F5344CB8AC3E}">
        <p14:creationId xmlns:p14="http://schemas.microsoft.com/office/powerpoint/2010/main" xmlns="" val="64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xmlns=""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xmlns=""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xmlns=""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xmlns=""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xmlns=""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EF7D84AA-0BCE-9C85-4510-34EBAE061790}"/>
              </a:ext>
              <a:ext uri="{C183D7F6-B498-43B3-948B-1728B52AA6E4}">
                <adec:decorative xmlns:adec="http://schemas.microsoft.com/office/drawing/2017/decorative" xmlns=""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xmlns=""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xmlns=""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xmlns=""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xmlns="" id="{8A28D3FB-54EA-410D-A062-8F118E5D0CD7}"/>
              </a:ext>
              <a:ext uri="{C183D7F6-B498-43B3-948B-1728B52AA6E4}">
                <adec:decorative xmlns:adec="http://schemas.microsoft.com/office/drawing/2017/decorative" xmlns=""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6593477A-1279-4BCC-8257-14CC2361F898}"/>
              </a:ext>
              <a:ext uri="{C183D7F6-B498-43B3-948B-1728B52AA6E4}">
                <adec:decorative xmlns:adec="http://schemas.microsoft.com/office/drawing/2017/decorative" xmlns=""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xmlns="" id="{97F04C86-E215-DFBB-8302-70BCCDFC2DB8}"/>
              </a:ext>
              <a:ext uri="{C183D7F6-B498-43B3-948B-1728B52AA6E4}">
                <adec:decorative xmlns:adec="http://schemas.microsoft.com/office/drawing/2017/decorative" xmlns=""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F29577F-647F-5850-5636-6ED05B99595F}"/>
              </a:ext>
              <a:ext uri="{C183D7F6-B498-43B3-948B-1728B52AA6E4}">
                <adec:decorative xmlns:adec="http://schemas.microsoft.com/office/drawing/2017/decorative" xmlns=""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7CBFB4F-DC16-FC59-E9E7-B92910449EB8}"/>
              </a:ext>
              <a:ext uri="{C183D7F6-B498-43B3-948B-1728B52AA6E4}">
                <adec:decorative xmlns:adec="http://schemas.microsoft.com/office/drawing/2017/decorative" xmlns=""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A3690604-E7DB-AFA3-7E13-CAFF46FF50F6}"/>
              </a:ext>
              <a:ext uri="{C183D7F6-B498-43B3-948B-1728B52AA6E4}">
                <adec:decorative xmlns:adec="http://schemas.microsoft.com/office/drawing/2017/decorative" xmlns=""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E2874C2-BA39-4778-DC11-487CC4FCADC3}"/>
              </a:ext>
              <a:ext uri="{C183D7F6-B498-43B3-948B-1728B52AA6E4}">
                <adec:decorative xmlns:adec="http://schemas.microsoft.com/office/drawing/2017/decorative" xmlns=""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46D6334D-FB4A-4843-F2FB-1CAC50021C4D}"/>
              </a:ext>
              <a:ext uri="{C183D7F6-B498-43B3-948B-1728B52AA6E4}">
                <adec:decorative xmlns:adec="http://schemas.microsoft.com/office/drawing/2017/decorative" xmlns=""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xmlns=""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xmlns=""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xmlns="" val="3713768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xmlns="" id="{39415B1A-CA14-E219-0C7F-0B38B168475A}"/>
              </a:ext>
              <a:ext uri="{C183D7F6-B498-43B3-948B-1728B52AA6E4}">
                <adec:decorative xmlns:adec="http://schemas.microsoft.com/office/drawing/2017/decorative" xmlns=""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xmlns="" id="{92BA35BB-6689-91C0-7D75-944092B3CDB5}"/>
              </a:ext>
              <a:ext uri="{C183D7F6-B498-43B3-948B-1728B52AA6E4}">
                <adec:decorative xmlns:adec="http://schemas.microsoft.com/office/drawing/2017/decorative" xmlns=""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171949B5-8206-3159-8E9E-E95F2A9AA4EA}"/>
              </a:ext>
              <a:ext uri="{C183D7F6-B498-43B3-948B-1728B52AA6E4}">
                <adec:decorative xmlns:adec="http://schemas.microsoft.com/office/drawing/2017/decorative" xmlns=""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B997BFBC-DA17-6BEB-A937-333E9504DD6D}"/>
              </a:ext>
              <a:ext uri="{C183D7F6-B498-43B3-948B-1728B52AA6E4}">
                <adec:decorative xmlns:adec="http://schemas.microsoft.com/office/drawing/2017/decorative" xmlns=""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xmlns=""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xmlns="" id="{C073F905-5A3E-F9EB-B095-7A3A17C1ED33}"/>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xmlns="" val="966301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E77B93E-437F-D9D6-D3D1-6DE5F025A4CD}"/>
              </a:ext>
              <a:ext uri="{C183D7F6-B498-43B3-948B-1728B52AA6E4}">
                <adec:decorative xmlns:adec="http://schemas.microsoft.com/office/drawing/2017/decorative" xmlns=""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xmlns="" id="{B74AAE1C-171A-32A3-E6FD-75252CAB875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xmlns=""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xmlns=""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xmlns="" id="{0020D2A6-7700-487F-AC7E-A5A2C30DC1BF}"/>
              </a:ext>
              <a:ext uri="{C183D7F6-B498-43B3-948B-1728B52AA6E4}">
                <adec:decorative xmlns:adec="http://schemas.microsoft.com/office/drawing/2017/decorative" xmlns=""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FC30D6A-6415-42E1-89E9-EF806C3FE339}"/>
              </a:ext>
              <a:ext uri="{C183D7F6-B498-43B3-948B-1728B52AA6E4}">
                <adec:decorative xmlns:adec="http://schemas.microsoft.com/office/drawing/2017/decorative" xmlns=""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xmlns=""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xmlns="" id="{6940584B-2A03-52F7-B667-9CD1A2BD7857}"/>
              </a:ext>
              <a:ext uri="{C183D7F6-B498-43B3-948B-1728B52AA6E4}">
                <adec:decorative xmlns:adec="http://schemas.microsoft.com/office/drawing/2017/decorative" xmlns=""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A3C0872-DC48-53B1-8569-7A913D92D8D1}"/>
              </a:ext>
              <a:ext uri="{C183D7F6-B498-43B3-948B-1728B52AA6E4}">
                <adec:decorative xmlns:adec="http://schemas.microsoft.com/office/drawing/2017/decorative" xmlns=""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A635D700-0F05-E0E7-FB42-2FC890C26C08}"/>
              </a:ext>
              <a:ext uri="{C183D7F6-B498-43B3-948B-1728B52AA6E4}">
                <adec:decorative xmlns:adec="http://schemas.microsoft.com/office/drawing/2017/decorative" xmlns=""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5C00B3F-62BE-8535-5239-46279DF1B7E6}"/>
              </a:ext>
              <a:ext uri="{C183D7F6-B498-43B3-948B-1728B52AA6E4}">
                <adec:decorative xmlns:adec="http://schemas.microsoft.com/office/drawing/2017/decorative" xmlns=""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4454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B7AE2FB-B934-16AA-2537-04016B7F1AAB}"/>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Text Placeholder 14">
            <a:extLst>
              <a:ext uri="{FF2B5EF4-FFF2-40B4-BE49-F238E27FC236}">
                <a16:creationId xmlns:a16="http://schemas.microsoft.com/office/drawing/2014/main" xmlns="" id="{B5241927-0828-2C0E-290E-E82A357BC83F}"/>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sp>
        <p:nvSpPr>
          <p:cNvPr id="2" name="Picture Placeholder 13">
            <a:extLst>
              <a:ext uri="{FF2B5EF4-FFF2-40B4-BE49-F238E27FC236}">
                <a16:creationId xmlns:a16="http://schemas.microsoft.com/office/drawing/2014/main" xmlns=""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
        <p:nvSpPr>
          <p:cNvPr id="6" name="Rectangle 5">
            <a:extLst>
              <a:ext uri="{FF2B5EF4-FFF2-40B4-BE49-F238E27FC236}">
                <a16:creationId xmlns:a16="http://schemas.microsoft.com/office/drawing/2014/main" xmlns="" id="{EA4F6DF6-2D97-1E21-15A5-D0E9397E2F2A}"/>
              </a:ext>
              <a:ext uri="{C183D7F6-B498-43B3-948B-1728B52AA6E4}">
                <adec:decorative xmlns:adec="http://schemas.microsoft.com/office/drawing/2017/decorative" xmlns=""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xmlns="" val="331406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8B6FBD3-8FFB-2E51-CAC4-CFB7B5AFBB37}"/>
              </a:ext>
              <a:ext uri="{C183D7F6-B498-43B3-948B-1728B52AA6E4}">
                <adec:decorative xmlns:adec="http://schemas.microsoft.com/office/drawing/2017/decorative" xmlns="" val="1"/>
              </a:ext>
            </a:extLst>
          </p:cNvPr>
          <p:cNvSpPr/>
          <p:nvPr userDrawn="1"/>
        </p:nvSpPr>
        <p:spPr>
          <a:xfrm rot="10800000">
            <a:off x="11491640" y="0"/>
            <a:ext cx="708823" cy="713232"/>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xmlns="" id="{472F9955-0460-4A20-8FC6-300595560010}"/>
              </a:ext>
            </a:extLst>
          </p:cNvPr>
          <p:cNvSpPr>
            <a:spLocks noGrp="1"/>
          </p:cNvSpPr>
          <p:nvPr>
            <p:ph type="title" hasCustomPrompt="1"/>
          </p:nvPr>
        </p:nvSpPr>
        <p:spPr>
          <a:xfrm>
            <a:off x="422178" y="365125"/>
            <a:ext cx="10660350" cy="1325563"/>
          </a:xfrm>
        </p:spPr>
        <p:txBody>
          <a:bodyPr>
            <a:normAutofit/>
          </a:bodyPr>
          <a:lstStyle>
            <a:lvl1pPr>
              <a:defRPr sz="4400"/>
            </a:lvl1pPr>
          </a:lstStyle>
          <a:p>
            <a:r>
              <a:rPr lang="en-US" dirty="0"/>
              <a:t>Click to add title</a:t>
            </a:r>
          </a:p>
        </p:txBody>
      </p:sp>
      <p:sp>
        <p:nvSpPr>
          <p:cNvPr id="4" name="Content Placeholder 3">
            <a:extLst>
              <a:ext uri="{FF2B5EF4-FFF2-40B4-BE49-F238E27FC236}">
                <a16:creationId xmlns:a16="http://schemas.microsoft.com/office/drawing/2014/main" xmlns="" id="{F9717496-E470-4CF6-884C-F07390A4688A}"/>
              </a:ext>
            </a:extLst>
          </p:cNvPr>
          <p:cNvSpPr>
            <a:spLocks noGrp="1"/>
          </p:cNvSpPr>
          <p:nvPr>
            <p:ph sz="half" idx="2" hasCustomPrompt="1"/>
          </p:nvPr>
        </p:nvSpPr>
        <p:spPr>
          <a:xfrm>
            <a:off x="422178" y="2198914"/>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xmlns=""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xmlns="" id="{493561D3-90F6-AD82-BCFE-90F9427D867B}"/>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xmlns="" id="{932F9B33-3FA7-526F-7B45-342EB64A1CDB}"/>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a:t>
            </a:fld>
            <a:endParaRPr lang="en-US" dirty="0"/>
          </a:p>
        </p:txBody>
      </p:sp>
      <p:sp>
        <p:nvSpPr>
          <p:cNvPr id="3" name="Content Placeholder 3">
            <a:extLst>
              <a:ext uri="{FF2B5EF4-FFF2-40B4-BE49-F238E27FC236}">
                <a16:creationId xmlns:a16="http://schemas.microsoft.com/office/drawing/2014/main" xmlns="" id="{E620B83B-1673-865A-1958-873C4765EFA0}"/>
              </a:ext>
            </a:extLst>
          </p:cNvPr>
          <p:cNvSpPr>
            <a:spLocks noGrp="1"/>
          </p:cNvSpPr>
          <p:nvPr>
            <p:ph sz="half" idx="13" hasCustomPrompt="1"/>
          </p:nvPr>
        </p:nvSpPr>
        <p:spPr>
          <a:xfrm>
            <a:off x="5924741" y="2198913"/>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438902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wo Content 2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F9955-0460-4A20-8FC6-300595560010}"/>
              </a:ext>
            </a:extLst>
          </p:cNvPr>
          <p:cNvSpPr>
            <a:spLocks noGrp="1"/>
          </p:cNvSpPr>
          <p:nvPr>
            <p:ph type="title" hasCustomPrompt="1"/>
          </p:nvPr>
        </p:nvSpPr>
        <p:spPr>
          <a:xfrm>
            <a:off x="420624" y="365125"/>
            <a:ext cx="10654936" cy="1325563"/>
          </a:xfrm>
        </p:spPr>
        <p:txBody>
          <a:bodyPr>
            <a:normAutofit/>
          </a:bodyPr>
          <a:lstStyle>
            <a:lvl1pPr>
              <a:defRPr sz="4400"/>
            </a:lvl1pPr>
          </a:lstStyle>
          <a:p>
            <a:r>
              <a:rPr lang="en-US" sz="4400" dirty="0"/>
              <a:t>Click to add title </a:t>
            </a:r>
            <a:endParaRPr lang="en-US" dirty="0"/>
          </a:p>
        </p:txBody>
      </p:sp>
      <p:sp>
        <p:nvSpPr>
          <p:cNvPr id="6" name="Content Placeholder 5">
            <a:extLst>
              <a:ext uri="{FF2B5EF4-FFF2-40B4-BE49-F238E27FC236}">
                <a16:creationId xmlns:a16="http://schemas.microsoft.com/office/drawing/2014/main" xmlns="" id="{93F255FA-A04D-49F2-8DB4-3CC082D0DBC8}"/>
              </a:ext>
            </a:extLst>
          </p:cNvPr>
          <p:cNvSpPr>
            <a:spLocks noGrp="1"/>
          </p:cNvSpPr>
          <p:nvPr>
            <p:ph sz="quarter" idx="4" hasCustomPrompt="1"/>
          </p:nvPr>
        </p:nvSpPr>
        <p:spPr>
          <a:xfrm>
            <a:off x="7105342" y="2198914"/>
            <a:ext cx="3970218" cy="3445987"/>
          </a:xfrm>
        </p:spPr>
        <p:txBody>
          <a:bodyPr>
            <a:normAutofit/>
          </a:bodyPr>
          <a:lstStyle>
            <a:lvl1pPr>
              <a:defRPr sz="1800"/>
            </a:lvl1pPr>
            <a:lvl2pPr>
              <a:defRPr sz="1800"/>
            </a:lvl2pPr>
            <a:lvl3pPr>
              <a:defRPr sz="1400"/>
            </a:lvl3pPr>
            <a:lvl4pPr>
              <a:defRPr sz="1200"/>
            </a:lvl4pPr>
            <a:lvl5pPr>
              <a:defRPr sz="11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xmlns="" id="{B845EA08-ECD8-E8B5-40BF-E899F315098D}"/>
              </a:ext>
            </a:extLst>
          </p:cNvPr>
          <p:cNvSpPr>
            <a:spLocks noGrp="1"/>
          </p:cNvSpPr>
          <p:nvPr>
            <p:ph type="sldNum" sz="quarter" idx="1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
        <p:nvSpPr>
          <p:cNvPr id="12" name="Rectangle 11">
            <a:extLst>
              <a:ext uri="{FF2B5EF4-FFF2-40B4-BE49-F238E27FC236}">
                <a16:creationId xmlns:a16="http://schemas.microsoft.com/office/drawing/2014/main" xmlns="" id="{100C4E27-95CA-78A5-BD7A-6109D75C8AE0}"/>
              </a:ext>
              <a:ext uri="{C183D7F6-B498-43B3-948B-1728B52AA6E4}">
                <adec:decorative xmlns:adec="http://schemas.microsoft.com/office/drawing/2017/decorative" xmlns=""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 name="Content Placeholder 3">
            <a:extLst>
              <a:ext uri="{FF2B5EF4-FFF2-40B4-BE49-F238E27FC236}">
                <a16:creationId xmlns:a16="http://schemas.microsoft.com/office/drawing/2014/main" xmlns="" id="{8AE4F7BC-B724-2456-4104-1C5E254EEF37}"/>
              </a:ext>
            </a:extLst>
          </p:cNvPr>
          <p:cNvSpPr>
            <a:spLocks noGrp="1"/>
          </p:cNvSpPr>
          <p:nvPr>
            <p:ph sz="half" idx="15" hasCustomPrompt="1"/>
          </p:nvPr>
        </p:nvSpPr>
        <p:spPr>
          <a:xfrm>
            <a:off x="422178" y="2198914"/>
            <a:ext cx="6487908"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213228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4408E76-0AE4-495F-87FB-5DD280A91DCB}"/>
              </a:ext>
              <a:ext uri="{C183D7F6-B498-43B3-948B-1728B52AA6E4}">
                <adec:decorative xmlns:adec="http://schemas.microsoft.com/office/drawing/2017/decorative" xmlns="" val="1"/>
              </a:ext>
            </a:extLst>
          </p:cNvPr>
          <p:cNvSpPr/>
          <p:nvPr userDrawn="1"/>
        </p:nvSpPr>
        <p:spPr>
          <a:xfrm rot="10800000">
            <a:off x="11491640" y="5610"/>
            <a:ext cx="708823" cy="713232"/>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 name="Title 2">
            <a:extLst>
              <a:ext uri="{FF2B5EF4-FFF2-40B4-BE49-F238E27FC236}">
                <a16:creationId xmlns:a16="http://schemas.microsoft.com/office/drawing/2014/main" xmlns="" id="{99F130D9-40F7-D817-3F42-72C9D585799A}"/>
              </a:ext>
            </a:extLst>
          </p:cNvPr>
          <p:cNvSpPr>
            <a:spLocks noGrp="1"/>
          </p:cNvSpPr>
          <p:nvPr>
            <p:ph type="title" hasCustomPrompt="1"/>
          </p:nvPr>
        </p:nvSpPr>
        <p:spPr>
          <a:xfrm>
            <a:off x="393843" y="667582"/>
            <a:ext cx="5102717" cy="2482018"/>
          </a:xfrm>
        </p:spPr>
        <p:txBody>
          <a:bodyPr anchor="t" anchorCtr="0">
            <a:noAutofit/>
          </a:bodyPr>
          <a:lstStyle>
            <a:lvl1pPr>
              <a:defRPr sz="4400"/>
            </a:lvl1pPr>
          </a:lstStyle>
          <a:p>
            <a:r>
              <a:rPr lang="en-US" sz="4400" dirty="0"/>
              <a:t>Click to add title </a:t>
            </a:r>
            <a:endParaRPr lang="en-US" dirty="0"/>
          </a:p>
        </p:txBody>
      </p:sp>
      <p:sp>
        <p:nvSpPr>
          <p:cNvPr id="8" name="Content Placeholder 7">
            <a:extLst>
              <a:ext uri="{FF2B5EF4-FFF2-40B4-BE49-F238E27FC236}">
                <a16:creationId xmlns:a16="http://schemas.microsoft.com/office/drawing/2014/main" xmlns="" id="{488A7439-0E5E-18D2-A4C7-D377032ED256}"/>
              </a:ext>
            </a:extLst>
          </p:cNvPr>
          <p:cNvSpPr>
            <a:spLocks noGrp="1"/>
          </p:cNvSpPr>
          <p:nvPr>
            <p:ph sz="quarter" idx="15" hasCustomPrompt="1"/>
          </p:nvPr>
        </p:nvSpPr>
        <p:spPr>
          <a:xfrm>
            <a:off x="5668964" y="667582"/>
            <a:ext cx="5827220" cy="2482018"/>
          </a:xfrm>
        </p:spPr>
        <p:txBody>
          <a:bodyPr tIns="91440">
            <a:normAutofit/>
          </a:bodyPr>
          <a:lstStyle>
            <a:lvl1pPr marL="0" indent="0">
              <a:buNone/>
              <a:defRPr sz="18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xmlns="" id="{D3471630-9EC8-4C68-B4D8-D98C242DBE0F}"/>
              </a:ext>
            </a:extLst>
          </p:cNvPr>
          <p:cNvSpPr>
            <a:spLocks noGrp="1"/>
          </p:cNvSpPr>
          <p:nvPr>
            <p:ph type="pic" sz="quarter" idx="13"/>
          </p:nvPr>
        </p:nvSpPr>
        <p:spPr>
          <a:xfrm>
            <a:off x="393843" y="3362959"/>
            <a:ext cx="11102339" cy="2827459"/>
          </a:xfrm>
          <a:solidFill>
            <a:schemeClr val="accent3"/>
          </a:solidFill>
        </p:spPr>
        <p:txBody>
          <a:bodyPr>
            <a:normAutofit/>
          </a:bodyPr>
          <a:lstStyle>
            <a:lvl1pPr marL="0" indent="0" algn="ctr">
              <a:buNone/>
              <a:defRPr sz="1800"/>
            </a:lvl1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xmlns="" id="{3FB3B490-399A-EF1F-9626-CCCE0F5FF317}"/>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23151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xmlns=""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xmlns=""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xmlns=""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267612729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AF4BC-D1E9-40F0-A26B-9EA9B6B69755}"/>
              </a:ext>
            </a:extLst>
          </p:cNvPr>
          <p:cNvSpPr>
            <a:spLocks noGrp="1"/>
          </p:cNvSpPr>
          <p:nvPr>
            <p:ph type="title" hasCustomPrompt="1"/>
          </p:nvPr>
        </p:nvSpPr>
        <p:spPr>
          <a:xfrm>
            <a:off x="420623" y="365760"/>
            <a:ext cx="11067089" cy="1325880"/>
          </a:xfrm>
        </p:spPr>
        <p:txBody>
          <a:bodyPr anchor="ctr">
            <a:normAutofit/>
          </a:bodyPr>
          <a:lstStyle>
            <a:lvl1pPr>
              <a:lnSpc>
                <a:spcPts val="2800"/>
              </a:lnSpc>
              <a:spcBef>
                <a:spcPts val="1000"/>
              </a:spcBef>
              <a:defRPr sz="4400" b="0" i="0"/>
            </a:lvl1pPr>
          </a:lstStyle>
          <a:p>
            <a:r>
              <a:rPr lang="en-US" sz="4400" dirty="0"/>
              <a:t>Click to add title </a:t>
            </a:r>
            <a:endParaRPr lang="en-US" dirty="0"/>
          </a:p>
        </p:txBody>
      </p:sp>
      <p:sp>
        <p:nvSpPr>
          <p:cNvPr id="14" name="Rectangle 13">
            <a:extLst>
              <a:ext uri="{FF2B5EF4-FFF2-40B4-BE49-F238E27FC236}">
                <a16:creationId xmlns:a16="http://schemas.microsoft.com/office/drawing/2014/main" xmlns="" id="{CA6BF945-F985-4A89-9868-A82E90E1054D}"/>
              </a:ext>
              <a:ext uri="{C183D7F6-B498-43B3-948B-1728B52AA6E4}">
                <adec:decorative xmlns:adec="http://schemas.microsoft.com/office/drawing/2017/decorative" xmlns=""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8" name="Text Placeholder 7">
            <a:extLst>
              <a:ext uri="{FF2B5EF4-FFF2-40B4-BE49-F238E27FC236}">
                <a16:creationId xmlns:a16="http://schemas.microsoft.com/office/drawing/2014/main" xmlns="" id="{8A7B33CF-0773-56F3-9F3B-1619AA66673B}"/>
              </a:ext>
            </a:extLst>
          </p:cNvPr>
          <p:cNvSpPr>
            <a:spLocks noGrp="1"/>
          </p:cNvSpPr>
          <p:nvPr>
            <p:ph type="body" sz="quarter" idx="11" hasCustomPrompt="1"/>
          </p:nvPr>
        </p:nvSpPr>
        <p:spPr>
          <a:xfrm>
            <a:off x="420624" y="2189377"/>
            <a:ext cx="3568990" cy="3517679"/>
          </a:xfrm>
        </p:spPr>
        <p:txBody>
          <a:bodyPr tIns="0" bIns="0">
            <a:normAutofit/>
          </a:bodyPr>
          <a:lstStyle>
            <a:lvl1pPr>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able Placeholder 3">
            <a:extLst>
              <a:ext uri="{FF2B5EF4-FFF2-40B4-BE49-F238E27FC236}">
                <a16:creationId xmlns:a16="http://schemas.microsoft.com/office/drawing/2014/main" xmlns="" id="{EB4A43A1-5A81-D0D1-BD71-0485EDDD4CC8}"/>
              </a:ext>
            </a:extLst>
          </p:cNvPr>
          <p:cNvSpPr>
            <a:spLocks noGrp="1"/>
          </p:cNvSpPr>
          <p:nvPr>
            <p:ph type="tbl" sz="quarter" idx="10"/>
          </p:nvPr>
        </p:nvSpPr>
        <p:spPr>
          <a:xfrm>
            <a:off x="4501469" y="2189377"/>
            <a:ext cx="6565769" cy="3517686"/>
          </a:xfrm>
        </p:spPr>
        <p:txBody>
          <a:bodyPr/>
          <a:lstStyle>
            <a:lvl1pPr>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xmlns="" id="{E6A39699-E09B-80CC-75A3-1A20865ABB68}"/>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3805481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F9955-0460-4A20-8FC6-300595560010}"/>
              </a:ext>
            </a:extLst>
          </p:cNvPr>
          <p:cNvSpPr>
            <a:spLocks noGrp="1"/>
          </p:cNvSpPr>
          <p:nvPr>
            <p:ph type="title" hasCustomPrompt="1"/>
          </p:nvPr>
        </p:nvSpPr>
        <p:spPr>
          <a:xfrm>
            <a:off x="420624" y="365125"/>
            <a:ext cx="10654936" cy="1325563"/>
          </a:xfrm>
        </p:spPr>
        <p:txBody>
          <a:bodyPr>
            <a:normAutofit/>
          </a:bodyPr>
          <a:lstStyle>
            <a:lvl1pPr>
              <a:defRPr sz="4400"/>
            </a:lvl1pPr>
          </a:lstStyle>
          <a:p>
            <a:r>
              <a:rPr lang="en-US" sz="4400" dirty="0"/>
              <a:t>Click to add title </a:t>
            </a:r>
            <a:endParaRPr lang="en-US" dirty="0"/>
          </a:p>
        </p:txBody>
      </p:sp>
      <p:sp>
        <p:nvSpPr>
          <p:cNvPr id="6" name="Content Placeholder 5">
            <a:extLst>
              <a:ext uri="{FF2B5EF4-FFF2-40B4-BE49-F238E27FC236}">
                <a16:creationId xmlns:a16="http://schemas.microsoft.com/office/drawing/2014/main" xmlns="" id="{93F255FA-A04D-49F2-8DB4-3CC082D0DBC8}"/>
              </a:ext>
            </a:extLst>
          </p:cNvPr>
          <p:cNvSpPr>
            <a:spLocks noGrp="1"/>
          </p:cNvSpPr>
          <p:nvPr>
            <p:ph sz="quarter" idx="4" hasCustomPrompt="1"/>
          </p:nvPr>
        </p:nvSpPr>
        <p:spPr>
          <a:xfrm>
            <a:off x="413657" y="2198914"/>
            <a:ext cx="3970218" cy="3445987"/>
          </a:xfrm>
        </p:spPr>
        <p:txBody>
          <a:bodyPr>
            <a:normAutofit/>
          </a:bodyPr>
          <a:lstStyle>
            <a:lvl1pPr>
              <a:defRPr sz="1800"/>
            </a:lvl1pPr>
            <a:lvl2pPr>
              <a:defRPr sz="1800"/>
            </a:lvl2pPr>
            <a:lvl3pPr>
              <a:defRPr sz="1400"/>
            </a:lvl3pPr>
            <a:lvl4pPr>
              <a:defRPr sz="1200"/>
            </a:lvl4pPr>
            <a:lvl5pPr>
              <a:defRPr sz="11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F9717496-E470-4CF6-884C-F07390A4688A}"/>
              </a:ext>
            </a:extLst>
          </p:cNvPr>
          <p:cNvSpPr>
            <a:spLocks noGrp="1"/>
          </p:cNvSpPr>
          <p:nvPr>
            <p:ph sz="half" idx="2" hasCustomPrompt="1"/>
          </p:nvPr>
        </p:nvSpPr>
        <p:spPr>
          <a:xfrm>
            <a:off x="4921213" y="2198914"/>
            <a:ext cx="6154347" cy="3445987"/>
          </a:xfrm>
        </p:spPr>
        <p:txBody>
          <a:bodyPr>
            <a:normAutofit/>
          </a:bodyPr>
          <a:lstStyle>
            <a:lvl1pPr marL="0" indent="0">
              <a:buNone/>
              <a:defRPr sz="1800"/>
            </a:lvl1pPr>
            <a:lvl2pPr>
              <a:defRPr sz="1800"/>
            </a:lvl2pPr>
            <a:lvl3pPr>
              <a:defRPr sz="1400"/>
            </a:lvl3pPr>
            <a:lvl4pPr>
              <a:defRPr sz="1200"/>
            </a:lvl4pPr>
            <a:lvl5pPr>
              <a:defRPr sz="11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xmlns="" id="{A53A46AB-E26C-4F66-A0B8-4CDBD5F4011C}"/>
              </a:ext>
              <a:ext uri="{C183D7F6-B498-43B3-948B-1728B52AA6E4}">
                <adec:decorative xmlns:adec="http://schemas.microsoft.com/office/drawing/2017/decorative" xmlns="" val="1"/>
              </a:ext>
            </a:extLst>
          </p:cNvPr>
          <p:cNvSpPr/>
          <p:nvPr userDrawn="1"/>
        </p:nvSpPr>
        <p:spPr>
          <a:xfrm rot="10800000">
            <a:off x="11494040" y="4282928"/>
            <a:ext cx="699477" cy="1898809"/>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Slide Number Placeholder 5">
            <a:extLst>
              <a:ext uri="{FF2B5EF4-FFF2-40B4-BE49-F238E27FC236}">
                <a16:creationId xmlns:a16="http://schemas.microsoft.com/office/drawing/2014/main" xmlns="" id="{B845EA08-ECD8-E8B5-40BF-E899F315098D}"/>
              </a:ext>
            </a:extLst>
          </p:cNvPr>
          <p:cNvSpPr>
            <a:spLocks noGrp="1"/>
          </p:cNvSpPr>
          <p:nvPr>
            <p:ph type="sldNum" sz="quarter" idx="1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823168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14413-82C1-4EBC-8C6B-BC5F842D13A2}"/>
              </a:ext>
            </a:extLst>
          </p:cNvPr>
          <p:cNvSpPr>
            <a:spLocks noGrp="1"/>
          </p:cNvSpPr>
          <p:nvPr>
            <p:ph type="title" hasCustomPrompt="1"/>
          </p:nvPr>
        </p:nvSpPr>
        <p:spPr>
          <a:xfrm>
            <a:off x="420624" y="365125"/>
            <a:ext cx="10661904" cy="1325563"/>
          </a:xfrm>
        </p:spPr>
        <p:txBody>
          <a:bodyPr>
            <a:normAutofit/>
          </a:bodyPr>
          <a:lstStyle>
            <a:lvl1pPr>
              <a:lnSpc>
                <a:spcPct val="90000"/>
              </a:lnSpc>
              <a:defRPr sz="4400"/>
            </a:lvl1pPr>
          </a:lstStyle>
          <a:p>
            <a:r>
              <a:rPr lang="en-US" dirty="0"/>
              <a:t>Click to add title</a:t>
            </a:r>
          </a:p>
        </p:txBody>
      </p:sp>
      <p:sp>
        <p:nvSpPr>
          <p:cNvPr id="11" name="Date Placeholder 10">
            <a:extLst>
              <a:ext uri="{FF2B5EF4-FFF2-40B4-BE49-F238E27FC236}">
                <a16:creationId xmlns:a16="http://schemas.microsoft.com/office/drawing/2014/main" xmlns=""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xmlns=""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xmlns=""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5" name="Table Placeholder 4">
            <a:extLst>
              <a:ext uri="{FF2B5EF4-FFF2-40B4-BE49-F238E27FC236}">
                <a16:creationId xmlns:a16="http://schemas.microsoft.com/office/drawing/2014/main" xmlns="" id="{402F1FD3-6A03-65D9-EE3B-3A0AE0FD8D8F}"/>
              </a:ext>
            </a:extLst>
          </p:cNvPr>
          <p:cNvSpPr>
            <a:spLocks noGrp="1"/>
          </p:cNvSpPr>
          <p:nvPr>
            <p:ph type="tbl" sz="quarter" idx="13"/>
          </p:nvPr>
        </p:nvSpPr>
        <p:spPr>
          <a:xfrm>
            <a:off x="420688" y="2189377"/>
            <a:ext cx="10661840" cy="3490925"/>
          </a:xfrm>
        </p:spPr>
        <p:txBody>
          <a:bodyPr/>
          <a:lstStyle>
            <a:lvl1pPr>
              <a:defRPr/>
            </a:lvl1pPr>
          </a:lstStyle>
          <a:p>
            <a:r>
              <a:rPr lang="en-US"/>
              <a:t>Click icon to add table</a:t>
            </a:r>
            <a:endParaRPr lang="en-US" dirty="0"/>
          </a:p>
        </p:txBody>
      </p:sp>
    </p:spTree>
    <p:extLst>
      <p:ext uri="{BB962C8B-B14F-4D97-AF65-F5344CB8AC3E}">
        <p14:creationId xmlns:p14="http://schemas.microsoft.com/office/powerpoint/2010/main" xmlns="" val="33797780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xmlns=""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xmlns="" id="{505C0C26-4C66-47DC-B079-5B94C22F15BD}"/>
              </a:ext>
              <a:ext uri="{C183D7F6-B498-43B3-948B-1728B52AA6E4}">
                <adec:decorative xmlns:adec="http://schemas.microsoft.com/office/drawing/2017/decorative" xmlns=""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07E30B1-7066-9D31-7A11-7B81B65DD8BA}"/>
              </a:ext>
              <a:ext uri="{C183D7F6-B498-43B3-948B-1728B52AA6E4}">
                <adec:decorative xmlns:adec="http://schemas.microsoft.com/office/drawing/2017/decorative" xmlns=""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xmlns="" id="{910336ED-3DCB-4524-8A3F-9FBBD0B18E87}"/>
              </a:ext>
              <a:ext uri="{C183D7F6-B498-43B3-948B-1728B52AA6E4}">
                <adec:decorative xmlns:adec="http://schemas.microsoft.com/office/drawing/2017/decorative" xmlns=""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815F86B-1A6A-ECD5-F63A-4280BADEF7C2}"/>
              </a:ext>
              <a:ext uri="{C183D7F6-B498-43B3-948B-1728B52AA6E4}">
                <adec:decorative xmlns:adec="http://schemas.microsoft.com/office/drawing/2017/decorative" xmlns=""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7B5534F0-444E-1FA5-FC8F-F04505FC0F29}"/>
              </a:ext>
              <a:ext uri="{C183D7F6-B498-43B3-948B-1728B52AA6E4}">
                <adec:decorative xmlns:adec="http://schemas.microsoft.com/office/drawing/2017/decorative" xmlns=""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5119972F-DA18-8749-FF59-A83CA1E1F4A3}"/>
              </a:ext>
              <a:ext uri="{C183D7F6-B498-43B3-948B-1728B52AA6E4}">
                <adec:decorative xmlns:adec="http://schemas.microsoft.com/office/drawing/2017/decorative" xmlns=""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xmlns=""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xmlns="" id="{BE88F6AB-6890-F7DE-7C01-CE237F778605}"/>
              </a:ext>
              <a:ext uri="{C183D7F6-B498-43B3-948B-1728B52AA6E4}">
                <adec:decorative xmlns:adec="http://schemas.microsoft.com/office/drawing/2017/decorative" xmlns=""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5F6575E3-45E3-206E-9037-D8FD562B722A}"/>
              </a:ext>
              <a:ext uri="{C183D7F6-B498-43B3-948B-1728B52AA6E4}">
                <adec:decorative xmlns:adec="http://schemas.microsoft.com/office/drawing/2017/decorative" xmlns=""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BE4BC31-600E-ECD3-1E7F-FE4F6F720A6A}"/>
              </a:ext>
              <a:ext uri="{C183D7F6-B498-43B3-948B-1728B52AA6E4}">
                <adec:decorative xmlns:adec="http://schemas.microsoft.com/office/drawing/2017/decorative" xmlns=""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xmlns=""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xmlns=""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xmlns="" val="374670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xmlns=""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xmlns=""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xmlns=""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xmlns=""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xmlns=""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xmlns=""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xmlns=""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xmlns=""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xmlns=""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xmlns=""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xmlns=""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xmlns=""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xmlns=""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xmlns=""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xmlns=""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xmlns=""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xmlns=""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xmlns=""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xmlns=""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xmlns=""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xmlns=""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xmlns=""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xmlns=""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02107B0-826E-4E2E-390A-A0CBF1F860F6}"/>
              </a:ext>
            </a:extLst>
          </p:cNvPr>
          <p:cNvSpPr>
            <a:spLocks noGrp="1"/>
          </p:cNvSpPr>
          <p:nvPr>
            <p:ph type="title"/>
          </p:nvPr>
        </p:nvSpPr>
        <p:spPr>
          <a:xfrm>
            <a:off x="816078" y="786581"/>
            <a:ext cx="10677832" cy="5319251"/>
          </a:xfrm>
        </p:spPr>
        <p:txBody>
          <a:bodyPr/>
          <a:lstStyle/>
          <a:p>
            <a:pPr algn="l"/>
            <a:r>
              <a:rPr lang="en-US" sz="8000" b="1" dirty="0"/>
              <a:t>HOTEL </a:t>
            </a:r>
            <a:br>
              <a:rPr lang="en-US" sz="8000" b="1" dirty="0"/>
            </a:br>
            <a:r>
              <a:rPr lang="en-US" sz="8000" b="1" dirty="0"/>
              <a:t>MANAGEMENT </a:t>
            </a:r>
            <a:br>
              <a:rPr lang="en-US" sz="8000" b="1" dirty="0"/>
            </a:br>
            <a:r>
              <a:rPr lang="en-US" sz="8000" b="1" dirty="0"/>
              <a:t>SYSTEM </a:t>
            </a:r>
            <a:br>
              <a:rPr lang="en-US" sz="8000" b="1" dirty="0"/>
            </a:br>
            <a:r>
              <a:rPr lang="en-US" sz="2000" b="1" dirty="0"/>
              <a:t>An Overview Of Hotel Operations And Management.</a:t>
            </a:r>
            <a:r>
              <a:rPr lang="en-US" sz="2000" dirty="0"/>
              <a:t/>
            </a:r>
            <a:br>
              <a:rPr lang="en-US" sz="2000" dirty="0"/>
            </a:br>
            <a:endParaRPr lang="en-US" sz="2000" dirty="0"/>
          </a:p>
        </p:txBody>
      </p:sp>
      <p:sp>
        <p:nvSpPr>
          <p:cNvPr id="2" name="TextBox 1">
            <a:extLst>
              <a:ext uri="{FF2B5EF4-FFF2-40B4-BE49-F238E27FC236}">
                <a16:creationId xmlns:a16="http://schemas.microsoft.com/office/drawing/2014/main" xmlns="" id="{B715AFF5-9B4E-123F-B17A-62A652E1C314}"/>
              </a:ext>
            </a:extLst>
          </p:cNvPr>
          <p:cNvSpPr txBox="1"/>
          <p:nvPr/>
        </p:nvSpPr>
        <p:spPr>
          <a:xfrm>
            <a:off x="9910914" y="4659282"/>
            <a:ext cx="2074608" cy="1446550"/>
          </a:xfrm>
          <a:prstGeom prst="rect">
            <a:avLst/>
          </a:prstGeom>
          <a:noFill/>
        </p:spPr>
        <p:txBody>
          <a:bodyPr wrap="square" rtlCol="0">
            <a:spAutoFit/>
          </a:bodyPr>
          <a:lstStyle/>
          <a:p>
            <a:r>
              <a:rPr lang="en-US" sz="1600" b="1" dirty="0"/>
              <a:t>PRESENTED BY </a:t>
            </a:r>
            <a:r>
              <a:rPr lang="en-US" sz="1800" b="1" dirty="0"/>
              <a:t>:</a:t>
            </a:r>
            <a:r>
              <a:rPr lang="en-US" sz="1800" dirty="0"/>
              <a:t>                                                                                                                                                </a:t>
            </a:r>
            <a:r>
              <a:rPr lang="en-US" sz="1400" dirty="0"/>
              <a:t>Radhika Yadav                                                                                                                                                     Vidhi Dixit                                                                                                                                                  Palak </a:t>
            </a:r>
            <a:r>
              <a:rPr lang="en-US" sz="1400" dirty="0" err="1"/>
              <a:t>Pawaiya</a:t>
            </a:r>
            <a:r>
              <a:rPr lang="en-US" sz="1400" dirty="0"/>
              <a:t>                                                                                                                                                   Divyanshi Dixit                                                                                                                                                      </a:t>
            </a:r>
            <a:r>
              <a:rPr lang="en-US" sz="1400" dirty="0" err="1"/>
              <a:t>Bhavna</a:t>
            </a:r>
            <a:r>
              <a:rPr lang="en-US" sz="1400" dirty="0"/>
              <a:t> </a:t>
            </a:r>
            <a:r>
              <a:rPr lang="en-US" sz="1400" dirty="0" err="1" smtClean="0"/>
              <a:t>Parmar</a:t>
            </a:r>
            <a:endParaRPr lang="en-IN" sz="1400" dirty="0"/>
          </a:p>
        </p:txBody>
      </p:sp>
    </p:spTree>
    <p:extLst>
      <p:ext uri="{BB962C8B-B14F-4D97-AF65-F5344CB8AC3E}">
        <p14:creationId xmlns:p14="http://schemas.microsoft.com/office/powerpoint/2010/main" xmlns=""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721D4-4BBC-6925-E4AE-66DA2B00029C}"/>
              </a:ext>
            </a:extLst>
          </p:cNvPr>
          <p:cNvSpPr>
            <a:spLocks noGrp="1"/>
          </p:cNvSpPr>
          <p:nvPr>
            <p:ph type="title"/>
          </p:nvPr>
        </p:nvSpPr>
        <p:spPr>
          <a:xfrm>
            <a:off x="338426" y="324612"/>
            <a:ext cx="10515600" cy="1325563"/>
          </a:xfrm>
        </p:spPr>
        <p:txBody>
          <a:bodyPr/>
          <a:lstStyle/>
          <a:p>
            <a:r>
              <a:rPr lang="en-IN" b="1" u="sng" dirty="0"/>
              <a:t>Case Study /Examples Of HMS </a:t>
            </a:r>
          </a:p>
        </p:txBody>
      </p:sp>
      <p:sp>
        <p:nvSpPr>
          <p:cNvPr id="4" name="Slide Number Placeholder 3">
            <a:extLst>
              <a:ext uri="{FF2B5EF4-FFF2-40B4-BE49-F238E27FC236}">
                <a16:creationId xmlns:a16="http://schemas.microsoft.com/office/drawing/2014/main" xmlns="" id="{6413D0E4-AA6C-FCFB-70E3-5C9D18281BC7}"/>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
        <p:nvSpPr>
          <p:cNvPr id="5" name="Rectangle 1">
            <a:extLst>
              <a:ext uri="{FF2B5EF4-FFF2-40B4-BE49-F238E27FC236}">
                <a16:creationId xmlns:a16="http://schemas.microsoft.com/office/drawing/2014/main" xmlns="" id="{B89916D7-C704-DFED-8532-37614B165CEF}"/>
              </a:ext>
            </a:extLst>
          </p:cNvPr>
          <p:cNvSpPr>
            <a:spLocks noGrp="1" noChangeArrowheads="1"/>
          </p:cNvSpPr>
          <p:nvPr>
            <p:ph idx="1"/>
          </p:nvPr>
        </p:nvSpPr>
        <p:spPr bwMode="auto">
          <a:xfrm>
            <a:off x="230271" y="1756845"/>
            <a:ext cx="10896305"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1800" b="1" dirty="0">
                <a:solidFill>
                  <a:schemeClr val="tx1"/>
                </a:solidFill>
                <a:latin typeface="Arial" panose="020B0604020202020204" pitchFamily="34" charset="0"/>
              </a:rPr>
              <a:t> </a:t>
            </a:r>
            <a:r>
              <a:rPr kumimoji="0" lang="en-US" altLang="en-US" sz="1800" b="1" i="0" u="sng" strike="noStrike" cap="none" normalizeH="0" baseline="0" dirty="0">
                <a:ln>
                  <a:noFill/>
                </a:ln>
                <a:solidFill>
                  <a:schemeClr val="tx1"/>
                </a:solidFill>
                <a:effectLst/>
                <a:latin typeface="Arial" panose="020B0604020202020204" pitchFamily="34" charset="0"/>
              </a:rPr>
              <a:t>Opera PMS</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Widely used in large hotels and chains for managing reservations, guest services, and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Offers seamless integration with other hotel systems and is known for its scalability.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sng" strike="noStrike" cap="none" normalizeH="0" baseline="0" dirty="0" err="1">
                <a:ln>
                  <a:noFill/>
                </a:ln>
                <a:solidFill>
                  <a:schemeClr val="tx1"/>
                </a:solidFill>
                <a:effectLst/>
                <a:latin typeface="Arial" panose="020B0604020202020204" pitchFamily="34" charset="0"/>
              </a:rPr>
              <a:t>Hotelogix</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cloud-based solution perfect for small to medium-sized hotels.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features like front desk management, bookings, billing, and reporting, all accessible from any device.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tx1"/>
                </a:solidFill>
                <a:effectLst/>
                <a:latin typeface="Arial" panose="020B0604020202020204" pitchFamily="34" charset="0"/>
              </a:rPr>
              <a:t>RMS Cloud</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robust, cloud-based hotel management system that offers flexibility for hotels of all sizes.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Features include booking management, guest communication, and financial tracking, with real-time updates and integrations.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keeps the examples clear and relevant for your presentation!</a:t>
            </a:r>
          </a:p>
        </p:txBody>
      </p:sp>
    </p:spTree>
    <p:extLst>
      <p:ext uri="{BB962C8B-B14F-4D97-AF65-F5344CB8AC3E}">
        <p14:creationId xmlns:p14="http://schemas.microsoft.com/office/powerpoint/2010/main" xmlns="" val="81891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16A7828-98AE-AA81-E20E-DB7048B6EC7E}"/>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
        <p:nvSpPr>
          <p:cNvPr id="5" name="Rectangle 1">
            <a:extLst>
              <a:ext uri="{FF2B5EF4-FFF2-40B4-BE49-F238E27FC236}">
                <a16:creationId xmlns:a16="http://schemas.microsoft.com/office/drawing/2014/main" xmlns="" id="{8FAD69E9-D104-3F89-2F2B-A4B91F12F20D}"/>
              </a:ext>
            </a:extLst>
          </p:cNvPr>
          <p:cNvSpPr>
            <a:spLocks noGrp="1" noChangeArrowheads="1"/>
          </p:cNvSpPr>
          <p:nvPr>
            <p:ph idx="1"/>
          </p:nvPr>
        </p:nvSpPr>
        <p:spPr bwMode="auto">
          <a:xfrm>
            <a:off x="656663" y="232279"/>
            <a:ext cx="10059743" cy="60016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effectLst/>
              </a:rPr>
              <a:t>Here’s a brief overview of two real-life examples where hotel management systems have been successfully implemented: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tx1"/>
                </a:solidFill>
                <a:effectLst/>
                <a:latin typeface="Arial" panose="020B0604020202020204" pitchFamily="34" charset="0"/>
              </a:rPr>
              <a:t> Marriott International (Opera PMS)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Overview</a:t>
            </a:r>
            <a:r>
              <a:rPr kumimoji="0" lang="en-US" altLang="en-US" sz="1800" b="0" i="0" u="none" strike="noStrike" cap="none" normalizeH="0" baseline="0" dirty="0">
                <a:ln>
                  <a:noFill/>
                </a:ln>
                <a:solidFill>
                  <a:schemeClr val="tx1"/>
                </a:solidFill>
                <a:effectLst/>
                <a:latin typeface="Arial" panose="020B0604020202020204" pitchFamily="34" charset="0"/>
              </a:rPr>
              <a:t>: Marriott International uses </a:t>
            </a:r>
            <a:r>
              <a:rPr kumimoji="0" lang="en-US" altLang="en-US" sz="1800" b="1" i="0" u="none" strike="noStrike" cap="none" normalizeH="0" baseline="0" dirty="0">
                <a:ln>
                  <a:noFill/>
                </a:ln>
                <a:solidFill>
                  <a:schemeClr val="tx1"/>
                </a:solidFill>
                <a:effectLst/>
                <a:latin typeface="Arial" panose="020B0604020202020204" pitchFamily="34" charset="0"/>
              </a:rPr>
              <a:t>Opera PMS</a:t>
            </a:r>
            <a:r>
              <a:rPr kumimoji="0" lang="en-US" altLang="en-US" sz="1800" b="0" i="0" u="none" strike="noStrike" cap="none" normalizeH="0" baseline="0" dirty="0">
                <a:ln>
                  <a:noFill/>
                </a:ln>
                <a:solidFill>
                  <a:schemeClr val="tx1"/>
                </a:solidFill>
                <a:effectLst/>
                <a:latin typeface="Arial" panose="020B0604020202020204" pitchFamily="34" charset="0"/>
              </a:rPr>
              <a:t> to manage its large network of hotels globally.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Success</a:t>
            </a:r>
            <a:r>
              <a:rPr kumimoji="0" lang="en-US" altLang="en-US" sz="1800" b="0" i="0" u="none" strike="noStrike" cap="none" normalizeH="0" baseline="0" dirty="0">
                <a:ln>
                  <a:noFill/>
                </a:ln>
                <a:solidFill>
                  <a:schemeClr val="tx1"/>
                </a:solidFill>
                <a:effectLst/>
                <a:latin typeface="Arial" panose="020B0604020202020204" pitchFamily="34" charset="0"/>
              </a:rPr>
              <a:t>: The system helps streamline operations across multiple properties, from reservations to guest services. It allows for seamless integration with other hotel systems and provides real-time data, improving efficiency and guest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tx1"/>
                </a:solidFill>
                <a:effectLst/>
                <a:latin typeface="Arial" panose="020B0604020202020204" pitchFamily="34" charset="0"/>
              </a:rPr>
              <a:t>The Leela Palace (</a:t>
            </a:r>
            <a:r>
              <a:rPr kumimoji="0" lang="en-US" altLang="en-US" sz="1800" b="1" i="0" u="sng" strike="noStrike" cap="none" normalizeH="0" baseline="0" dirty="0" err="1">
                <a:ln>
                  <a:noFill/>
                </a:ln>
                <a:solidFill>
                  <a:schemeClr val="tx1"/>
                </a:solidFill>
                <a:effectLst/>
                <a:latin typeface="Arial" panose="020B0604020202020204" pitchFamily="34" charset="0"/>
              </a:rPr>
              <a:t>Hotelogix</a:t>
            </a:r>
            <a:r>
              <a:rPr kumimoji="0" lang="en-US" altLang="en-US" sz="1800" b="1" i="0" u="sng"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Overview</a:t>
            </a:r>
            <a:r>
              <a:rPr kumimoji="0" lang="en-US" altLang="en-US" sz="1800" b="0" i="0" u="none" strike="noStrike" cap="none" normalizeH="0" baseline="0" dirty="0">
                <a:ln>
                  <a:noFill/>
                </a:ln>
                <a:solidFill>
                  <a:schemeClr val="tx1"/>
                </a:solidFill>
                <a:effectLst/>
                <a:latin typeface="Arial" panose="020B0604020202020204" pitchFamily="34" charset="0"/>
              </a:rPr>
              <a:t>: The Leela Palace, a luxury hotel in India, implemented </a:t>
            </a:r>
            <a:r>
              <a:rPr kumimoji="0" lang="en-US" altLang="en-US" sz="1800" b="1" i="0" u="none" strike="noStrike" cap="none" normalizeH="0" baseline="0" dirty="0" err="1">
                <a:ln>
                  <a:noFill/>
                </a:ln>
                <a:solidFill>
                  <a:schemeClr val="tx1"/>
                </a:solidFill>
                <a:effectLst/>
                <a:latin typeface="Arial" panose="020B0604020202020204" pitchFamily="34" charset="0"/>
              </a:rPr>
              <a:t>Hotelogix</a:t>
            </a:r>
            <a:r>
              <a:rPr kumimoji="0" lang="en-US" altLang="en-US" sz="1800" b="0" i="0" u="none" strike="noStrike" cap="none" normalizeH="0" baseline="0" dirty="0">
                <a:ln>
                  <a:noFill/>
                </a:ln>
                <a:solidFill>
                  <a:schemeClr val="tx1"/>
                </a:solidFill>
                <a:effectLst/>
                <a:latin typeface="Arial" panose="020B0604020202020204" pitchFamily="34" charset="0"/>
              </a:rPr>
              <a:t>, a cloud-based property management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Success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Hotelogix</a:t>
            </a:r>
            <a:r>
              <a:rPr kumimoji="0" lang="en-US" altLang="en-US" sz="1800" b="0" i="0" u="none" strike="noStrike" cap="none" normalizeH="0" baseline="0" dirty="0">
                <a:ln>
                  <a:noFill/>
                </a:ln>
                <a:solidFill>
                  <a:schemeClr val="tx1"/>
                </a:solidFill>
                <a:effectLst/>
                <a:latin typeface="Arial" panose="020B0604020202020204" pitchFamily="34" charset="0"/>
              </a:rPr>
              <a:t> helped improve the front desk operations, booking process, and guest communications. The system’s cloud-based nature allowed staff to access it remotely, making it easier to handle bookings and manage hotel operations effectively, even during high-demand periods.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examples show how hotel management systems can streamline operations and improve guest experiences.</a:t>
            </a:r>
          </a:p>
        </p:txBody>
      </p:sp>
    </p:spTree>
    <p:extLst>
      <p:ext uri="{BB962C8B-B14F-4D97-AF65-F5344CB8AC3E}">
        <p14:creationId xmlns:p14="http://schemas.microsoft.com/office/powerpoint/2010/main" xmlns="" val="171580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0E5FCC-BC22-A50E-7B92-B19DE54D154F}"/>
              </a:ext>
            </a:extLst>
          </p:cNvPr>
          <p:cNvSpPr>
            <a:spLocks noGrp="1"/>
          </p:cNvSpPr>
          <p:nvPr>
            <p:ph type="title"/>
          </p:nvPr>
        </p:nvSpPr>
        <p:spPr>
          <a:xfrm>
            <a:off x="420624" y="188144"/>
            <a:ext cx="10515600" cy="1325563"/>
          </a:xfrm>
        </p:spPr>
        <p:txBody>
          <a:bodyPr/>
          <a:lstStyle/>
          <a:p>
            <a:r>
              <a:rPr lang="en-IN" b="1" u="sng" dirty="0"/>
              <a:t>Importance Of A HMS </a:t>
            </a:r>
          </a:p>
        </p:txBody>
      </p:sp>
      <p:sp>
        <p:nvSpPr>
          <p:cNvPr id="4" name="Slide Number Placeholder 3">
            <a:extLst>
              <a:ext uri="{FF2B5EF4-FFF2-40B4-BE49-F238E27FC236}">
                <a16:creationId xmlns:a16="http://schemas.microsoft.com/office/drawing/2014/main" xmlns="" id="{7F788687-E5FD-9BF1-78F9-034A5BF80CAD}"/>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
        <p:nvSpPr>
          <p:cNvPr id="5" name="Rectangle 1">
            <a:extLst>
              <a:ext uri="{FF2B5EF4-FFF2-40B4-BE49-F238E27FC236}">
                <a16:creationId xmlns:a16="http://schemas.microsoft.com/office/drawing/2014/main" xmlns="" id="{E99D2D97-FD91-BA3F-E287-38208C130B8A}"/>
              </a:ext>
            </a:extLst>
          </p:cNvPr>
          <p:cNvSpPr>
            <a:spLocks noGrp="1" noChangeArrowheads="1"/>
          </p:cNvSpPr>
          <p:nvPr>
            <p:ph idx="1"/>
          </p:nvPr>
        </p:nvSpPr>
        <p:spPr bwMode="auto">
          <a:xfrm>
            <a:off x="420624" y="1617498"/>
            <a:ext cx="10738989"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Hotel Management System (HMS)</a:t>
            </a:r>
            <a:r>
              <a:rPr kumimoji="0" lang="en-US" altLang="en-US" sz="1800" b="0" i="0" u="none" strike="noStrike" cap="none" normalizeH="0" baseline="0" dirty="0">
                <a:ln>
                  <a:noFill/>
                </a:ln>
                <a:solidFill>
                  <a:schemeClr val="tx1"/>
                </a:solidFill>
                <a:effectLst/>
                <a:latin typeface="Arial" panose="020B0604020202020204" pitchFamily="34" charset="0"/>
              </a:rPr>
              <a:t> is crucial for improving operational efficiency, enhancing the guest experience, and driving business growth. </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Streamlines Operations</a:t>
            </a:r>
            <a:r>
              <a:rPr kumimoji="0" lang="en-US" altLang="en-US" sz="1800" b="0" i="0" u="none" strike="noStrike" cap="none" normalizeH="0" baseline="0" dirty="0">
                <a:ln>
                  <a:noFill/>
                </a:ln>
                <a:solidFill>
                  <a:schemeClr val="tx1"/>
                </a:solidFill>
                <a:effectLst/>
                <a:latin typeface="Arial" panose="020B0604020202020204" pitchFamily="34" charset="0"/>
              </a:rPr>
              <a:t> – Automates daily tasks like bookings, check-ins, and billing, reducing manual errors.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Improves Guest Satisfaction</a:t>
            </a:r>
            <a:r>
              <a:rPr kumimoji="0" lang="en-US" altLang="en-US" sz="1800" b="0" i="0" u="none" strike="noStrike" cap="none" normalizeH="0" baseline="0" dirty="0">
                <a:ln>
                  <a:noFill/>
                </a:ln>
                <a:solidFill>
                  <a:schemeClr val="tx1"/>
                </a:solidFill>
                <a:effectLst/>
                <a:latin typeface="Arial" panose="020B0604020202020204" pitchFamily="34" charset="0"/>
              </a:rPr>
              <a:t> – Offers personalized services and efficient handling of guest requests, leading to higher satisfaction.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Boosts Financial Management</a:t>
            </a:r>
            <a:r>
              <a:rPr kumimoji="0" lang="en-US" altLang="en-US" sz="1800" b="0" i="0" u="none" strike="noStrike" cap="none" normalizeH="0" baseline="0" dirty="0">
                <a:ln>
                  <a:noFill/>
                </a:ln>
                <a:solidFill>
                  <a:schemeClr val="tx1"/>
                </a:solidFill>
                <a:effectLst/>
                <a:latin typeface="Arial" panose="020B0604020202020204" pitchFamily="34" charset="0"/>
              </a:rPr>
              <a:t> – Provides accurate billing, financial tracking, and reporting for better financial control.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Enhances Decision-Making</a:t>
            </a:r>
            <a:r>
              <a:rPr kumimoji="0" lang="en-US" altLang="en-US" sz="1800" b="0" i="0" u="none" strike="noStrike" cap="none" normalizeH="0" baseline="0" dirty="0">
                <a:ln>
                  <a:noFill/>
                </a:ln>
                <a:solidFill>
                  <a:schemeClr val="tx1"/>
                </a:solidFill>
                <a:effectLst/>
                <a:latin typeface="Arial" panose="020B0604020202020204" pitchFamily="34" charset="0"/>
              </a:rPr>
              <a:t> – Offers real-time analytics and insights, helping management make informed decisions.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Integrates with Other Systems</a:t>
            </a:r>
            <a:r>
              <a:rPr kumimoji="0" lang="en-US" altLang="en-US" sz="1800" b="0" i="0" u="none" strike="noStrike" cap="none" normalizeH="0" baseline="0" dirty="0">
                <a:ln>
                  <a:noFill/>
                </a:ln>
                <a:solidFill>
                  <a:schemeClr val="tx1"/>
                </a:solidFill>
                <a:effectLst/>
                <a:latin typeface="Arial" panose="020B0604020202020204" pitchFamily="34" charset="0"/>
              </a:rPr>
              <a:t> – Seamlessly integrates with POS, booking engines, and other third-party tools to provide a unified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short, an HMS is essential for modernizing hotel operations, improving profitability, and creating memorable guest experiences.</a:t>
            </a:r>
          </a:p>
        </p:txBody>
      </p:sp>
    </p:spTree>
    <p:extLst>
      <p:ext uri="{BB962C8B-B14F-4D97-AF65-F5344CB8AC3E}">
        <p14:creationId xmlns:p14="http://schemas.microsoft.com/office/powerpoint/2010/main" xmlns="" val="242642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6CCAE-5ABB-7821-E76C-6E493653685B}"/>
              </a:ext>
            </a:extLst>
          </p:cNvPr>
          <p:cNvSpPr>
            <a:spLocks noGrp="1"/>
          </p:cNvSpPr>
          <p:nvPr>
            <p:ph type="title"/>
          </p:nvPr>
        </p:nvSpPr>
        <p:spPr>
          <a:xfrm>
            <a:off x="233811" y="163210"/>
            <a:ext cx="10515600" cy="1325563"/>
          </a:xfrm>
        </p:spPr>
        <p:txBody>
          <a:bodyPr/>
          <a:lstStyle/>
          <a:p>
            <a:r>
              <a:rPr lang="en-IN" b="1" u="sng" dirty="0"/>
              <a:t>The Future Of HM Technology </a:t>
            </a:r>
          </a:p>
        </p:txBody>
      </p:sp>
      <p:sp>
        <p:nvSpPr>
          <p:cNvPr id="4" name="Slide Number Placeholder 3">
            <a:extLst>
              <a:ext uri="{FF2B5EF4-FFF2-40B4-BE49-F238E27FC236}">
                <a16:creationId xmlns:a16="http://schemas.microsoft.com/office/drawing/2014/main" xmlns="" id="{293BF64E-7BA7-FADA-5E52-F2E487495CC8}"/>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
        <p:nvSpPr>
          <p:cNvPr id="5" name="Rectangle 1">
            <a:extLst>
              <a:ext uri="{FF2B5EF4-FFF2-40B4-BE49-F238E27FC236}">
                <a16:creationId xmlns:a16="http://schemas.microsoft.com/office/drawing/2014/main" xmlns="" id="{2DFADC8C-19BA-C1FB-80BC-F854A9EEA245}"/>
              </a:ext>
            </a:extLst>
          </p:cNvPr>
          <p:cNvSpPr>
            <a:spLocks noGrp="1" noChangeArrowheads="1"/>
          </p:cNvSpPr>
          <p:nvPr>
            <p:ph idx="1"/>
          </p:nvPr>
        </p:nvSpPr>
        <p:spPr bwMode="auto">
          <a:xfrm>
            <a:off x="233811" y="1387061"/>
            <a:ext cx="11191273" cy="4801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Here’s a brief overview of the </a:t>
            </a:r>
            <a:r>
              <a:rPr kumimoji="0" lang="en-US" altLang="en-US" sz="1800" b="1" i="0" u="none" strike="noStrike" cap="none" normalizeH="0" baseline="0" dirty="0">
                <a:ln>
                  <a:noFill/>
                </a:ln>
                <a:solidFill>
                  <a:schemeClr val="tx1"/>
                </a:solidFill>
                <a:effectLst/>
                <a:latin typeface="Arial" panose="020B0604020202020204" pitchFamily="34" charset="0"/>
              </a:rPr>
              <a:t>future of hotel management technologies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sng" strike="noStrike" cap="none" normalizeH="0" baseline="0" dirty="0">
                <a:ln>
                  <a:noFill/>
                </a:ln>
                <a:solidFill>
                  <a:schemeClr val="tx1"/>
                </a:solidFill>
                <a:effectLst/>
                <a:latin typeface="Arial" panose="020B0604020202020204" pitchFamily="34" charset="0"/>
              </a:rPr>
              <a:t>Artificial Intelligence (AI)</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Guest Experience</a:t>
            </a:r>
            <a:r>
              <a:rPr kumimoji="0" lang="en-US" altLang="en-US" sz="1800" b="0" i="0" u="none" strike="noStrike" cap="none" normalizeH="0" baseline="0" dirty="0">
                <a:ln>
                  <a:noFill/>
                </a:ln>
                <a:solidFill>
                  <a:schemeClr val="tx1"/>
                </a:solidFill>
                <a:effectLst/>
                <a:latin typeface="Arial" panose="020B0604020202020204" pitchFamily="34" charset="0"/>
              </a:rPr>
              <a:t>: AI will be used to predict guest preferences and offer personalized services, from room settings to dining options.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Chatbots &amp; Virtual Assistants</a:t>
            </a:r>
            <a:r>
              <a:rPr kumimoji="0" lang="en-US" altLang="en-US" sz="1800" b="0" i="0" u="none" strike="noStrike" cap="none" normalizeH="0" baseline="0" dirty="0">
                <a:ln>
                  <a:noFill/>
                </a:ln>
                <a:solidFill>
                  <a:schemeClr val="tx1"/>
                </a:solidFill>
                <a:effectLst/>
                <a:latin typeface="Arial" panose="020B0604020202020204" pitchFamily="34" charset="0"/>
              </a:rPr>
              <a:t>: AI-powered chatbots will handle guest inquiries, booking, and even room service requests, enhancing convenience.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sng" strike="noStrike" cap="none" normalizeH="0" baseline="0" dirty="0">
                <a:ln>
                  <a:noFill/>
                </a:ln>
                <a:solidFill>
                  <a:schemeClr val="tx1"/>
                </a:solidFill>
                <a:effectLst/>
                <a:latin typeface="Arial" panose="020B0604020202020204" pitchFamily="34" charset="0"/>
              </a:rPr>
              <a:t>Internet of Things (IoT)</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Smart Rooms</a:t>
            </a:r>
            <a:r>
              <a:rPr kumimoji="0" lang="en-US" altLang="en-US" sz="1800" b="0" i="0" u="none" strike="noStrike" cap="none" normalizeH="0" baseline="0" dirty="0">
                <a:ln>
                  <a:noFill/>
                </a:ln>
                <a:solidFill>
                  <a:schemeClr val="tx1"/>
                </a:solidFill>
                <a:effectLst/>
                <a:latin typeface="Arial" panose="020B0604020202020204" pitchFamily="34" charset="0"/>
              </a:rPr>
              <a:t>: IoT will enable smart rooms, where guests can control lights, temperature, and entertainment through their devices.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Operational Efficiency</a:t>
            </a:r>
            <a:r>
              <a:rPr kumimoji="0" lang="en-US" altLang="en-US" sz="1800" b="0" i="0" u="none" strike="noStrike" cap="none" normalizeH="0" baseline="0" dirty="0">
                <a:ln>
                  <a:noFill/>
                </a:ln>
                <a:solidFill>
                  <a:schemeClr val="tx1"/>
                </a:solidFill>
                <a:effectLst/>
                <a:latin typeface="Arial" panose="020B0604020202020204" pitchFamily="34" charset="0"/>
              </a:rPr>
              <a:t>: IoT devices will monitor energy usage, automate room cleaning schedules, and detect maintenance issues before they become problems.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sng" strike="noStrike" cap="none" normalizeH="0" baseline="0" dirty="0">
                <a:ln>
                  <a:noFill/>
                </a:ln>
                <a:solidFill>
                  <a:schemeClr val="tx1"/>
                </a:solidFill>
                <a:effectLst/>
                <a:latin typeface="Arial" panose="020B0604020202020204" pitchFamily="34" charset="0"/>
              </a:rPr>
              <a:t>Cloud Computing</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Scalability &amp; Flexibility</a:t>
            </a:r>
            <a:r>
              <a:rPr lang="en-US" sz="1800" dirty="0">
                <a:solidFill>
                  <a:schemeClr val="tx1"/>
                </a:solidFill>
                <a:latin typeface="Arial" panose="020B0604020202020204" pitchFamily="34" charset="0"/>
                <a:cs typeface="Arial" panose="020B0604020202020204" pitchFamily="34" charset="0"/>
              </a:rPr>
              <a:t>: Cloud-based systems will continue to dominate, offering hotels flexibility to scale operations, integrate with external systems, and ensure accessibility from anywhere</a:t>
            </a:r>
            <a:r>
              <a:rPr lang="en-US" sz="1800" dirty="0">
                <a:solidFill>
                  <a:schemeClr val="tx1"/>
                </a:solidFill>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5443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227D30-D35A-5DAE-9B70-A85C3929C9C9}"/>
              </a:ext>
            </a:extLst>
          </p:cNvPr>
          <p:cNvSpPr>
            <a:spLocks noGrp="1"/>
          </p:cNvSpPr>
          <p:nvPr>
            <p:ph idx="1"/>
          </p:nvPr>
        </p:nvSpPr>
        <p:spPr>
          <a:xfrm>
            <a:off x="400960" y="911225"/>
            <a:ext cx="10515600" cy="4206383"/>
          </a:xfrm>
        </p:spPr>
        <p:txBody>
          <a:bodyPr>
            <a:normAutofit fontScale="92500"/>
          </a:bodyPr>
          <a:lstStyle/>
          <a:p>
            <a:pPr>
              <a:buFont typeface="Wingdings" panose="05000000000000000000" pitchFamily="2" charset="2"/>
              <a:buChar char="v"/>
            </a:pPr>
            <a:r>
              <a:rPr lang="en-US" b="1" dirty="0"/>
              <a:t> Robotics</a:t>
            </a:r>
            <a:endParaRPr lang="en-US" dirty="0"/>
          </a:p>
          <a:p>
            <a:pPr lvl="1">
              <a:buFont typeface="Arial" panose="020B0604020202020204" pitchFamily="34" charset="0"/>
              <a:buChar char="•"/>
            </a:pPr>
            <a:r>
              <a:rPr lang="en-US" b="1" dirty="0"/>
              <a:t>Automated Services</a:t>
            </a:r>
            <a:r>
              <a:rPr lang="en-US" dirty="0"/>
              <a:t>: Robots may be used for room service delivery, luggage handling, or even concierge services, reducing labor costs and improving efficiency.</a:t>
            </a:r>
          </a:p>
          <a:p>
            <a:pPr>
              <a:buFont typeface="Wingdings" panose="05000000000000000000" pitchFamily="2" charset="2"/>
              <a:buChar char="v"/>
            </a:pPr>
            <a:r>
              <a:rPr lang="en-US" b="1" dirty="0"/>
              <a:t> Blockchain Technology</a:t>
            </a:r>
            <a:endParaRPr lang="en-US" dirty="0"/>
          </a:p>
          <a:p>
            <a:pPr lvl="1">
              <a:buFont typeface="Arial" panose="020B0604020202020204" pitchFamily="34" charset="0"/>
              <a:buChar char="•"/>
            </a:pPr>
            <a:r>
              <a:rPr lang="en-US" b="1" dirty="0"/>
              <a:t>Secure Payments &amp; Transactions</a:t>
            </a:r>
            <a:r>
              <a:rPr lang="en-US" dirty="0"/>
              <a:t>: Blockchain could provide enhanced security for online payments and reservations, reducing fraud and ensuring data integrity.</a:t>
            </a:r>
          </a:p>
          <a:p>
            <a:r>
              <a:rPr lang="en-US" dirty="0"/>
              <a:t>In </a:t>
            </a:r>
            <a:r>
              <a:rPr lang="en-US" b="1" dirty="0"/>
              <a:t>summary</a:t>
            </a:r>
            <a:r>
              <a:rPr lang="en-US" dirty="0"/>
              <a:t>, the future of hotel management will be shaped by technologies like AI, IoT, and cloud computing, driving automation, personalization, and operational efficiency for a more seamless guest experience and improved hotel management.</a:t>
            </a:r>
          </a:p>
          <a:p>
            <a:endParaRPr lang="en-IN" dirty="0"/>
          </a:p>
        </p:txBody>
      </p:sp>
      <p:sp>
        <p:nvSpPr>
          <p:cNvPr id="4" name="Slide Number Placeholder 3">
            <a:extLst>
              <a:ext uri="{FF2B5EF4-FFF2-40B4-BE49-F238E27FC236}">
                <a16:creationId xmlns:a16="http://schemas.microsoft.com/office/drawing/2014/main" xmlns="" id="{7D35AF20-CB0B-D73C-AACA-FBA25266903C}"/>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xmlns="" val="99251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624" y="249383"/>
            <a:ext cx="10515600" cy="5782626"/>
          </a:xfrm>
        </p:spPr>
        <p:txBody>
          <a:bodyPr>
            <a:normAutofit/>
          </a:bodyPr>
          <a:lstStyle/>
          <a:p>
            <a:pPr>
              <a:buFont typeface="Wingdings" pitchFamily="2" charset="2"/>
              <a:buChar char="v"/>
            </a:pPr>
            <a:r>
              <a:rPr lang="en-US" sz="1800" dirty="0" smtClean="0"/>
              <a:t> </a:t>
            </a:r>
            <a:r>
              <a:rPr lang="en-US" sz="1800" b="1" u="sng" dirty="0" smtClean="0"/>
              <a:t>Feedback </a:t>
            </a:r>
            <a:endParaRPr lang="en-US" sz="1800" b="1" u="sng" dirty="0" smtClean="0"/>
          </a:p>
          <a:p>
            <a:r>
              <a:rPr lang="en-US" sz="1800" dirty="0" smtClean="0"/>
              <a:t>Collection Guest </a:t>
            </a:r>
            <a:r>
              <a:rPr lang="en-US" sz="1800" dirty="0" smtClean="0"/>
              <a:t>Surveys: Post-checkout surveys for service quality, cleanliness, and amenities</a:t>
            </a:r>
            <a:r>
              <a:rPr lang="en-US" sz="1800" dirty="0" smtClean="0"/>
              <a:t>.</a:t>
            </a:r>
          </a:p>
          <a:p>
            <a:r>
              <a:rPr lang="en-US" sz="1800" dirty="0" smtClean="0"/>
              <a:t>Online </a:t>
            </a:r>
            <a:r>
              <a:rPr lang="en-US" sz="1800" dirty="0" smtClean="0"/>
              <a:t>Reviews Analysis: Monitor platforms like Google, </a:t>
            </a:r>
            <a:r>
              <a:rPr lang="en-US" sz="1800" dirty="0" err="1" smtClean="0"/>
              <a:t>TripAdvisor</a:t>
            </a:r>
            <a:r>
              <a:rPr lang="en-US" sz="1800" dirty="0" smtClean="0"/>
              <a:t> for recurring issues or praise</a:t>
            </a:r>
            <a:r>
              <a:rPr lang="en-US" sz="1800" dirty="0" smtClean="0"/>
              <a:t>.</a:t>
            </a:r>
          </a:p>
          <a:p>
            <a:r>
              <a:rPr lang="en-US" sz="1800" dirty="0" smtClean="0"/>
              <a:t>Employee </a:t>
            </a:r>
            <a:r>
              <a:rPr lang="en-US" sz="1800" dirty="0" smtClean="0"/>
              <a:t>Suggestions: Regular staff meetings to gather internal feedback</a:t>
            </a:r>
            <a:r>
              <a:rPr lang="en-US" sz="1800" dirty="0" smtClean="0"/>
              <a:t>.</a:t>
            </a:r>
          </a:p>
          <a:p>
            <a:r>
              <a:rPr lang="en-US" sz="1800" dirty="0" smtClean="0"/>
              <a:t>Bug </a:t>
            </a:r>
            <a:r>
              <a:rPr lang="en-US" sz="1800" dirty="0" smtClean="0"/>
              <a:t>Reports/User Issues: Feedback from receptionists and managers using the system</a:t>
            </a:r>
            <a:r>
              <a:rPr lang="en-US" sz="1800" dirty="0" smtClean="0"/>
              <a:t>.</a:t>
            </a:r>
          </a:p>
          <a:p>
            <a:pPr>
              <a:buFont typeface="Wingdings" pitchFamily="2" charset="2"/>
              <a:buChar char="v"/>
            </a:pPr>
            <a:r>
              <a:rPr lang="en-US" sz="1800" dirty="0" smtClean="0"/>
              <a:t> </a:t>
            </a:r>
            <a:r>
              <a:rPr lang="en-US" sz="1800" b="1" u="sng" dirty="0" smtClean="0"/>
              <a:t>Identified Areas for </a:t>
            </a:r>
            <a:r>
              <a:rPr lang="en-US" sz="1800" b="1" u="sng" dirty="0" smtClean="0"/>
              <a:t>Improvement</a:t>
            </a:r>
          </a:p>
          <a:p>
            <a:pPr>
              <a:buFont typeface="Arial" pitchFamily="34" charset="0"/>
              <a:buChar char="•"/>
            </a:pPr>
            <a:r>
              <a:rPr lang="en-US" sz="1800" dirty="0" smtClean="0"/>
              <a:t>User </a:t>
            </a:r>
            <a:r>
              <a:rPr lang="en-US" sz="1800" dirty="0" smtClean="0"/>
              <a:t>Interface (UI): Simplify booking and billing </a:t>
            </a:r>
            <a:r>
              <a:rPr lang="en-US" sz="1800" dirty="0" err="1" smtClean="0"/>
              <a:t>screens.Performance</a:t>
            </a:r>
            <a:r>
              <a:rPr lang="en-US" sz="1800" dirty="0" smtClean="0"/>
              <a:t> </a:t>
            </a:r>
            <a:endParaRPr lang="en-US" sz="1800" dirty="0" smtClean="0"/>
          </a:p>
          <a:p>
            <a:pPr>
              <a:buFont typeface="Arial" pitchFamily="34" charset="0"/>
              <a:buChar char="•"/>
            </a:pPr>
            <a:r>
              <a:rPr lang="en-US" sz="1800" dirty="0" smtClean="0"/>
              <a:t> Optimization</a:t>
            </a:r>
            <a:r>
              <a:rPr lang="en-US" sz="1800" dirty="0" smtClean="0"/>
              <a:t>: Speed up database queries during peak </a:t>
            </a:r>
            <a:r>
              <a:rPr lang="en-US" sz="1800" dirty="0" err="1" smtClean="0"/>
              <a:t>hours.Mobile</a:t>
            </a:r>
            <a:endParaRPr lang="en-US" sz="1800" dirty="0" smtClean="0"/>
          </a:p>
          <a:p>
            <a:pPr>
              <a:buFont typeface="Arial" pitchFamily="34" charset="0"/>
              <a:buChar char="•"/>
            </a:pPr>
            <a:r>
              <a:rPr lang="en-US" sz="1800" dirty="0" smtClean="0"/>
              <a:t> </a:t>
            </a:r>
            <a:r>
              <a:rPr lang="en-US" sz="1800" dirty="0" smtClean="0"/>
              <a:t>Compatibility: Improve responsiveness for tablet and mobile devices</a:t>
            </a:r>
            <a:r>
              <a:rPr lang="en-US" sz="1800" dirty="0" smtClean="0"/>
              <a:t>.</a:t>
            </a:r>
          </a:p>
          <a:p>
            <a:pPr>
              <a:buFont typeface="Arial" pitchFamily="34" charset="0"/>
              <a:buChar char="•"/>
            </a:pPr>
            <a:r>
              <a:rPr lang="en-US" sz="1800" dirty="0" smtClean="0"/>
              <a:t>Automated </a:t>
            </a:r>
            <a:r>
              <a:rPr lang="en-US" sz="1800" dirty="0" smtClean="0"/>
              <a:t>Reports: Add customizable templates for daily/monthly reports</a:t>
            </a:r>
            <a:r>
              <a:rPr lang="en-US" sz="1800" dirty="0" smtClean="0"/>
              <a:t>.</a:t>
            </a:r>
          </a:p>
          <a:p>
            <a:pPr>
              <a:buFont typeface="Arial" pitchFamily="34" charset="0"/>
              <a:buChar char="•"/>
            </a:pPr>
            <a:r>
              <a:rPr lang="en-US" sz="1800" dirty="0" smtClean="0"/>
              <a:t>Integration</a:t>
            </a:r>
            <a:r>
              <a:rPr lang="en-US" sz="1800" dirty="0" smtClean="0"/>
              <a:t>: Include support for third-party apps (e.g., payment gateways, CRMs</a:t>
            </a:r>
            <a:r>
              <a:rPr lang="en-US" sz="1800" dirty="0" smtClean="0"/>
              <a:t>).</a:t>
            </a:r>
          </a:p>
          <a:p>
            <a:pPr>
              <a:buFont typeface="Wingdings" pitchFamily="2" charset="2"/>
              <a:buChar char="v"/>
            </a:pPr>
            <a:r>
              <a:rPr lang="en-US" sz="1800" b="1" i="1" dirty="0" smtClean="0"/>
              <a:t>"By continuously gathering feedback and implementing these improvements, our hotel management system aims to provide a seamless, efficient, and guest-friendly experience."</a:t>
            </a:r>
            <a:endParaRPr lang="en-US" sz="1800" b="1" i="1" dirty="0"/>
          </a:p>
        </p:txBody>
      </p:sp>
      <p:sp>
        <p:nvSpPr>
          <p:cNvPr id="4" name="Slide Number Placeholder 3"/>
          <p:cNvSpPr>
            <a:spLocks noGrp="1"/>
          </p:cNvSpPr>
          <p:nvPr>
            <p:ph type="sldNum" sz="quarter" idx="12"/>
          </p:nvPr>
        </p:nvSpPr>
        <p:spPr/>
        <p:txBody>
          <a:bodyPr/>
          <a:lstStyle/>
          <a:p>
            <a:fld id="{3A4F6043-7A67-491B-98BC-F933DED7226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409BB-969A-5FF6-8639-CA25E010BD35}"/>
              </a:ext>
            </a:extLst>
          </p:cNvPr>
          <p:cNvSpPr>
            <a:spLocks noGrp="1"/>
          </p:cNvSpPr>
          <p:nvPr>
            <p:ph type="title"/>
          </p:nvPr>
        </p:nvSpPr>
        <p:spPr>
          <a:xfrm>
            <a:off x="292805" y="281243"/>
            <a:ext cx="10515600" cy="1325563"/>
          </a:xfrm>
        </p:spPr>
        <p:txBody>
          <a:bodyPr>
            <a:normAutofit fontScale="90000"/>
          </a:bodyPr>
          <a:lstStyle/>
          <a:p>
            <a:r>
              <a:rPr lang="en-IN" b="1" u="sng" dirty="0"/>
              <a:t>Final Thoughts On The Impact Of HMS On The Hotel Industry :</a:t>
            </a:r>
          </a:p>
        </p:txBody>
      </p:sp>
      <p:sp>
        <p:nvSpPr>
          <p:cNvPr id="4" name="Slide Number Placeholder 3">
            <a:extLst>
              <a:ext uri="{FF2B5EF4-FFF2-40B4-BE49-F238E27FC236}">
                <a16:creationId xmlns:a16="http://schemas.microsoft.com/office/drawing/2014/main" xmlns="" id="{E118282E-A807-552B-5B9F-6441B1EB70EE}"/>
              </a:ext>
            </a:extLst>
          </p:cNvPr>
          <p:cNvSpPr>
            <a:spLocks noGrp="1"/>
          </p:cNvSpPr>
          <p:nvPr>
            <p:ph type="sldNum" sz="quarter" idx="12"/>
          </p:nvPr>
        </p:nvSpPr>
        <p:spPr/>
        <p:txBody>
          <a:bodyPr/>
          <a:lstStyle/>
          <a:p>
            <a:fld id="{3A4F6043-7A67-491B-98BC-F933DED7226D}" type="slidenum">
              <a:rPr lang="en-US" smtClean="0"/>
              <a:pPr/>
              <a:t>16</a:t>
            </a:fld>
            <a:endParaRPr lang="en-US" dirty="0"/>
          </a:p>
        </p:txBody>
      </p:sp>
      <p:sp>
        <p:nvSpPr>
          <p:cNvPr id="5" name="Rectangle 1">
            <a:extLst>
              <a:ext uri="{FF2B5EF4-FFF2-40B4-BE49-F238E27FC236}">
                <a16:creationId xmlns:a16="http://schemas.microsoft.com/office/drawing/2014/main" xmlns="" id="{E6C8029F-9F39-8953-8B21-CFAC105FCD63}"/>
              </a:ext>
            </a:extLst>
          </p:cNvPr>
          <p:cNvSpPr>
            <a:spLocks noGrp="1" noChangeArrowheads="1"/>
          </p:cNvSpPr>
          <p:nvPr>
            <p:ph idx="1"/>
          </p:nvPr>
        </p:nvSpPr>
        <p:spPr bwMode="auto">
          <a:xfrm>
            <a:off x="420623" y="1666659"/>
            <a:ext cx="10817647"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are some </a:t>
            </a:r>
            <a:r>
              <a:rPr kumimoji="0" lang="en-US" altLang="en-US" sz="1800" b="1" i="0" u="none" strike="noStrike" cap="none" normalizeH="0" baseline="0" dirty="0">
                <a:ln>
                  <a:noFill/>
                </a:ln>
                <a:solidFill>
                  <a:schemeClr val="tx1"/>
                </a:solidFill>
                <a:effectLst/>
                <a:latin typeface="Arial" panose="020B0604020202020204" pitchFamily="34" charset="0"/>
              </a:rPr>
              <a:t>final thoughts</a:t>
            </a:r>
            <a:r>
              <a:rPr kumimoji="0" lang="en-US" altLang="en-US" sz="1800" b="0" i="0" u="none" strike="noStrike" cap="none" normalizeH="0" baseline="0" dirty="0">
                <a:ln>
                  <a:noFill/>
                </a:ln>
                <a:solidFill>
                  <a:schemeClr val="tx1"/>
                </a:solidFill>
                <a:effectLst/>
                <a:latin typeface="Arial" panose="020B0604020202020204" pitchFamily="34" charset="0"/>
              </a:rPr>
              <a:t> on the impact of hotel management systems on the hotel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Hotel management systems have </a:t>
            </a:r>
            <a:r>
              <a:rPr kumimoji="0" lang="en-US" altLang="en-US" sz="1800" b="1" i="0" u="none" strike="noStrike" cap="none" normalizeH="0" baseline="0" dirty="0">
                <a:ln>
                  <a:noFill/>
                </a:ln>
                <a:solidFill>
                  <a:schemeClr val="tx1"/>
                </a:solidFill>
                <a:effectLst/>
                <a:latin typeface="Arial" panose="020B0604020202020204" pitchFamily="34" charset="0"/>
              </a:rPr>
              <a:t>revolutionized</a:t>
            </a:r>
            <a:r>
              <a:rPr kumimoji="0" lang="en-US" altLang="en-US" sz="1800" b="0" i="0" u="none" strike="noStrike" cap="none" normalizeH="0" baseline="0" dirty="0">
                <a:ln>
                  <a:noFill/>
                </a:ln>
                <a:solidFill>
                  <a:schemeClr val="tx1"/>
                </a:solidFill>
                <a:effectLst/>
                <a:latin typeface="Arial" panose="020B0604020202020204" pitchFamily="34" charset="0"/>
              </a:rPr>
              <a:t> the hospitality industry by driving operational efficiency, enhancing guest satisfaction, and improving profitability. With the integration of advanced technologies like AI, IoT, and cloud computing, these systems enable hotels to offer </a:t>
            </a:r>
            <a:r>
              <a:rPr kumimoji="0" lang="en-US" altLang="en-US" sz="1800" b="1" i="0" u="none" strike="noStrike" cap="none" normalizeH="0" baseline="0" dirty="0">
                <a:ln>
                  <a:noFill/>
                </a:ln>
                <a:solidFill>
                  <a:schemeClr val="tx1"/>
                </a:solidFill>
                <a:effectLst/>
                <a:latin typeface="Arial" panose="020B0604020202020204" pitchFamily="34" charset="0"/>
              </a:rPr>
              <a:t>personalized services</a:t>
            </a:r>
            <a:r>
              <a:rPr kumimoji="0" lang="en-US" altLang="en-US" sz="1800" b="0" i="0" u="none" strike="noStrike" cap="none" normalizeH="0" baseline="0" dirty="0">
                <a:ln>
                  <a:noFill/>
                </a:ln>
                <a:solidFill>
                  <a:schemeClr val="tx1"/>
                </a:solidFill>
                <a:effectLst/>
                <a:latin typeface="Arial" panose="020B0604020202020204" pitchFamily="34" charset="0"/>
              </a:rPr>
              <a:t>, optimize resource management, and adapt to changing customer expectations.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By automating tasks such as reservations, billing, and guest communications, hotels can </a:t>
            </a:r>
            <a:r>
              <a:rPr kumimoji="0" lang="en-US" altLang="en-US" sz="1800" b="1" i="0" u="none" strike="noStrike" cap="none" normalizeH="0" baseline="0" dirty="0">
                <a:ln>
                  <a:noFill/>
                </a:ln>
                <a:solidFill>
                  <a:schemeClr val="tx1"/>
                </a:solidFill>
                <a:effectLst/>
                <a:latin typeface="Arial" panose="020B0604020202020204" pitchFamily="34" charset="0"/>
              </a:rPr>
              <a:t>reduce human error</a:t>
            </a:r>
            <a:r>
              <a:rPr kumimoji="0" lang="en-US" altLang="en-US" sz="1800" b="0" i="0" u="none" strike="noStrike" cap="none" normalizeH="0" baseline="0" dirty="0">
                <a:ln>
                  <a:noFill/>
                </a:ln>
                <a:solidFill>
                  <a:schemeClr val="tx1"/>
                </a:solidFill>
                <a:effectLst/>
                <a:latin typeface="Arial" panose="020B0604020202020204" pitchFamily="34" charset="0"/>
              </a:rPr>
              <a:t>, lower operational costs, and focus more on guest experience. Moreover, real-time data and analytics empower hotel managers to make informed decisions, boost revenue, and enhance operational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In essence, hotel management systems are not just tools but a critical driver of </a:t>
            </a:r>
            <a:r>
              <a:rPr kumimoji="0" lang="en-US" altLang="en-US" sz="1800" b="1" i="0" u="none" strike="noStrike" cap="none" normalizeH="0" baseline="0" dirty="0">
                <a:ln>
                  <a:noFill/>
                </a:ln>
                <a:solidFill>
                  <a:schemeClr val="tx1"/>
                </a:solidFill>
                <a:effectLst/>
                <a:latin typeface="Arial" panose="020B0604020202020204" pitchFamily="34" charset="0"/>
              </a:rPr>
              <a:t>innovation and competitiveness</a:t>
            </a:r>
            <a:r>
              <a:rPr kumimoji="0" lang="en-US" altLang="en-US" sz="1800" b="0" i="0" u="none" strike="noStrike" cap="none" normalizeH="0" baseline="0" dirty="0">
                <a:ln>
                  <a:noFill/>
                </a:ln>
                <a:solidFill>
                  <a:schemeClr val="tx1"/>
                </a:solidFill>
                <a:effectLst/>
                <a:latin typeface="Arial" panose="020B0604020202020204" pitchFamily="34" charset="0"/>
              </a:rPr>
              <a:t> in the industry. As technology continues to evolve, these systems will play an even greater role in shaping the future of hospitality, offering better service, efficiency, and growth opportunities for hotels worldwide.</a:t>
            </a:r>
          </a:p>
        </p:txBody>
      </p:sp>
    </p:spTree>
    <p:extLst>
      <p:ext uri="{BB962C8B-B14F-4D97-AF65-F5344CB8AC3E}">
        <p14:creationId xmlns:p14="http://schemas.microsoft.com/office/powerpoint/2010/main" xmlns="" val="364897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CB94E-6BD7-D7D9-7E94-04222F246DCA}"/>
              </a:ext>
            </a:extLst>
          </p:cNvPr>
          <p:cNvSpPr>
            <a:spLocks noGrp="1"/>
          </p:cNvSpPr>
          <p:nvPr>
            <p:ph type="ctrTitle"/>
          </p:nvPr>
        </p:nvSpPr>
        <p:spPr>
          <a:xfrm>
            <a:off x="422897" y="576263"/>
            <a:ext cx="5646541" cy="760924"/>
          </a:xfrm>
        </p:spPr>
        <p:txBody>
          <a:bodyPr/>
          <a:lstStyle/>
          <a:p>
            <a:r>
              <a:rPr lang="en-IN" b="1" u="sng" dirty="0"/>
              <a:t>CONCLUSION </a:t>
            </a:r>
          </a:p>
        </p:txBody>
      </p:sp>
      <p:sp>
        <p:nvSpPr>
          <p:cNvPr id="4" name="Rectangle 1">
            <a:extLst>
              <a:ext uri="{FF2B5EF4-FFF2-40B4-BE49-F238E27FC236}">
                <a16:creationId xmlns:a16="http://schemas.microsoft.com/office/drawing/2014/main" xmlns="" id="{1A424635-4D4D-C6E6-1DAA-1778E95EDBF8}"/>
              </a:ext>
            </a:extLst>
          </p:cNvPr>
          <p:cNvSpPr>
            <a:spLocks noGrp="1" noChangeArrowheads="1"/>
          </p:cNvSpPr>
          <p:nvPr>
            <p:ph type="body" sz="quarter" idx="10"/>
          </p:nvPr>
        </p:nvSpPr>
        <p:spPr bwMode="auto">
          <a:xfrm>
            <a:off x="226142" y="1824841"/>
            <a:ext cx="6046839"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a </a:t>
            </a:r>
            <a:r>
              <a:rPr kumimoji="0" lang="en-US" altLang="en-US" sz="1800" b="1" i="0" u="none" strike="noStrike" cap="none" normalizeH="0" baseline="0" dirty="0">
                <a:ln>
                  <a:noFill/>
                </a:ln>
                <a:solidFill>
                  <a:schemeClr val="tx1"/>
                </a:solidFill>
                <a:effectLst/>
                <a:latin typeface="Arial" panose="020B0604020202020204" pitchFamily="34" charset="0"/>
              </a:rPr>
              <a:t>Hotel Management System (HMS)</a:t>
            </a:r>
            <a:r>
              <a:rPr kumimoji="0" lang="en-US" altLang="en-US" sz="1800" b="0" i="0" u="none" strike="noStrike" cap="none" normalizeH="0" baseline="0" dirty="0">
                <a:ln>
                  <a:noFill/>
                </a:ln>
                <a:solidFill>
                  <a:schemeClr val="tx1"/>
                </a:solidFill>
                <a:effectLst/>
                <a:latin typeface="Arial" panose="020B0604020202020204" pitchFamily="34" charset="0"/>
              </a:rPr>
              <a:t> is an essential tool for modernizing hotel operations. By streamlining tasks like reservations, billing, guest services, and reporting, HMS significantly improves operational efficiency and guest satisfaction. With the integration of advanced technologies such as AI, IoT, and cloud computing, these systems will continue to evolve, offering personalized experiences, enhancing security, and driving profitability.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As the hospitality industry becomes more competitive, adopting a robust hotel management system is no longer optional—it’s a critical investment for staying ahead of the curve, delivering exceptional service, and ensuring long-term success.</a:t>
            </a:r>
          </a:p>
        </p:txBody>
      </p:sp>
    </p:spTree>
    <p:extLst>
      <p:ext uri="{BB962C8B-B14F-4D97-AF65-F5344CB8AC3E}">
        <p14:creationId xmlns:p14="http://schemas.microsoft.com/office/powerpoint/2010/main" xmlns="" val="304674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C8163-459D-6EA5-B23F-EC1023B03286}"/>
              </a:ext>
            </a:extLst>
          </p:cNvPr>
          <p:cNvSpPr>
            <a:spLocks noGrp="1"/>
          </p:cNvSpPr>
          <p:nvPr>
            <p:ph type="title"/>
          </p:nvPr>
        </p:nvSpPr>
        <p:spPr>
          <a:xfrm>
            <a:off x="629266" y="2821858"/>
            <a:ext cx="6231392" cy="847447"/>
          </a:xfrm>
        </p:spPr>
        <p:txBody>
          <a:bodyPr>
            <a:normAutofit fontScale="90000"/>
          </a:bodyPr>
          <a:lstStyle/>
          <a:p>
            <a:r>
              <a:rPr lang="en-IN" sz="6700" b="1" dirty="0">
                <a:latin typeface="Castellar" panose="020A0402060406010301" pitchFamily="18" charset="0"/>
              </a:rPr>
              <a:t>   THANKYOU </a:t>
            </a:r>
          </a:p>
        </p:txBody>
      </p:sp>
    </p:spTree>
    <p:extLst>
      <p:ext uri="{BB962C8B-B14F-4D97-AF65-F5344CB8AC3E}">
        <p14:creationId xmlns:p14="http://schemas.microsoft.com/office/powerpoint/2010/main" xmlns="" val="220486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DD097A-66A2-E2A1-3D9A-5C88653561D1}"/>
              </a:ext>
            </a:extLst>
          </p:cNvPr>
          <p:cNvSpPr>
            <a:spLocks noGrp="1"/>
          </p:cNvSpPr>
          <p:nvPr>
            <p:ph type="title"/>
          </p:nvPr>
        </p:nvSpPr>
        <p:spPr>
          <a:xfrm>
            <a:off x="146874" y="109486"/>
            <a:ext cx="9733538" cy="1325563"/>
          </a:xfrm>
        </p:spPr>
        <p:txBody>
          <a:bodyPr/>
          <a:lstStyle/>
          <a:p>
            <a:r>
              <a:rPr lang="en-US" b="1" dirty="0"/>
              <a:t>INTRODUCTION  </a:t>
            </a:r>
            <a:endParaRPr lang="en-IN" b="1" dirty="0"/>
          </a:p>
        </p:txBody>
      </p:sp>
      <p:sp>
        <p:nvSpPr>
          <p:cNvPr id="4" name="Slide Number Placeholder 3">
            <a:extLst>
              <a:ext uri="{FF2B5EF4-FFF2-40B4-BE49-F238E27FC236}">
                <a16:creationId xmlns:a16="http://schemas.microsoft.com/office/drawing/2014/main" xmlns="" id="{DE1A0DAE-79FB-39DA-6892-44AEED09DB89}"/>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5" name="Rectangle 1">
            <a:extLst>
              <a:ext uri="{FF2B5EF4-FFF2-40B4-BE49-F238E27FC236}">
                <a16:creationId xmlns:a16="http://schemas.microsoft.com/office/drawing/2014/main" xmlns="" id="{FC151AC5-E7E7-3614-FE55-F34DB702AB43}"/>
              </a:ext>
            </a:extLst>
          </p:cNvPr>
          <p:cNvSpPr>
            <a:spLocks noGrp="1" noChangeArrowheads="1"/>
          </p:cNvSpPr>
          <p:nvPr>
            <p:ph idx="1"/>
          </p:nvPr>
        </p:nvSpPr>
        <p:spPr bwMode="auto">
          <a:xfrm>
            <a:off x="146874" y="1610319"/>
            <a:ext cx="10302158"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tx1"/>
                </a:solidFill>
                <a:effectLst/>
                <a:latin typeface="Arial" panose="020B0604020202020204" pitchFamily="34" charset="0"/>
              </a:rPr>
              <a:t>Brief Intro:</a:t>
            </a:r>
            <a:br>
              <a:rPr kumimoji="0" lang="en-US" altLang="en-US" sz="1800" b="1" i="0" u="sng"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Hotel Management System (HMS)</a:t>
            </a:r>
            <a:r>
              <a:rPr kumimoji="0" lang="en-US" altLang="en-US" sz="1800" b="0" i="0" u="none" strike="noStrike" cap="none" normalizeH="0" baseline="0" dirty="0">
                <a:ln>
                  <a:noFill/>
                </a:ln>
                <a:solidFill>
                  <a:schemeClr val="tx1"/>
                </a:solidFill>
                <a:effectLst/>
                <a:latin typeface="Arial" panose="020B0604020202020204" pitchFamily="34" charset="0"/>
              </a:rPr>
              <a:t> is a software solution used by hotels to automate and streamline operations like reservations, check-ins/check-outs, billing, and housekeeping, all in one platform.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tx1"/>
                </a:solidFill>
                <a:effectLst/>
                <a:latin typeface="Arial" panose="020B0604020202020204" pitchFamily="34" charset="0"/>
              </a:rPr>
              <a:t>Definition and Purpose:</a:t>
            </a:r>
            <a:r>
              <a:rPr kumimoji="0" lang="en-US" altLang="en-US" sz="1800" b="0" i="0" u="sng" strike="noStrike" cap="none" normalizeH="0" baseline="0" dirty="0">
                <a:ln>
                  <a:noFill/>
                </a:ln>
                <a:solidFill>
                  <a:schemeClr val="tx1"/>
                </a:solidFill>
                <a:effectLst/>
                <a:latin typeface="Arial" panose="020B0604020202020204" pitchFamily="34" charset="0"/>
              </a:rPr>
              <a:t/>
            </a:r>
            <a:br>
              <a:rPr kumimoji="0" lang="en-US" altLang="en-US" sz="1800" b="0" i="0" u="sng"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 </a:t>
            </a:r>
            <a:r>
              <a:rPr kumimoji="0" lang="en-US" altLang="en-US" sz="1800" b="1" i="0" u="none" strike="noStrike" cap="none" normalizeH="0" baseline="0" dirty="0">
                <a:ln>
                  <a:noFill/>
                </a:ln>
                <a:solidFill>
                  <a:schemeClr val="tx1"/>
                </a:solidFill>
                <a:effectLst/>
                <a:latin typeface="Arial" panose="020B0604020202020204" pitchFamily="34" charset="0"/>
              </a:rPr>
              <a:t>HMS</a:t>
            </a:r>
            <a:r>
              <a:rPr kumimoji="0" lang="en-US" altLang="en-US" sz="1800" b="0" i="0" u="none" strike="noStrike" cap="none" normalizeH="0" baseline="0" dirty="0">
                <a:ln>
                  <a:noFill/>
                </a:ln>
                <a:solidFill>
                  <a:schemeClr val="tx1"/>
                </a:solidFill>
                <a:effectLst/>
                <a:latin typeface="Arial" panose="020B0604020202020204" pitchFamily="34" charset="0"/>
              </a:rPr>
              <a:t> helps hotels manage daily operations efficiently, providing a centralized system to handle guest services, room availability, and financial transactions, ultimately improving hotel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tx1"/>
                </a:solidFill>
                <a:effectLst/>
                <a:latin typeface="Arial" panose="020B0604020202020204" pitchFamily="34" charset="0"/>
              </a:rPr>
              <a:t>Importance in Modern Hotels:</a:t>
            </a:r>
            <a:r>
              <a:rPr kumimoji="0" lang="en-US" altLang="en-US" sz="1800" b="0" i="0" u="sng" strike="noStrike" cap="none" normalizeH="0" baseline="0" dirty="0">
                <a:ln>
                  <a:noFill/>
                </a:ln>
                <a:solidFill>
                  <a:schemeClr val="tx1"/>
                </a:solidFill>
                <a:effectLst/>
                <a:latin typeface="Arial" panose="020B0604020202020204" pitchFamily="34" charset="0"/>
              </a:rPr>
              <a:t/>
            </a:r>
            <a:br>
              <a:rPr kumimoji="0" lang="en-US" altLang="en-US" sz="1800" b="0" i="0" u="sng"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 today's competitive hotel industry, an HMS is essential for improving efficiency, reducing human error, enhancing guest experiences, and increasing revenue. It allows seamless communication between departments, real-time data access, and better customer service, making it crucial for the success of modern hotels.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54656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5015C-C817-5B1B-56C2-3A91B0563BB0}"/>
              </a:ext>
            </a:extLst>
          </p:cNvPr>
          <p:cNvSpPr>
            <a:spLocks noGrp="1"/>
          </p:cNvSpPr>
          <p:nvPr>
            <p:ph type="title"/>
          </p:nvPr>
        </p:nvSpPr>
        <p:spPr>
          <a:xfrm>
            <a:off x="107545" y="207809"/>
            <a:ext cx="9733538" cy="1325563"/>
          </a:xfrm>
        </p:spPr>
        <p:txBody>
          <a:bodyPr>
            <a:normAutofit/>
          </a:bodyPr>
          <a:lstStyle/>
          <a:p>
            <a:r>
              <a:rPr lang="en-US" sz="4800" b="1" u="sng" dirty="0"/>
              <a:t>OBJECTIVES OF HMS </a:t>
            </a:r>
            <a:endParaRPr lang="en-IN" sz="4800" b="1" u="sng" dirty="0"/>
          </a:p>
        </p:txBody>
      </p:sp>
      <p:sp>
        <p:nvSpPr>
          <p:cNvPr id="4" name="Slide Number Placeholder 3">
            <a:extLst>
              <a:ext uri="{FF2B5EF4-FFF2-40B4-BE49-F238E27FC236}">
                <a16:creationId xmlns:a16="http://schemas.microsoft.com/office/drawing/2014/main" xmlns="" id="{47EC8AE0-3E72-29DC-15CE-A28FE92FFD07}"/>
              </a:ext>
            </a:extLst>
          </p:cNvPr>
          <p:cNvSpPr>
            <a:spLocks noGrp="1"/>
          </p:cNvSpPr>
          <p:nvPr>
            <p:ph type="sldNum" sz="quarter" idx="4"/>
          </p:nvPr>
        </p:nvSpPr>
        <p:spPr/>
        <p:txBody>
          <a:bodyPr/>
          <a:lstStyle/>
          <a:p>
            <a:fld id="{3A4F6043-7A67-491B-98BC-F933DED7226D}" type="slidenum">
              <a:rPr lang="en-US" smtClean="0"/>
              <a:pPr/>
              <a:t>3</a:t>
            </a:fld>
            <a:endParaRPr lang="en-US" dirty="0"/>
          </a:p>
        </p:txBody>
      </p:sp>
      <p:sp>
        <p:nvSpPr>
          <p:cNvPr id="5" name="Rectangle 1">
            <a:extLst>
              <a:ext uri="{FF2B5EF4-FFF2-40B4-BE49-F238E27FC236}">
                <a16:creationId xmlns:a16="http://schemas.microsoft.com/office/drawing/2014/main" xmlns="" id="{433E2283-F168-B21C-29F0-0020221C47C8}"/>
              </a:ext>
            </a:extLst>
          </p:cNvPr>
          <p:cNvSpPr>
            <a:spLocks noGrp="1" noChangeArrowheads="1"/>
          </p:cNvSpPr>
          <p:nvPr>
            <p:ph idx="1"/>
          </p:nvPr>
        </p:nvSpPr>
        <p:spPr bwMode="auto">
          <a:xfrm>
            <a:off x="107545" y="1739476"/>
            <a:ext cx="10410670"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Streamlining Hotel Operations</a:t>
            </a:r>
            <a:r>
              <a:rPr kumimoji="0" lang="en-US" altLang="en-US" sz="1800" b="0" i="0" u="none" strike="noStrike" cap="none" normalizeH="0" baseline="0" dirty="0">
                <a:ln>
                  <a:noFill/>
                </a:ln>
                <a:solidFill>
                  <a:schemeClr val="tx1"/>
                </a:solidFill>
                <a:effectLst/>
                <a:latin typeface="Arial" panose="020B0604020202020204" pitchFamily="34" charset="0"/>
              </a:rPr>
              <a:t> – Automating daily tasks to improve efficiency and reduce manual errors.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Efficient Booking and Reservation Management</a:t>
            </a:r>
            <a:r>
              <a:rPr kumimoji="0" lang="en-US" altLang="en-US" sz="1800" b="0" i="0" u="none" strike="noStrike" cap="none" normalizeH="0" baseline="0" dirty="0">
                <a:ln>
                  <a:noFill/>
                </a:ln>
                <a:solidFill>
                  <a:schemeClr val="tx1"/>
                </a:solidFill>
                <a:effectLst/>
                <a:latin typeface="Arial" panose="020B0604020202020204" pitchFamily="34" charset="0"/>
              </a:rPr>
              <a:t> – Simplifying the reservation process for customers and staff, ensuring accurate and timely bookings.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Enhancing Customer Experience and Satisfaction</a:t>
            </a:r>
            <a:r>
              <a:rPr kumimoji="0" lang="en-US" altLang="en-US" sz="1800" b="0" i="0" u="none" strike="noStrike" cap="none" normalizeH="0" baseline="0" dirty="0">
                <a:ln>
                  <a:noFill/>
                </a:ln>
                <a:solidFill>
                  <a:schemeClr val="tx1"/>
                </a:solidFill>
                <a:effectLst/>
                <a:latin typeface="Arial" panose="020B0604020202020204" pitchFamily="34" charset="0"/>
              </a:rPr>
              <a:t> – Personalizing guest services to improve overall guest satisfaction and loyalty.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Managing Finances, Billing, and Payments</a:t>
            </a:r>
            <a:r>
              <a:rPr kumimoji="0" lang="en-US" altLang="en-US" sz="1800" b="0" i="0" u="none" strike="noStrike" cap="none" normalizeH="0" baseline="0" dirty="0">
                <a:ln>
                  <a:noFill/>
                </a:ln>
                <a:solidFill>
                  <a:schemeClr val="tx1"/>
                </a:solidFill>
                <a:effectLst/>
                <a:latin typeface="Arial" panose="020B0604020202020204" pitchFamily="34" charset="0"/>
              </a:rPr>
              <a:t> – Automating financial processes for accurate billing, tracking expenses, and managing payments securely.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Reporting and Analytics for Decision-Making</a:t>
            </a:r>
            <a:r>
              <a:rPr kumimoji="0" lang="en-US" altLang="en-US" sz="1800" b="0" i="0" u="none" strike="noStrike" cap="none" normalizeH="0" baseline="0" dirty="0">
                <a:ln>
                  <a:noFill/>
                </a:ln>
                <a:solidFill>
                  <a:schemeClr val="tx1"/>
                </a:solidFill>
                <a:effectLst/>
                <a:latin typeface="Arial" panose="020B0604020202020204" pitchFamily="34" charset="0"/>
              </a:rPr>
              <a:t> – Providing insightful data for informed decision-making, improving operations and profitability.</a:t>
            </a:r>
          </a:p>
        </p:txBody>
      </p:sp>
    </p:spTree>
    <p:extLst>
      <p:ext uri="{BB962C8B-B14F-4D97-AF65-F5344CB8AC3E}">
        <p14:creationId xmlns:p14="http://schemas.microsoft.com/office/powerpoint/2010/main" xmlns="" val="19353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D7655D-F222-2D2A-F4B1-B3F2C1941096}"/>
              </a:ext>
            </a:extLst>
          </p:cNvPr>
          <p:cNvSpPr>
            <a:spLocks noGrp="1"/>
          </p:cNvSpPr>
          <p:nvPr>
            <p:ph type="title"/>
          </p:nvPr>
        </p:nvSpPr>
        <p:spPr>
          <a:xfrm>
            <a:off x="105991" y="163210"/>
            <a:ext cx="10515600" cy="1325563"/>
          </a:xfrm>
        </p:spPr>
        <p:txBody>
          <a:bodyPr/>
          <a:lstStyle/>
          <a:p>
            <a:r>
              <a:rPr lang="en-US" b="1" u="sng" dirty="0"/>
              <a:t>Key Features Of HMS </a:t>
            </a:r>
            <a:endParaRPr lang="en-IN" b="1" u="sng" dirty="0"/>
          </a:p>
        </p:txBody>
      </p:sp>
      <p:sp>
        <p:nvSpPr>
          <p:cNvPr id="4" name="Slide Number Placeholder 3">
            <a:extLst>
              <a:ext uri="{FF2B5EF4-FFF2-40B4-BE49-F238E27FC236}">
                <a16:creationId xmlns:a16="http://schemas.microsoft.com/office/drawing/2014/main" xmlns="" id="{BEA03A2C-B5FA-41A9-B37B-BE8A537B032E}"/>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
        <p:nvSpPr>
          <p:cNvPr id="5" name="Rectangle 1">
            <a:extLst>
              <a:ext uri="{FF2B5EF4-FFF2-40B4-BE49-F238E27FC236}">
                <a16:creationId xmlns:a16="http://schemas.microsoft.com/office/drawing/2014/main" xmlns="" id="{7F5FAF4C-C4EF-78CE-5C0C-5790A5B0E3A1}"/>
              </a:ext>
            </a:extLst>
          </p:cNvPr>
          <p:cNvSpPr>
            <a:spLocks noGrp="1" noChangeArrowheads="1"/>
          </p:cNvSpPr>
          <p:nvPr>
            <p:ph idx="1"/>
          </p:nvPr>
        </p:nvSpPr>
        <p:spPr bwMode="auto">
          <a:xfrm>
            <a:off x="105991" y="1726852"/>
            <a:ext cx="10785838"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Reservation Management</a:t>
            </a:r>
            <a:r>
              <a:rPr kumimoji="0" lang="en-US" altLang="en-US" sz="1800" b="0" i="0" u="none" strike="noStrike" cap="none" normalizeH="0" baseline="0" dirty="0">
                <a:ln>
                  <a:noFill/>
                </a:ln>
                <a:solidFill>
                  <a:schemeClr val="tx1"/>
                </a:solidFill>
                <a:effectLst/>
                <a:latin typeface="Arial" panose="020B0604020202020204" pitchFamily="34" charset="0"/>
              </a:rPr>
              <a:t> – Seamless booking, modification, and cancellation of reservations.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Front Desk Operations</a:t>
            </a:r>
            <a:r>
              <a:rPr kumimoji="0" lang="en-US" altLang="en-US" sz="1800" b="0" i="0" u="none" strike="noStrike" cap="none" normalizeH="0" baseline="0" dirty="0">
                <a:ln>
                  <a:noFill/>
                </a:ln>
                <a:solidFill>
                  <a:schemeClr val="tx1"/>
                </a:solidFill>
                <a:effectLst/>
                <a:latin typeface="Arial" panose="020B0604020202020204" pitchFamily="34" charset="0"/>
              </a:rPr>
              <a:t> – Streamlined check-in, check-out, and guest registration.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Room Management</a:t>
            </a:r>
            <a:r>
              <a:rPr kumimoji="0" lang="en-US" altLang="en-US" sz="1800" b="0" i="0" u="none" strike="noStrike" cap="none" normalizeH="0" baseline="0" dirty="0">
                <a:ln>
                  <a:noFill/>
                </a:ln>
                <a:solidFill>
                  <a:schemeClr val="tx1"/>
                </a:solidFill>
                <a:effectLst/>
                <a:latin typeface="Arial" panose="020B0604020202020204" pitchFamily="34" charset="0"/>
              </a:rPr>
              <a:t> – Efficient room allocation, availability tracking, and maintenance management.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Billing and Payments</a:t>
            </a:r>
            <a:r>
              <a:rPr kumimoji="0" lang="en-US" altLang="en-US" sz="1800" b="0" i="0" u="none" strike="noStrike" cap="none" normalizeH="0" baseline="0" dirty="0">
                <a:ln>
                  <a:noFill/>
                </a:ln>
                <a:solidFill>
                  <a:schemeClr val="tx1"/>
                </a:solidFill>
                <a:effectLst/>
                <a:latin typeface="Arial" panose="020B0604020202020204" pitchFamily="34" charset="0"/>
              </a:rPr>
              <a:t> – Automated billing, invoicing, and secure payment 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Guest Services</a:t>
            </a:r>
            <a:r>
              <a:rPr kumimoji="0" lang="en-US" altLang="en-US" sz="1800" b="0" i="0" u="none" strike="noStrike" cap="none" normalizeH="0" baseline="0" dirty="0">
                <a:ln>
                  <a:noFill/>
                </a:ln>
                <a:solidFill>
                  <a:schemeClr val="tx1"/>
                </a:solidFill>
                <a:effectLst/>
                <a:latin typeface="Arial" panose="020B0604020202020204" pitchFamily="34" charset="0"/>
              </a:rPr>
              <a:t> – Personalized guest requests, concierge services, and support.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Reporting and Analytics</a:t>
            </a:r>
            <a:r>
              <a:rPr kumimoji="0" lang="en-US" altLang="en-US" sz="1800" b="0" i="0" u="none" strike="noStrike" cap="none" normalizeH="0" baseline="0" dirty="0">
                <a:ln>
                  <a:noFill/>
                </a:ln>
                <a:solidFill>
                  <a:schemeClr val="tx1"/>
                </a:solidFill>
                <a:effectLst/>
                <a:latin typeface="Arial" panose="020B0604020202020204" pitchFamily="34" charset="0"/>
              </a:rPr>
              <a:t> – Real-time reports and insights for data-driven decision-making.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Multi-Channel Integration</a:t>
            </a:r>
            <a:r>
              <a:rPr kumimoji="0" lang="en-US" altLang="en-US" sz="1800" b="0" i="0" u="none" strike="noStrike" cap="none" normalizeH="0" baseline="0" dirty="0">
                <a:ln>
                  <a:noFill/>
                </a:ln>
                <a:solidFill>
                  <a:schemeClr val="tx1"/>
                </a:solidFill>
                <a:effectLst/>
                <a:latin typeface="Arial" panose="020B0604020202020204" pitchFamily="34" charset="0"/>
              </a:rPr>
              <a:t> – Integration with online travel agents (OTAs), websites, and mobile apps.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Security Features</a:t>
            </a:r>
            <a:r>
              <a:rPr kumimoji="0" lang="en-US" altLang="en-US" sz="1800" b="0" i="0" u="none" strike="noStrike" cap="none" normalizeH="0" baseline="0" dirty="0">
                <a:ln>
                  <a:noFill/>
                </a:ln>
                <a:solidFill>
                  <a:schemeClr val="tx1"/>
                </a:solidFill>
                <a:effectLst/>
                <a:latin typeface="Arial" panose="020B0604020202020204" pitchFamily="34" charset="0"/>
              </a:rPr>
              <a:t> – Data encryption, access control, and secure payment systems.</a:t>
            </a:r>
          </a:p>
        </p:txBody>
      </p:sp>
    </p:spTree>
    <p:extLst>
      <p:ext uri="{BB962C8B-B14F-4D97-AF65-F5344CB8AC3E}">
        <p14:creationId xmlns:p14="http://schemas.microsoft.com/office/powerpoint/2010/main" xmlns="" val="2100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037" y="207818"/>
            <a:ext cx="5721927" cy="817418"/>
          </a:xfrm>
        </p:spPr>
        <p:txBody>
          <a:bodyPr/>
          <a:lstStyle/>
          <a:p>
            <a:r>
              <a:rPr lang="en-US" b="1" u="sng" dirty="0" smtClean="0"/>
              <a:t>ER-DIAGRAM</a:t>
            </a:r>
            <a:r>
              <a:rPr lang="en-US" dirty="0" smtClean="0"/>
              <a:t> </a:t>
            </a:r>
            <a:endParaRPr lang="en-US" dirty="0"/>
          </a:p>
        </p:txBody>
      </p:sp>
      <p:sp>
        <p:nvSpPr>
          <p:cNvPr id="4" name="Slide Number Placeholder 3"/>
          <p:cNvSpPr>
            <a:spLocks noGrp="1"/>
          </p:cNvSpPr>
          <p:nvPr>
            <p:ph type="sldNum" sz="quarter" idx="12"/>
          </p:nvPr>
        </p:nvSpPr>
        <p:spPr/>
        <p:txBody>
          <a:bodyPr/>
          <a:lstStyle/>
          <a:p>
            <a:fld id="{3A4F6043-7A67-491B-98BC-F933DED7226D}" type="slidenum">
              <a:rPr lang="en-US" smtClean="0"/>
              <a:pPr/>
              <a:t>5</a:t>
            </a:fld>
            <a:endParaRPr lang="en-US" dirty="0"/>
          </a:p>
        </p:txBody>
      </p:sp>
      <p:pic>
        <p:nvPicPr>
          <p:cNvPr id="5" name="Picture 2">
            <a:extLst>
              <a:ext uri="{FF2B5EF4-FFF2-40B4-BE49-F238E27FC236}">
                <a16:creationId xmlns:a16="http://schemas.microsoft.com/office/drawing/2014/main" xmlns="" id="{0B485017-BAF6-FEBE-BAB5-D0616E60F66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l="15198" t="7190" r="17369" b="8437"/>
          <a:stretch/>
        </p:blipFill>
        <p:spPr bwMode="auto">
          <a:xfrm>
            <a:off x="568036" y="928255"/>
            <a:ext cx="10848109" cy="510424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E46B0-945F-68D4-ACB0-2A99CBE2CD7F}"/>
              </a:ext>
            </a:extLst>
          </p:cNvPr>
          <p:cNvSpPr>
            <a:spLocks noGrp="1"/>
          </p:cNvSpPr>
          <p:nvPr>
            <p:ph type="title"/>
          </p:nvPr>
        </p:nvSpPr>
        <p:spPr>
          <a:xfrm>
            <a:off x="96160" y="119318"/>
            <a:ext cx="10515600" cy="1325563"/>
          </a:xfrm>
        </p:spPr>
        <p:txBody>
          <a:bodyPr/>
          <a:lstStyle/>
          <a:p>
            <a:r>
              <a:rPr lang="en-US" b="1" u="sng" dirty="0"/>
              <a:t>Types Of HMS </a:t>
            </a:r>
            <a:endParaRPr lang="en-IN" b="1" u="sng" dirty="0"/>
          </a:p>
        </p:txBody>
      </p:sp>
      <p:sp>
        <p:nvSpPr>
          <p:cNvPr id="4" name="Slide Number Placeholder 3">
            <a:extLst>
              <a:ext uri="{FF2B5EF4-FFF2-40B4-BE49-F238E27FC236}">
                <a16:creationId xmlns:a16="http://schemas.microsoft.com/office/drawing/2014/main" xmlns="" id="{54F5AC3F-1AF0-2D55-478B-09C70A7E6BEA}"/>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
        <p:nvSpPr>
          <p:cNvPr id="5" name="Rectangle 1">
            <a:extLst>
              <a:ext uri="{FF2B5EF4-FFF2-40B4-BE49-F238E27FC236}">
                <a16:creationId xmlns:a16="http://schemas.microsoft.com/office/drawing/2014/main" xmlns="" id="{48788B68-1834-25E9-CB49-F38E850D9B31}"/>
              </a:ext>
            </a:extLst>
          </p:cNvPr>
          <p:cNvSpPr>
            <a:spLocks noGrp="1" noChangeArrowheads="1"/>
          </p:cNvSpPr>
          <p:nvPr>
            <p:ph idx="1"/>
          </p:nvPr>
        </p:nvSpPr>
        <p:spPr bwMode="auto">
          <a:xfrm>
            <a:off x="96160" y="1444881"/>
            <a:ext cx="10640666"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On-Premise Systems</a:t>
            </a:r>
            <a:r>
              <a:rPr kumimoji="0" lang="en-US" altLang="en-US" sz="1800" b="0" i="0" u="none" strike="noStrike" cap="none" normalizeH="0" baseline="0" dirty="0">
                <a:ln>
                  <a:noFill/>
                </a:ln>
                <a:solidFill>
                  <a:schemeClr val="tx1"/>
                </a:solidFill>
                <a:effectLst/>
                <a:latin typeface="Arial" panose="020B0604020202020204" pitchFamily="34" charset="0"/>
              </a:rPr>
              <a:t> – Installed and operated locally on the hotel's servers; full control but requires maintenance and updates.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Cloud-Based Systems</a:t>
            </a:r>
            <a:r>
              <a:rPr kumimoji="0" lang="en-US" altLang="en-US" sz="1800" b="0" i="0" u="none" strike="noStrike" cap="none" normalizeH="0" baseline="0" dirty="0">
                <a:ln>
                  <a:noFill/>
                </a:ln>
                <a:solidFill>
                  <a:schemeClr val="tx1"/>
                </a:solidFill>
                <a:effectLst/>
                <a:latin typeface="Arial" panose="020B0604020202020204" pitchFamily="34" charset="0"/>
              </a:rPr>
              <a:t> – Hosted on the cloud; accessible from anywhere, with automatic updates and lower upfront costs.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Hybrid Systems</a:t>
            </a:r>
            <a:r>
              <a:rPr kumimoji="0" lang="en-US" altLang="en-US" sz="1800" b="0" i="0" u="none" strike="noStrike" cap="none" normalizeH="0" baseline="0" dirty="0">
                <a:ln>
                  <a:noFill/>
                </a:ln>
                <a:solidFill>
                  <a:schemeClr val="tx1"/>
                </a:solidFill>
                <a:effectLst/>
                <a:latin typeface="Arial" panose="020B0604020202020204" pitchFamily="34" charset="0"/>
              </a:rPr>
              <a:t> – Combines both on-premise and cloud solutions, offering flexibility and scalability.</a:t>
            </a:r>
          </a:p>
        </p:txBody>
      </p:sp>
      <p:sp>
        <p:nvSpPr>
          <p:cNvPr id="6" name="TextBox 5">
            <a:extLst>
              <a:ext uri="{FF2B5EF4-FFF2-40B4-BE49-F238E27FC236}">
                <a16:creationId xmlns:a16="http://schemas.microsoft.com/office/drawing/2014/main" xmlns="" id="{75861339-8343-9729-34E7-E3A324B4591E}"/>
              </a:ext>
            </a:extLst>
          </p:cNvPr>
          <p:cNvSpPr txBox="1"/>
          <p:nvPr/>
        </p:nvSpPr>
        <p:spPr>
          <a:xfrm>
            <a:off x="167148" y="3136490"/>
            <a:ext cx="5565058" cy="646331"/>
          </a:xfrm>
          <a:prstGeom prst="rect">
            <a:avLst/>
          </a:prstGeom>
          <a:noFill/>
        </p:spPr>
        <p:txBody>
          <a:bodyPr wrap="square" rtlCol="0">
            <a:spAutoFit/>
          </a:bodyPr>
          <a:lstStyle/>
          <a:p>
            <a:r>
              <a:rPr lang="en-US" sz="3600" b="1" u="sng" dirty="0">
                <a:solidFill>
                  <a:schemeClr val="tx2"/>
                </a:solidFill>
              </a:rPr>
              <a:t>SOFTWARE NAMES </a:t>
            </a:r>
            <a:endParaRPr lang="en-IN" sz="3600" b="1" u="sng" dirty="0">
              <a:solidFill>
                <a:schemeClr val="tx2"/>
              </a:solidFill>
            </a:endParaRPr>
          </a:p>
        </p:txBody>
      </p:sp>
      <p:sp>
        <p:nvSpPr>
          <p:cNvPr id="7" name="TextBox 6">
            <a:extLst>
              <a:ext uri="{FF2B5EF4-FFF2-40B4-BE49-F238E27FC236}">
                <a16:creationId xmlns:a16="http://schemas.microsoft.com/office/drawing/2014/main" xmlns="" id="{60256670-B35E-8DDA-216A-93588DB26B6A}"/>
              </a:ext>
            </a:extLst>
          </p:cNvPr>
          <p:cNvSpPr txBox="1"/>
          <p:nvPr/>
        </p:nvSpPr>
        <p:spPr>
          <a:xfrm>
            <a:off x="668592" y="3997102"/>
            <a:ext cx="8652387" cy="1569660"/>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Exceed Software – Cloud Based </a:t>
            </a:r>
          </a:p>
          <a:p>
            <a:pPr marL="285750" indent="-285750">
              <a:buFont typeface="Wingdings" panose="05000000000000000000" pitchFamily="2" charset="2"/>
              <a:buChar char="v"/>
            </a:pPr>
            <a:r>
              <a:rPr lang="en-US" sz="2400" dirty="0" err="1"/>
              <a:t>Aiosell</a:t>
            </a:r>
            <a:r>
              <a:rPr lang="en-US" sz="2400" dirty="0"/>
              <a:t> Software </a:t>
            </a:r>
          </a:p>
          <a:p>
            <a:pPr marL="285750" indent="-285750">
              <a:buFont typeface="Wingdings" panose="05000000000000000000" pitchFamily="2" charset="2"/>
              <a:buChar char="v"/>
            </a:pPr>
            <a:r>
              <a:rPr lang="en-US" sz="2400" dirty="0" err="1"/>
              <a:t>Hotelogix</a:t>
            </a:r>
            <a:r>
              <a:rPr lang="en-US" sz="2400" dirty="0"/>
              <a:t> Software – Cloud Based </a:t>
            </a:r>
          </a:p>
          <a:p>
            <a:pPr marL="285750" indent="-285750">
              <a:buFont typeface="Wingdings" panose="05000000000000000000" pitchFamily="2" charset="2"/>
              <a:buChar char="v"/>
            </a:pPr>
            <a:r>
              <a:rPr lang="en-US" sz="2400" dirty="0" err="1"/>
              <a:t>Ibs</a:t>
            </a:r>
            <a:r>
              <a:rPr lang="en-US" sz="2400" dirty="0"/>
              <a:t> Software – Cloud Based </a:t>
            </a:r>
            <a:endParaRPr lang="en-IN" sz="2400" dirty="0"/>
          </a:p>
        </p:txBody>
      </p:sp>
    </p:spTree>
    <p:extLst>
      <p:ext uri="{BB962C8B-B14F-4D97-AF65-F5344CB8AC3E}">
        <p14:creationId xmlns:p14="http://schemas.microsoft.com/office/powerpoint/2010/main" xmlns="" val="118634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D650D4-BB3D-38D6-8394-89AB7532276A}"/>
              </a:ext>
            </a:extLst>
          </p:cNvPr>
          <p:cNvSpPr>
            <a:spLocks noGrp="1"/>
          </p:cNvSpPr>
          <p:nvPr>
            <p:ph type="title"/>
          </p:nvPr>
        </p:nvSpPr>
        <p:spPr>
          <a:xfrm>
            <a:off x="292806" y="448345"/>
            <a:ext cx="10515600" cy="1325563"/>
          </a:xfrm>
        </p:spPr>
        <p:txBody>
          <a:bodyPr/>
          <a:lstStyle/>
          <a:p>
            <a:r>
              <a:rPr lang="en-IN" b="1" u="sng" dirty="0"/>
              <a:t>Technologies Used In HMS</a:t>
            </a:r>
          </a:p>
        </p:txBody>
      </p:sp>
      <p:sp>
        <p:nvSpPr>
          <p:cNvPr id="4" name="Slide Number Placeholder 3">
            <a:extLst>
              <a:ext uri="{FF2B5EF4-FFF2-40B4-BE49-F238E27FC236}">
                <a16:creationId xmlns:a16="http://schemas.microsoft.com/office/drawing/2014/main" xmlns="" id="{B330C03E-09EF-0F02-3FA1-7CE960992208}"/>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
        <p:nvSpPr>
          <p:cNvPr id="5" name="Rectangle 1">
            <a:extLst>
              <a:ext uri="{FF2B5EF4-FFF2-40B4-BE49-F238E27FC236}">
                <a16:creationId xmlns:a16="http://schemas.microsoft.com/office/drawing/2014/main" xmlns="" id="{B2DEEE85-764F-1D27-E226-2ED62767660E}"/>
              </a:ext>
            </a:extLst>
          </p:cNvPr>
          <p:cNvSpPr>
            <a:spLocks noGrp="1" noChangeArrowheads="1"/>
          </p:cNvSpPr>
          <p:nvPr>
            <p:ph idx="1"/>
          </p:nvPr>
        </p:nvSpPr>
        <p:spPr bwMode="auto">
          <a:xfrm>
            <a:off x="204315" y="2136338"/>
            <a:ext cx="10965733"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DB Management</a:t>
            </a:r>
            <a:r>
              <a:rPr kumimoji="0" lang="en-US" altLang="en-US" sz="1800" b="0" i="0" u="none" strike="noStrike" cap="none" normalizeH="0" baseline="0" dirty="0">
                <a:ln>
                  <a:noFill/>
                </a:ln>
                <a:solidFill>
                  <a:schemeClr val="tx1"/>
                </a:solidFill>
                <a:effectLst/>
                <a:latin typeface="Arial" panose="020B0604020202020204" pitchFamily="34" charset="0"/>
              </a:rPr>
              <a:t> – SQL and NoSQL databases for efficient data storage and retrieval.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Cloud Computing</a:t>
            </a:r>
            <a:r>
              <a:rPr kumimoji="0" lang="en-US" altLang="en-US" sz="1800" b="0" i="0" u="none" strike="noStrike" cap="none" normalizeH="0" baseline="0" dirty="0">
                <a:ln>
                  <a:noFill/>
                </a:ln>
                <a:solidFill>
                  <a:schemeClr val="tx1"/>
                </a:solidFill>
                <a:effectLst/>
                <a:latin typeface="Arial" panose="020B0604020202020204" pitchFamily="34" charset="0"/>
              </a:rPr>
              <a:t> – AWS, Microsoft Azure, Google Cloud for scalable, secure, and accessible hosting.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Mobile Applications</a:t>
            </a:r>
            <a:r>
              <a:rPr kumimoji="0" lang="en-US" altLang="en-US" sz="1800" b="0" i="0" u="none" strike="noStrike" cap="none" normalizeH="0" baseline="0" dirty="0">
                <a:ln>
                  <a:noFill/>
                </a:ln>
                <a:solidFill>
                  <a:schemeClr val="tx1"/>
                </a:solidFill>
                <a:effectLst/>
                <a:latin typeface="Arial" panose="020B0604020202020204" pitchFamily="34" charset="0"/>
              </a:rPr>
              <a:t> – Guest apps for booking, mobile check-in/check-out for enhanced convenience.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POS Systems</a:t>
            </a:r>
            <a:r>
              <a:rPr kumimoji="0" lang="en-US" altLang="en-US" sz="1800" b="0" i="0" u="none" strike="noStrike" cap="none" normalizeH="0" baseline="0" dirty="0">
                <a:ln>
                  <a:noFill/>
                </a:ln>
                <a:solidFill>
                  <a:schemeClr val="tx1"/>
                </a:solidFill>
                <a:effectLst/>
                <a:latin typeface="Arial" panose="020B0604020202020204" pitchFamily="34" charset="0"/>
              </a:rPr>
              <a:t> – Integration with point-of-sale systems for restaurants, bars, and other services.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Automation Tools</a:t>
            </a:r>
            <a:r>
              <a:rPr kumimoji="0" lang="en-US" altLang="en-US" sz="1800" b="0" i="0" u="none" strike="noStrike" cap="none" normalizeH="0" baseline="0" dirty="0">
                <a:ln>
                  <a:noFill/>
                </a:ln>
                <a:solidFill>
                  <a:schemeClr val="tx1"/>
                </a:solidFill>
                <a:effectLst/>
                <a:latin typeface="Arial" panose="020B0604020202020204" pitchFamily="34" charset="0"/>
              </a:rPr>
              <a:t> – AI-based chatbots and automated check-in/check-out for improved efficiency.</a:t>
            </a:r>
          </a:p>
        </p:txBody>
      </p:sp>
    </p:spTree>
    <p:extLst>
      <p:ext uri="{BB962C8B-B14F-4D97-AF65-F5344CB8AC3E}">
        <p14:creationId xmlns:p14="http://schemas.microsoft.com/office/powerpoint/2010/main" xmlns="" val="5289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9742D-F59A-F7F8-A7F9-30945B9B43AB}"/>
              </a:ext>
            </a:extLst>
          </p:cNvPr>
          <p:cNvSpPr>
            <a:spLocks noGrp="1"/>
          </p:cNvSpPr>
          <p:nvPr>
            <p:ph type="ctrTitle"/>
          </p:nvPr>
        </p:nvSpPr>
        <p:spPr>
          <a:xfrm>
            <a:off x="255749" y="251799"/>
            <a:ext cx="5646541" cy="1134550"/>
          </a:xfrm>
        </p:spPr>
        <p:txBody>
          <a:bodyPr/>
          <a:lstStyle/>
          <a:p>
            <a:r>
              <a:rPr lang="en-IN" b="1" u="sng" dirty="0"/>
              <a:t>Benefits Of HMS </a:t>
            </a:r>
            <a:endParaRPr lang="en-IN" dirty="0"/>
          </a:p>
        </p:txBody>
      </p:sp>
      <p:sp>
        <p:nvSpPr>
          <p:cNvPr id="3" name="Text Placeholder 2">
            <a:extLst>
              <a:ext uri="{FF2B5EF4-FFF2-40B4-BE49-F238E27FC236}">
                <a16:creationId xmlns:a16="http://schemas.microsoft.com/office/drawing/2014/main" xmlns="" id="{428EF577-536B-6C2D-0021-22D8B6127282}"/>
              </a:ext>
            </a:extLst>
          </p:cNvPr>
          <p:cNvSpPr>
            <a:spLocks noGrp="1"/>
          </p:cNvSpPr>
          <p:nvPr>
            <p:ph type="body" sz="quarter" idx="10"/>
          </p:nvPr>
        </p:nvSpPr>
        <p:spPr>
          <a:xfrm>
            <a:off x="167149" y="1809135"/>
            <a:ext cx="6086168" cy="4064410"/>
          </a:xfrm>
        </p:spPr>
        <p:txBody>
          <a:bodyPr/>
          <a:lstStyle/>
          <a:p>
            <a:pPr>
              <a:buFont typeface="Wingdings" panose="05000000000000000000" pitchFamily="2" charset="2"/>
              <a:buChar char="v"/>
            </a:pPr>
            <a:r>
              <a:rPr lang="en-IN" dirty="0"/>
              <a:t> Increased operational efficiency .</a:t>
            </a:r>
          </a:p>
          <a:p>
            <a:pPr>
              <a:buFont typeface="Wingdings" panose="05000000000000000000" pitchFamily="2" charset="2"/>
              <a:buChar char="v"/>
            </a:pPr>
            <a:r>
              <a:rPr lang="en-IN" dirty="0"/>
              <a:t> Better guest experience and satisfaction.</a:t>
            </a:r>
          </a:p>
          <a:p>
            <a:pPr>
              <a:buFont typeface="Wingdings" panose="05000000000000000000" pitchFamily="2" charset="2"/>
              <a:buChar char="v"/>
            </a:pPr>
            <a:r>
              <a:rPr lang="en-IN" dirty="0"/>
              <a:t> Cost reduction and increased revenue .</a:t>
            </a:r>
          </a:p>
          <a:p>
            <a:pPr>
              <a:buFont typeface="Wingdings" panose="05000000000000000000" pitchFamily="2" charset="2"/>
              <a:buChar char="v"/>
            </a:pPr>
            <a:r>
              <a:rPr lang="en-IN" dirty="0"/>
              <a:t> Real-time data and insights for </a:t>
            </a:r>
          </a:p>
          <a:p>
            <a:r>
              <a:rPr lang="en-IN" dirty="0"/>
              <a:t>decision-making .</a:t>
            </a:r>
          </a:p>
          <a:p>
            <a:pPr>
              <a:buFont typeface="Wingdings" panose="05000000000000000000" pitchFamily="2" charset="2"/>
              <a:buChar char="v"/>
            </a:pPr>
            <a:r>
              <a:rPr lang="en-IN" dirty="0"/>
              <a:t> Improved staff coordination and productivity .</a:t>
            </a:r>
          </a:p>
          <a:p>
            <a:endParaRPr lang="en-IN" dirty="0"/>
          </a:p>
        </p:txBody>
      </p:sp>
    </p:spTree>
    <p:extLst>
      <p:ext uri="{BB962C8B-B14F-4D97-AF65-F5344CB8AC3E}">
        <p14:creationId xmlns:p14="http://schemas.microsoft.com/office/powerpoint/2010/main" xmlns="" val="310782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CBFE9-8642-CE73-5F59-155CC0A9D3C5}"/>
              </a:ext>
            </a:extLst>
          </p:cNvPr>
          <p:cNvSpPr>
            <a:spLocks noGrp="1"/>
          </p:cNvSpPr>
          <p:nvPr>
            <p:ph type="title"/>
          </p:nvPr>
        </p:nvSpPr>
        <p:spPr/>
        <p:txBody>
          <a:bodyPr>
            <a:normAutofit fontScale="90000"/>
          </a:bodyPr>
          <a:lstStyle/>
          <a:p>
            <a:r>
              <a:rPr lang="en-IN" b="1" u="sng" dirty="0"/>
              <a:t>Challenges In Implementing A HMS </a:t>
            </a:r>
          </a:p>
        </p:txBody>
      </p:sp>
      <p:sp>
        <p:nvSpPr>
          <p:cNvPr id="4" name="Slide Number Placeholder 3">
            <a:extLst>
              <a:ext uri="{FF2B5EF4-FFF2-40B4-BE49-F238E27FC236}">
                <a16:creationId xmlns:a16="http://schemas.microsoft.com/office/drawing/2014/main" xmlns="" id="{50640A77-FC54-1A39-AB09-84E1F6320DA4}"/>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
        <p:nvSpPr>
          <p:cNvPr id="5" name="Rectangle 1">
            <a:extLst>
              <a:ext uri="{FF2B5EF4-FFF2-40B4-BE49-F238E27FC236}">
                <a16:creationId xmlns:a16="http://schemas.microsoft.com/office/drawing/2014/main" xmlns="" id="{11E9E1CE-4DF9-ECE5-5A48-C6D12E020D27}"/>
              </a:ext>
            </a:extLst>
          </p:cNvPr>
          <p:cNvSpPr>
            <a:spLocks noChangeArrowheads="1"/>
          </p:cNvSpPr>
          <p:nvPr/>
        </p:nvSpPr>
        <p:spPr bwMode="auto">
          <a:xfrm>
            <a:off x="420624" y="2164988"/>
            <a:ext cx="10375785"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High Initial Cost</a:t>
            </a:r>
            <a:r>
              <a:rPr kumimoji="0" lang="en-US" altLang="en-US" sz="1800" b="0" i="0" u="none" strike="noStrike" cap="none" normalizeH="0" baseline="0" dirty="0">
                <a:ln>
                  <a:noFill/>
                </a:ln>
                <a:solidFill>
                  <a:schemeClr val="tx1"/>
                </a:solidFill>
                <a:effectLst/>
                <a:latin typeface="Arial" panose="020B0604020202020204" pitchFamily="34" charset="0"/>
              </a:rPr>
              <a:t> – Significant upfront investment for hardware, software, and setup.</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Existing Systems</a:t>
            </a:r>
            <a:r>
              <a:rPr kumimoji="0" lang="en-US" altLang="en-US" sz="1800" b="0" i="0" u="none" strike="noStrike" cap="none" normalizeH="0" baseline="0" dirty="0">
                <a:ln>
                  <a:noFill/>
                </a:ln>
                <a:solidFill>
                  <a:schemeClr val="tx1"/>
                </a:solidFill>
                <a:effectLst/>
                <a:latin typeface="Arial" panose="020B0604020202020204" pitchFamily="34" charset="0"/>
              </a:rPr>
              <a:t> – Challenges in syncing with current tools and processes.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Training Hotel Staff</a:t>
            </a:r>
            <a:r>
              <a:rPr kumimoji="0" lang="en-US" altLang="en-US" sz="1800" b="0" i="0" u="none" strike="noStrike" cap="none" normalizeH="0" baseline="0" dirty="0">
                <a:ln>
                  <a:noFill/>
                </a:ln>
                <a:solidFill>
                  <a:schemeClr val="tx1"/>
                </a:solidFill>
                <a:effectLst/>
                <a:latin typeface="Arial" panose="020B0604020202020204" pitchFamily="34" charset="0"/>
              </a:rPr>
              <a:t> – Time and resources needed to train staff on new systems.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Data Privacy and Security Concerns</a:t>
            </a:r>
            <a:r>
              <a:rPr kumimoji="0" lang="en-US" altLang="en-US" sz="1800" b="0" i="0" u="none" strike="noStrike" cap="none" normalizeH="0" baseline="0" dirty="0">
                <a:ln>
                  <a:noFill/>
                </a:ln>
                <a:solidFill>
                  <a:schemeClr val="tx1"/>
                </a:solidFill>
                <a:effectLst/>
                <a:latin typeface="Arial" panose="020B0604020202020204" pitchFamily="34" charset="0"/>
              </a:rPr>
              <a:t> – Ensuring the protection of guest data from breaches.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Internet Connectivity Issues (for Cloud-Based Systems)</a:t>
            </a:r>
            <a:r>
              <a:rPr kumimoji="0" lang="en-US" altLang="en-US" sz="1800" b="0" i="0" u="none" strike="noStrike" cap="none" normalizeH="0" baseline="0" dirty="0">
                <a:ln>
                  <a:noFill/>
                </a:ln>
                <a:solidFill>
                  <a:schemeClr val="tx1"/>
                </a:solidFill>
                <a:effectLst/>
                <a:latin typeface="Arial" panose="020B0604020202020204" pitchFamily="34" charset="0"/>
              </a:rPr>
              <a:t> – Dependence on reliable internet for cloud systems to function effectively.</a:t>
            </a:r>
          </a:p>
        </p:txBody>
      </p:sp>
    </p:spTree>
    <p:extLst>
      <p:ext uri="{BB962C8B-B14F-4D97-AF65-F5344CB8AC3E}">
        <p14:creationId xmlns:p14="http://schemas.microsoft.com/office/powerpoint/2010/main" xmlns="" val="407930491"/>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2.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B37DAF-AFAF-4561-A80B-C76198EBD319}">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 design</Template>
  <TotalTime>157</TotalTime>
  <Words>1651</Words>
  <Application>Microsoft Office PowerPoint</Application>
  <PresentationFormat>Custom</PresentationFormat>
  <Paragraphs>163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OffsetVTI</vt:lpstr>
      <vt:lpstr>HOTEL  MANAGEMENT  SYSTEM  An Overview Of Hotel Operations And Management. </vt:lpstr>
      <vt:lpstr>INTRODUCTION  </vt:lpstr>
      <vt:lpstr>OBJECTIVES OF HMS </vt:lpstr>
      <vt:lpstr>Key Features Of HMS </vt:lpstr>
      <vt:lpstr>ER-DIAGRAM </vt:lpstr>
      <vt:lpstr>Types Of HMS </vt:lpstr>
      <vt:lpstr>Technologies Used In HMS</vt:lpstr>
      <vt:lpstr>Benefits Of HMS </vt:lpstr>
      <vt:lpstr>Challenges In Implementing A HMS </vt:lpstr>
      <vt:lpstr>Case Study /Examples Of HMS </vt:lpstr>
      <vt:lpstr>Slide 11</vt:lpstr>
      <vt:lpstr>Importance Of A HMS </vt:lpstr>
      <vt:lpstr>The Future Of HM Technology </vt:lpstr>
      <vt:lpstr>Slide 14</vt:lpstr>
      <vt:lpstr>Slide 15</vt:lpstr>
      <vt:lpstr>Final Thoughts On The Impact Of HMS On The Hotel Industry :</vt:lpstr>
      <vt:lpstr>CONCLUSION </vt:lpstr>
      <vt:lpstr>   THANKYOU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  An Overview Of Hotel Operations And Management.</dc:title>
  <dc:creator>radhika yadav</dc:creator>
  <cp:lastModifiedBy>HP</cp:lastModifiedBy>
  <cp:revision>4</cp:revision>
  <dcterms:created xsi:type="dcterms:W3CDTF">2025-04-01T15:09:17Z</dcterms:created>
  <dcterms:modified xsi:type="dcterms:W3CDTF">2025-04-07T07:15:58Z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