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4" r:id="rId9"/>
    <p:sldId id="275" r:id="rId10"/>
    <p:sldId id="290" r:id="rId11"/>
    <p:sldId id="276" r:id="rId12"/>
    <p:sldId id="277" r:id="rId13"/>
    <p:sldId id="279" r:id="rId14"/>
    <p:sldId id="283" r:id="rId15"/>
    <p:sldId id="280" r:id="rId16"/>
    <p:sldId id="284" r:id="rId17"/>
    <p:sldId id="286" r:id="rId18"/>
    <p:sldId id="271" r:id="rId19"/>
    <p:sldId id="272" r:id="rId20"/>
    <p:sldId id="282" r:id="rId21"/>
    <p:sldId id="273" r:id="rId22"/>
    <p:sldId id="287" r:id="rId23"/>
    <p:sldId id="28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6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CF621E-3339-4CCD-AA8E-03A768724EFC}"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5EFEB-BF31-4FC4-9E5D-6D26E408138D}" type="slidenum">
              <a:rPr lang="en-US" smtClean="0"/>
              <a:t>‹#›</a:t>
            </a:fld>
            <a:endParaRPr lang="en-US"/>
          </a:p>
        </p:txBody>
      </p:sp>
    </p:spTree>
    <p:extLst>
      <p:ext uri="{BB962C8B-B14F-4D97-AF65-F5344CB8AC3E}">
        <p14:creationId xmlns:p14="http://schemas.microsoft.com/office/powerpoint/2010/main" val="1848867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CF621E-3339-4CCD-AA8E-03A768724EFC}"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5EFEB-BF31-4FC4-9E5D-6D26E408138D}" type="slidenum">
              <a:rPr lang="en-US" smtClean="0"/>
              <a:t>‹#›</a:t>
            </a:fld>
            <a:endParaRPr lang="en-US"/>
          </a:p>
        </p:txBody>
      </p:sp>
    </p:spTree>
    <p:extLst>
      <p:ext uri="{BB962C8B-B14F-4D97-AF65-F5344CB8AC3E}">
        <p14:creationId xmlns:p14="http://schemas.microsoft.com/office/powerpoint/2010/main" val="2836139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CF621E-3339-4CCD-AA8E-03A768724EFC}"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5EFEB-BF31-4FC4-9E5D-6D26E408138D}" type="slidenum">
              <a:rPr lang="en-US" smtClean="0"/>
              <a:t>‹#›</a:t>
            </a:fld>
            <a:endParaRPr lang="en-US"/>
          </a:p>
        </p:txBody>
      </p:sp>
    </p:spTree>
    <p:extLst>
      <p:ext uri="{BB962C8B-B14F-4D97-AF65-F5344CB8AC3E}">
        <p14:creationId xmlns:p14="http://schemas.microsoft.com/office/powerpoint/2010/main" val="3344097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CF621E-3339-4CCD-AA8E-03A768724EFC}"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5EFEB-BF31-4FC4-9E5D-6D26E408138D}" type="slidenum">
              <a:rPr lang="en-US" smtClean="0"/>
              <a:t>‹#›</a:t>
            </a:fld>
            <a:endParaRPr lang="en-US"/>
          </a:p>
        </p:txBody>
      </p:sp>
    </p:spTree>
    <p:extLst>
      <p:ext uri="{BB962C8B-B14F-4D97-AF65-F5344CB8AC3E}">
        <p14:creationId xmlns:p14="http://schemas.microsoft.com/office/powerpoint/2010/main" val="3731835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CF621E-3339-4CCD-AA8E-03A768724EFC}"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5EFEB-BF31-4FC4-9E5D-6D26E408138D}" type="slidenum">
              <a:rPr lang="en-US" smtClean="0"/>
              <a:t>‹#›</a:t>
            </a:fld>
            <a:endParaRPr lang="en-US"/>
          </a:p>
        </p:txBody>
      </p:sp>
    </p:spTree>
    <p:extLst>
      <p:ext uri="{BB962C8B-B14F-4D97-AF65-F5344CB8AC3E}">
        <p14:creationId xmlns:p14="http://schemas.microsoft.com/office/powerpoint/2010/main" val="3353258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CF621E-3339-4CCD-AA8E-03A768724EFC}" type="datetimeFigureOut">
              <a:rPr lang="en-US" smtClean="0"/>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55EFEB-BF31-4FC4-9E5D-6D26E408138D}" type="slidenum">
              <a:rPr lang="en-US" smtClean="0"/>
              <a:t>‹#›</a:t>
            </a:fld>
            <a:endParaRPr lang="en-US"/>
          </a:p>
        </p:txBody>
      </p:sp>
    </p:spTree>
    <p:extLst>
      <p:ext uri="{BB962C8B-B14F-4D97-AF65-F5344CB8AC3E}">
        <p14:creationId xmlns:p14="http://schemas.microsoft.com/office/powerpoint/2010/main" val="78196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CF621E-3339-4CCD-AA8E-03A768724EFC}" type="datetimeFigureOut">
              <a:rPr lang="en-US" smtClean="0"/>
              <a:t>1/16/2025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55EFEB-BF31-4FC4-9E5D-6D26E408138D}" type="slidenum">
              <a:rPr lang="en-US" smtClean="0"/>
              <a:t>‹#›</a:t>
            </a:fld>
            <a:endParaRPr lang="en-US"/>
          </a:p>
        </p:txBody>
      </p:sp>
    </p:spTree>
    <p:extLst>
      <p:ext uri="{BB962C8B-B14F-4D97-AF65-F5344CB8AC3E}">
        <p14:creationId xmlns:p14="http://schemas.microsoft.com/office/powerpoint/2010/main" val="4234371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CF621E-3339-4CCD-AA8E-03A768724EFC}" type="datetimeFigureOut">
              <a:rPr lang="en-US" smtClean="0"/>
              <a:t>1/16/2025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55EFEB-BF31-4FC4-9E5D-6D26E408138D}" type="slidenum">
              <a:rPr lang="en-US" smtClean="0"/>
              <a:t>‹#›</a:t>
            </a:fld>
            <a:endParaRPr lang="en-US"/>
          </a:p>
        </p:txBody>
      </p:sp>
    </p:spTree>
    <p:extLst>
      <p:ext uri="{BB962C8B-B14F-4D97-AF65-F5344CB8AC3E}">
        <p14:creationId xmlns:p14="http://schemas.microsoft.com/office/powerpoint/2010/main" val="2848209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CF621E-3339-4CCD-AA8E-03A768724EFC}" type="datetimeFigureOut">
              <a:rPr lang="en-US" smtClean="0"/>
              <a:t>1/16/2025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55EFEB-BF31-4FC4-9E5D-6D26E408138D}" type="slidenum">
              <a:rPr lang="en-US" smtClean="0"/>
              <a:t>‹#›</a:t>
            </a:fld>
            <a:endParaRPr lang="en-US"/>
          </a:p>
        </p:txBody>
      </p:sp>
    </p:spTree>
    <p:extLst>
      <p:ext uri="{BB962C8B-B14F-4D97-AF65-F5344CB8AC3E}">
        <p14:creationId xmlns:p14="http://schemas.microsoft.com/office/powerpoint/2010/main" val="4174086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CF621E-3339-4CCD-AA8E-03A768724EFC}" type="datetimeFigureOut">
              <a:rPr lang="en-US" smtClean="0"/>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55EFEB-BF31-4FC4-9E5D-6D26E408138D}" type="slidenum">
              <a:rPr lang="en-US" smtClean="0"/>
              <a:t>‹#›</a:t>
            </a:fld>
            <a:endParaRPr lang="en-US"/>
          </a:p>
        </p:txBody>
      </p:sp>
    </p:spTree>
    <p:extLst>
      <p:ext uri="{BB962C8B-B14F-4D97-AF65-F5344CB8AC3E}">
        <p14:creationId xmlns:p14="http://schemas.microsoft.com/office/powerpoint/2010/main" val="1642035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CF621E-3339-4CCD-AA8E-03A768724EFC}" type="datetimeFigureOut">
              <a:rPr lang="en-US" smtClean="0"/>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55EFEB-BF31-4FC4-9E5D-6D26E408138D}" type="slidenum">
              <a:rPr lang="en-US" smtClean="0"/>
              <a:t>‹#›</a:t>
            </a:fld>
            <a:endParaRPr lang="en-US"/>
          </a:p>
        </p:txBody>
      </p:sp>
    </p:spTree>
    <p:extLst>
      <p:ext uri="{BB962C8B-B14F-4D97-AF65-F5344CB8AC3E}">
        <p14:creationId xmlns:p14="http://schemas.microsoft.com/office/powerpoint/2010/main" val="56717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CF621E-3339-4CCD-AA8E-03A768724EFC}" type="datetimeFigureOut">
              <a:rPr lang="en-US" smtClean="0"/>
              <a:t>1/16/2025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55EFEB-BF31-4FC4-9E5D-6D26E408138D}" type="slidenum">
              <a:rPr lang="en-US" smtClean="0"/>
              <a:t>‹#›</a:t>
            </a:fld>
            <a:endParaRPr lang="en-US"/>
          </a:p>
        </p:txBody>
      </p:sp>
    </p:spTree>
    <p:extLst>
      <p:ext uri="{BB962C8B-B14F-4D97-AF65-F5344CB8AC3E}">
        <p14:creationId xmlns:p14="http://schemas.microsoft.com/office/powerpoint/2010/main" val="561937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1"/>
            <a:ext cx="7772400" cy="1219199"/>
          </a:xfrm>
        </p:spPr>
        <p:txBody>
          <a:bodyPr>
            <a:normAutofit/>
          </a:bodyPr>
          <a:lstStyle/>
          <a:p>
            <a:r>
              <a:rPr lang="en-US" sz="4000" dirty="0" smtClean="0">
                <a:latin typeface="Times New Roman" pitchFamily="18" charset="0"/>
                <a:cs typeface="Times New Roman" pitchFamily="18" charset="0"/>
              </a:rPr>
              <a:t>UNIT </a:t>
            </a:r>
            <a:r>
              <a:rPr lang="en-US" sz="4000" smtClean="0">
                <a:latin typeface="Times New Roman" pitchFamily="18" charset="0"/>
                <a:cs typeface="Times New Roman" pitchFamily="18" charset="0"/>
              </a:rPr>
              <a:t>- </a:t>
            </a:r>
            <a:r>
              <a:rPr lang="en-US" sz="4000" smtClean="0">
                <a:latin typeface="Times New Roman" pitchFamily="18" charset="0"/>
                <a:cs typeface="Times New Roman" pitchFamily="18" charset="0"/>
              </a:rPr>
              <a:t>I</a:t>
            </a:r>
            <a:endParaRPr lang="en-US" sz="4000"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3276600"/>
            <a:ext cx="6400800" cy="1981200"/>
          </a:xfrm>
        </p:spPr>
        <p:txBody>
          <a:bodyPr>
            <a:normAutofit/>
          </a:bodyPr>
          <a:lstStyle/>
          <a:p>
            <a:r>
              <a:rPr lang="en-US" sz="3600" dirty="0">
                <a:solidFill>
                  <a:schemeClr val="tx1"/>
                </a:solidFill>
                <a:latin typeface="Times New Roman" pitchFamily="18" charset="0"/>
                <a:cs typeface="Times New Roman" pitchFamily="18" charset="0"/>
              </a:rPr>
              <a:t>Measures of </a:t>
            </a:r>
            <a:r>
              <a:rPr lang="en-US" sz="3600" dirty="0" smtClean="0">
                <a:solidFill>
                  <a:schemeClr val="tx1"/>
                </a:solidFill>
                <a:latin typeface="Times New Roman" pitchFamily="18" charset="0"/>
                <a:cs typeface="Times New Roman" pitchFamily="18" charset="0"/>
              </a:rPr>
              <a:t>Dispersion</a:t>
            </a:r>
            <a:endParaRPr lang="en-US" sz="3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1487733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Quartile Deviation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2057400"/>
                <a:ext cx="8229600" cy="4068763"/>
              </a:xfrm>
            </p:spPr>
            <p:txBody>
              <a:bodyPr>
                <a:normAutofit/>
              </a:bodyPr>
              <a:lstStyle/>
              <a:p>
                <a:r>
                  <a:rPr lang="en-US" sz="2800" dirty="0" smtClean="0">
                    <a:latin typeface="Times New Roman" pitchFamily="18" charset="0"/>
                    <a:cs typeface="Times New Roman" pitchFamily="18" charset="0"/>
                  </a:rPr>
                  <a:t>Inter quartile range =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a:rPr>
                          <m:t>𝑄</m:t>
                        </m:r>
                      </m:e>
                      <m:sub>
                        <m:r>
                          <a:rPr lang="en-US" sz="2800" b="0" i="1" smtClean="0">
                            <a:latin typeface="Cambria Math"/>
                          </a:rPr>
                          <m:t>3</m:t>
                        </m:r>
                      </m:sub>
                    </m:sSub>
                    <m:r>
                      <a:rPr lang="en-US" sz="2800" b="0" i="1" smtClean="0">
                        <a:latin typeface="Cambria Math"/>
                      </a:rPr>
                      <m:t>−</m:t>
                    </m:r>
                  </m:oMath>
                </a14:m>
                <a:r>
                  <a:rPr lang="en-US" sz="2800" dirty="0">
                    <a:latin typeface="Times New Roman" pitchFamily="18" charset="0"/>
                    <a:cs typeface="Times New Roman" pitchFamily="18" charset="0"/>
                  </a:rPr>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𝑄</m:t>
                        </m:r>
                      </m:e>
                      <m:sub>
                        <m:r>
                          <a:rPr lang="en-US" sz="2800" b="0" i="1" smtClean="0">
                            <a:latin typeface="Cambria Math"/>
                          </a:rPr>
                          <m:t>1</m:t>
                        </m:r>
                      </m:sub>
                    </m:sSub>
                  </m:oMath>
                </a14:m>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Quartile Deviation is half of </a:t>
                </a:r>
                <a:r>
                  <a:rPr lang="en-US" sz="2800" dirty="0">
                    <a:latin typeface="Times New Roman" pitchFamily="18" charset="0"/>
                    <a:cs typeface="Times New Roman" pitchFamily="18" charset="0"/>
                  </a:rPr>
                  <a:t>Inter quartile </a:t>
                </a:r>
                <a:r>
                  <a:rPr lang="en-US" sz="2800" dirty="0" smtClean="0">
                    <a:latin typeface="Times New Roman" pitchFamily="18" charset="0"/>
                    <a:cs typeface="Times New Roman" pitchFamily="18" charset="0"/>
                  </a:rPr>
                  <a:t>range.</a:t>
                </a:r>
              </a:p>
              <a:p>
                <a:pPr marL="0" indent="0">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Quartile </a:t>
                </a:r>
                <a:r>
                  <a:rPr lang="en-US" sz="2800" dirty="0">
                    <a:latin typeface="Times New Roman" pitchFamily="18" charset="0"/>
                    <a:cs typeface="Times New Roman" pitchFamily="18" charset="0"/>
                  </a:rPr>
                  <a:t>Deviation</a:t>
                </a:r>
                <a:r>
                  <a:rPr lang="en-US" sz="2800" dirty="0" smtClean="0">
                    <a:latin typeface="Times New Roman" pitchFamily="18" charset="0"/>
                    <a:cs typeface="Times New Roman" pitchFamily="18" charset="0"/>
                  </a:rPr>
                  <a:t> = </a:t>
                </a:r>
                <a14:m>
                  <m:oMath xmlns:m="http://schemas.openxmlformats.org/officeDocument/2006/math">
                    <m:f>
                      <m:fPr>
                        <m:ctrlPr>
                          <a:rPr lang="en-US" sz="2800" i="1">
                            <a:latin typeface="Cambria Math" panose="02040503050406030204" pitchFamily="18" charset="0"/>
                          </a:rPr>
                        </m:ctrlPr>
                      </m:fPr>
                      <m:num>
                        <m:r>
                          <m:rPr>
                            <m:nor/>
                          </m:rPr>
                          <a:rPr lang="en-US" sz="2800" dirty="0">
                            <a:latin typeface="Times New Roman" pitchFamily="18" charset="0"/>
                            <a:cs typeface="Times New Roman" pitchFamily="18" charset="0"/>
                          </a:rPr>
                          <m:t> </m:t>
                        </m:r>
                        <m:sSub>
                          <m:sSubPr>
                            <m:ctrlPr>
                              <a:rPr lang="en-US" sz="2800" i="1">
                                <a:latin typeface="Cambria Math" panose="02040503050406030204" pitchFamily="18" charset="0"/>
                              </a:rPr>
                            </m:ctrlPr>
                          </m:sSubPr>
                          <m:e>
                            <m:r>
                              <a:rPr lang="en-US" sz="2800" i="1">
                                <a:latin typeface="Cambria Math"/>
                              </a:rPr>
                              <m:t>𝑄</m:t>
                            </m:r>
                          </m:e>
                          <m:sub>
                            <m:r>
                              <a:rPr lang="en-US" sz="2800" i="1">
                                <a:latin typeface="Cambria Math"/>
                              </a:rPr>
                              <m:t>3</m:t>
                            </m:r>
                          </m:sub>
                        </m:sSub>
                        <m:r>
                          <a:rPr lang="en-US" sz="2800" i="1">
                            <a:latin typeface="Cambria Math"/>
                          </a:rPr>
                          <m:t>−</m:t>
                        </m:r>
                        <m:r>
                          <m:rPr>
                            <m:nor/>
                          </m:rPr>
                          <a:rPr lang="en-US" sz="2800" dirty="0">
                            <a:latin typeface="Times New Roman" pitchFamily="18" charset="0"/>
                            <a:cs typeface="Times New Roman" pitchFamily="18" charset="0"/>
                          </a:rPr>
                          <m:t> </m:t>
                        </m:r>
                        <m:sSub>
                          <m:sSubPr>
                            <m:ctrlPr>
                              <a:rPr lang="en-US" sz="2800" i="1">
                                <a:latin typeface="Cambria Math" panose="02040503050406030204" pitchFamily="18" charset="0"/>
                              </a:rPr>
                            </m:ctrlPr>
                          </m:sSubPr>
                          <m:e>
                            <m:r>
                              <a:rPr lang="en-US" sz="2800" i="1">
                                <a:latin typeface="Cambria Math"/>
                              </a:rPr>
                              <m:t>𝑄</m:t>
                            </m:r>
                          </m:e>
                          <m:sub>
                            <m:r>
                              <a:rPr lang="en-US" sz="2800" i="1">
                                <a:latin typeface="Cambria Math"/>
                              </a:rPr>
                              <m:t>1</m:t>
                            </m:r>
                          </m:sub>
                        </m:sSub>
                      </m:num>
                      <m:den>
                        <m:r>
                          <a:rPr lang="en-US" sz="2800" i="1">
                            <a:latin typeface="Cambria Math"/>
                          </a:rPr>
                          <m:t>2</m:t>
                        </m:r>
                      </m:den>
                    </m:f>
                    <m:r>
                      <a:rPr lang="en-US" sz="2800" i="1">
                        <a:latin typeface="Cambria Math"/>
                      </a:rPr>
                      <m:t> </m:t>
                    </m:r>
                  </m:oMath>
                </a14:m>
                <a:endParaRPr lang="en-US" sz="2800" dirty="0">
                  <a:latin typeface="Times New Roman" pitchFamily="18" charset="0"/>
                  <a:cs typeface="Times New Roman" pitchFamily="18" charset="0"/>
                </a:endParaRPr>
              </a:p>
              <a:p>
                <a:pPr marL="0" indent="0">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It is also called semi - inter </a:t>
                </a:r>
                <a:r>
                  <a:rPr lang="en-US" sz="2800" dirty="0">
                    <a:latin typeface="Times New Roman" pitchFamily="18" charset="0"/>
                    <a:cs typeface="Times New Roman" pitchFamily="18" charset="0"/>
                  </a:rPr>
                  <a:t>quartile range </a:t>
                </a:r>
                <a:endParaRPr lang="en-US" sz="2800" dirty="0" smtClean="0">
                  <a:latin typeface="Times New Roman" pitchFamily="18" charset="0"/>
                  <a:cs typeface="Times New Roman" pitchFamily="18" charset="0"/>
                </a:endParaRPr>
              </a:p>
              <a:p>
                <a:pPr marL="0" indent="0">
                  <a:buNone/>
                </a:pPr>
                <a:r>
                  <a:rPr lang="en-US" sz="2800" dirty="0" smtClean="0">
                    <a:latin typeface="Times New Roman" pitchFamily="18" charset="0"/>
                    <a:cs typeface="Times New Roman" pitchFamily="18" charset="0"/>
                  </a:rPr>
                  <a:t>Coefficient of quartile deviation = </a:t>
                </a:r>
                <a14:m>
                  <m:oMath xmlns:m="http://schemas.openxmlformats.org/officeDocument/2006/math">
                    <m:f>
                      <m:fPr>
                        <m:ctrlPr>
                          <a:rPr lang="en-US" sz="2800" i="1">
                            <a:latin typeface="Cambria Math" panose="02040503050406030204" pitchFamily="18" charset="0"/>
                          </a:rPr>
                        </m:ctrlPr>
                      </m:fPr>
                      <m:num>
                        <m:r>
                          <m:rPr>
                            <m:nor/>
                          </m:rPr>
                          <a:rPr lang="en-US" sz="2800" dirty="0">
                            <a:latin typeface="Times New Roman" pitchFamily="18" charset="0"/>
                            <a:cs typeface="Times New Roman" pitchFamily="18" charset="0"/>
                          </a:rPr>
                          <m:t> </m:t>
                        </m:r>
                        <m:sSub>
                          <m:sSubPr>
                            <m:ctrlPr>
                              <a:rPr lang="en-US" sz="2800" i="1">
                                <a:latin typeface="Cambria Math" panose="02040503050406030204" pitchFamily="18" charset="0"/>
                              </a:rPr>
                            </m:ctrlPr>
                          </m:sSubPr>
                          <m:e>
                            <m:r>
                              <a:rPr lang="en-US" sz="2800" i="1">
                                <a:latin typeface="Cambria Math"/>
                              </a:rPr>
                              <m:t>𝑄</m:t>
                            </m:r>
                          </m:e>
                          <m:sub>
                            <m:r>
                              <a:rPr lang="en-US" sz="2800" i="1">
                                <a:latin typeface="Cambria Math"/>
                              </a:rPr>
                              <m:t>3</m:t>
                            </m:r>
                          </m:sub>
                        </m:sSub>
                        <m:r>
                          <a:rPr lang="en-US" sz="2800" i="1">
                            <a:latin typeface="Cambria Math"/>
                          </a:rPr>
                          <m:t>−</m:t>
                        </m:r>
                        <m:r>
                          <m:rPr>
                            <m:nor/>
                          </m:rPr>
                          <a:rPr lang="en-US" sz="2800" dirty="0">
                            <a:latin typeface="Times New Roman" pitchFamily="18" charset="0"/>
                            <a:cs typeface="Times New Roman" pitchFamily="18" charset="0"/>
                          </a:rPr>
                          <m:t> </m:t>
                        </m:r>
                        <m:sSub>
                          <m:sSubPr>
                            <m:ctrlPr>
                              <a:rPr lang="en-US" sz="2800" i="1">
                                <a:latin typeface="Cambria Math" panose="02040503050406030204" pitchFamily="18" charset="0"/>
                              </a:rPr>
                            </m:ctrlPr>
                          </m:sSubPr>
                          <m:e>
                            <m:r>
                              <a:rPr lang="en-US" sz="2800" i="1">
                                <a:latin typeface="Cambria Math"/>
                              </a:rPr>
                              <m:t>𝑄</m:t>
                            </m:r>
                          </m:e>
                          <m:sub>
                            <m:r>
                              <a:rPr lang="en-US" sz="2800" i="1">
                                <a:latin typeface="Cambria Math"/>
                              </a:rPr>
                              <m:t>1</m:t>
                            </m:r>
                          </m:sub>
                        </m:sSub>
                      </m:num>
                      <m:den>
                        <m:sSub>
                          <m:sSubPr>
                            <m:ctrlPr>
                              <a:rPr lang="en-US" sz="2800" i="1">
                                <a:latin typeface="Cambria Math" panose="02040503050406030204" pitchFamily="18" charset="0"/>
                              </a:rPr>
                            </m:ctrlPr>
                          </m:sSubPr>
                          <m:e>
                            <m:r>
                              <a:rPr lang="en-US" sz="2800" i="1">
                                <a:latin typeface="Cambria Math"/>
                              </a:rPr>
                              <m:t>𝑄</m:t>
                            </m:r>
                          </m:e>
                          <m:sub>
                            <m:r>
                              <a:rPr lang="en-US" sz="2800" i="1">
                                <a:latin typeface="Cambria Math"/>
                              </a:rPr>
                              <m:t>3</m:t>
                            </m:r>
                          </m:sub>
                        </m:sSub>
                        <m:r>
                          <a:rPr lang="en-US" sz="2800" b="0" i="1" smtClean="0">
                            <a:latin typeface="Cambria Math"/>
                          </a:rPr>
                          <m:t>+</m:t>
                        </m:r>
                        <m:r>
                          <m:rPr>
                            <m:nor/>
                          </m:rPr>
                          <a:rPr lang="en-US" sz="2800" dirty="0">
                            <a:latin typeface="Times New Roman" pitchFamily="18" charset="0"/>
                            <a:cs typeface="Times New Roman" pitchFamily="18" charset="0"/>
                          </a:rPr>
                          <m:t> </m:t>
                        </m:r>
                        <m:sSub>
                          <m:sSubPr>
                            <m:ctrlPr>
                              <a:rPr lang="en-US" sz="2800" i="1">
                                <a:latin typeface="Cambria Math" panose="02040503050406030204" pitchFamily="18" charset="0"/>
                              </a:rPr>
                            </m:ctrlPr>
                          </m:sSubPr>
                          <m:e>
                            <m:r>
                              <a:rPr lang="en-US" sz="2800" i="1">
                                <a:latin typeface="Cambria Math"/>
                              </a:rPr>
                              <m:t>𝑄</m:t>
                            </m:r>
                          </m:e>
                          <m:sub>
                            <m:r>
                              <a:rPr lang="en-US" sz="2800" i="1">
                                <a:latin typeface="Cambria Math"/>
                              </a:rPr>
                              <m:t>1</m:t>
                            </m:r>
                          </m:sub>
                        </m:sSub>
                      </m:den>
                    </m:f>
                    <m:r>
                      <a:rPr lang="en-US" sz="2800" i="1">
                        <a:latin typeface="Cambria Math"/>
                      </a:rPr>
                      <m:t> </m:t>
                    </m:r>
                  </m:oMath>
                </a14:m>
                <a:endParaRPr lang="en-US" sz="2800" dirty="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marL="0" indent="0">
                  <a:buNone/>
                </a:pPr>
                <a:endParaRPr lang="en-US" sz="28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2057400"/>
                <a:ext cx="8229600" cy="4068763"/>
              </a:xfrm>
              <a:blipFill rotWithShape="1">
                <a:blip r:embed="rId2"/>
                <a:stretch>
                  <a:fillRect l="-1481" t="-1499"/>
                </a:stretch>
              </a:blipFill>
            </p:spPr>
            <p:txBody>
              <a:bodyPr/>
              <a:lstStyle/>
              <a:p>
                <a:r>
                  <a:rPr lang="en-US">
                    <a:noFill/>
                  </a:rPr>
                  <a:t> </a:t>
                </a:r>
              </a:p>
            </p:txBody>
          </p:sp>
        </mc:Fallback>
      </mc:AlternateContent>
    </p:spTree>
    <p:extLst>
      <p:ext uri="{BB962C8B-B14F-4D97-AF65-F5344CB8AC3E}">
        <p14:creationId xmlns:p14="http://schemas.microsoft.com/office/powerpoint/2010/main" val="1697084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a:bodyPr>
          <a:lstStyle/>
          <a:p>
            <a:r>
              <a:rPr lang="en-US" sz="3200" b="1" dirty="0" smtClean="0">
                <a:latin typeface="Times New Roman" pitchFamily="18" charset="0"/>
                <a:cs typeface="Times New Roman" pitchFamily="18" charset="0"/>
              </a:rPr>
              <a:t>Mean Deviation</a:t>
            </a:r>
            <a:endParaRPr lang="en-US" sz="3200" b="1" dirty="0">
              <a:latin typeface="Times New Roman" pitchFamily="18" charset="0"/>
              <a:cs typeface="Times New Roman" pitchFamily="18" charset="0"/>
            </a:endParaRPr>
          </a:p>
        </p:txBody>
      </p:sp>
      <p:sp>
        <p:nvSpPr>
          <p:cNvPr id="5" name="Content Placeholder 4"/>
          <p:cNvSpPr>
            <a:spLocks noGrp="1"/>
          </p:cNvSpPr>
          <p:nvPr>
            <p:ph idx="1"/>
          </p:nvPr>
        </p:nvSpPr>
        <p:spPr>
          <a:xfrm>
            <a:off x="457200" y="1295400"/>
            <a:ext cx="8382000" cy="5334000"/>
          </a:xfrm>
        </p:spPr>
        <p:txBody>
          <a:bodyPr>
            <a:noAutofit/>
          </a:bodyPr>
          <a:lstStyle/>
          <a:p>
            <a:r>
              <a:rPr lang="en-US" sz="2800" dirty="0" smtClean="0">
                <a:latin typeface="Times New Roman" pitchFamily="18" charset="0"/>
                <a:cs typeface="Times New Roman" pitchFamily="18" charset="0"/>
              </a:rPr>
              <a:t>Mean Deviation is the arithmetic average of the deviations of all the values taken from some average value (mean, median, mode) of the series, ignoring signs (+ or -) of the deviations.</a:t>
            </a:r>
          </a:p>
          <a:p>
            <a:pPr marL="0" indent="0">
              <a:buNone/>
            </a:pPr>
            <a:r>
              <a:rPr lang="en-US" sz="2800" dirty="0" smtClean="0">
                <a:latin typeface="Times New Roman" pitchFamily="18" charset="0"/>
                <a:cs typeface="Times New Roman" pitchFamily="18" charset="0"/>
              </a:rPr>
              <a:t>According to </a:t>
            </a:r>
            <a:r>
              <a:rPr lang="en-US" sz="2800" b="1" dirty="0" smtClean="0">
                <a:latin typeface="Times New Roman" pitchFamily="18" charset="0"/>
                <a:cs typeface="Times New Roman" pitchFamily="18" charset="0"/>
              </a:rPr>
              <a:t>Clark</a:t>
            </a:r>
            <a:r>
              <a:rPr lang="en-US" sz="2800" dirty="0" smtClean="0">
                <a:latin typeface="Times New Roman" pitchFamily="18" charset="0"/>
                <a:cs typeface="Times New Roman" pitchFamily="18" charset="0"/>
              </a:rPr>
              <a:t> and </a:t>
            </a:r>
            <a:r>
              <a:rPr lang="en-US" sz="2800" b="1" dirty="0" err="1" smtClean="0">
                <a:latin typeface="Times New Roman" pitchFamily="18" charset="0"/>
                <a:cs typeface="Times New Roman" pitchFamily="18" charset="0"/>
              </a:rPr>
              <a:t>Schakde</a:t>
            </a:r>
            <a:r>
              <a:rPr lang="en-US" sz="2800" b="1"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Mean Deviation is the a</a:t>
            </a:r>
            <a:r>
              <a:rPr lang="en-US" sz="2800" dirty="0" smtClean="0">
                <a:latin typeface="Times New Roman" pitchFamily="18" charset="0"/>
                <a:cs typeface="Times New Roman" pitchFamily="18" charset="0"/>
              </a:rPr>
              <a:t>rithmetic </a:t>
            </a:r>
            <a:r>
              <a:rPr lang="en-US" sz="2800" dirty="0">
                <a:latin typeface="Times New Roman" pitchFamily="18" charset="0"/>
                <a:cs typeface="Times New Roman" pitchFamily="18" charset="0"/>
              </a:rPr>
              <a:t>average of the deviations of all the values taken from </a:t>
            </a:r>
            <a:r>
              <a:rPr lang="en-US" sz="2800" dirty="0" smtClean="0">
                <a:latin typeface="Times New Roman" pitchFamily="18" charset="0"/>
                <a:cs typeface="Times New Roman" pitchFamily="18" charset="0"/>
              </a:rPr>
              <a:t>a Statistical </a:t>
            </a:r>
            <a:r>
              <a:rPr lang="en-US" sz="2800" dirty="0">
                <a:latin typeface="Times New Roman" pitchFamily="18" charset="0"/>
                <a:cs typeface="Times New Roman" pitchFamily="18" charset="0"/>
              </a:rPr>
              <a:t>average </a:t>
            </a:r>
            <a:r>
              <a:rPr lang="en-US" sz="2800" dirty="0" smtClean="0">
                <a:latin typeface="Times New Roman" pitchFamily="18" charset="0"/>
                <a:cs typeface="Times New Roman" pitchFamily="18" charset="0"/>
              </a:rPr>
              <a:t>(</a:t>
            </a:r>
            <a:r>
              <a:rPr lang="en-US" sz="2800" dirty="0">
                <a:latin typeface="Times New Roman" pitchFamily="18" charset="0"/>
                <a:cs typeface="Times New Roman" pitchFamily="18" charset="0"/>
              </a:rPr>
              <a:t>mean, </a:t>
            </a:r>
            <a:r>
              <a:rPr lang="en-US" sz="2800" dirty="0" smtClean="0">
                <a:latin typeface="Times New Roman" pitchFamily="18" charset="0"/>
                <a:cs typeface="Times New Roman" pitchFamily="18" charset="0"/>
              </a:rPr>
              <a:t>median or mode</a:t>
            </a:r>
            <a:r>
              <a:rPr lang="en-US" sz="2800" dirty="0">
                <a:latin typeface="Times New Roman" pitchFamily="18" charset="0"/>
                <a:cs typeface="Times New Roman" pitchFamily="18" charset="0"/>
              </a:rPr>
              <a:t>) of the </a:t>
            </a:r>
            <a:r>
              <a:rPr lang="en-US" sz="2800" dirty="0" smtClean="0">
                <a:latin typeface="Times New Roman" pitchFamily="18" charset="0"/>
                <a:cs typeface="Times New Roman" pitchFamily="18" charset="0"/>
              </a:rPr>
              <a:t>series. In taking deviation of values, algebraic signs + and – are not taken into consideration, that is negative deviations are also treated as positive deviations.”</a:t>
            </a:r>
            <a:endParaRPr lang="en-US" sz="2800" dirty="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5587958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3200" b="1" dirty="0" smtClean="0">
                <a:latin typeface="Times New Roman" pitchFamily="18" charset="0"/>
                <a:cs typeface="Times New Roman" pitchFamily="18" charset="0"/>
              </a:rPr>
              <a:t>Formula</a:t>
            </a:r>
            <a:endParaRPr lang="en-US" sz="3200" b="1"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914400"/>
                <a:ext cx="8610600" cy="5562600"/>
              </a:xfrm>
            </p:spPr>
            <p:txBody>
              <a:bodyPr>
                <a:normAutofit lnSpcReduction="10000"/>
              </a:bodyPr>
              <a:lstStyle/>
              <a:p>
                <a:r>
                  <a:rPr lang="en-US" sz="2800" dirty="0" smtClean="0">
                    <a:latin typeface="Times New Roman" pitchFamily="18" charset="0"/>
                    <a:cs typeface="Times New Roman" pitchFamily="18" charset="0"/>
                  </a:rPr>
                  <a:t>Mean Deviation from Mean:</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a:rPr>
                        <m:t>𝑀</m:t>
                      </m:r>
                      <m:sSub>
                        <m:sSubPr>
                          <m:ctrlPr>
                            <a:rPr lang="en-US" sz="2800" b="0" i="1" smtClean="0">
                              <a:latin typeface="Cambria Math" panose="02040503050406030204" pitchFamily="18" charset="0"/>
                            </a:rPr>
                          </m:ctrlPr>
                        </m:sSubPr>
                        <m:e>
                          <m:r>
                            <a:rPr lang="en-US" sz="2800" b="0" i="1" smtClean="0">
                              <a:latin typeface="Cambria Math"/>
                            </a:rPr>
                            <m:t>𝐷</m:t>
                          </m:r>
                        </m:e>
                        <m:sub>
                          <m:acc>
                            <m:accPr>
                              <m:chr m:val="̅"/>
                              <m:ctrlPr>
                                <a:rPr lang="en-US" sz="2800" b="0" i="1" smtClean="0">
                                  <a:latin typeface="Cambria Math" panose="02040503050406030204" pitchFamily="18" charset="0"/>
                                </a:rPr>
                              </m:ctrlPr>
                            </m:accPr>
                            <m:e>
                              <m:r>
                                <a:rPr lang="en-US" sz="2800" b="0" i="1" smtClean="0">
                                  <a:latin typeface="Cambria Math"/>
                                </a:rPr>
                                <m:t>𝑋</m:t>
                              </m:r>
                            </m:e>
                          </m:acc>
                        </m:sub>
                      </m:sSub>
                      <m:r>
                        <a:rPr lang="en-US" sz="2800" b="0" i="0" smtClean="0">
                          <a:latin typeface="Cambria Math"/>
                        </a:rPr>
                        <m:t>= </m:t>
                      </m:r>
                      <m:f>
                        <m:fPr>
                          <m:ctrlPr>
                            <a:rPr lang="en-US" sz="2800" b="0" i="1" smtClean="0">
                              <a:latin typeface="Cambria Math" panose="02040503050406030204" pitchFamily="18" charset="0"/>
                            </a:rPr>
                          </m:ctrlPr>
                        </m:fPr>
                        <m:num>
                          <m:nary>
                            <m:naryPr>
                              <m:chr m:val="∑"/>
                              <m:subHide m:val="on"/>
                              <m:supHide m:val="on"/>
                              <m:ctrlPr>
                                <a:rPr lang="en-US" sz="2800" b="0" i="1" smtClean="0">
                                  <a:latin typeface="Cambria Math" panose="02040503050406030204" pitchFamily="18" charset="0"/>
                                </a:rPr>
                              </m:ctrlPr>
                            </m:naryPr>
                            <m:sub/>
                            <m:sup/>
                            <m:e>
                              <m:d>
                                <m:dPr>
                                  <m:begChr m:val="|"/>
                                  <m:endChr m:val="|"/>
                                  <m:ctrlPr>
                                    <a:rPr lang="en-US" sz="2800" b="0" i="1" smtClean="0">
                                      <a:latin typeface="Cambria Math" panose="02040503050406030204" pitchFamily="18" charset="0"/>
                                    </a:rPr>
                                  </m:ctrlPr>
                                </m:dPr>
                                <m:e>
                                  <m:r>
                                    <a:rPr lang="en-US" sz="2800" b="0" i="1" smtClean="0">
                                      <a:latin typeface="Cambria Math"/>
                                    </a:rPr>
                                    <m:t>𝑋</m:t>
                                  </m:r>
                                  <m:r>
                                    <a:rPr lang="en-US" sz="2800" b="0" i="1" smtClean="0">
                                      <a:latin typeface="Cambria Math"/>
                                    </a:rPr>
                                    <m:t>−</m:t>
                                  </m:r>
                                  <m:acc>
                                    <m:accPr>
                                      <m:chr m:val="̅"/>
                                      <m:ctrlPr>
                                        <a:rPr lang="en-US" sz="2800" b="0" i="1" smtClean="0">
                                          <a:latin typeface="Cambria Math" panose="02040503050406030204" pitchFamily="18" charset="0"/>
                                        </a:rPr>
                                      </m:ctrlPr>
                                    </m:accPr>
                                    <m:e>
                                      <m:r>
                                        <a:rPr lang="en-US" sz="2800" b="0" i="1" smtClean="0">
                                          <a:latin typeface="Cambria Math"/>
                                        </a:rPr>
                                        <m:t>𝑋</m:t>
                                      </m:r>
                                    </m:e>
                                  </m:acc>
                                </m:e>
                              </m:d>
                            </m:e>
                          </m:nary>
                        </m:num>
                        <m:den>
                          <m:r>
                            <a:rPr lang="en-US" sz="2800" b="0" i="1" smtClean="0">
                              <a:latin typeface="Cambria Math"/>
                            </a:rPr>
                            <m:t>𝑁</m:t>
                          </m:r>
                        </m:den>
                      </m:f>
                      <m:r>
                        <a:rPr lang="en-US" sz="2800" b="0" i="1" smtClean="0">
                          <a:latin typeface="Cambria Math"/>
                        </a:rPr>
                        <m:t> </m:t>
                      </m:r>
                      <m:r>
                        <a:rPr lang="en-US" sz="2800" b="0" i="1" smtClean="0">
                          <a:latin typeface="Cambria Math"/>
                        </a:rPr>
                        <m:t>𝑜𝑟</m:t>
                      </m:r>
                      <m:f>
                        <m:fPr>
                          <m:ctrlPr>
                            <a:rPr lang="en-US" sz="2800" i="1">
                              <a:latin typeface="Cambria Math" panose="02040503050406030204" pitchFamily="18" charset="0"/>
                            </a:rPr>
                          </m:ctrlPr>
                        </m:fPr>
                        <m:num>
                          <m:nary>
                            <m:naryPr>
                              <m:chr m:val="∑"/>
                              <m:subHide m:val="on"/>
                              <m:supHide m:val="on"/>
                              <m:ctrlPr>
                                <a:rPr lang="en-US" sz="2800" i="1">
                                  <a:latin typeface="Cambria Math" panose="02040503050406030204" pitchFamily="18" charset="0"/>
                                </a:rPr>
                              </m:ctrlPr>
                            </m:naryPr>
                            <m:sub/>
                            <m:sup/>
                            <m:e>
                              <m:d>
                                <m:dPr>
                                  <m:begChr m:val="|"/>
                                  <m:endChr m:val="|"/>
                                  <m:ctrlPr>
                                    <a:rPr lang="en-US" sz="2800" i="1">
                                      <a:latin typeface="Cambria Math" panose="02040503050406030204" pitchFamily="18" charset="0"/>
                                    </a:rPr>
                                  </m:ctrlPr>
                                </m:dPr>
                                <m:e>
                                  <m:r>
                                    <a:rPr lang="en-US" sz="2800" b="0" i="1" smtClean="0">
                                      <a:latin typeface="Cambria Math"/>
                                    </a:rPr>
                                    <m:t>𝑑</m:t>
                                  </m:r>
                                  <m:acc>
                                    <m:accPr>
                                      <m:chr m:val="̅"/>
                                      <m:ctrlPr>
                                        <a:rPr lang="en-US" sz="2800" i="1">
                                          <a:latin typeface="Cambria Math" panose="02040503050406030204" pitchFamily="18" charset="0"/>
                                        </a:rPr>
                                      </m:ctrlPr>
                                    </m:accPr>
                                    <m:e>
                                      <m:r>
                                        <a:rPr lang="en-US" sz="2800" i="1">
                                          <a:latin typeface="Cambria Math"/>
                                        </a:rPr>
                                        <m:t>𝑋</m:t>
                                      </m:r>
                                    </m:e>
                                  </m:acc>
                                </m:e>
                              </m:d>
                            </m:e>
                          </m:nary>
                        </m:num>
                        <m:den>
                          <m:r>
                            <a:rPr lang="en-US" sz="2800" b="0" i="1" smtClean="0">
                              <a:latin typeface="Cambria Math"/>
                            </a:rPr>
                            <m:t> </m:t>
                          </m:r>
                          <m:r>
                            <a:rPr lang="en-US" sz="2800" i="1">
                              <a:latin typeface="Cambria Math"/>
                            </a:rPr>
                            <m:t>𝑁</m:t>
                          </m:r>
                        </m:den>
                      </m:f>
                    </m:oMath>
                  </m:oMathPara>
                </a14:m>
                <a:endParaRPr lang="en-US" sz="2800" dirty="0" smtClean="0">
                  <a:latin typeface="Times New Roman" pitchFamily="18" charset="0"/>
                  <a:cs typeface="Times New Roman" pitchFamily="18" charset="0"/>
                </a:endParaRPr>
              </a:p>
              <a:p>
                <a:pPr marL="0" indent="0">
                  <a:buNone/>
                </a:pPr>
                <a:endParaRPr lang="en-US" sz="2800" dirty="0" smtClean="0">
                  <a:latin typeface="Times New Roman" pitchFamily="18" charset="0"/>
                  <a:cs typeface="Times New Roman" pitchFamily="18" charset="0"/>
                </a:endParaRPr>
              </a:p>
              <a:p>
                <a:r>
                  <a:rPr lang="en-US" sz="2800" dirty="0">
                    <a:latin typeface="Times New Roman" pitchFamily="18" charset="0"/>
                    <a:cs typeface="Times New Roman" pitchFamily="18" charset="0"/>
                  </a:rPr>
                  <a:t>Mean Deviation from </a:t>
                </a:r>
                <a:r>
                  <a:rPr lang="en-US" sz="2800" dirty="0" smtClean="0">
                    <a:latin typeface="Times New Roman" pitchFamily="18" charset="0"/>
                    <a:cs typeface="Times New Roman" pitchFamily="18" charset="0"/>
                  </a:rPr>
                  <a:t>Median:</a:t>
                </a:r>
              </a:p>
              <a:p>
                <a:pPr marL="0" indent="0">
                  <a:buNone/>
                </a:pPr>
                <a:endParaRPr lang="en-US" sz="2800"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sz="2800" i="1">
                          <a:latin typeface="Cambria Math"/>
                        </a:rPr>
                        <m:t>𝑀</m:t>
                      </m:r>
                      <m:sSub>
                        <m:sSubPr>
                          <m:ctrlPr>
                            <a:rPr lang="en-US" sz="2800" i="1">
                              <a:latin typeface="Cambria Math" panose="02040503050406030204" pitchFamily="18" charset="0"/>
                            </a:rPr>
                          </m:ctrlPr>
                        </m:sSubPr>
                        <m:e>
                          <m:r>
                            <a:rPr lang="en-US" sz="2800" i="1">
                              <a:latin typeface="Cambria Math"/>
                            </a:rPr>
                            <m:t>𝐷</m:t>
                          </m:r>
                        </m:e>
                        <m:sub>
                          <m:r>
                            <a:rPr lang="en-US" sz="2800" b="0" i="1" smtClean="0">
                              <a:latin typeface="Cambria Math"/>
                            </a:rPr>
                            <m:t>𝑚</m:t>
                          </m:r>
                        </m:sub>
                      </m:sSub>
                      <m:r>
                        <a:rPr lang="en-US" sz="2800">
                          <a:latin typeface="Cambria Math"/>
                        </a:rPr>
                        <m:t>= </m:t>
                      </m:r>
                      <m:f>
                        <m:fPr>
                          <m:ctrlPr>
                            <a:rPr lang="en-US" sz="2800" i="1">
                              <a:latin typeface="Cambria Math" panose="02040503050406030204" pitchFamily="18" charset="0"/>
                            </a:rPr>
                          </m:ctrlPr>
                        </m:fPr>
                        <m:num>
                          <m:nary>
                            <m:naryPr>
                              <m:chr m:val="∑"/>
                              <m:subHide m:val="on"/>
                              <m:supHide m:val="on"/>
                              <m:ctrlPr>
                                <a:rPr lang="en-US" sz="2800" i="1">
                                  <a:latin typeface="Cambria Math" panose="02040503050406030204" pitchFamily="18" charset="0"/>
                                </a:rPr>
                              </m:ctrlPr>
                            </m:naryPr>
                            <m:sub/>
                            <m:sup/>
                            <m:e>
                              <m:d>
                                <m:dPr>
                                  <m:begChr m:val="|"/>
                                  <m:endChr m:val="|"/>
                                  <m:ctrlPr>
                                    <a:rPr lang="en-US" sz="2800" i="1">
                                      <a:latin typeface="Cambria Math" panose="02040503050406030204" pitchFamily="18" charset="0"/>
                                    </a:rPr>
                                  </m:ctrlPr>
                                </m:dPr>
                                <m:e>
                                  <m:r>
                                    <a:rPr lang="en-US" sz="2800" i="1">
                                      <a:latin typeface="Cambria Math"/>
                                    </a:rPr>
                                    <m:t>𝑋</m:t>
                                  </m:r>
                                  <m:r>
                                    <a:rPr lang="en-US" sz="2800" i="1">
                                      <a:latin typeface="Cambria Math"/>
                                    </a:rPr>
                                    <m:t>−</m:t>
                                  </m:r>
                                  <m:r>
                                    <a:rPr lang="en-US" sz="2800" b="0" i="1" smtClean="0">
                                      <a:latin typeface="Cambria Math"/>
                                    </a:rPr>
                                    <m:t>𝑀</m:t>
                                  </m:r>
                                </m:e>
                              </m:d>
                            </m:e>
                          </m:nary>
                        </m:num>
                        <m:den>
                          <m:r>
                            <a:rPr lang="en-US" sz="2800" i="1">
                              <a:latin typeface="Cambria Math"/>
                            </a:rPr>
                            <m:t>𝑁</m:t>
                          </m:r>
                        </m:den>
                      </m:f>
                      <m:r>
                        <a:rPr lang="en-US" sz="2800" i="1">
                          <a:latin typeface="Cambria Math"/>
                        </a:rPr>
                        <m:t> </m:t>
                      </m:r>
                      <m:r>
                        <a:rPr lang="en-US" sz="2800" i="1">
                          <a:latin typeface="Cambria Math"/>
                        </a:rPr>
                        <m:t>𝑜𝑟</m:t>
                      </m:r>
                      <m:f>
                        <m:fPr>
                          <m:ctrlPr>
                            <a:rPr lang="en-US" sz="2800" i="1">
                              <a:latin typeface="Cambria Math" panose="02040503050406030204" pitchFamily="18" charset="0"/>
                            </a:rPr>
                          </m:ctrlPr>
                        </m:fPr>
                        <m:num>
                          <m:nary>
                            <m:naryPr>
                              <m:chr m:val="∑"/>
                              <m:subHide m:val="on"/>
                              <m:supHide m:val="on"/>
                              <m:ctrlPr>
                                <a:rPr lang="en-US" sz="2800" i="1">
                                  <a:latin typeface="Cambria Math" panose="02040503050406030204" pitchFamily="18" charset="0"/>
                                </a:rPr>
                              </m:ctrlPr>
                            </m:naryPr>
                            <m:sub/>
                            <m:sup/>
                            <m:e>
                              <m:d>
                                <m:dPr>
                                  <m:begChr m:val="|"/>
                                  <m:endChr m:val="|"/>
                                  <m:ctrlPr>
                                    <a:rPr lang="en-US" sz="2800" i="1">
                                      <a:latin typeface="Cambria Math" panose="02040503050406030204" pitchFamily="18" charset="0"/>
                                    </a:rPr>
                                  </m:ctrlPr>
                                </m:dPr>
                                <m:e>
                                  <m:r>
                                    <a:rPr lang="en-US" sz="2800" i="1">
                                      <a:latin typeface="Cambria Math"/>
                                    </a:rPr>
                                    <m:t>𝑑</m:t>
                                  </m:r>
                                  <m:r>
                                    <a:rPr lang="en-US" sz="2800" b="0" i="1" smtClean="0">
                                      <a:latin typeface="Cambria Math"/>
                                    </a:rPr>
                                    <m:t>𝑚</m:t>
                                  </m:r>
                                </m:e>
                              </m:d>
                            </m:e>
                          </m:nary>
                        </m:num>
                        <m:den>
                          <m:r>
                            <a:rPr lang="en-US" sz="2800" i="1">
                              <a:latin typeface="Cambria Math"/>
                            </a:rPr>
                            <m:t> </m:t>
                          </m:r>
                          <m:r>
                            <a:rPr lang="en-US" sz="2800" i="1">
                              <a:latin typeface="Cambria Math"/>
                            </a:rPr>
                            <m:t>𝑁</m:t>
                          </m:r>
                        </m:den>
                      </m:f>
                    </m:oMath>
                  </m:oMathPara>
                </a14:m>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Mean Deviation from </a:t>
                </a:r>
                <a:r>
                  <a:rPr lang="en-US" sz="2800" dirty="0" smtClean="0">
                    <a:latin typeface="Times New Roman" pitchFamily="18" charset="0"/>
                    <a:cs typeface="Times New Roman" pitchFamily="18" charset="0"/>
                  </a:rPr>
                  <a:t>Mode:</a:t>
                </a:r>
                <a:endParaRPr lang="en-US" sz="2800" dirty="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sz="2800" i="1">
                          <a:latin typeface="Cambria Math"/>
                        </a:rPr>
                        <m:t>𝑀</m:t>
                      </m:r>
                      <m:sSub>
                        <m:sSubPr>
                          <m:ctrlPr>
                            <a:rPr lang="en-US" sz="2800" i="1">
                              <a:latin typeface="Cambria Math" panose="02040503050406030204" pitchFamily="18" charset="0"/>
                            </a:rPr>
                          </m:ctrlPr>
                        </m:sSubPr>
                        <m:e>
                          <m:r>
                            <a:rPr lang="en-US" sz="2800" i="1">
                              <a:latin typeface="Cambria Math"/>
                            </a:rPr>
                            <m:t>𝐷</m:t>
                          </m:r>
                        </m:e>
                        <m:sub>
                          <m:r>
                            <a:rPr lang="en-US" sz="2800" b="0" i="1" smtClean="0">
                              <a:latin typeface="Cambria Math"/>
                            </a:rPr>
                            <m:t>𝑧</m:t>
                          </m:r>
                        </m:sub>
                      </m:sSub>
                      <m:r>
                        <a:rPr lang="en-US" sz="2800">
                          <a:latin typeface="Cambria Math"/>
                        </a:rPr>
                        <m:t>= </m:t>
                      </m:r>
                      <m:f>
                        <m:fPr>
                          <m:ctrlPr>
                            <a:rPr lang="en-US" sz="2800" i="1">
                              <a:latin typeface="Cambria Math" panose="02040503050406030204" pitchFamily="18" charset="0"/>
                            </a:rPr>
                          </m:ctrlPr>
                        </m:fPr>
                        <m:num>
                          <m:nary>
                            <m:naryPr>
                              <m:chr m:val="∑"/>
                              <m:subHide m:val="on"/>
                              <m:supHide m:val="on"/>
                              <m:ctrlPr>
                                <a:rPr lang="en-US" sz="2800" i="1">
                                  <a:latin typeface="Cambria Math" panose="02040503050406030204" pitchFamily="18" charset="0"/>
                                </a:rPr>
                              </m:ctrlPr>
                            </m:naryPr>
                            <m:sub/>
                            <m:sup/>
                            <m:e>
                              <m:d>
                                <m:dPr>
                                  <m:begChr m:val="|"/>
                                  <m:endChr m:val="|"/>
                                  <m:ctrlPr>
                                    <a:rPr lang="en-US" sz="2800" i="1">
                                      <a:latin typeface="Cambria Math" panose="02040503050406030204" pitchFamily="18" charset="0"/>
                                    </a:rPr>
                                  </m:ctrlPr>
                                </m:dPr>
                                <m:e>
                                  <m:r>
                                    <a:rPr lang="en-US" sz="2800" i="1">
                                      <a:latin typeface="Cambria Math"/>
                                    </a:rPr>
                                    <m:t>𝑋</m:t>
                                  </m:r>
                                  <m:r>
                                    <a:rPr lang="en-US" sz="2800" i="1">
                                      <a:latin typeface="Cambria Math"/>
                                    </a:rPr>
                                    <m:t>−</m:t>
                                  </m:r>
                                  <m:r>
                                    <a:rPr lang="en-US" sz="2800" b="0" i="1" smtClean="0">
                                      <a:latin typeface="Cambria Math"/>
                                    </a:rPr>
                                    <m:t>𝑍</m:t>
                                  </m:r>
                                </m:e>
                              </m:d>
                            </m:e>
                          </m:nary>
                        </m:num>
                        <m:den>
                          <m:r>
                            <a:rPr lang="en-US" sz="2800" i="1">
                              <a:latin typeface="Cambria Math"/>
                            </a:rPr>
                            <m:t>𝑁</m:t>
                          </m:r>
                        </m:den>
                      </m:f>
                      <m:r>
                        <a:rPr lang="en-US" sz="2800" i="1">
                          <a:latin typeface="Cambria Math"/>
                        </a:rPr>
                        <m:t> </m:t>
                      </m:r>
                      <m:r>
                        <a:rPr lang="en-US" sz="2800" i="1">
                          <a:latin typeface="Cambria Math"/>
                        </a:rPr>
                        <m:t>𝑜𝑟</m:t>
                      </m:r>
                      <m:f>
                        <m:fPr>
                          <m:ctrlPr>
                            <a:rPr lang="en-US" sz="2800" i="1">
                              <a:latin typeface="Cambria Math" panose="02040503050406030204" pitchFamily="18" charset="0"/>
                            </a:rPr>
                          </m:ctrlPr>
                        </m:fPr>
                        <m:num>
                          <m:nary>
                            <m:naryPr>
                              <m:chr m:val="∑"/>
                              <m:subHide m:val="on"/>
                              <m:supHide m:val="on"/>
                              <m:ctrlPr>
                                <a:rPr lang="en-US" sz="2800" i="1">
                                  <a:latin typeface="Cambria Math" panose="02040503050406030204" pitchFamily="18" charset="0"/>
                                </a:rPr>
                              </m:ctrlPr>
                            </m:naryPr>
                            <m:sub/>
                            <m:sup/>
                            <m:e>
                              <m:d>
                                <m:dPr>
                                  <m:begChr m:val="|"/>
                                  <m:endChr m:val="|"/>
                                  <m:ctrlPr>
                                    <a:rPr lang="en-US" sz="2800" i="1">
                                      <a:latin typeface="Cambria Math" panose="02040503050406030204" pitchFamily="18" charset="0"/>
                                    </a:rPr>
                                  </m:ctrlPr>
                                </m:dPr>
                                <m:e>
                                  <m:r>
                                    <a:rPr lang="en-US" sz="2800" i="1">
                                      <a:latin typeface="Cambria Math"/>
                                    </a:rPr>
                                    <m:t>𝑑</m:t>
                                  </m:r>
                                  <m:r>
                                    <a:rPr lang="en-US" sz="2800" b="0" i="1" smtClean="0">
                                      <a:latin typeface="Cambria Math"/>
                                    </a:rPr>
                                    <m:t>𝑧</m:t>
                                  </m:r>
                                </m:e>
                              </m:d>
                            </m:e>
                          </m:nary>
                        </m:num>
                        <m:den>
                          <m:r>
                            <a:rPr lang="en-US" sz="2800" i="1">
                              <a:latin typeface="Cambria Math"/>
                            </a:rPr>
                            <m:t> </m:t>
                          </m:r>
                          <m:r>
                            <a:rPr lang="en-US" sz="2800" i="1">
                              <a:latin typeface="Cambria Math"/>
                            </a:rPr>
                            <m:t>𝑁</m:t>
                          </m:r>
                        </m:den>
                      </m:f>
                    </m:oMath>
                  </m:oMathPara>
                </a14:m>
                <a:endParaRPr lang="en-US" sz="2800" dirty="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914400"/>
                <a:ext cx="8610600" cy="5562600"/>
              </a:xfrm>
              <a:blipFill rotWithShape="1">
                <a:blip r:embed="rId2"/>
                <a:stretch>
                  <a:fillRect l="-1275" t="-1862"/>
                </a:stretch>
              </a:blipFill>
            </p:spPr>
            <p:txBody>
              <a:bodyPr/>
              <a:lstStyle/>
              <a:p>
                <a:r>
                  <a:rPr lang="en-US">
                    <a:noFill/>
                  </a:rPr>
                  <a:t> </a:t>
                </a:r>
              </a:p>
            </p:txBody>
          </p:sp>
        </mc:Fallback>
      </mc:AlternateContent>
    </p:spTree>
    <p:extLst>
      <p:ext uri="{BB962C8B-B14F-4D97-AF65-F5344CB8AC3E}">
        <p14:creationId xmlns:p14="http://schemas.microsoft.com/office/powerpoint/2010/main" val="11508097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3200" b="1" dirty="0">
                <a:latin typeface="Times New Roman" pitchFamily="18" charset="0"/>
                <a:cs typeface="Times New Roman" pitchFamily="18" charset="0"/>
              </a:rPr>
              <a:t>Coefficient of Mean Deviation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524000"/>
                <a:ext cx="8610600" cy="4953000"/>
              </a:xfrm>
            </p:spPr>
            <p:txBody>
              <a:bodyPr>
                <a:normAutofit/>
              </a:bodyPr>
              <a:lstStyle/>
              <a:p>
                <a:r>
                  <a:rPr lang="en-US" sz="2800" dirty="0" smtClean="0"/>
                  <a:t>Coefficient of MD </a:t>
                </a:r>
                <a:r>
                  <a:rPr lang="en-US" sz="2800" dirty="0" smtClean="0">
                    <a:latin typeface="Times New Roman" pitchFamily="18" charset="0"/>
                    <a:cs typeface="Times New Roman" pitchFamily="18" charset="0"/>
                  </a:rPr>
                  <a:t>from Mean = </a:t>
                </a:r>
                <a14:m>
                  <m:oMath xmlns:m="http://schemas.openxmlformats.org/officeDocument/2006/math">
                    <m:f>
                      <m:fPr>
                        <m:ctrlPr>
                          <a:rPr lang="en-US" sz="2800" i="1">
                            <a:latin typeface="Cambria Math" panose="02040503050406030204" pitchFamily="18" charset="0"/>
                          </a:rPr>
                        </m:ctrlPr>
                      </m:fPr>
                      <m:num>
                        <m:r>
                          <a:rPr lang="en-US" sz="2800" b="0" i="1" smtClean="0">
                            <a:latin typeface="Cambria Math"/>
                          </a:rPr>
                          <m:t> </m:t>
                        </m:r>
                        <m:r>
                          <a:rPr lang="en-US" sz="2800" i="1">
                            <a:latin typeface="Cambria Math"/>
                          </a:rPr>
                          <m:t>𝑀</m:t>
                        </m:r>
                        <m:sSub>
                          <m:sSubPr>
                            <m:ctrlPr>
                              <a:rPr lang="en-US" sz="2800" i="1">
                                <a:latin typeface="Cambria Math" panose="02040503050406030204" pitchFamily="18" charset="0"/>
                              </a:rPr>
                            </m:ctrlPr>
                          </m:sSubPr>
                          <m:e>
                            <m:r>
                              <a:rPr lang="en-US" sz="2800" i="1">
                                <a:latin typeface="Cambria Math"/>
                              </a:rPr>
                              <m:t>𝐷</m:t>
                            </m:r>
                          </m:e>
                          <m:sub>
                            <m:acc>
                              <m:accPr>
                                <m:chr m:val="̅"/>
                                <m:ctrlPr>
                                  <a:rPr lang="en-US" sz="2800" i="1">
                                    <a:latin typeface="Cambria Math" panose="02040503050406030204" pitchFamily="18" charset="0"/>
                                  </a:rPr>
                                </m:ctrlPr>
                              </m:accPr>
                              <m:e>
                                <m:r>
                                  <a:rPr lang="en-US" sz="2800" i="1">
                                    <a:latin typeface="Cambria Math"/>
                                  </a:rPr>
                                  <m:t>𝑋</m:t>
                                </m:r>
                              </m:e>
                            </m:acc>
                          </m:sub>
                        </m:sSub>
                      </m:num>
                      <m:den>
                        <m:acc>
                          <m:accPr>
                            <m:chr m:val="̅"/>
                            <m:ctrlPr>
                              <a:rPr lang="en-US" sz="2800" i="1" smtClean="0">
                                <a:latin typeface="Cambria Math" panose="02040503050406030204" pitchFamily="18" charset="0"/>
                              </a:rPr>
                            </m:ctrlPr>
                          </m:accPr>
                          <m:e>
                            <m:r>
                              <a:rPr lang="en-US" sz="2800" b="0" i="1" smtClean="0">
                                <a:latin typeface="Cambria Math"/>
                              </a:rPr>
                              <m:t>𝑋</m:t>
                            </m:r>
                          </m:e>
                        </m:acc>
                      </m:den>
                    </m:f>
                    <m:r>
                      <a:rPr lang="en-US" sz="2800" b="0" i="1" smtClean="0">
                        <a:latin typeface="Cambria Math"/>
                      </a:rPr>
                      <m:t>= </m:t>
                    </m:r>
                    <m:f>
                      <m:fPr>
                        <m:ctrlPr>
                          <a:rPr lang="en-US" sz="2800" b="0" i="1" smtClean="0">
                            <a:latin typeface="Cambria Math" panose="02040503050406030204" pitchFamily="18" charset="0"/>
                          </a:rPr>
                        </m:ctrlPr>
                      </m:fPr>
                      <m:num>
                        <m:r>
                          <a:rPr lang="en-US" sz="2800" b="0" i="1" smtClean="0">
                            <a:latin typeface="Cambria Math"/>
                          </a:rPr>
                          <m:t>𝑀𝑒𝑎𝑛</m:t>
                        </m:r>
                        <m:r>
                          <a:rPr lang="en-US" sz="2800" b="0" i="1" smtClean="0">
                            <a:latin typeface="Cambria Math"/>
                          </a:rPr>
                          <m:t> </m:t>
                        </m:r>
                        <m:r>
                          <a:rPr lang="en-US" sz="2800" b="0" i="1" smtClean="0">
                            <a:latin typeface="Cambria Math"/>
                          </a:rPr>
                          <m:t>𝐷𝑒𝑣𝑖𝑎𝑡𝑖𝑜𝑛</m:t>
                        </m:r>
                      </m:num>
                      <m:den>
                        <m:r>
                          <a:rPr lang="en-US" sz="2800" b="0" i="1" smtClean="0">
                            <a:latin typeface="Cambria Math"/>
                          </a:rPr>
                          <m:t>𝐴𝑟𝑖𝑡h𝑚𝑒𝑡𝑖𝑐</m:t>
                        </m:r>
                        <m:r>
                          <a:rPr lang="en-US" sz="2800" b="0" i="1" smtClean="0">
                            <a:latin typeface="Cambria Math"/>
                          </a:rPr>
                          <m:t> </m:t>
                        </m:r>
                        <m:r>
                          <a:rPr lang="en-US" sz="2800" b="0" i="1" smtClean="0">
                            <a:latin typeface="Cambria Math"/>
                          </a:rPr>
                          <m:t>𝑀𝑒𝑎𝑛</m:t>
                        </m:r>
                      </m:den>
                    </m:f>
                  </m:oMath>
                </a14:m>
                <a:endParaRPr lang="en-US" sz="2800" dirty="0" smtClean="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marL="0" indent="0">
                  <a:buNone/>
                </a:pPr>
                <a:endParaRPr lang="en-US" sz="2800" dirty="0" smtClean="0">
                  <a:latin typeface="Times New Roman" pitchFamily="18" charset="0"/>
                  <a:cs typeface="Times New Roman" pitchFamily="18" charset="0"/>
                </a:endParaRPr>
              </a:p>
              <a:p>
                <a:r>
                  <a:rPr lang="en-US" sz="2800" dirty="0"/>
                  <a:t>Coefficient of MD </a:t>
                </a:r>
                <a:r>
                  <a:rPr lang="en-US" sz="2800" dirty="0">
                    <a:latin typeface="Times New Roman" pitchFamily="18" charset="0"/>
                    <a:cs typeface="Times New Roman" pitchFamily="18" charset="0"/>
                  </a:rPr>
                  <a:t>from </a:t>
                </a:r>
                <a:r>
                  <a:rPr lang="en-US" sz="2800" dirty="0" smtClean="0">
                    <a:latin typeface="Times New Roman" pitchFamily="18" charset="0"/>
                    <a:cs typeface="Times New Roman" pitchFamily="18" charset="0"/>
                  </a:rPr>
                  <a:t>Median </a:t>
                </a:r>
                <a:r>
                  <a:rPr lang="en-US" sz="2800" dirty="0">
                    <a:latin typeface="Times New Roman" pitchFamily="18" charset="0"/>
                    <a:cs typeface="Times New Roman" pitchFamily="18" charset="0"/>
                  </a:rPr>
                  <a:t>=</a:t>
                </a:r>
                <a:r>
                  <a:rPr lang="en-US" sz="2800" dirty="0" smtClean="0">
                    <a:latin typeface="Times New Roman" pitchFamily="18" charset="0"/>
                    <a:cs typeface="Times New Roman" pitchFamily="18" charset="0"/>
                  </a:rPr>
                  <a:t> </a:t>
                </a:r>
                <a14:m>
                  <m:oMath xmlns:m="http://schemas.openxmlformats.org/officeDocument/2006/math">
                    <m:f>
                      <m:fPr>
                        <m:ctrlPr>
                          <a:rPr lang="en-US" sz="2800" i="1">
                            <a:latin typeface="Cambria Math" panose="02040503050406030204" pitchFamily="18" charset="0"/>
                          </a:rPr>
                        </m:ctrlPr>
                      </m:fPr>
                      <m:num>
                        <m:r>
                          <a:rPr lang="en-US" sz="2800" i="1">
                            <a:latin typeface="Cambria Math"/>
                          </a:rPr>
                          <m:t>𝑀</m:t>
                        </m:r>
                        <m:sSub>
                          <m:sSubPr>
                            <m:ctrlPr>
                              <a:rPr lang="en-US" sz="2800" i="1">
                                <a:latin typeface="Cambria Math" panose="02040503050406030204" pitchFamily="18" charset="0"/>
                              </a:rPr>
                            </m:ctrlPr>
                          </m:sSubPr>
                          <m:e>
                            <m:r>
                              <a:rPr lang="en-US" sz="2800" i="1">
                                <a:latin typeface="Cambria Math"/>
                              </a:rPr>
                              <m:t>𝐷</m:t>
                            </m:r>
                          </m:e>
                          <m:sub>
                            <m:r>
                              <a:rPr lang="en-US" sz="2800" b="0" i="1" smtClean="0">
                                <a:latin typeface="Cambria Math"/>
                              </a:rPr>
                              <m:t>𝑚</m:t>
                            </m:r>
                          </m:sub>
                        </m:sSub>
                      </m:num>
                      <m:den>
                        <m:r>
                          <a:rPr lang="en-US" sz="2800" b="0" i="1" smtClean="0">
                            <a:latin typeface="Cambria Math"/>
                          </a:rPr>
                          <m:t>𝑀</m:t>
                        </m:r>
                      </m:den>
                    </m:f>
                    <m:r>
                      <a:rPr lang="en-US" sz="2800" i="1">
                        <a:latin typeface="Cambria Math"/>
                      </a:rPr>
                      <m:t>= </m:t>
                    </m:r>
                    <m:f>
                      <m:fPr>
                        <m:ctrlPr>
                          <a:rPr lang="en-US" sz="2800" i="1">
                            <a:latin typeface="Cambria Math" panose="02040503050406030204" pitchFamily="18" charset="0"/>
                          </a:rPr>
                        </m:ctrlPr>
                      </m:fPr>
                      <m:num>
                        <m:r>
                          <a:rPr lang="en-US" sz="2800" i="1">
                            <a:latin typeface="Cambria Math"/>
                          </a:rPr>
                          <m:t>𝑀𝑒𝑎𝑛</m:t>
                        </m:r>
                        <m:r>
                          <a:rPr lang="en-US" sz="2800" i="1">
                            <a:latin typeface="Cambria Math"/>
                          </a:rPr>
                          <m:t> </m:t>
                        </m:r>
                        <m:r>
                          <a:rPr lang="en-US" sz="2800" i="1">
                            <a:latin typeface="Cambria Math"/>
                          </a:rPr>
                          <m:t>𝐷𝑒𝑣𝑖𝑎𝑡𝑖𝑜𝑛</m:t>
                        </m:r>
                      </m:num>
                      <m:den>
                        <m:r>
                          <a:rPr lang="en-US" sz="2800" b="0" i="1" smtClean="0">
                            <a:latin typeface="Cambria Math"/>
                          </a:rPr>
                          <m:t>𝑀𝑒𝑑𝑖𝑎𝑛</m:t>
                        </m:r>
                      </m:den>
                    </m:f>
                  </m:oMath>
                </a14:m>
                <a:endParaRPr lang="en-US" sz="2800" dirty="0" smtClean="0">
                  <a:latin typeface="Times New Roman" pitchFamily="18" charset="0"/>
                  <a:cs typeface="Times New Roman" pitchFamily="18" charset="0"/>
                </a:endParaRPr>
              </a:p>
              <a:p>
                <a:pPr marL="0" indent="0">
                  <a:buNone/>
                </a:pPr>
                <a:endParaRPr lang="en-US" sz="2800" dirty="0" smtClean="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r>
                  <a:rPr lang="en-US" sz="2800" dirty="0"/>
                  <a:t>Coefficient of MD </a:t>
                </a:r>
                <a:r>
                  <a:rPr lang="en-US" sz="2800" dirty="0">
                    <a:latin typeface="Times New Roman" pitchFamily="18" charset="0"/>
                    <a:cs typeface="Times New Roman" pitchFamily="18" charset="0"/>
                  </a:rPr>
                  <a:t>from </a:t>
                </a:r>
                <a:r>
                  <a:rPr lang="en-US" sz="2800" dirty="0" smtClean="0">
                    <a:latin typeface="Times New Roman" pitchFamily="18" charset="0"/>
                    <a:cs typeface="Times New Roman" pitchFamily="18" charset="0"/>
                  </a:rPr>
                  <a:t>Mode </a:t>
                </a:r>
                <a:r>
                  <a:rPr lang="en-US" sz="2800" dirty="0">
                    <a:latin typeface="Times New Roman" pitchFamily="18" charset="0"/>
                    <a:cs typeface="Times New Roman" pitchFamily="18" charset="0"/>
                  </a:rPr>
                  <a:t>=</a:t>
                </a:r>
                <a:r>
                  <a:rPr lang="en-US" sz="2800" dirty="0" smtClean="0">
                    <a:latin typeface="Times New Roman" pitchFamily="18" charset="0"/>
                    <a:cs typeface="Times New Roman" pitchFamily="18" charset="0"/>
                  </a:rPr>
                  <a:t> </a:t>
                </a:r>
                <a14:m>
                  <m:oMath xmlns:m="http://schemas.openxmlformats.org/officeDocument/2006/math">
                    <m:f>
                      <m:fPr>
                        <m:ctrlPr>
                          <a:rPr lang="en-US" sz="2800" i="1">
                            <a:latin typeface="Cambria Math" panose="02040503050406030204" pitchFamily="18" charset="0"/>
                          </a:rPr>
                        </m:ctrlPr>
                      </m:fPr>
                      <m:num>
                        <m:r>
                          <a:rPr lang="en-US" sz="2800" b="0" i="1" smtClean="0">
                            <a:latin typeface="Cambria Math"/>
                          </a:rPr>
                          <m:t>  </m:t>
                        </m:r>
                        <m:r>
                          <a:rPr lang="en-US" sz="2800" i="1">
                            <a:latin typeface="Cambria Math"/>
                          </a:rPr>
                          <m:t>𝑀</m:t>
                        </m:r>
                        <m:sSub>
                          <m:sSubPr>
                            <m:ctrlPr>
                              <a:rPr lang="en-US" sz="2800" i="1">
                                <a:latin typeface="Cambria Math" panose="02040503050406030204" pitchFamily="18" charset="0"/>
                              </a:rPr>
                            </m:ctrlPr>
                          </m:sSubPr>
                          <m:e>
                            <m:r>
                              <a:rPr lang="en-US" sz="2800" i="1">
                                <a:latin typeface="Cambria Math"/>
                              </a:rPr>
                              <m:t>𝐷</m:t>
                            </m:r>
                          </m:e>
                          <m:sub>
                            <m:r>
                              <a:rPr lang="en-US" sz="2800" b="0" i="1" smtClean="0">
                                <a:latin typeface="Cambria Math"/>
                              </a:rPr>
                              <m:t>𝑧</m:t>
                            </m:r>
                          </m:sub>
                        </m:sSub>
                      </m:num>
                      <m:den>
                        <m:r>
                          <a:rPr lang="en-US" sz="2800" b="0" i="1" smtClean="0">
                            <a:latin typeface="Cambria Math"/>
                          </a:rPr>
                          <m:t>𝑍</m:t>
                        </m:r>
                      </m:den>
                    </m:f>
                    <m:r>
                      <a:rPr lang="en-US" sz="2800" i="1">
                        <a:latin typeface="Cambria Math"/>
                      </a:rPr>
                      <m:t>= </m:t>
                    </m:r>
                    <m:f>
                      <m:fPr>
                        <m:ctrlPr>
                          <a:rPr lang="en-US" sz="2800" i="1">
                            <a:latin typeface="Cambria Math" panose="02040503050406030204" pitchFamily="18" charset="0"/>
                          </a:rPr>
                        </m:ctrlPr>
                      </m:fPr>
                      <m:num>
                        <m:r>
                          <a:rPr lang="en-US" sz="2800" i="1">
                            <a:latin typeface="Cambria Math"/>
                          </a:rPr>
                          <m:t>𝑀𝑒𝑎𝑛</m:t>
                        </m:r>
                        <m:r>
                          <a:rPr lang="en-US" sz="2800" i="1">
                            <a:latin typeface="Cambria Math"/>
                          </a:rPr>
                          <m:t> </m:t>
                        </m:r>
                        <m:r>
                          <a:rPr lang="en-US" sz="2800" i="1">
                            <a:latin typeface="Cambria Math"/>
                          </a:rPr>
                          <m:t>𝐷𝑒𝑣𝑖𝑎𝑡𝑖𝑜𝑛</m:t>
                        </m:r>
                      </m:num>
                      <m:den>
                        <m:r>
                          <a:rPr lang="en-US" sz="2800" i="1">
                            <a:latin typeface="Cambria Math"/>
                          </a:rPr>
                          <m:t>𝑀</m:t>
                        </m:r>
                        <m:r>
                          <a:rPr lang="en-US" sz="2800" b="0" i="1" smtClean="0">
                            <a:latin typeface="Cambria Math"/>
                          </a:rPr>
                          <m:t>𝑜</m:t>
                        </m:r>
                        <m:r>
                          <a:rPr lang="en-US" sz="2800" i="1">
                            <a:latin typeface="Cambria Math"/>
                          </a:rPr>
                          <m:t>𝑑</m:t>
                        </m:r>
                        <m:r>
                          <a:rPr lang="en-US" sz="2800" b="0" i="1" smtClean="0">
                            <a:latin typeface="Cambria Math"/>
                          </a:rPr>
                          <m:t>𝑒</m:t>
                        </m:r>
                      </m:den>
                    </m:f>
                  </m:oMath>
                </a14:m>
                <a:endParaRPr lang="en-US" sz="2800" dirty="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marL="0" indent="0">
                  <a:buNone/>
                </a:pPr>
                <a:endParaRPr lang="en-US" sz="2800" dirty="0" smtClean="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524000"/>
                <a:ext cx="8610600" cy="4953000"/>
              </a:xfrm>
              <a:blipFill rotWithShape="1">
                <a:blip r:embed="rId2"/>
                <a:stretch>
                  <a:fillRect l="-1275"/>
                </a:stretch>
              </a:blipFill>
            </p:spPr>
            <p:txBody>
              <a:bodyPr/>
              <a:lstStyle/>
              <a:p>
                <a:r>
                  <a:rPr lang="en-US">
                    <a:noFill/>
                  </a:rPr>
                  <a:t> </a:t>
                </a:r>
              </a:p>
            </p:txBody>
          </p:sp>
        </mc:Fallback>
      </mc:AlternateContent>
    </p:spTree>
    <p:extLst>
      <p:ext uri="{BB962C8B-B14F-4D97-AF65-F5344CB8AC3E}">
        <p14:creationId xmlns:p14="http://schemas.microsoft.com/office/powerpoint/2010/main" val="2640290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smtClean="0">
                <a:latin typeface="Times New Roman" pitchFamily="18" charset="0"/>
                <a:cs typeface="Times New Roman" pitchFamily="18" charset="0"/>
              </a:rPr>
              <a:t>Merits and Demerits of Mean Deviation</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685800" y="1676400"/>
            <a:ext cx="8153400" cy="4800600"/>
          </a:xfrm>
        </p:spPr>
        <p:txBody>
          <a:bodyPr>
            <a:normAutofit/>
          </a:bodyPr>
          <a:lstStyle/>
          <a:p>
            <a:r>
              <a:rPr lang="en-US" sz="2800" b="1" dirty="0" smtClean="0">
                <a:latin typeface="Times New Roman" pitchFamily="18" charset="0"/>
                <a:cs typeface="Times New Roman" pitchFamily="18" charset="0"/>
              </a:rPr>
              <a:t>Merits</a:t>
            </a:r>
          </a:p>
          <a:p>
            <a:pPr marL="514350" indent="-514350">
              <a:buAutoNum type="arabicParenBoth"/>
            </a:pPr>
            <a:r>
              <a:rPr lang="en-US" sz="2800" dirty="0" smtClean="0">
                <a:latin typeface="Times New Roman" pitchFamily="18" charset="0"/>
                <a:cs typeface="Times New Roman" pitchFamily="18" charset="0"/>
              </a:rPr>
              <a:t>Simple </a:t>
            </a:r>
          </a:p>
          <a:p>
            <a:pPr marL="514350" indent="-514350">
              <a:buFont typeface="Arial" pitchFamily="34" charset="0"/>
              <a:buAutoNum type="arabicParenBoth"/>
            </a:pPr>
            <a:r>
              <a:rPr lang="en-US" sz="2800" dirty="0">
                <a:latin typeface="Times New Roman" pitchFamily="18" charset="0"/>
                <a:cs typeface="Times New Roman" pitchFamily="18" charset="0"/>
              </a:rPr>
              <a:t> Based on all </a:t>
            </a:r>
            <a:r>
              <a:rPr lang="en-US" sz="2800" dirty="0" smtClean="0">
                <a:latin typeface="Times New Roman" pitchFamily="18" charset="0"/>
                <a:cs typeface="Times New Roman" pitchFamily="18" charset="0"/>
              </a:rPr>
              <a:t>values</a:t>
            </a:r>
          </a:p>
          <a:p>
            <a:pPr marL="514350" indent="-514350">
              <a:buFont typeface="Arial" pitchFamily="34" charset="0"/>
              <a:buAutoNum type="arabicParenBoth"/>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Less Effect of Extreme Values</a:t>
            </a:r>
            <a:endParaRPr lang="en-US" sz="2800" dirty="0">
              <a:latin typeface="Times New Roman" pitchFamily="18" charset="0"/>
              <a:cs typeface="Times New Roman" pitchFamily="18" charset="0"/>
            </a:endParaRPr>
          </a:p>
          <a:p>
            <a:pPr marL="0" indent="0">
              <a:buNone/>
            </a:pPr>
            <a:endParaRPr lang="en-US" sz="2800"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Demerits</a:t>
            </a:r>
          </a:p>
          <a:p>
            <a:pPr marL="514350" indent="-514350">
              <a:buAutoNum type="arabicParenBoth"/>
            </a:pPr>
            <a:r>
              <a:rPr lang="en-US" sz="2800" dirty="0" smtClean="0">
                <a:latin typeface="Times New Roman" pitchFamily="18" charset="0"/>
                <a:cs typeface="Times New Roman" pitchFamily="18" charset="0"/>
              </a:rPr>
              <a:t>Inaccuracy</a:t>
            </a:r>
          </a:p>
          <a:p>
            <a:pPr marL="514350" indent="-514350">
              <a:buAutoNum type="arabicParenBoth"/>
            </a:pPr>
            <a:r>
              <a:rPr lang="en-US" sz="2800" dirty="0" smtClean="0">
                <a:latin typeface="Times New Roman" pitchFamily="18" charset="0"/>
                <a:cs typeface="Times New Roman" pitchFamily="18" charset="0"/>
              </a:rPr>
              <a:t>Not Capable of Algebraic Treatment</a:t>
            </a:r>
          </a:p>
          <a:p>
            <a:pPr marL="514350" indent="-514350">
              <a:buAutoNum type="arabicParenBoth"/>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Unreliable</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735174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Standard Deviation</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2057400"/>
            <a:ext cx="8229600" cy="4068763"/>
          </a:xfrm>
        </p:spPr>
        <p:txBody>
          <a:bodyPr/>
          <a:lstStyle/>
          <a:p>
            <a:pPr algn="just"/>
            <a:r>
              <a:rPr lang="en-US" sz="2800" dirty="0" smtClean="0">
                <a:latin typeface="Times New Roman" pitchFamily="18" charset="0"/>
                <a:cs typeface="Times New Roman" pitchFamily="18" charset="0"/>
              </a:rPr>
              <a:t>Standard deviation is a most satisfactory scientific method of dispersion. Accordingly, it is widely used method in statistical analysis.</a:t>
            </a:r>
          </a:p>
          <a:p>
            <a:pPr marL="0" indent="0" algn="just">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According to </a:t>
            </a:r>
            <a:r>
              <a:rPr lang="en-US" sz="2800" b="1" dirty="0" smtClean="0">
                <a:latin typeface="Times New Roman" pitchFamily="18" charset="0"/>
                <a:cs typeface="Times New Roman" pitchFamily="18" charset="0"/>
              </a:rPr>
              <a:t>Karl Pearson</a:t>
            </a:r>
            <a:r>
              <a:rPr lang="en-US" sz="2800" dirty="0" smtClean="0">
                <a:latin typeface="Times New Roman" pitchFamily="18" charset="0"/>
                <a:cs typeface="Times New Roman" pitchFamily="18" charset="0"/>
              </a:rPr>
              <a:t>, “Standard Deviation is the square root of the arithmetic mean of the squares deviations of the items from their mean value</a:t>
            </a:r>
            <a:r>
              <a:rPr lang="en-US" dirty="0" smtClean="0"/>
              <a:t>.”</a:t>
            </a:r>
          </a:p>
          <a:p>
            <a:pPr marL="0" indent="0" algn="just">
              <a:buNone/>
            </a:pPr>
            <a:r>
              <a:rPr lang="en-US" sz="2800" dirty="0" smtClean="0">
                <a:latin typeface="Times New Roman" pitchFamily="18" charset="0"/>
                <a:cs typeface="Times New Roman" pitchFamily="18" charset="0"/>
              </a:rPr>
              <a:t>Deviations being measured from arithmetic mean of the items.</a:t>
            </a:r>
          </a:p>
          <a:p>
            <a:pPr marL="0" indent="0" algn="just">
              <a:buNone/>
            </a:pPr>
            <a:endParaRPr lang="en-US" dirty="0"/>
          </a:p>
        </p:txBody>
      </p:sp>
    </p:spTree>
    <p:extLst>
      <p:ext uri="{BB962C8B-B14F-4D97-AF65-F5344CB8AC3E}">
        <p14:creationId xmlns:p14="http://schemas.microsoft.com/office/powerpoint/2010/main" val="822483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152400" y="1600200"/>
                <a:ext cx="8686800" cy="4876800"/>
              </a:xfrm>
            </p:spPr>
            <p:txBody>
              <a:bodyPr>
                <a:normAutofit/>
              </a:bodyPr>
              <a:lstStyle/>
              <a:p>
                <a14:m>
                  <m:oMath xmlns:m="http://schemas.openxmlformats.org/officeDocument/2006/math">
                    <m:r>
                      <a:rPr lang="en-US" b="0" i="1" smtClean="0">
                        <a:latin typeface="Cambria Math"/>
                      </a:rPr>
                      <m:t>𝑆𝑡𝑎𝑛𝑑𝑎𝑟𝑑</m:t>
                    </m:r>
                    <m:r>
                      <a:rPr lang="en-US" b="0" i="0" smtClean="0">
                        <a:latin typeface="Cambria Math"/>
                      </a:rPr>
                      <m:t> </m:t>
                    </m:r>
                    <m:r>
                      <m:rPr>
                        <m:sty m:val="p"/>
                      </m:rPr>
                      <a:rPr lang="en-US" b="0" i="0" smtClean="0">
                        <a:latin typeface="Cambria Math"/>
                      </a:rPr>
                      <m:t>Deviation</m:t>
                    </m:r>
                    <m:r>
                      <a:rPr lang="en-US" b="0" i="0" smtClean="0">
                        <a:latin typeface="Cambria Math"/>
                      </a:rPr>
                      <m:t> </m:t>
                    </m:r>
                    <m:d>
                      <m:dPr>
                        <m:ctrlPr>
                          <a:rPr lang="en-US" b="0" i="1" smtClean="0">
                            <a:latin typeface="Cambria Math" panose="02040503050406030204" pitchFamily="18" charset="0"/>
                          </a:rPr>
                        </m:ctrlPr>
                      </m:dPr>
                      <m:e>
                        <m:r>
                          <a:rPr lang="en-US" b="0" i="1" smtClean="0">
                            <a:latin typeface="Cambria Math"/>
                          </a:rPr>
                          <m:t>𝑆𝐷</m:t>
                        </m:r>
                      </m:e>
                    </m:d>
                    <m:r>
                      <a:rPr lang="en-US">
                        <a:latin typeface="Cambria Math"/>
                      </a:rPr>
                      <m:t>=</m:t>
                    </m:r>
                    <m:r>
                      <m:rPr>
                        <m:sty m:val="p"/>
                      </m:rPr>
                      <a:rPr lang="el-GR" i="1" smtClean="0">
                        <a:latin typeface="Cambria Math"/>
                        <a:ea typeface="Cambria Math"/>
                      </a:rPr>
                      <m:t>σ</m:t>
                    </m:r>
                    <m:r>
                      <a:rPr lang="en-US" b="0" i="0" smtClean="0">
                        <a:latin typeface="Cambria Math"/>
                        <a:ea typeface="Cambria Math"/>
                      </a:rPr>
                      <m:t>=</m:t>
                    </m:r>
                    <m:r>
                      <a:rPr lang="en-US">
                        <a:latin typeface="Cambria Math"/>
                      </a:rPr>
                      <m:t> </m:t>
                    </m:r>
                    <m:rad>
                      <m:radPr>
                        <m:degHide m:val="on"/>
                        <m:ctrlPr>
                          <a:rPr lang="en-US" i="1" smtClean="0">
                            <a:latin typeface="Cambria Math" panose="02040503050406030204" pitchFamily="18" charset="0"/>
                          </a:rPr>
                        </m:ctrlPr>
                      </m:radPr>
                      <m:deg/>
                      <m:e>
                        <m:f>
                          <m:fPr>
                            <m:ctrlPr>
                              <a:rPr lang="en-US" i="1">
                                <a:latin typeface="Cambria Math" panose="02040503050406030204" pitchFamily="18" charset="0"/>
                              </a:rPr>
                            </m:ctrlPr>
                          </m:fPr>
                          <m:num>
                            <m:nary>
                              <m:naryPr>
                                <m:chr m:val="∑"/>
                                <m:subHide m:val="on"/>
                                <m:supHide m:val="on"/>
                                <m:ctrlPr>
                                  <a:rPr lang="en-US" i="1">
                                    <a:latin typeface="Cambria Math" panose="02040503050406030204" pitchFamily="18" charset="0"/>
                                  </a:rPr>
                                </m:ctrlPr>
                              </m:naryP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a:rPr>
                                          <m:t>𝑋</m:t>
                                        </m:r>
                                        <m:r>
                                          <a:rPr lang="en-US" i="1">
                                            <a:latin typeface="Cambria Math"/>
                                          </a:rPr>
                                          <m:t>−</m:t>
                                        </m:r>
                                        <m:acc>
                                          <m:accPr>
                                            <m:chr m:val="̅"/>
                                            <m:ctrlPr>
                                              <a:rPr lang="en-US" i="1">
                                                <a:latin typeface="Cambria Math" panose="02040503050406030204" pitchFamily="18" charset="0"/>
                                              </a:rPr>
                                            </m:ctrlPr>
                                          </m:accPr>
                                          <m:e>
                                            <m:r>
                                              <a:rPr lang="en-US" i="1">
                                                <a:latin typeface="Cambria Math"/>
                                              </a:rPr>
                                              <m:t>𝑋</m:t>
                                            </m:r>
                                          </m:e>
                                        </m:acc>
                                      </m:e>
                                    </m:d>
                                  </m:e>
                                  <m:sup>
                                    <m:r>
                                      <a:rPr lang="en-US" i="1">
                                        <a:latin typeface="Cambria Math"/>
                                      </a:rPr>
                                      <m:t>2</m:t>
                                    </m:r>
                                  </m:sup>
                                </m:sSup>
                              </m:e>
                            </m:nary>
                          </m:num>
                          <m:den>
                            <m:r>
                              <a:rPr lang="en-US" i="1">
                                <a:latin typeface="Cambria Math"/>
                              </a:rPr>
                              <m:t>𝑁</m:t>
                            </m:r>
                          </m:den>
                        </m:f>
                      </m:e>
                    </m:rad>
                  </m:oMath>
                </a14:m>
                <a:endParaRPr lang="en-US" dirty="0" smtClean="0"/>
              </a:p>
              <a:p>
                <a:pPr marL="0" indent="0">
                  <a:buNone/>
                </a:pPr>
                <a:endParaRPr lang="en-US" dirty="0" smtClean="0"/>
              </a:p>
              <a:p>
                <a:endParaRPr lang="en-US" dirty="0"/>
              </a:p>
              <a:p>
                <a14:m>
                  <m:oMath xmlns:m="http://schemas.openxmlformats.org/officeDocument/2006/math">
                    <m:r>
                      <a:rPr lang="en-US" b="0" i="1" smtClean="0">
                        <a:latin typeface="Cambria Math"/>
                      </a:rPr>
                      <m:t>𝐶𝑜𝑒𝑓𝑓𝑖𝑐𝑖𝑒𝑛𝑡</m:t>
                    </m:r>
                    <m:r>
                      <a:rPr lang="en-US" b="0" i="1" smtClean="0">
                        <a:latin typeface="Cambria Math"/>
                      </a:rPr>
                      <m:t> </m:t>
                    </m:r>
                    <m:r>
                      <a:rPr lang="en-US" b="0" i="1" smtClean="0">
                        <a:latin typeface="Cambria Math"/>
                      </a:rPr>
                      <m:t>𝑜𝑓</m:t>
                    </m:r>
                    <m:r>
                      <a:rPr lang="en-US" b="0" i="1" smtClean="0">
                        <a:latin typeface="Cambria Math"/>
                      </a:rPr>
                      <m:t> </m:t>
                    </m:r>
                    <m:r>
                      <a:rPr lang="en-US" i="1">
                        <a:latin typeface="Cambria Math"/>
                      </a:rPr>
                      <m:t>𝑆𝑡𝑎𝑛𝑑𝑎𝑟𝑑</m:t>
                    </m:r>
                    <m:r>
                      <a:rPr lang="en-US">
                        <a:latin typeface="Cambria Math"/>
                      </a:rPr>
                      <m:t> </m:t>
                    </m:r>
                    <m:r>
                      <m:rPr>
                        <m:sty m:val="p"/>
                      </m:rPr>
                      <a:rPr lang="en-US">
                        <a:latin typeface="Cambria Math"/>
                      </a:rPr>
                      <m:t>Deviation</m:t>
                    </m:r>
                    <m:r>
                      <a:rPr lang="en-US">
                        <a:latin typeface="Cambria Math"/>
                      </a:rPr>
                      <m:t> </m:t>
                    </m:r>
                    <m:d>
                      <m:dPr>
                        <m:ctrlPr>
                          <a:rPr lang="en-US" i="1">
                            <a:latin typeface="Cambria Math" panose="02040503050406030204" pitchFamily="18" charset="0"/>
                          </a:rPr>
                        </m:ctrlPr>
                      </m:dPr>
                      <m:e>
                        <m:r>
                          <a:rPr lang="en-US" i="1">
                            <a:latin typeface="Cambria Math"/>
                          </a:rPr>
                          <m:t>𝑆𝐷</m:t>
                        </m:r>
                      </m:e>
                    </m:d>
                    <m:r>
                      <a:rPr lang="en-US">
                        <a:latin typeface="Cambria Math"/>
                      </a:rPr>
                      <m:t>=</m:t>
                    </m:r>
                    <m:f>
                      <m:fPr>
                        <m:ctrlPr>
                          <a:rPr lang="en-US" i="1" smtClean="0">
                            <a:latin typeface="Cambria Math" panose="02040503050406030204" pitchFamily="18" charset="0"/>
                          </a:rPr>
                        </m:ctrlPr>
                      </m:fPr>
                      <m:num>
                        <m:r>
                          <m:rPr>
                            <m:sty m:val="p"/>
                          </m:rPr>
                          <a:rPr lang="el-GR" i="1">
                            <a:latin typeface="Cambria Math"/>
                            <a:ea typeface="Cambria Math"/>
                          </a:rPr>
                          <m:t>σ</m:t>
                        </m:r>
                      </m:num>
                      <m:den>
                        <m:acc>
                          <m:accPr>
                            <m:chr m:val="̅"/>
                            <m:ctrlPr>
                              <a:rPr lang="en-US" b="0" i="1" smtClean="0">
                                <a:latin typeface="Cambria Math" panose="02040503050406030204" pitchFamily="18" charset="0"/>
                              </a:rPr>
                            </m:ctrlPr>
                          </m:accPr>
                          <m:e>
                            <m:r>
                              <a:rPr lang="en-US" i="1">
                                <a:latin typeface="Cambria Math"/>
                              </a:rPr>
                              <m:t>𝑋</m:t>
                            </m:r>
                          </m:e>
                        </m:acc>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152400" y="1600200"/>
                <a:ext cx="8686800" cy="4876800"/>
              </a:xfr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0740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Coefficient of Variation (C.V.)</a:t>
            </a:r>
            <a:br>
              <a:rPr lang="en-US" dirty="0">
                <a:latin typeface="Times New Roman" pitchFamily="18" charset="0"/>
                <a:cs typeface="Times New Roman" pitchFamily="18" charset="0"/>
              </a:rPr>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66800"/>
                <a:ext cx="8458200" cy="5486400"/>
              </a:xfrm>
            </p:spPr>
            <p:txBody>
              <a:bodyPr>
                <a:normAutofit/>
              </a:bodyPr>
              <a:lstStyle/>
              <a:p>
                <a:r>
                  <a:rPr lang="en-US" sz="2800" dirty="0" smtClean="0">
                    <a:latin typeface="Times New Roman" pitchFamily="18" charset="0"/>
                    <a:cs typeface="Times New Roman" pitchFamily="18" charset="0"/>
                  </a:rPr>
                  <a:t>Coefficient of Variation (C.V.) = </a:t>
                </a:r>
                <a14:m>
                  <m:oMath xmlns:m="http://schemas.openxmlformats.org/officeDocument/2006/math">
                    <m:f>
                      <m:fPr>
                        <m:ctrlPr>
                          <a:rPr lang="en-US" sz="2800" i="1">
                            <a:latin typeface="Cambria Math" panose="02040503050406030204" pitchFamily="18" charset="0"/>
                          </a:rPr>
                        </m:ctrlPr>
                      </m:fPr>
                      <m:num>
                        <m:r>
                          <m:rPr>
                            <m:sty m:val="p"/>
                          </m:rPr>
                          <a:rPr lang="el-GR" sz="2800" i="1">
                            <a:latin typeface="Cambria Math"/>
                            <a:ea typeface="Cambria Math"/>
                          </a:rPr>
                          <m:t>σ</m:t>
                        </m:r>
                      </m:num>
                      <m:den>
                        <m:acc>
                          <m:accPr>
                            <m:chr m:val="̅"/>
                            <m:ctrlPr>
                              <a:rPr lang="en-US" sz="2800" i="1">
                                <a:latin typeface="Cambria Math" panose="02040503050406030204" pitchFamily="18" charset="0"/>
                              </a:rPr>
                            </m:ctrlPr>
                          </m:accPr>
                          <m:e>
                            <m:r>
                              <a:rPr lang="en-US" sz="2800" i="1">
                                <a:latin typeface="Cambria Math"/>
                              </a:rPr>
                              <m:t>𝑋</m:t>
                            </m:r>
                          </m:e>
                        </m:acc>
                      </m:den>
                    </m:f>
                    <m:r>
                      <a:rPr lang="en-US" sz="2800" b="0" i="1" smtClean="0">
                        <a:latin typeface="Cambria Math"/>
                      </a:rPr>
                      <m:t> </m:t>
                    </m:r>
                    <m:r>
                      <a:rPr lang="en-US" sz="2800" i="1" smtClean="0">
                        <a:latin typeface="Cambria Math"/>
                        <a:ea typeface="Cambria Math"/>
                      </a:rPr>
                      <m:t>×</m:t>
                    </m:r>
                  </m:oMath>
                </a14:m>
                <a:r>
                  <a:rPr lang="en-US" sz="2800" dirty="0" smtClean="0">
                    <a:latin typeface="Times New Roman" pitchFamily="18" charset="0"/>
                    <a:cs typeface="Times New Roman" pitchFamily="18" charset="0"/>
                  </a:rPr>
                  <a:t> 100</a:t>
                </a:r>
              </a:p>
              <a:p>
                <a:pPr marL="0" indent="0" algn="ctr">
                  <a:buNone/>
                </a:pPr>
                <a:r>
                  <a:rPr lang="en-US" sz="2800" dirty="0" smtClean="0">
                    <a:latin typeface="Times New Roman" pitchFamily="18" charset="0"/>
                    <a:cs typeface="Times New Roman" pitchFamily="18" charset="0"/>
                  </a:rPr>
                  <a:t>= Coefficient of SD </a:t>
                </a:r>
                <a14:m>
                  <m:oMath xmlns:m="http://schemas.openxmlformats.org/officeDocument/2006/math">
                    <m:r>
                      <a:rPr lang="en-US" sz="2800" i="1">
                        <a:latin typeface="Cambria Math"/>
                        <a:ea typeface="Cambria Math"/>
                      </a:rPr>
                      <m:t>×</m:t>
                    </m:r>
                  </m:oMath>
                </a14:m>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100</a:t>
                </a:r>
              </a:p>
              <a:p>
                <a:pPr marL="0" indent="0">
                  <a:buNone/>
                </a:pPr>
                <a:endParaRPr lang="en-US" sz="2800" dirty="0">
                  <a:latin typeface="Times New Roman" pitchFamily="18" charset="0"/>
                  <a:cs typeface="Times New Roman" pitchFamily="18" charset="0"/>
                </a:endParaRPr>
              </a:p>
              <a:p>
                <a:pPr marL="0" indent="0">
                  <a:buNone/>
                </a:pPr>
                <a:r>
                  <a:rPr lang="en-US" sz="2800" dirty="0" smtClean="0">
                    <a:latin typeface="Times New Roman" pitchFamily="18" charset="0"/>
                    <a:cs typeface="Times New Roman" pitchFamily="18" charset="0"/>
                  </a:rPr>
                  <a:t>Coefficient of variation is used to compare the variability, homogeneity, stability and uniformity of two different statistical series. Higher the value of </a:t>
                </a:r>
                <a:r>
                  <a:rPr lang="en-US" sz="2800" dirty="0">
                    <a:latin typeface="Times New Roman" pitchFamily="18" charset="0"/>
                    <a:cs typeface="Times New Roman" pitchFamily="18" charset="0"/>
                  </a:rPr>
                  <a:t>Coefficient of variation </a:t>
                </a:r>
                <a:r>
                  <a:rPr lang="en-US" sz="2800" dirty="0" smtClean="0">
                    <a:latin typeface="Times New Roman" pitchFamily="18" charset="0"/>
                    <a:cs typeface="Times New Roman" pitchFamily="18" charset="0"/>
                  </a:rPr>
                  <a:t>suggests greater degree of variability and lesser degree of stability. On the other hand lower value </a:t>
                </a:r>
                <a:r>
                  <a:rPr lang="en-US" sz="2800" dirty="0">
                    <a:latin typeface="Times New Roman" pitchFamily="18" charset="0"/>
                    <a:cs typeface="Times New Roman" pitchFamily="18" charset="0"/>
                  </a:rPr>
                  <a:t>of Coefficient of variation suggests </a:t>
                </a:r>
                <a:r>
                  <a:rPr lang="en-US" sz="2800" dirty="0" smtClean="0">
                    <a:latin typeface="Times New Roman" pitchFamily="18" charset="0"/>
                    <a:cs typeface="Times New Roman" pitchFamily="18" charset="0"/>
                  </a:rPr>
                  <a:t>lower </a:t>
                </a:r>
                <a:r>
                  <a:rPr lang="en-US" sz="2800" dirty="0">
                    <a:latin typeface="Times New Roman" pitchFamily="18" charset="0"/>
                    <a:cs typeface="Times New Roman" pitchFamily="18" charset="0"/>
                  </a:rPr>
                  <a:t>degree of variability and </a:t>
                </a:r>
                <a:r>
                  <a:rPr lang="en-US" sz="2800" dirty="0" smtClean="0">
                    <a:latin typeface="Times New Roman" pitchFamily="18" charset="0"/>
                    <a:cs typeface="Times New Roman" pitchFamily="18" charset="0"/>
                  </a:rPr>
                  <a:t>higher </a:t>
                </a:r>
                <a:r>
                  <a:rPr lang="en-US" sz="2800" dirty="0">
                    <a:latin typeface="Times New Roman" pitchFamily="18" charset="0"/>
                    <a:cs typeface="Times New Roman" pitchFamily="18" charset="0"/>
                  </a:rPr>
                  <a:t>degree of </a:t>
                </a:r>
                <a:r>
                  <a:rPr lang="en-US" sz="2800" dirty="0" smtClean="0">
                    <a:latin typeface="Times New Roman" pitchFamily="18" charset="0"/>
                    <a:cs typeface="Times New Roman" pitchFamily="18" charset="0"/>
                  </a:rPr>
                  <a:t>stability, uniformity, homogeneity and consistency.</a:t>
                </a:r>
                <a:endParaRPr lang="en-US" sz="28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66800"/>
                <a:ext cx="8458200" cy="5486400"/>
              </a:xfrm>
              <a:blipFill rotWithShape="1">
                <a:blip r:embed="rId2"/>
                <a:stretch>
                  <a:fillRect l="-1441" t="-222" r="-1657"/>
                </a:stretch>
              </a:blipFill>
            </p:spPr>
            <p:txBody>
              <a:bodyPr/>
              <a:lstStyle/>
              <a:p>
                <a:r>
                  <a:rPr lang="en-US">
                    <a:noFill/>
                  </a:rPr>
                  <a:t> </a:t>
                </a:r>
              </a:p>
            </p:txBody>
          </p:sp>
        </mc:Fallback>
      </mc:AlternateContent>
    </p:spTree>
    <p:extLst>
      <p:ext uri="{BB962C8B-B14F-4D97-AF65-F5344CB8AC3E}">
        <p14:creationId xmlns:p14="http://schemas.microsoft.com/office/powerpoint/2010/main" val="1291259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 of Skewness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Skewness is an indicator of lack of symmetry in a data. There are two types of skewness:</a:t>
            </a:r>
          </a:p>
          <a:p>
            <a:pPr marL="571500" indent="-571500">
              <a:buAutoNum type="romanLcParenBoth"/>
            </a:pPr>
            <a:r>
              <a:rPr lang="en-US" dirty="0" smtClean="0"/>
              <a:t>Symmetric</a:t>
            </a:r>
          </a:p>
          <a:p>
            <a:pPr marL="571500" indent="-571500">
              <a:buAutoNum type="romanLcParenBoth"/>
            </a:pPr>
            <a:r>
              <a:rPr lang="en-US" dirty="0" smtClean="0"/>
              <a:t>Asymmetric – (a) Positively  skewed</a:t>
            </a:r>
          </a:p>
          <a:p>
            <a:pPr marL="571500" indent="-571500">
              <a:buNone/>
            </a:pPr>
            <a:r>
              <a:rPr lang="en-US" dirty="0" smtClean="0"/>
              <a:t>                               (b) Negatively skewed</a:t>
            </a:r>
          </a:p>
          <a:p>
            <a:r>
              <a:rPr lang="en-US" b="1" dirty="0" smtClean="0">
                <a:latin typeface="medium-content-serif-font"/>
              </a:rPr>
              <a:t>Positive Skewness</a:t>
            </a:r>
            <a:r>
              <a:rPr lang="en-US" dirty="0" smtClean="0">
                <a:latin typeface="medium-content-serif-font"/>
              </a:rPr>
              <a:t> means when the tail on the right side of the distribution is longer or fatter. The mean and median will be greater than the mode.</a:t>
            </a:r>
          </a:p>
          <a:p>
            <a:r>
              <a:rPr lang="en-US" b="1" dirty="0" smtClean="0">
                <a:latin typeface="medium-content-serif-font"/>
              </a:rPr>
              <a:t>Negative Skewness</a:t>
            </a:r>
            <a:r>
              <a:rPr lang="en-US" dirty="0" smtClean="0">
                <a:latin typeface="medium-content-serif-font"/>
              </a:rPr>
              <a:t> is when the tail of the left side of the distribution is longer or fatter than the tail on the right side. The mean and median will be less than the mode.</a:t>
            </a:r>
          </a:p>
          <a:p>
            <a:pPr marL="571500" indent="-571500">
              <a:buNone/>
            </a:pPr>
            <a:endParaRPr lang="en-US" dirty="0" smtClean="0"/>
          </a:p>
          <a:p>
            <a:pPr marL="571500" indent="-571500">
              <a:buAutoNum type="romanLcParenBoth"/>
            </a:pPr>
            <a:endParaRPr lang="en-US" dirty="0"/>
          </a:p>
        </p:txBody>
      </p:sp>
    </p:spTree>
    <p:extLst>
      <p:ext uri="{BB962C8B-B14F-4D97-AF65-F5344CB8AC3E}">
        <p14:creationId xmlns:p14="http://schemas.microsoft.com/office/powerpoint/2010/main" val="27121173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C:\Users\lenovo\Desktop\1_nj-Ch3AUFmkd0JUSOW_bTQ.jpeg"/>
          <p:cNvPicPr>
            <a:picLocks noGrp="1" noChangeAspect="1" noChangeArrowheads="1"/>
          </p:cNvPicPr>
          <p:nvPr>
            <p:ph idx="1"/>
          </p:nvPr>
        </p:nvPicPr>
        <p:blipFill>
          <a:blip r:embed="rId2"/>
          <a:srcRect/>
          <a:stretch>
            <a:fillRect/>
          </a:stretch>
        </p:blipFill>
        <p:spPr bwMode="auto">
          <a:xfrm>
            <a:off x="355848" y="228600"/>
            <a:ext cx="8407152" cy="6096000"/>
          </a:xfrm>
          <a:prstGeom prst="rect">
            <a:avLst/>
          </a:prstGeom>
          <a:noFill/>
        </p:spPr>
      </p:pic>
    </p:spTree>
    <p:extLst>
      <p:ext uri="{BB962C8B-B14F-4D97-AF65-F5344CB8AC3E}">
        <p14:creationId xmlns:p14="http://schemas.microsoft.com/office/powerpoint/2010/main" val="4051974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CONTENT</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990600" y="2209800"/>
            <a:ext cx="7696200" cy="3916363"/>
          </a:xfrm>
        </p:spPr>
        <p:txBody>
          <a:bodyPr>
            <a:normAutofit lnSpcReduction="10000"/>
          </a:bodyPr>
          <a:lstStyle/>
          <a:p>
            <a:r>
              <a:rPr lang="en-US" dirty="0" smtClean="0">
                <a:latin typeface="Times New Roman" pitchFamily="18" charset="0"/>
                <a:cs typeface="Times New Roman" pitchFamily="18" charset="0"/>
              </a:rPr>
              <a:t>Range</a:t>
            </a:r>
          </a:p>
          <a:p>
            <a:r>
              <a:rPr lang="en-US" dirty="0" smtClean="0">
                <a:latin typeface="Times New Roman" pitchFamily="18" charset="0"/>
                <a:cs typeface="Times New Roman" pitchFamily="18" charset="0"/>
              </a:rPr>
              <a:t>Quartile Deviation</a:t>
            </a:r>
          </a:p>
          <a:p>
            <a:r>
              <a:rPr lang="en-US" dirty="0" smtClean="0">
                <a:latin typeface="Times New Roman" pitchFamily="18" charset="0"/>
                <a:cs typeface="Times New Roman" pitchFamily="18" charset="0"/>
              </a:rPr>
              <a:t>Mean Deviation</a:t>
            </a:r>
          </a:p>
          <a:p>
            <a:r>
              <a:rPr lang="en-US" dirty="0" smtClean="0">
                <a:latin typeface="Times New Roman" pitchFamily="18" charset="0"/>
                <a:cs typeface="Times New Roman" pitchFamily="18" charset="0"/>
              </a:rPr>
              <a:t>Standard Deviation</a:t>
            </a:r>
          </a:p>
          <a:p>
            <a:r>
              <a:rPr lang="en-US" dirty="0" smtClean="0">
                <a:latin typeface="Times New Roman" pitchFamily="18" charset="0"/>
                <a:cs typeface="Times New Roman" pitchFamily="18" charset="0"/>
              </a:rPr>
              <a:t>Coefficient of Variation (C.V.)</a:t>
            </a:r>
          </a:p>
          <a:p>
            <a:r>
              <a:rPr lang="en-US" dirty="0" smtClean="0">
                <a:latin typeface="Times New Roman" pitchFamily="18" charset="0"/>
                <a:cs typeface="Times New Roman" pitchFamily="18" charset="0"/>
              </a:rPr>
              <a:t>Basic concept of Skewness</a:t>
            </a:r>
          </a:p>
          <a:p>
            <a:r>
              <a:rPr lang="en-US" dirty="0" smtClean="0">
                <a:latin typeface="Times New Roman" pitchFamily="18" charset="0"/>
                <a:cs typeface="Times New Roman" pitchFamily="18" charset="0"/>
              </a:rPr>
              <a:t>Kurtosis</a:t>
            </a: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9311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smtClean="0">
                <a:latin typeface="Times New Roman" pitchFamily="18" charset="0"/>
                <a:cs typeface="Times New Roman" pitchFamily="18" charset="0"/>
              </a:rPr>
              <a:t>Merits and Demerits of Range</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685800" y="1676400"/>
            <a:ext cx="8153400" cy="4800600"/>
          </a:xfrm>
        </p:spPr>
        <p:txBody>
          <a:bodyPr>
            <a:normAutofit/>
          </a:bodyPr>
          <a:lstStyle/>
          <a:p>
            <a:r>
              <a:rPr lang="en-US" sz="2800" b="1" dirty="0" smtClean="0">
                <a:latin typeface="Times New Roman" pitchFamily="18" charset="0"/>
                <a:cs typeface="Times New Roman" pitchFamily="18" charset="0"/>
              </a:rPr>
              <a:t>Merits</a:t>
            </a:r>
          </a:p>
          <a:p>
            <a:pPr marL="514350" indent="-514350">
              <a:buAutoNum type="arabicParenBoth"/>
            </a:pPr>
            <a:r>
              <a:rPr lang="en-US" sz="2800" dirty="0" smtClean="0">
                <a:latin typeface="Times New Roman" pitchFamily="18" charset="0"/>
                <a:cs typeface="Times New Roman" pitchFamily="18" charset="0"/>
              </a:rPr>
              <a:t>Simple</a:t>
            </a:r>
          </a:p>
          <a:p>
            <a:pPr marL="514350" indent="-514350">
              <a:buAutoNum type="arabicParenBoth"/>
            </a:pPr>
            <a:r>
              <a:rPr lang="en-US" sz="2800" dirty="0" smtClean="0">
                <a:latin typeface="Times New Roman" pitchFamily="18" charset="0"/>
                <a:cs typeface="Times New Roman" pitchFamily="18" charset="0"/>
              </a:rPr>
              <a:t>Widely used</a:t>
            </a:r>
          </a:p>
          <a:p>
            <a:r>
              <a:rPr lang="en-US" sz="2800" b="1" dirty="0" smtClean="0">
                <a:latin typeface="Times New Roman" pitchFamily="18" charset="0"/>
                <a:cs typeface="Times New Roman" pitchFamily="18" charset="0"/>
              </a:rPr>
              <a:t>Demerits</a:t>
            </a:r>
          </a:p>
          <a:p>
            <a:pPr marL="514350" indent="-514350">
              <a:buAutoNum type="arabicParenBoth"/>
            </a:pPr>
            <a:r>
              <a:rPr lang="en-US" sz="2800" dirty="0" smtClean="0">
                <a:latin typeface="Times New Roman" pitchFamily="18" charset="0"/>
                <a:cs typeface="Times New Roman" pitchFamily="18" charset="0"/>
              </a:rPr>
              <a:t>Unstable</a:t>
            </a:r>
          </a:p>
          <a:p>
            <a:pPr marL="514350" indent="-514350">
              <a:buAutoNum type="arabicParenBoth"/>
            </a:pPr>
            <a:r>
              <a:rPr lang="en-US" sz="2800" dirty="0" smtClean="0">
                <a:latin typeface="Times New Roman" pitchFamily="18" charset="0"/>
                <a:cs typeface="Times New Roman" pitchFamily="18" charset="0"/>
              </a:rPr>
              <a:t>Not Based on all values</a:t>
            </a:r>
          </a:p>
          <a:p>
            <a:pPr marL="514350" indent="-514350">
              <a:buAutoNum type="arabicParenBoth"/>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No knowledge of the formation of the series</a:t>
            </a:r>
          </a:p>
          <a:p>
            <a:pPr marL="514350" indent="-514350">
              <a:buAutoNum type="arabicParenBoth"/>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Irrelevant for Open-ended frequency Distribution</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735174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228600"/>
            <a:ext cx="7772400" cy="5897563"/>
          </a:xfrm>
        </p:spPr>
        <p:txBody>
          <a:bodyPr>
            <a:normAutofit/>
          </a:bodyPr>
          <a:lstStyle/>
          <a:p>
            <a:r>
              <a:rPr lang="en-US" sz="2400" b="1" dirty="0" smtClean="0">
                <a:ea typeface="Calibri"/>
                <a:cs typeface="Times New Roman"/>
              </a:rPr>
              <a:t>Bowley’s Coefficient of Skewness =         </a:t>
            </a:r>
            <a:r>
              <a:rPr lang="en-US" dirty="0" smtClean="0">
                <a:ea typeface="Calibri"/>
                <a:cs typeface="Times New Roman"/>
              </a:rPr>
              <a:t>Q</a:t>
            </a:r>
            <a:r>
              <a:rPr lang="en-US" baseline="-25000" dirty="0" smtClean="0">
                <a:ea typeface="Calibri"/>
                <a:cs typeface="Times New Roman"/>
              </a:rPr>
              <a:t>3</a:t>
            </a:r>
            <a:r>
              <a:rPr lang="en-US" dirty="0" smtClean="0">
                <a:ea typeface="Calibri"/>
                <a:cs typeface="Times New Roman"/>
              </a:rPr>
              <a:t> + Q</a:t>
            </a:r>
            <a:r>
              <a:rPr lang="en-US" baseline="-25000" dirty="0" smtClean="0">
                <a:ea typeface="Calibri"/>
                <a:cs typeface="Times New Roman"/>
              </a:rPr>
              <a:t>1</a:t>
            </a:r>
            <a:r>
              <a:rPr lang="en-US" dirty="0" smtClean="0">
                <a:ea typeface="Calibri"/>
                <a:cs typeface="Times New Roman"/>
              </a:rPr>
              <a:t> -2Q</a:t>
            </a:r>
            <a:r>
              <a:rPr lang="en-US" baseline="-25000" dirty="0" smtClean="0">
                <a:ea typeface="Calibri"/>
                <a:cs typeface="Times New Roman"/>
              </a:rPr>
              <a:t>2</a:t>
            </a:r>
            <a:r>
              <a:rPr lang="en-US" dirty="0" smtClean="0">
                <a:ea typeface="Calibri"/>
                <a:cs typeface="Times New Roman"/>
              </a:rPr>
              <a:t> </a:t>
            </a:r>
          </a:p>
          <a:p>
            <a:pPr>
              <a:buNone/>
            </a:pPr>
            <a:r>
              <a:rPr lang="en-US" dirty="0" smtClean="0">
                <a:cs typeface="Times New Roman"/>
              </a:rPr>
              <a:t>                                                                 </a:t>
            </a:r>
            <a:r>
              <a:rPr lang="en-US" dirty="0" smtClean="0"/>
              <a:t>Q</a:t>
            </a:r>
            <a:r>
              <a:rPr lang="en-US" baseline="-25000" dirty="0" smtClean="0"/>
              <a:t>3</a:t>
            </a:r>
            <a:r>
              <a:rPr lang="en-US" dirty="0" smtClean="0"/>
              <a:t> - Q</a:t>
            </a:r>
            <a:r>
              <a:rPr lang="en-US" baseline="-25000" dirty="0" smtClean="0"/>
              <a:t>1</a:t>
            </a:r>
          </a:p>
          <a:p>
            <a:pPr>
              <a:buNone/>
            </a:pPr>
            <a:r>
              <a:rPr lang="en-US" baseline="-25000" dirty="0" smtClean="0"/>
              <a:t>It varies from -1 to +1.</a:t>
            </a:r>
          </a:p>
          <a:p>
            <a:pPr>
              <a:buNone/>
            </a:pPr>
            <a:r>
              <a:rPr lang="en-US" baseline="-25000" dirty="0" smtClean="0"/>
              <a:t>If measure is &gt; 0, then it is positively skewed.</a:t>
            </a:r>
          </a:p>
          <a:p>
            <a:pPr>
              <a:buNone/>
            </a:pPr>
            <a:r>
              <a:rPr lang="en-US" baseline="-25000" dirty="0" smtClean="0"/>
              <a:t> If measure is &lt; 0, then it is negatively skewed.</a:t>
            </a:r>
          </a:p>
          <a:p>
            <a:r>
              <a:rPr lang="en-US" b="1" baseline="-25000" dirty="0" smtClean="0"/>
              <a:t>Karl Pearson’s Measure of Skewness = Mean – Mode</a:t>
            </a:r>
          </a:p>
          <a:p>
            <a:pPr>
              <a:buNone/>
            </a:pPr>
            <a:r>
              <a:rPr lang="en-US" b="1" baseline="-25000" dirty="0" smtClean="0"/>
              <a:t>                                                                                   S. D.</a:t>
            </a:r>
          </a:p>
          <a:p>
            <a:pPr>
              <a:buNone/>
            </a:pPr>
            <a:r>
              <a:rPr lang="en-US" baseline="-25000" dirty="0" smtClean="0"/>
              <a:t>If calculation of mode is  difficult, it can be calculated as</a:t>
            </a:r>
          </a:p>
          <a:p>
            <a:pPr>
              <a:buNone/>
            </a:pPr>
            <a:r>
              <a:rPr lang="en-US" baseline="-25000" dirty="0" smtClean="0"/>
              <a:t>                                                          =</a:t>
            </a:r>
            <a:r>
              <a:rPr lang="en-US" dirty="0" smtClean="0"/>
              <a:t>  3(Mean – Median)</a:t>
            </a:r>
          </a:p>
          <a:p>
            <a:pPr>
              <a:buNone/>
            </a:pPr>
            <a:r>
              <a:rPr lang="en-US" dirty="0" smtClean="0"/>
              <a:t>                                                       S. D.</a:t>
            </a:r>
          </a:p>
          <a:p>
            <a:pPr>
              <a:buNone/>
            </a:pPr>
            <a:endParaRPr lang="en-US" dirty="0" smtClean="0"/>
          </a:p>
          <a:p>
            <a:pPr>
              <a:buNone/>
            </a:pPr>
            <a:endParaRPr lang="en-US" dirty="0"/>
          </a:p>
        </p:txBody>
      </p:sp>
      <p:cxnSp>
        <p:nvCxnSpPr>
          <p:cNvPr id="5" name="Straight Connector 4"/>
          <p:cNvCxnSpPr/>
          <p:nvPr/>
        </p:nvCxnSpPr>
        <p:spPr>
          <a:xfrm>
            <a:off x="5943600" y="838200"/>
            <a:ext cx="2209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181600" y="30480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572000" y="4343400"/>
            <a:ext cx="2971800"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7886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b="1" dirty="0" smtClean="0">
                <a:latin typeface="Times New Roman" pitchFamily="18" charset="0"/>
                <a:cs typeface="Times New Roman" pitchFamily="18" charset="0"/>
              </a:rPr>
              <a:t>Kurtosis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800" dirty="0" smtClean="0">
                <a:latin typeface="Times New Roman" pitchFamily="18" charset="0"/>
                <a:cs typeface="Times New Roman" pitchFamily="18" charset="0"/>
              </a:rPr>
              <a:t>Kurtosis refers to the degree of flatness or peakedness in the region about the mode of a frequency curve. The degree of kurtosis of a distribution is measured relative to the peakedness of normal curve. If the curve is more peaked than the normal curve, it is called ‘leptokurtic’. In such a case items are more closely bunched around the mode. On the other hand,</a:t>
            </a:r>
            <a:r>
              <a:rPr lang="en-US" sz="2800" dirty="0">
                <a:latin typeface="Times New Roman" pitchFamily="18" charset="0"/>
                <a:cs typeface="Times New Roman" pitchFamily="18" charset="0"/>
              </a:rPr>
              <a:t> If the curve is </a:t>
            </a:r>
            <a:r>
              <a:rPr lang="en-US" sz="2800" dirty="0" smtClean="0">
                <a:latin typeface="Times New Roman" pitchFamily="18" charset="0"/>
                <a:cs typeface="Times New Roman" pitchFamily="18" charset="0"/>
              </a:rPr>
              <a:t>more flat - topped than </a:t>
            </a:r>
            <a:r>
              <a:rPr lang="en-US" sz="2800" dirty="0">
                <a:latin typeface="Times New Roman" pitchFamily="18" charset="0"/>
                <a:cs typeface="Times New Roman" pitchFamily="18" charset="0"/>
              </a:rPr>
              <a:t>the normal curve, it is called </a:t>
            </a:r>
            <a:r>
              <a:rPr lang="en-US" sz="2800" dirty="0" smtClean="0">
                <a:latin typeface="Times New Roman" pitchFamily="18" charset="0"/>
                <a:cs typeface="Times New Roman" pitchFamily="18" charset="0"/>
              </a:rPr>
              <a:t>‘platykurtic</a:t>
            </a:r>
            <a:r>
              <a:rPr lang="en-US" sz="2800" dirty="0">
                <a:latin typeface="Times New Roman" pitchFamily="18" charset="0"/>
                <a:cs typeface="Times New Roman" pitchFamily="18" charset="0"/>
              </a:rPr>
              <a:t>’. the normal </a:t>
            </a:r>
            <a:r>
              <a:rPr lang="en-US" sz="2800" dirty="0" smtClean="0">
                <a:latin typeface="Times New Roman" pitchFamily="18" charset="0"/>
                <a:cs typeface="Times New Roman" pitchFamily="18" charset="0"/>
              </a:rPr>
              <a:t>curve itself </a:t>
            </a:r>
            <a:r>
              <a:rPr lang="en-US" sz="2800" dirty="0">
                <a:latin typeface="Times New Roman" pitchFamily="18" charset="0"/>
                <a:cs typeface="Times New Roman" pitchFamily="18" charset="0"/>
              </a:rPr>
              <a:t>is called </a:t>
            </a:r>
            <a:r>
              <a:rPr lang="en-US" sz="2800" dirty="0" smtClean="0">
                <a:latin typeface="Times New Roman" pitchFamily="18" charset="0"/>
                <a:cs typeface="Times New Roman" pitchFamily="18" charset="0"/>
              </a:rPr>
              <a:t>‘mesokurtic</a:t>
            </a:r>
            <a:r>
              <a:rPr lang="en-US" sz="2800" dirty="0">
                <a:latin typeface="Times New Roman" pitchFamily="18" charset="0"/>
                <a:cs typeface="Times New Roman" pitchFamily="18" charset="0"/>
              </a:rPr>
              <a:t>’</a:t>
            </a: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764363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609600"/>
            <a:ext cx="8098664" cy="5867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0764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US" sz="3200" b="1" dirty="0" smtClean="0">
                <a:latin typeface="Times New Roman" pitchFamily="18" charset="0"/>
                <a:cs typeface="Times New Roman" pitchFamily="18" charset="0"/>
              </a:rPr>
              <a:t>Definition</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990600"/>
            <a:ext cx="8763000" cy="5562600"/>
          </a:xfrm>
        </p:spPr>
        <p:txBody>
          <a:bodyPr>
            <a:noAutofit/>
          </a:bodyPr>
          <a:lstStyle/>
          <a:p>
            <a:r>
              <a:rPr lang="en-US" sz="2800" dirty="0" smtClean="0">
                <a:latin typeface="Times New Roman" pitchFamily="18" charset="0"/>
                <a:cs typeface="Times New Roman" pitchFamily="18" charset="0"/>
              </a:rPr>
              <a:t>An average can represent a data-set only as best as a single value can, but it certainly can not reveal the entire story of the data-set. For example:</a:t>
            </a:r>
          </a:p>
          <a:p>
            <a:pPr marL="571500" indent="-571500">
              <a:buAutoNum type="romanLcParenBoth"/>
            </a:pPr>
            <a:r>
              <a:rPr lang="en-US" sz="2800" dirty="0" smtClean="0">
                <a:latin typeface="Times New Roman" pitchFamily="18" charset="0"/>
                <a:cs typeface="Times New Roman" pitchFamily="18" charset="0"/>
              </a:rPr>
              <a:t>5,5,5,5,5; (mean=5, median = 5)</a:t>
            </a:r>
          </a:p>
          <a:p>
            <a:pPr marL="571500" indent="-571500">
              <a:buFont typeface="Arial" pitchFamily="34" charset="0"/>
              <a:buAutoNum type="romanLcParenBoth"/>
            </a:pPr>
            <a:r>
              <a:rPr lang="en-US" sz="2800" dirty="0" smtClean="0">
                <a:latin typeface="Times New Roman" pitchFamily="18" charset="0"/>
                <a:cs typeface="Times New Roman" pitchFamily="18" charset="0"/>
              </a:rPr>
              <a:t>3,4,5,6,7; </a:t>
            </a:r>
            <a:r>
              <a:rPr lang="en-US" sz="2800" dirty="0">
                <a:latin typeface="Times New Roman" pitchFamily="18" charset="0"/>
                <a:cs typeface="Times New Roman" pitchFamily="18" charset="0"/>
              </a:rPr>
              <a:t>(mean=5, median = 5)</a:t>
            </a:r>
          </a:p>
          <a:p>
            <a:pPr marL="571500" indent="-571500">
              <a:buFont typeface="Arial" pitchFamily="34" charset="0"/>
              <a:buAutoNum type="romanLcParenBoth"/>
            </a:pPr>
            <a:r>
              <a:rPr lang="en-US" sz="2800" dirty="0" smtClean="0">
                <a:latin typeface="Times New Roman" pitchFamily="18" charset="0"/>
                <a:cs typeface="Times New Roman" pitchFamily="18" charset="0"/>
              </a:rPr>
              <a:t>1,3,5,7,9; (mean=5</a:t>
            </a:r>
            <a:r>
              <a:rPr lang="en-US" sz="2800" dirty="0">
                <a:latin typeface="Times New Roman" pitchFamily="18" charset="0"/>
                <a:cs typeface="Times New Roman" pitchFamily="18" charset="0"/>
              </a:rPr>
              <a:t>, median = 5</a:t>
            </a:r>
            <a:r>
              <a:rPr lang="en-US" sz="2800" dirty="0" smtClean="0">
                <a:latin typeface="Times New Roman" pitchFamily="18" charset="0"/>
                <a:cs typeface="Times New Roman" pitchFamily="18" charset="0"/>
              </a:rPr>
              <a:t>)</a:t>
            </a:r>
          </a:p>
          <a:p>
            <a:pPr marL="0" indent="0">
              <a:buNone/>
            </a:pPr>
            <a:r>
              <a:rPr lang="en-US" sz="2800" dirty="0" smtClean="0">
                <a:latin typeface="Times New Roman" pitchFamily="18" charset="0"/>
                <a:cs typeface="Times New Roman" pitchFamily="18" charset="0"/>
              </a:rPr>
              <a:t>In all three data-set above, the average values </a:t>
            </a:r>
            <a:r>
              <a:rPr lang="en-US" sz="2800" dirty="0">
                <a:latin typeface="Times New Roman" pitchFamily="18" charset="0"/>
                <a:cs typeface="Times New Roman" pitchFamily="18" charset="0"/>
              </a:rPr>
              <a:t>(</a:t>
            </a:r>
            <a:r>
              <a:rPr lang="en-US" sz="2800" dirty="0" smtClean="0">
                <a:latin typeface="Times New Roman" pitchFamily="18" charset="0"/>
                <a:cs typeface="Times New Roman" pitchFamily="18" charset="0"/>
              </a:rPr>
              <a:t>mean and median) are the same but we see that an average fails to give any idea about the spread or scatteredness of the observations in the data-set. This scatteredness is also called dispersion. Some important measures of dispersion are range, mean deviation and standard deviation.</a:t>
            </a:r>
            <a:endParaRPr lang="en-US" sz="2800" dirty="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3684481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14400" y="1219200"/>
            <a:ext cx="7696200" cy="4953000"/>
          </a:xfrm>
        </p:spPr>
        <p:txBody>
          <a:bodyPr/>
          <a:lstStyle/>
          <a:p>
            <a:r>
              <a:rPr lang="en-US" dirty="0" smtClean="0">
                <a:latin typeface="Times New Roman" pitchFamily="18" charset="0"/>
                <a:cs typeface="Times New Roman" pitchFamily="18" charset="0"/>
              </a:rPr>
              <a:t>According to </a:t>
            </a:r>
            <a:r>
              <a:rPr lang="en-US" b="1" dirty="0" smtClean="0">
                <a:latin typeface="Times New Roman" pitchFamily="18" charset="0"/>
                <a:cs typeface="Times New Roman" pitchFamily="18" charset="0"/>
              </a:rPr>
              <a:t>Dr. </a:t>
            </a:r>
            <a:r>
              <a:rPr lang="en-US" b="1" dirty="0" err="1" smtClean="0">
                <a:latin typeface="Times New Roman" pitchFamily="18" charset="0"/>
                <a:cs typeface="Times New Roman" pitchFamily="18" charset="0"/>
              </a:rPr>
              <a:t>Bowley</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“Dispersion is the measure of the variation of the items.”</a:t>
            </a:r>
          </a:p>
          <a:p>
            <a:endParaRPr lang="en-US" dirty="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According to  </a:t>
            </a:r>
            <a:r>
              <a:rPr lang="en-US" b="1" dirty="0" smtClean="0">
                <a:latin typeface="Times New Roman" pitchFamily="18" charset="0"/>
                <a:cs typeface="Times New Roman" pitchFamily="18" charset="0"/>
              </a:rPr>
              <a:t>Spiegel,</a:t>
            </a:r>
            <a:r>
              <a:rPr lang="en-US" dirty="0" smtClean="0">
                <a:latin typeface="Times New Roman" pitchFamily="18" charset="0"/>
                <a:cs typeface="Times New Roman" pitchFamily="18" charset="0"/>
              </a:rPr>
              <a:t> “The degree to which numerical data tend to spread about an average value is called the variation or dispersion of the data.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358717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smtClean="0">
                <a:latin typeface="Times New Roman" pitchFamily="18" charset="0"/>
                <a:cs typeface="Times New Roman" pitchFamily="18" charset="0"/>
              </a:rPr>
              <a:t>Objectives of Measurement of Dispersion</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305800" cy="4953000"/>
          </a:xfrm>
        </p:spPr>
        <p:txBody>
          <a:bodyPr>
            <a:normAutofit/>
          </a:bodyPr>
          <a:lstStyle/>
          <a:p>
            <a:r>
              <a:rPr lang="en-US" sz="2800" dirty="0" smtClean="0">
                <a:latin typeface="Times New Roman" pitchFamily="18" charset="0"/>
                <a:cs typeface="Times New Roman" pitchFamily="18" charset="0"/>
              </a:rPr>
              <a:t>To know the variation of different values of the items from the average value of a series.</a:t>
            </a:r>
          </a:p>
          <a:p>
            <a:r>
              <a:rPr lang="en-US" sz="2800" dirty="0" smtClean="0">
                <a:latin typeface="Times New Roman" pitchFamily="18" charset="0"/>
                <a:cs typeface="Times New Roman" pitchFamily="18" charset="0"/>
              </a:rPr>
              <a:t>To know about the composition of a series or the dispersal of values on either sides of the central tendency.</a:t>
            </a:r>
          </a:p>
          <a:p>
            <a:r>
              <a:rPr lang="en-US" sz="2800" dirty="0" smtClean="0">
                <a:latin typeface="Times New Roman" pitchFamily="18" charset="0"/>
                <a:cs typeface="Times New Roman" pitchFamily="18" charset="0"/>
              </a:rPr>
              <a:t>To know the range of values.</a:t>
            </a:r>
          </a:p>
          <a:p>
            <a:r>
              <a:rPr lang="en-US" sz="2800" dirty="0" smtClean="0">
                <a:latin typeface="Times New Roman" pitchFamily="18" charset="0"/>
                <a:cs typeface="Times New Roman" pitchFamily="18" charset="0"/>
              </a:rPr>
              <a:t>To compare the disparity between two or more series in order to find out the degree of the variation.</a:t>
            </a:r>
          </a:p>
          <a:p>
            <a:r>
              <a:rPr lang="en-US" sz="2800" dirty="0" smtClean="0">
                <a:latin typeface="Times New Roman" pitchFamily="18" charset="0"/>
                <a:cs typeface="Times New Roman" pitchFamily="18" charset="0"/>
              </a:rPr>
              <a:t>To know whether the central tendency truly represents the series or not.</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6931856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b="1" dirty="0" smtClean="0">
                <a:latin typeface="Times New Roman" pitchFamily="18" charset="0"/>
                <a:cs typeface="Times New Roman" pitchFamily="18" charset="0"/>
              </a:rPr>
              <a:t>Absolute and Relative Measures of Dispersion</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76400"/>
            <a:ext cx="8382000" cy="4800600"/>
          </a:xfrm>
        </p:spPr>
        <p:txBody>
          <a:bodyPr>
            <a:normAutofit/>
          </a:bodyPr>
          <a:lstStyle/>
          <a:p>
            <a:r>
              <a:rPr lang="en-US" sz="2800" dirty="0" smtClean="0">
                <a:latin typeface="Times New Roman" pitchFamily="18" charset="0"/>
                <a:cs typeface="Times New Roman" pitchFamily="18" charset="0"/>
              </a:rPr>
              <a:t>There are two measures of dispersion:</a:t>
            </a:r>
          </a:p>
          <a:p>
            <a:pPr marL="571500" indent="-571500">
              <a:buAutoNum type="romanLcParenBoth"/>
            </a:pPr>
            <a:r>
              <a:rPr lang="en-US" sz="2800" b="1" dirty="0" smtClean="0">
                <a:latin typeface="Times New Roman" pitchFamily="18" charset="0"/>
                <a:cs typeface="Times New Roman" pitchFamily="18" charset="0"/>
              </a:rPr>
              <a:t>Absolute Measure: </a:t>
            </a:r>
            <a:r>
              <a:rPr lang="en-US" sz="2800" dirty="0" smtClean="0">
                <a:latin typeface="Times New Roman" pitchFamily="18" charset="0"/>
                <a:cs typeface="Times New Roman" pitchFamily="18" charset="0"/>
              </a:rPr>
              <a:t>When dispersion of the series is expressed in terms of the original unit of the series, it is called absolute measure of dispersion.</a:t>
            </a:r>
          </a:p>
          <a:p>
            <a:pPr marL="571500" indent="-571500">
              <a:buAutoNum type="romanLcParenBoth"/>
            </a:pPr>
            <a:endParaRPr lang="en-US" sz="2800" dirty="0">
              <a:latin typeface="Times New Roman" pitchFamily="18" charset="0"/>
              <a:cs typeface="Times New Roman" pitchFamily="18" charset="0"/>
            </a:endParaRPr>
          </a:p>
          <a:p>
            <a:pPr marL="571500" indent="-571500">
              <a:buAutoNum type="romanLcParenBoth"/>
            </a:pPr>
            <a:r>
              <a:rPr lang="en-US" sz="2800" b="1" dirty="0" smtClean="0">
                <a:latin typeface="Times New Roman" pitchFamily="18" charset="0"/>
                <a:cs typeface="Times New Roman" pitchFamily="18" charset="0"/>
              </a:rPr>
              <a:t>Relative Measure: </a:t>
            </a:r>
            <a:r>
              <a:rPr lang="en-US" sz="2800" dirty="0" smtClean="0">
                <a:latin typeface="Times New Roman" pitchFamily="18" charset="0"/>
                <a:cs typeface="Times New Roman" pitchFamily="18" charset="0"/>
              </a:rPr>
              <a:t>The relative measure of dispersion expresses the variability of data in terms of some relative value or percentage. It is also known as Coefficient of Dispersion.</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806117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latin typeface="Times New Roman" pitchFamily="18" charset="0"/>
                <a:cs typeface="Times New Roman" pitchFamily="18" charset="0"/>
              </a:rPr>
              <a:t>Methods of Measuring Dispersion</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990600"/>
            <a:ext cx="8839200" cy="5715000"/>
          </a:xfrm>
        </p:spPr>
        <p:txBody>
          <a:bodyPr>
            <a:normAutofit/>
          </a:bodyPr>
          <a:lstStyle/>
          <a:p>
            <a:r>
              <a:rPr lang="en-US" sz="2800" dirty="0" smtClean="0">
                <a:latin typeface="Times New Roman" pitchFamily="18" charset="0"/>
                <a:cs typeface="Times New Roman" pitchFamily="18" charset="0"/>
              </a:rPr>
              <a:t>Following are the methods of absolute and relative measures of dispersion:</a:t>
            </a:r>
          </a:p>
          <a:p>
            <a:pPr marL="0" indent="0">
              <a:buNone/>
            </a:pPr>
            <a:endParaRPr lang="en-US" sz="28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01500199"/>
              </p:ext>
            </p:extLst>
          </p:nvPr>
        </p:nvGraphicFramePr>
        <p:xfrm>
          <a:off x="304800" y="2057401"/>
          <a:ext cx="8610600" cy="4562547"/>
        </p:xfrm>
        <a:graphic>
          <a:graphicData uri="http://schemas.openxmlformats.org/drawingml/2006/table">
            <a:tbl>
              <a:tblPr firstRow="1" bandRow="1">
                <a:tableStyleId>{5C22544A-7EE6-4342-B048-85BDC9FD1C3A}</a:tableStyleId>
              </a:tblPr>
              <a:tblGrid>
                <a:gridCol w="2870200">
                  <a:extLst>
                    <a:ext uri="{9D8B030D-6E8A-4147-A177-3AD203B41FA5}">
                      <a16:colId xmlns:a16="http://schemas.microsoft.com/office/drawing/2014/main" val="20000"/>
                    </a:ext>
                  </a:extLst>
                </a:gridCol>
                <a:gridCol w="2870200">
                  <a:extLst>
                    <a:ext uri="{9D8B030D-6E8A-4147-A177-3AD203B41FA5}">
                      <a16:colId xmlns:a16="http://schemas.microsoft.com/office/drawing/2014/main" val="20001"/>
                    </a:ext>
                  </a:extLst>
                </a:gridCol>
                <a:gridCol w="2870200">
                  <a:extLst>
                    <a:ext uri="{9D8B030D-6E8A-4147-A177-3AD203B41FA5}">
                      <a16:colId xmlns:a16="http://schemas.microsoft.com/office/drawing/2014/main" val="20002"/>
                    </a:ext>
                  </a:extLst>
                </a:gridCol>
              </a:tblGrid>
              <a:tr h="641740">
                <a:tc>
                  <a:txBody>
                    <a:bodyPr/>
                    <a:lstStyle/>
                    <a:p>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Absolute Measure</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Relative Measure</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1695767">
                <a:tc>
                  <a:txBody>
                    <a:bodyPr/>
                    <a:lstStyle/>
                    <a:p>
                      <a:r>
                        <a:rPr lang="en-US" sz="2000" dirty="0" smtClean="0">
                          <a:latin typeface="Times New Roman" pitchFamily="18" charset="0"/>
                          <a:cs typeface="Times New Roman" pitchFamily="18" charset="0"/>
                        </a:rPr>
                        <a:t>Measures based on Spread of Values</a:t>
                      </a:r>
                      <a:endParaRPr lang="en-US" sz="2000" dirty="0">
                        <a:latin typeface="Times New Roman" pitchFamily="18" charset="0"/>
                        <a:cs typeface="Times New Roman" pitchFamily="18" charset="0"/>
                      </a:endParaRPr>
                    </a:p>
                  </a:txBody>
                  <a:tcPr/>
                </a:tc>
                <a:tc>
                  <a:txBody>
                    <a:bodyPr/>
                    <a:lstStyle/>
                    <a:p>
                      <a:pPr marL="342900" indent="-342900">
                        <a:buAutoNum type="arabicParenBoth"/>
                      </a:pPr>
                      <a:r>
                        <a:rPr lang="en-US" sz="2000" dirty="0" smtClean="0">
                          <a:latin typeface="Times New Roman" pitchFamily="18" charset="0"/>
                          <a:cs typeface="Times New Roman" pitchFamily="18" charset="0"/>
                        </a:rPr>
                        <a:t>Range</a:t>
                      </a:r>
                    </a:p>
                    <a:p>
                      <a:pPr marL="0" indent="0">
                        <a:buNone/>
                      </a:pP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(2) Quartile Deviation;</a:t>
                      </a:r>
                    </a:p>
                    <a:p>
                      <a:pPr marL="0" indent="0">
                        <a:buNone/>
                      </a:pPr>
                      <a:r>
                        <a:rPr lang="en-US" sz="2000" dirty="0" smtClean="0">
                          <a:latin typeface="Times New Roman" pitchFamily="18" charset="0"/>
                          <a:cs typeface="Times New Roman" pitchFamily="18" charset="0"/>
                        </a:rPr>
                        <a:t>   Inter Quartile Range</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Coefficient of Range</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Coefficient of Quartile Deviation</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2082092">
                <a:tc>
                  <a:txBody>
                    <a:bodyPr/>
                    <a:lstStyle/>
                    <a:p>
                      <a:r>
                        <a:rPr lang="en-US" sz="2000" dirty="0" smtClean="0">
                          <a:latin typeface="Times New Roman" pitchFamily="18" charset="0"/>
                          <a:cs typeface="Times New Roman" pitchFamily="18" charset="0"/>
                        </a:rPr>
                        <a:t>Measures of</a:t>
                      </a:r>
                      <a:r>
                        <a:rPr lang="en-US" sz="2000" baseline="0" dirty="0" smtClean="0">
                          <a:latin typeface="Times New Roman" pitchFamily="18" charset="0"/>
                          <a:cs typeface="Times New Roman" pitchFamily="18" charset="0"/>
                        </a:rPr>
                        <a:t> Dispersion from Average</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(3) Mean Deviation</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(4) Standard Deviation</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Coefficient of Mean Deviation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Coefficient of Standard Deviation, Coefficient of Variation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968558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304800" y="304800"/>
                <a:ext cx="8458200" cy="6324600"/>
              </a:xfrm>
            </p:spPr>
            <p:txBody>
              <a:bodyPr>
                <a:noAutofit/>
              </a:bodyPr>
              <a:lstStyle/>
              <a:p>
                <a:r>
                  <a:rPr lang="en-US" sz="2800" b="1" dirty="0" smtClean="0">
                    <a:latin typeface="Times New Roman" pitchFamily="18" charset="0"/>
                    <a:cs typeface="Times New Roman" pitchFamily="18" charset="0"/>
                  </a:rPr>
                  <a:t>Range:</a:t>
                </a:r>
                <a:r>
                  <a:rPr lang="en-US" sz="2800" dirty="0" smtClean="0">
                    <a:latin typeface="Times New Roman" pitchFamily="18" charset="0"/>
                    <a:cs typeface="Times New Roman" pitchFamily="18" charset="0"/>
                  </a:rPr>
                  <a:t> It is the simplest method of measuring dispersion of data. Range is the difference between the highest value and the lowest value in a series.</a:t>
                </a:r>
              </a:p>
              <a:p>
                <a:pPr marL="0" indent="0">
                  <a:buNone/>
                </a:pPr>
                <a:r>
                  <a:rPr lang="en-US" sz="2800" b="1" dirty="0" smtClean="0">
                    <a:latin typeface="Times New Roman" pitchFamily="18" charset="0"/>
                    <a:cs typeface="Times New Roman" pitchFamily="18" charset="0"/>
                  </a:rPr>
                  <a:t>        Formula,                   </a:t>
                </a:r>
                <a:r>
                  <a:rPr lang="en-US" sz="2800" dirty="0" smtClean="0">
                    <a:latin typeface="Times New Roman" pitchFamily="18" charset="0"/>
                    <a:cs typeface="Times New Roman" pitchFamily="18" charset="0"/>
                  </a:rPr>
                  <a:t>R= H – L</a:t>
                </a:r>
              </a:p>
              <a:p>
                <a:pPr marL="0" indent="0">
                  <a:buNone/>
                </a:pPr>
                <a:r>
                  <a:rPr lang="en-US" sz="2800" dirty="0" smtClean="0">
                    <a:latin typeface="Times New Roman" pitchFamily="18" charset="0"/>
                    <a:cs typeface="Times New Roman" pitchFamily="18" charset="0"/>
                  </a:rPr>
                  <a:t>Here,  R = Range;  H = Highest value in the series</a:t>
                </a:r>
              </a:p>
              <a:p>
                <a:pPr marL="0" indent="0">
                  <a:buNone/>
                </a:pPr>
                <a:r>
                  <a:rPr lang="en-US" sz="2800" dirty="0" smtClean="0">
                    <a:latin typeface="Times New Roman" pitchFamily="18" charset="0"/>
                    <a:cs typeface="Times New Roman" pitchFamily="18" charset="0"/>
                  </a:rPr>
                  <a:t>            L = Lowest value in the series</a:t>
                </a:r>
              </a:p>
              <a:p>
                <a:pPr marL="0" indent="0">
                  <a:buNone/>
                </a:pPr>
                <a:endParaRPr lang="en-US" sz="2800" dirty="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Coefficient of Range: </a:t>
                </a:r>
                <a:r>
                  <a:rPr lang="en-US" sz="2800" dirty="0" smtClean="0">
                    <a:latin typeface="Times New Roman" pitchFamily="18" charset="0"/>
                    <a:cs typeface="Times New Roman" pitchFamily="18" charset="0"/>
                  </a:rPr>
                  <a:t>Range is an absolute measure of dispersion. As such it can not be used for comparisons. To make it comparable we find its coefficient.</a:t>
                </a:r>
              </a:p>
              <a:p>
                <a:pPr marL="0" indent="0">
                  <a:buNone/>
                </a:pPr>
                <a:r>
                  <a:rPr lang="en-US" sz="2800" b="1" dirty="0" smtClean="0">
                    <a:latin typeface="Times New Roman" pitchFamily="18" charset="0"/>
                    <a:cs typeface="Times New Roman" pitchFamily="18" charset="0"/>
                  </a:rPr>
                  <a:t>       Formula,</a:t>
                </a:r>
                <a:r>
                  <a:rPr lang="en-US" sz="2800" dirty="0" smtClean="0">
                    <a:latin typeface="Times New Roman" pitchFamily="18" charset="0"/>
                    <a:cs typeface="Times New Roman" pitchFamily="18" charset="0"/>
                  </a:rPr>
                  <a:t>    Coefficient of Range (C.R.) = </a:t>
                </a:r>
                <a14:m>
                  <m:oMath xmlns:m="http://schemas.openxmlformats.org/officeDocument/2006/math">
                    <m:f>
                      <m:fPr>
                        <m:ctrlPr>
                          <a:rPr lang="en-US" sz="2800" i="1" smtClean="0">
                            <a:latin typeface="Cambria Math" panose="02040503050406030204" pitchFamily="18" charset="0"/>
                            <a:cs typeface="Times New Roman" pitchFamily="18" charset="0"/>
                          </a:rPr>
                        </m:ctrlPr>
                      </m:fPr>
                      <m:num>
                        <m:r>
                          <a:rPr lang="en-US" sz="2800" b="0" i="1" smtClean="0">
                            <a:latin typeface="Cambria Math"/>
                            <a:cs typeface="Times New Roman" pitchFamily="18" charset="0"/>
                          </a:rPr>
                          <m:t>𝐻</m:t>
                        </m:r>
                        <m:r>
                          <a:rPr lang="en-US" sz="2800" b="0" i="1" smtClean="0">
                            <a:latin typeface="Cambria Math"/>
                            <a:cs typeface="Times New Roman" pitchFamily="18" charset="0"/>
                          </a:rPr>
                          <m:t> −</m:t>
                        </m:r>
                        <m:r>
                          <a:rPr lang="en-US" sz="2800" b="0" i="1" smtClean="0">
                            <a:latin typeface="Cambria Math"/>
                            <a:cs typeface="Times New Roman" pitchFamily="18" charset="0"/>
                          </a:rPr>
                          <m:t>𝐿</m:t>
                        </m:r>
                      </m:num>
                      <m:den>
                        <m:r>
                          <a:rPr lang="en-US" sz="2800" b="0" i="1" smtClean="0">
                            <a:latin typeface="Cambria Math"/>
                            <a:cs typeface="Times New Roman" pitchFamily="18" charset="0"/>
                          </a:rPr>
                          <m:t>𝐻</m:t>
                        </m:r>
                        <m:r>
                          <a:rPr lang="en-US" sz="2800" b="0" i="1" smtClean="0">
                            <a:latin typeface="Cambria Math"/>
                            <a:cs typeface="Times New Roman" pitchFamily="18" charset="0"/>
                          </a:rPr>
                          <m:t>+</m:t>
                        </m:r>
                        <m:r>
                          <a:rPr lang="en-US" sz="2800" b="0" i="1" smtClean="0">
                            <a:latin typeface="Cambria Math"/>
                            <a:cs typeface="Times New Roman" pitchFamily="18" charset="0"/>
                          </a:rPr>
                          <m:t>𝐿</m:t>
                        </m:r>
                      </m:den>
                    </m:f>
                  </m:oMath>
                </a14:m>
                <a:endParaRPr lang="en-US" sz="28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304800" y="304800"/>
                <a:ext cx="8458200" cy="6324600"/>
              </a:xfrm>
              <a:blipFill rotWithShape="1">
                <a:blip r:embed="rId2"/>
                <a:stretch>
                  <a:fillRect l="-1441" t="-963" r="-2017"/>
                </a:stretch>
              </a:blipFill>
            </p:spPr>
            <p:txBody>
              <a:bodyPr/>
              <a:lstStyle/>
              <a:p>
                <a:r>
                  <a:rPr lang="en-US">
                    <a:noFill/>
                  </a:rPr>
                  <a:t> </a:t>
                </a:r>
              </a:p>
            </p:txBody>
          </p:sp>
        </mc:Fallback>
      </mc:AlternateContent>
    </p:spTree>
    <p:extLst>
      <p:ext uri="{BB962C8B-B14F-4D97-AF65-F5344CB8AC3E}">
        <p14:creationId xmlns:p14="http://schemas.microsoft.com/office/powerpoint/2010/main" val="27584106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smtClean="0">
                <a:latin typeface="Times New Roman" pitchFamily="18" charset="0"/>
                <a:cs typeface="Times New Roman" pitchFamily="18" charset="0"/>
              </a:rPr>
              <a:t>Merits and Demerits of Range</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685800" y="1676400"/>
            <a:ext cx="8153400" cy="4800600"/>
          </a:xfrm>
        </p:spPr>
        <p:txBody>
          <a:bodyPr>
            <a:normAutofit/>
          </a:bodyPr>
          <a:lstStyle/>
          <a:p>
            <a:r>
              <a:rPr lang="en-US" sz="2800" b="1" dirty="0" smtClean="0">
                <a:latin typeface="Times New Roman" pitchFamily="18" charset="0"/>
                <a:cs typeface="Times New Roman" pitchFamily="18" charset="0"/>
              </a:rPr>
              <a:t>Merits</a:t>
            </a:r>
          </a:p>
          <a:p>
            <a:pPr marL="514350" indent="-514350">
              <a:buAutoNum type="arabicParenBoth"/>
            </a:pPr>
            <a:r>
              <a:rPr lang="en-US" sz="2800" dirty="0" smtClean="0">
                <a:latin typeface="Times New Roman" pitchFamily="18" charset="0"/>
                <a:cs typeface="Times New Roman" pitchFamily="18" charset="0"/>
              </a:rPr>
              <a:t>Simple</a:t>
            </a:r>
          </a:p>
          <a:p>
            <a:pPr marL="514350" indent="-514350">
              <a:buAutoNum type="arabicParenBoth"/>
            </a:pPr>
            <a:r>
              <a:rPr lang="en-US" sz="2800" dirty="0" smtClean="0">
                <a:latin typeface="Times New Roman" pitchFamily="18" charset="0"/>
                <a:cs typeface="Times New Roman" pitchFamily="18" charset="0"/>
              </a:rPr>
              <a:t>Widely used</a:t>
            </a:r>
          </a:p>
          <a:p>
            <a:r>
              <a:rPr lang="en-US" sz="2800" b="1" dirty="0" smtClean="0">
                <a:latin typeface="Times New Roman" pitchFamily="18" charset="0"/>
                <a:cs typeface="Times New Roman" pitchFamily="18" charset="0"/>
              </a:rPr>
              <a:t>Demerits</a:t>
            </a:r>
          </a:p>
          <a:p>
            <a:pPr marL="514350" indent="-514350">
              <a:buAutoNum type="arabicParenBoth"/>
            </a:pPr>
            <a:r>
              <a:rPr lang="en-US" sz="2800" dirty="0" smtClean="0">
                <a:latin typeface="Times New Roman" pitchFamily="18" charset="0"/>
                <a:cs typeface="Times New Roman" pitchFamily="18" charset="0"/>
              </a:rPr>
              <a:t>Unstable</a:t>
            </a:r>
          </a:p>
          <a:p>
            <a:pPr marL="514350" indent="-514350">
              <a:buAutoNum type="arabicParenBoth"/>
            </a:pPr>
            <a:r>
              <a:rPr lang="en-US" sz="2800" dirty="0" smtClean="0">
                <a:latin typeface="Times New Roman" pitchFamily="18" charset="0"/>
                <a:cs typeface="Times New Roman" pitchFamily="18" charset="0"/>
              </a:rPr>
              <a:t>Not Based on all values</a:t>
            </a:r>
          </a:p>
          <a:p>
            <a:pPr marL="514350" indent="-514350">
              <a:buAutoNum type="arabicParenBoth"/>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No knowledge of the formation of the series</a:t>
            </a:r>
          </a:p>
          <a:p>
            <a:pPr marL="514350" indent="-514350">
              <a:buAutoNum type="arabicParenBoth"/>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Irrelevant for Open-ended frequency Distribution</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37438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1150</TotalTime>
  <Words>1037</Words>
  <Application>Microsoft Office PowerPoint</Application>
  <PresentationFormat>On-screen Show (4:3)</PresentationFormat>
  <Paragraphs>150</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Cambria Math</vt:lpstr>
      <vt:lpstr>medium-content-serif-font</vt:lpstr>
      <vt:lpstr>Times New Roman</vt:lpstr>
      <vt:lpstr>Office Theme</vt:lpstr>
      <vt:lpstr>UNIT - I</vt:lpstr>
      <vt:lpstr>CONTENT</vt:lpstr>
      <vt:lpstr>Definition</vt:lpstr>
      <vt:lpstr>PowerPoint Presentation</vt:lpstr>
      <vt:lpstr>Objectives of Measurement of Dispersion</vt:lpstr>
      <vt:lpstr>Absolute and Relative Measures of Dispersion</vt:lpstr>
      <vt:lpstr>Methods of Measuring Dispersion</vt:lpstr>
      <vt:lpstr>PowerPoint Presentation</vt:lpstr>
      <vt:lpstr>Merits and Demerits of Range</vt:lpstr>
      <vt:lpstr>Quartile Deviation</vt:lpstr>
      <vt:lpstr>Mean Deviation</vt:lpstr>
      <vt:lpstr>Formula</vt:lpstr>
      <vt:lpstr>Coefficient of Mean Deviation</vt:lpstr>
      <vt:lpstr>Merits and Demerits of Mean Deviation</vt:lpstr>
      <vt:lpstr>Standard Deviation</vt:lpstr>
      <vt:lpstr>PowerPoint Presentation</vt:lpstr>
      <vt:lpstr>Coefficient of Variation (C.V.) </vt:lpstr>
      <vt:lpstr>Measure of Skewness</vt:lpstr>
      <vt:lpstr>PowerPoint Presentation</vt:lpstr>
      <vt:lpstr>Merits and Demerits of Range</vt:lpstr>
      <vt:lpstr>PowerPoint Presentation</vt:lpstr>
      <vt:lpstr>Kurtosis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Mamta Sharma</cp:lastModifiedBy>
  <cp:revision>39</cp:revision>
  <dcterms:created xsi:type="dcterms:W3CDTF">2021-11-27T11:58:58Z</dcterms:created>
  <dcterms:modified xsi:type="dcterms:W3CDTF">2025-01-16T06:48:45Z</dcterms:modified>
</cp:coreProperties>
</file>