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43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673AF9-9D17-4551-BA53-420157799B76}"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673AF9-9D17-4551-BA53-420157799B76}"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673AF9-9D17-4551-BA53-420157799B76}"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673AF9-9D17-4551-BA53-420157799B76}"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73AF9-9D17-4551-BA53-420157799B76}"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73AF9-9D17-4551-BA53-420157799B76}"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73AF9-9D17-4551-BA53-420157799B76}"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1A5E1-740C-48D2-9212-D24044AEED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73AF9-9D17-4551-BA53-420157799B76}" type="datetimeFigureOut">
              <a:rPr lang="en-US" smtClean="0"/>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1A5E1-740C-48D2-9212-D24044AEED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uemath.com/data/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28604"/>
            <a:ext cx="7772400" cy="2786082"/>
          </a:xfrm>
        </p:spPr>
        <p:txBody>
          <a:bodyPr>
            <a:normAutofit/>
          </a:bodyPr>
          <a:lstStyle/>
          <a:p>
            <a:r>
              <a:rPr lang="en-US" dirty="0" smtClean="0"/>
              <a:t>Frequency Distribution, Frequency charts, Histogram and </a:t>
            </a:r>
            <a:r>
              <a:rPr lang="en-US" dirty="0" err="1" smtClean="0"/>
              <a:t>Ogive</a:t>
            </a:r>
            <a:r>
              <a:rPr lang="en-US" dirty="0" smtClean="0"/>
              <a:t> Curves.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Members: </a:t>
            </a:r>
            <a:r>
              <a:rPr lang="en-US" dirty="0" err="1" smtClean="0"/>
              <a:t>Palak</a:t>
            </a:r>
            <a:r>
              <a:rPr lang="en-US" dirty="0" smtClean="0"/>
              <a:t> </a:t>
            </a:r>
            <a:r>
              <a:rPr lang="en-US" dirty="0" err="1" smtClean="0"/>
              <a:t>Pawaiya</a:t>
            </a:r>
            <a:endParaRPr lang="en-US" dirty="0" smtClean="0"/>
          </a:p>
          <a:p>
            <a:r>
              <a:rPr lang="en-US" dirty="0" smtClean="0"/>
              <a:t>                      </a:t>
            </a:r>
            <a:r>
              <a:rPr lang="en-US" dirty="0" err="1" smtClean="0"/>
              <a:t>Bhavana</a:t>
            </a:r>
            <a:r>
              <a:rPr lang="en-US" dirty="0" smtClean="0"/>
              <a:t> </a:t>
            </a:r>
            <a:r>
              <a:rPr lang="en-US" dirty="0" err="1" smtClean="0"/>
              <a:t>Parmar</a:t>
            </a:r>
            <a:endParaRPr lang="en-US" dirty="0" smtClean="0"/>
          </a:p>
          <a:p>
            <a:r>
              <a:rPr lang="en-US" dirty="0" smtClean="0"/>
              <a:t>           </a:t>
            </a:r>
            <a:r>
              <a:rPr lang="en-US" dirty="0" err="1" smtClean="0"/>
              <a:t>Vidhi</a:t>
            </a:r>
            <a:r>
              <a:rPr lang="en-US" dirty="0" smtClean="0"/>
              <a:t> Dixit</a:t>
            </a:r>
          </a:p>
          <a:p>
            <a:r>
              <a:rPr lang="en-US" dirty="0" smtClean="0"/>
              <a:t>                         </a:t>
            </a:r>
            <a:r>
              <a:rPr lang="en-US" dirty="0" err="1" smtClean="0"/>
              <a:t>Ayushman</a:t>
            </a:r>
            <a:r>
              <a:rPr lang="en-US" dirty="0" smtClean="0"/>
              <a:t> </a:t>
            </a:r>
            <a:r>
              <a:rPr lang="en-US" dirty="0" err="1" smtClean="0"/>
              <a:t>Saahoo</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r>
              <a:rPr lang="en-US" sz="2800" dirty="0"/>
              <a:t>Note how the last cumulative total will always be equal to the total for all observations since all frequencies will already have been added to the previous total</a:t>
            </a:r>
            <a:r>
              <a:rPr lang="en-US" sz="2800" dirty="0" smtClean="0"/>
              <a:t>.</a:t>
            </a:r>
          </a:p>
          <a:p>
            <a:r>
              <a:rPr lang="en-US" sz="2800" dirty="0" smtClean="0"/>
              <a:t> </a:t>
            </a:r>
            <a:r>
              <a:rPr lang="en-US" sz="2800" dirty="0"/>
              <a:t>Here, </a:t>
            </a:r>
            <a:r>
              <a:rPr lang="en-US" sz="2800" dirty="0" smtClean="0"/>
              <a:t>83 = 20+30+15+18.</a:t>
            </a:r>
          </a:p>
          <a:p>
            <a:pPr>
              <a:buNone/>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Ogive</a:t>
            </a:r>
            <a:r>
              <a:rPr lang="en-US" b="1" dirty="0" smtClean="0"/>
              <a:t> Curves</a:t>
            </a:r>
            <a:endParaRPr lang="en-US" b="1" dirty="0"/>
          </a:p>
        </p:txBody>
      </p:sp>
      <p:sp>
        <p:nvSpPr>
          <p:cNvPr id="3" name="Content Placeholder 2"/>
          <p:cNvSpPr>
            <a:spLocks noGrp="1"/>
          </p:cNvSpPr>
          <p:nvPr>
            <p:ph idx="1"/>
          </p:nvPr>
        </p:nvSpPr>
        <p:spPr/>
        <p:txBody>
          <a:bodyPr/>
          <a:lstStyle/>
          <a:p>
            <a:pPr>
              <a:buNone/>
            </a:pPr>
            <a:r>
              <a:rPr lang="en-US" dirty="0"/>
              <a:t>The </a:t>
            </a:r>
            <a:r>
              <a:rPr lang="en-US" dirty="0" err="1"/>
              <a:t>Ogive</a:t>
            </a:r>
            <a:r>
              <a:rPr lang="en-US" dirty="0"/>
              <a:t> is defined as the frequency distribution graph of a series. The </a:t>
            </a:r>
            <a:r>
              <a:rPr lang="en-US" dirty="0" err="1"/>
              <a:t>Ogive</a:t>
            </a:r>
            <a:r>
              <a:rPr lang="en-US" dirty="0"/>
              <a:t> is a graph of a cumulative </a:t>
            </a:r>
            <a:r>
              <a:rPr lang="en-US" dirty="0" smtClean="0"/>
              <a:t>distribution.</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sp>
        <p:nvSpPr>
          <p:cNvPr id="3" name="Content Placeholder 2"/>
          <p:cNvSpPr>
            <a:spLocks noGrp="1"/>
          </p:cNvSpPr>
          <p:nvPr>
            <p:ph idx="1"/>
          </p:nvPr>
        </p:nvSpPr>
        <p:spPr/>
        <p:txBody>
          <a:bodyPr/>
          <a:lstStyle/>
          <a:p>
            <a:r>
              <a:rPr lang="en-US" dirty="0"/>
              <a:t>Frequency distribution is used to organize the collected data in table form. The data could be marks scored by students, temperatures of different towns, points scored in a volleyball match, etc. After data collection, we have to show data in a meaningful manner for better understanding.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Frequency Distribution</a:t>
            </a:r>
            <a:br>
              <a:rPr lang="en-US" b="1" dirty="0"/>
            </a:br>
            <a:endParaRPr lang="en-US" dirty="0"/>
          </a:p>
        </p:txBody>
      </p:sp>
      <p:sp>
        <p:nvSpPr>
          <p:cNvPr id="3" name="Content Placeholder 2"/>
          <p:cNvSpPr>
            <a:spLocks noGrp="1"/>
          </p:cNvSpPr>
          <p:nvPr>
            <p:ph idx="1"/>
          </p:nvPr>
        </p:nvSpPr>
        <p:spPr/>
        <p:txBody>
          <a:bodyPr/>
          <a:lstStyle/>
          <a:p>
            <a:pPr>
              <a:buNone/>
            </a:pPr>
            <a:r>
              <a:rPr lang="en-US" dirty="0" smtClean="0"/>
              <a:t>There are four types of frequency distribution.</a:t>
            </a:r>
          </a:p>
          <a:p>
            <a:pPr>
              <a:buNone/>
            </a:pPr>
            <a:endParaRPr lang="en-US" dirty="0" smtClean="0"/>
          </a:p>
          <a:p>
            <a:r>
              <a:rPr lang="en-US" dirty="0" smtClean="0"/>
              <a:t>Ungrouped </a:t>
            </a:r>
            <a:r>
              <a:rPr lang="en-US" dirty="0"/>
              <a:t>frequency </a:t>
            </a:r>
            <a:r>
              <a:rPr lang="en-US" dirty="0" smtClean="0"/>
              <a:t>distribution.</a:t>
            </a:r>
          </a:p>
          <a:p>
            <a:r>
              <a:rPr lang="en-US" dirty="0"/>
              <a:t>Grouped frequency </a:t>
            </a:r>
            <a:r>
              <a:rPr lang="en-US" dirty="0" smtClean="0"/>
              <a:t>distribution.</a:t>
            </a:r>
          </a:p>
          <a:p>
            <a:r>
              <a:rPr lang="en-US" dirty="0" smtClean="0"/>
              <a:t>Relative </a:t>
            </a:r>
            <a:r>
              <a:rPr lang="en-US" dirty="0" smtClean="0"/>
              <a:t>frequency distribution.</a:t>
            </a:r>
          </a:p>
          <a:p>
            <a:r>
              <a:rPr lang="en-US" dirty="0" err="1" smtClean="0"/>
              <a:t>Commulative</a:t>
            </a:r>
            <a:r>
              <a:rPr lang="en-US" dirty="0" smtClean="0"/>
              <a:t> </a:t>
            </a:r>
            <a:r>
              <a:rPr lang="en-US" dirty="0" smtClean="0"/>
              <a:t>frequency distribution.</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Frequency Distribution Graphs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buNone/>
            </a:pPr>
            <a:r>
              <a:rPr lang="en-US" sz="2400" dirty="0"/>
              <a:t>The graphical representation of a frequency distribution can be shown using the following:</a:t>
            </a:r>
          </a:p>
          <a:p>
            <a:pPr fontAlgn="base"/>
            <a:r>
              <a:rPr lang="en-US" sz="2800" b="1" u="sng" dirty="0" smtClean="0"/>
              <a:t>Bar Graphs </a:t>
            </a:r>
            <a:r>
              <a:rPr lang="en-US" sz="2800" u="sng" dirty="0" smtClean="0"/>
              <a:t>: </a:t>
            </a:r>
            <a:r>
              <a:rPr lang="en-US" sz="2400" dirty="0"/>
              <a:t>Bar graphs represent data using rectangular bars of uniform width along with equal spacing between the rectangular bars.</a:t>
            </a:r>
          </a:p>
          <a:p>
            <a:pPr fontAlgn="base"/>
            <a:r>
              <a:rPr lang="en-US" sz="2800" b="1" u="sng" dirty="0" smtClean="0"/>
              <a:t>Histogram :</a:t>
            </a:r>
            <a:r>
              <a:rPr lang="en-US" sz="2400" b="1" u="sng" dirty="0" smtClean="0"/>
              <a:t> </a:t>
            </a:r>
            <a:r>
              <a:rPr lang="en-US" sz="2400" dirty="0"/>
              <a:t>A histogram is a graphical presentation of data using rectangular bars of different heights. In a histogram, there is no space between the rectangular bars.</a:t>
            </a:r>
          </a:p>
          <a:p>
            <a:pPr fontAlgn="base"/>
            <a:r>
              <a:rPr lang="en-US" sz="2800" b="1" u="sng" dirty="0" smtClean="0"/>
              <a:t>Pie Chart : </a:t>
            </a:r>
            <a:r>
              <a:rPr lang="en-US" sz="2400" dirty="0"/>
              <a:t>A pie chart is a type of graph that visually displays data in a circular chart. It records data in a circular manner and then it is further divided into sectors that show a particular part of data out of the whole part.</a:t>
            </a:r>
          </a:p>
          <a:p>
            <a:pPr fontAlgn="base"/>
            <a:r>
              <a:rPr lang="en-US" sz="2400" dirty="0"/>
              <a:t>Frequency Polygon: A frequency polygon is drawn by joining the mid-points of the bars in a histogram.</a:t>
            </a:r>
          </a:p>
          <a:p>
            <a:pPr>
              <a:buNone/>
            </a:pPr>
            <a:r>
              <a:rPr lang="en-US" sz="2400" dirty="0"/>
              <a:t/>
            </a:r>
            <a:br>
              <a:rPr lang="en-US" sz="2400" dirty="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Histogram</a:t>
            </a:r>
            <a:endParaRPr lang="en-US" b="1" dirty="0"/>
          </a:p>
        </p:txBody>
      </p:sp>
      <p:sp>
        <p:nvSpPr>
          <p:cNvPr id="3" name="Content Placeholder 2"/>
          <p:cNvSpPr>
            <a:spLocks noGrp="1"/>
          </p:cNvSpPr>
          <p:nvPr>
            <p:ph idx="1"/>
          </p:nvPr>
        </p:nvSpPr>
        <p:spPr/>
        <p:txBody>
          <a:bodyPr>
            <a:normAutofit fontScale="92500" lnSpcReduction="10000"/>
          </a:bodyPr>
          <a:lstStyle/>
          <a:p>
            <a:pPr fontAlgn="base">
              <a:buNone/>
            </a:pPr>
            <a:r>
              <a:rPr lang="en-US" dirty="0"/>
              <a:t>A </a:t>
            </a:r>
            <a:r>
              <a:rPr lang="en-US" b="1" dirty="0"/>
              <a:t>histogram</a:t>
            </a:r>
            <a:r>
              <a:rPr lang="en-US" dirty="0"/>
              <a:t> is the graphical </a:t>
            </a:r>
            <a:r>
              <a:rPr lang="en-US" dirty="0" smtClean="0"/>
              <a:t>representation data</a:t>
            </a:r>
          </a:p>
          <a:p>
            <a:pPr fontAlgn="base">
              <a:buNone/>
            </a:pPr>
            <a:r>
              <a:rPr lang="en-US" dirty="0" smtClean="0"/>
              <a:t>where </a:t>
            </a:r>
            <a:r>
              <a:rPr lang="en-US" dirty="0"/>
              <a:t>data is grouped into </a:t>
            </a:r>
            <a:r>
              <a:rPr lang="en-US" dirty="0" smtClean="0"/>
              <a:t>continuous number</a:t>
            </a:r>
          </a:p>
          <a:p>
            <a:pPr fontAlgn="base">
              <a:buNone/>
            </a:pPr>
            <a:r>
              <a:rPr lang="en-US" dirty="0" smtClean="0"/>
              <a:t>ranges </a:t>
            </a:r>
            <a:r>
              <a:rPr lang="en-US" dirty="0"/>
              <a:t>and each range corresponds to a vertical bar.</a:t>
            </a:r>
          </a:p>
          <a:p>
            <a:pPr fontAlgn="base"/>
            <a:endParaRPr lang="en-US" dirty="0" smtClean="0"/>
          </a:p>
          <a:p>
            <a:pPr fontAlgn="base"/>
            <a:r>
              <a:rPr lang="en-US" dirty="0" smtClean="0"/>
              <a:t>The </a:t>
            </a:r>
            <a:r>
              <a:rPr lang="en-US" dirty="0"/>
              <a:t>horizontal axis displays the number range.</a:t>
            </a:r>
          </a:p>
          <a:p>
            <a:pPr fontAlgn="base"/>
            <a:r>
              <a:rPr lang="en-US" dirty="0"/>
              <a:t>The vertical axis (frequency) represents the amount of data that is present in each range.</a:t>
            </a:r>
          </a:p>
          <a:p>
            <a:pPr fontAlgn="base">
              <a:buNone/>
            </a:pPr>
            <a:r>
              <a:rPr lang="en-US" dirty="0"/>
              <a:t>The number ranges depend upon the data that </a:t>
            </a:r>
            <a:r>
              <a:rPr lang="en-US" dirty="0" smtClean="0"/>
              <a:t>is</a:t>
            </a:r>
          </a:p>
          <a:p>
            <a:pPr fontAlgn="base">
              <a:buNone/>
            </a:pPr>
            <a:r>
              <a:rPr lang="en-US" dirty="0" smtClean="0"/>
              <a:t>being </a:t>
            </a:r>
            <a:r>
              <a:rPr lang="en-US" dirty="0"/>
              <a:t>used.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Frequency Polygon</a:t>
            </a:r>
            <a:endParaRPr lang="en-US" b="1" dirty="0"/>
          </a:p>
        </p:txBody>
      </p:sp>
      <p:sp>
        <p:nvSpPr>
          <p:cNvPr id="3" name="Content Placeholder 2"/>
          <p:cNvSpPr>
            <a:spLocks noGrp="1"/>
          </p:cNvSpPr>
          <p:nvPr>
            <p:ph idx="1"/>
          </p:nvPr>
        </p:nvSpPr>
        <p:spPr/>
        <p:txBody>
          <a:bodyPr>
            <a:normAutofit/>
          </a:bodyPr>
          <a:lstStyle/>
          <a:p>
            <a:r>
              <a:rPr lang="en-US" sz="2800" dirty="0"/>
              <a:t>Frequency Polygons can be defined as a form </a:t>
            </a:r>
            <a:r>
              <a:rPr lang="en-US" sz="2800" dirty="0" smtClean="0"/>
              <a:t>of</a:t>
            </a:r>
          </a:p>
          <a:p>
            <a:pPr>
              <a:buNone/>
            </a:pPr>
            <a:r>
              <a:rPr lang="en-US" sz="2800" dirty="0" smtClean="0"/>
              <a:t>a </a:t>
            </a:r>
            <a:r>
              <a:rPr lang="en-US" sz="2800" dirty="0"/>
              <a:t>graph that interprets information or data </a:t>
            </a:r>
            <a:r>
              <a:rPr lang="en-US" sz="2800" dirty="0" smtClean="0"/>
              <a:t>that</a:t>
            </a:r>
          </a:p>
          <a:p>
            <a:pPr>
              <a:buNone/>
            </a:pPr>
            <a:r>
              <a:rPr lang="en-US" sz="2800" dirty="0" smtClean="0"/>
              <a:t>is </a:t>
            </a:r>
            <a:r>
              <a:rPr lang="en-US" sz="2800" dirty="0"/>
              <a:t>widely used in </a:t>
            </a:r>
            <a:r>
              <a:rPr lang="en-US" sz="2800" dirty="0">
                <a:hlinkClick r:id="rId2"/>
              </a:rPr>
              <a:t>statistics</a:t>
            </a:r>
            <a:r>
              <a:rPr lang="en-US" sz="2800" dirty="0"/>
              <a:t>. </a:t>
            </a:r>
            <a:endParaRPr lang="en-US" sz="2800" dirty="0" smtClean="0"/>
          </a:p>
          <a:p>
            <a:r>
              <a:rPr lang="en-US" sz="2800" dirty="0" smtClean="0"/>
              <a:t>This </a:t>
            </a:r>
            <a:r>
              <a:rPr lang="en-US" sz="2800" dirty="0"/>
              <a:t>visual form </a:t>
            </a:r>
            <a:r>
              <a:rPr lang="en-US" sz="2800" dirty="0" smtClean="0"/>
              <a:t>of data </a:t>
            </a:r>
            <a:r>
              <a:rPr lang="en-US" sz="2800" dirty="0"/>
              <a:t>representation helps </a:t>
            </a:r>
            <a:r>
              <a:rPr lang="en-US" sz="2800" dirty="0" smtClean="0"/>
              <a:t>in</a:t>
            </a:r>
          </a:p>
          <a:p>
            <a:pPr>
              <a:buNone/>
            </a:pPr>
            <a:r>
              <a:rPr lang="en-US" sz="2800" dirty="0" smtClean="0"/>
              <a:t>depicting </a:t>
            </a:r>
            <a:r>
              <a:rPr lang="en-US" sz="2800" dirty="0"/>
              <a:t>the </a:t>
            </a:r>
            <a:r>
              <a:rPr lang="en-US" sz="2800" dirty="0" smtClean="0"/>
              <a:t>shape and </a:t>
            </a:r>
            <a:r>
              <a:rPr lang="en-US" sz="2800" dirty="0"/>
              <a:t>trend of the data in </a:t>
            </a:r>
            <a:r>
              <a:rPr lang="en-US" sz="2800" dirty="0" smtClean="0"/>
              <a:t>an</a:t>
            </a:r>
          </a:p>
          <a:p>
            <a:pPr>
              <a:buNone/>
            </a:pPr>
            <a:r>
              <a:rPr lang="en-US" sz="2800" dirty="0" smtClean="0"/>
              <a:t>organized and systematic </a:t>
            </a:r>
            <a:r>
              <a:rPr lang="en-US" sz="2800" dirty="0"/>
              <a:t>manner</a:t>
            </a:r>
            <a:r>
              <a:rPr lang="en-US" sz="2800" dirty="0" smtClean="0"/>
              <a:t>.</a:t>
            </a:r>
          </a:p>
          <a:p>
            <a:r>
              <a:rPr lang="en-US" sz="2800" dirty="0"/>
              <a:t> frequency polygon graph is a line graph </a:t>
            </a:r>
            <a:r>
              <a:rPr lang="en-US" sz="2800" dirty="0" smtClean="0"/>
              <a:t>that</a:t>
            </a:r>
          </a:p>
          <a:p>
            <a:pPr>
              <a:buNone/>
            </a:pPr>
            <a:r>
              <a:rPr lang="en-US" sz="2800" dirty="0" smtClean="0"/>
              <a:t>represents </a:t>
            </a:r>
            <a:r>
              <a:rPr lang="en-US" sz="2800" dirty="0"/>
              <a:t>cumulative frequency distribution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Frequency Curve</a:t>
            </a:r>
            <a:endParaRPr lang="en-US" b="1" dirty="0"/>
          </a:p>
        </p:txBody>
      </p:sp>
      <p:sp>
        <p:nvSpPr>
          <p:cNvPr id="3" name="Content Placeholder 2"/>
          <p:cNvSpPr>
            <a:spLocks noGrp="1"/>
          </p:cNvSpPr>
          <p:nvPr>
            <p:ph idx="1"/>
          </p:nvPr>
        </p:nvSpPr>
        <p:spPr/>
        <p:txBody>
          <a:bodyPr>
            <a:normAutofit/>
          </a:bodyPr>
          <a:lstStyle/>
          <a:p>
            <a:pPr>
              <a:buNone/>
            </a:pPr>
            <a:r>
              <a:rPr lang="en-US" sz="2800" dirty="0"/>
              <a:t>A </a:t>
            </a:r>
            <a:r>
              <a:rPr lang="en-US" sz="2800" b="1" dirty="0"/>
              <a:t>frequency curve</a:t>
            </a:r>
            <a:r>
              <a:rPr lang="en-US" sz="2800" dirty="0"/>
              <a:t> (sometimes called a </a:t>
            </a:r>
            <a:r>
              <a:rPr lang="en-US" sz="2800" i="1" dirty="0"/>
              <a:t>smoothed frequency polygon</a:t>
            </a:r>
            <a:r>
              <a:rPr lang="en-US" sz="2800" dirty="0"/>
              <a:t>) relates the magnitude of a variable to its frequency of occurrence. It is an estimate of the cumulative distribution of that variable in the population and is created from sample data</a:t>
            </a:r>
            <a:r>
              <a:rPr lang="en-US" sz="2800" dirty="0" smtClean="0"/>
              <a:t>.</a:t>
            </a:r>
          </a:p>
          <a:p>
            <a:r>
              <a:rPr lang="en-US" sz="2800" dirty="0" smtClean="0"/>
              <a:t>It </a:t>
            </a:r>
            <a:r>
              <a:rPr lang="en-US" sz="2800" dirty="0"/>
              <a:t>is always non-negative, and it </a:t>
            </a:r>
            <a:r>
              <a:rPr lang="en-US" sz="2800" dirty="0" smtClean="0"/>
              <a:t>integrates</a:t>
            </a:r>
            <a:r>
              <a:rPr lang="en-US" sz="2800" dirty="0"/>
              <a:t> to 1 (i.e., the area under the frequency curve = 1).</a:t>
            </a:r>
          </a:p>
          <a:p>
            <a:pPr>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Commulative</a:t>
            </a:r>
            <a:r>
              <a:rPr lang="en-US" b="1" dirty="0" smtClean="0"/>
              <a:t> Frequency</a:t>
            </a:r>
            <a:endParaRPr lang="en-US" b="1" dirty="0"/>
          </a:p>
        </p:txBody>
      </p:sp>
      <p:sp>
        <p:nvSpPr>
          <p:cNvPr id="3" name="Content Placeholder 2"/>
          <p:cNvSpPr>
            <a:spLocks noGrp="1"/>
          </p:cNvSpPr>
          <p:nvPr>
            <p:ph idx="1"/>
          </p:nvPr>
        </p:nvSpPr>
        <p:spPr/>
        <p:txBody>
          <a:bodyPr>
            <a:normAutofit/>
          </a:bodyPr>
          <a:lstStyle/>
          <a:p>
            <a:pPr>
              <a:buNone/>
            </a:pPr>
            <a:r>
              <a:rPr lang="en-US" sz="2800" dirty="0"/>
              <a:t> </a:t>
            </a:r>
            <a:r>
              <a:rPr lang="en-US" sz="2800" dirty="0" smtClean="0"/>
              <a:t>The </a:t>
            </a:r>
            <a:r>
              <a:rPr lang="en-US" sz="2800" dirty="0"/>
              <a:t>frequency of the first-class interval is added to the frequency of the second class, and this sum is added to the third class and so on then, frequencies that are obtained this way are known as cumulative frequency (c.f.). </a:t>
            </a:r>
            <a:endParaRPr lang="en-US" sz="2800" dirty="0" smtClean="0"/>
          </a:p>
          <a:p>
            <a:pPr>
              <a:buNone/>
            </a:pPr>
            <a:r>
              <a:rPr lang="en-US" sz="2800" b="1" dirty="0"/>
              <a:t>Example 1:</a:t>
            </a:r>
            <a:r>
              <a:rPr lang="en-US" sz="2800" dirty="0"/>
              <a:t> Robert is the sales manager of a toy company. On checking his quarterly sales record, he can observe that by the month of April, a total of 83 toy cars were sold.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0" y="214289"/>
          <a:ext cx="8143933" cy="5636439"/>
        </p:xfrm>
        <a:graphic>
          <a:graphicData uri="http://schemas.openxmlformats.org/drawingml/2006/table">
            <a:tbl>
              <a:tblPr firstRow="1" bandRow="1">
                <a:tableStyleId>{F5AB1C69-6EDB-4FF4-983F-18BD219EF322}</a:tableStyleId>
              </a:tblPr>
              <a:tblGrid>
                <a:gridCol w="2714645"/>
                <a:gridCol w="2903163"/>
                <a:gridCol w="2526125"/>
              </a:tblGrid>
              <a:tr h="964413">
                <a:tc>
                  <a:txBody>
                    <a:bodyPr/>
                    <a:lstStyle/>
                    <a:p>
                      <a:pPr algn="ctr"/>
                      <a:r>
                        <a:rPr lang="en-US" sz="2800" dirty="0" smtClean="0"/>
                        <a:t>Match</a:t>
                      </a:r>
                      <a:endParaRPr lang="en-US" sz="2800" dirty="0"/>
                    </a:p>
                  </a:txBody>
                  <a:tcPr/>
                </a:tc>
                <a:tc>
                  <a:txBody>
                    <a:bodyPr/>
                    <a:lstStyle/>
                    <a:p>
                      <a:pPr algn="ctr"/>
                      <a:r>
                        <a:rPr lang="en-US" sz="2400" b="1" i="0" kern="1200" dirty="0" smtClean="0">
                          <a:solidFill>
                            <a:schemeClr val="lt1"/>
                          </a:solidFill>
                          <a:latin typeface="+mn-lt"/>
                          <a:ea typeface="+mn-ea"/>
                          <a:cs typeface="+mn-cs"/>
                        </a:rPr>
                        <a:t>Number of toy cars sold (Frequency)</a:t>
                      </a:r>
                      <a:endParaRPr lang="en-US" sz="2400" dirty="0"/>
                    </a:p>
                  </a:txBody>
                  <a:tcPr/>
                </a:tc>
                <a:tc>
                  <a:txBody>
                    <a:bodyPr/>
                    <a:lstStyle/>
                    <a:p>
                      <a:pPr algn="ctr"/>
                      <a:r>
                        <a:rPr lang="en-US" sz="2400" b="1" i="0" kern="1200" dirty="0" smtClean="0">
                          <a:solidFill>
                            <a:schemeClr val="lt1"/>
                          </a:solidFill>
                          <a:latin typeface="+mn-lt"/>
                          <a:ea typeface="+mn-ea"/>
                          <a:cs typeface="+mn-cs"/>
                        </a:rPr>
                        <a:t>Total number of toy cars sold (Cumulative Frequency)</a:t>
                      </a:r>
                      <a:endParaRPr lang="en-US" sz="2400" dirty="0"/>
                    </a:p>
                  </a:txBody>
                  <a:tcPr/>
                </a:tc>
              </a:tr>
              <a:tr h="678662">
                <a:tc>
                  <a:txBody>
                    <a:bodyPr/>
                    <a:lstStyle/>
                    <a:p>
                      <a:pPr algn="ctr"/>
                      <a:r>
                        <a:rPr lang="en-US" sz="2400" b="0" i="0" kern="1200" dirty="0" smtClean="0">
                          <a:solidFill>
                            <a:schemeClr val="dk1"/>
                          </a:solidFill>
                          <a:latin typeface="+mn-lt"/>
                          <a:ea typeface="+mn-ea"/>
                          <a:cs typeface="+mn-cs"/>
                        </a:rPr>
                        <a:t>January</a:t>
                      </a:r>
                      <a:endParaRPr lang="en-US" sz="2400" dirty="0"/>
                    </a:p>
                  </a:txBody>
                  <a:tcPr/>
                </a:tc>
                <a:tc>
                  <a:txBody>
                    <a:bodyPr/>
                    <a:lstStyle/>
                    <a:p>
                      <a:pPr algn="ctr"/>
                      <a:r>
                        <a:rPr lang="en-US" sz="2400" dirty="0" smtClean="0"/>
                        <a:t> 20</a:t>
                      </a:r>
                    </a:p>
                    <a:p>
                      <a:pPr algn="ctr"/>
                      <a:endParaRPr lang="en-US" sz="2400" dirty="0" smtClean="0"/>
                    </a:p>
                    <a:p>
                      <a:pPr algn="ctr"/>
                      <a:endParaRPr lang="en-US" sz="2400" dirty="0" smtClean="0"/>
                    </a:p>
                  </a:txBody>
                  <a:tcPr/>
                </a:tc>
                <a:tc>
                  <a:txBody>
                    <a:bodyPr/>
                    <a:lstStyle/>
                    <a:p>
                      <a:pPr algn="ctr"/>
                      <a:r>
                        <a:rPr lang="en-US" sz="2400" dirty="0" smtClean="0"/>
                        <a:t>20</a:t>
                      </a:r>
                      <a:endParaRPr lang="en-US" sz="2400" dirty="0"/>
                    </a:p>
                  </a:txBody>
                  <a:tcPr/>
                </a:tc>
              </a:tr>
              <a:tr h="964413">
                <a:tc>
                  <a:txBody>
                    <a:bodyPr/>
                    <a:lstStyle/>
                    <a:p>
                      <a:pPr algn="ctr"/>
                      <a:r>
                        <a:rPr lang="en-US" sz="2400" dirty="0" smtClean="0"/>
                        <a:t>February</a:t>
                      </a:r>
                      <a:endParaRPr lang="en-US" sz="2400" dirty="0"/>
                    </a:p>
                  </a:txBody>
                  <a:tcPr/>
                </a:tc>
                <a:tc>
                  <a:txBody>
                    <a:bodyPr/>
                    <a:lstStyle/>
                    <a:p>
                      <a:pPr algn="ctr"/>
                      <a:r>
                        <a:rPr lang="en-US" sz="2400" dirty="0" smtClean="0"/>
                        <a:t>30</a:t>
                      </a:r>
                      <a:endParaRPr lang="en-US" sz="2400" dirty="0"/>
                    </a:p>
                  </a:txBody>
                  <a:tcPr/>
                </a:tc>
                <a:tc>
                  <a:txBody>
                    <a:bodyPr/>
                    <a:lstStyle/>
                    <a:p>
                      <a:pPr algn="ctr"/>
                      <a:r>
                        <a:rPr lang="en-US" sz="2400" dirty="0" smtClean="0"/>
                        <a:t>20 + 30 = 50</a:t>
                      </a:r>
                      <a:endParaRPr lang="en-US" sz="2400" dirty="0"/>
                    </a:p>
                  </a:txBody>
                  <a:tcPr/>
                </a:tc>
              </a:tr>
              <a:tr h="964413">
                <a:tc>
                  <a:txBody>
                    <a:bodyPr/>
                    <a:lstStyle/>
                    <a:p>
                      <a:pPr algn="ctr"/>
                      <a:r>
                        <a:rPr lang="en-US" sz="2400" dirty="0" smtClean="0"/>
                        <a:t>March</a:t>
                      </a:r>
                      <a:endParaRPr lang="en-US" sz="2400" dirty="0"/>
                    </a:p>
                  </a:txBody>
                  <a:tcPr/>
                </a:tc>
                <a:tc>
                  <a:txBody>
                    <a:bodyPr/>
                    <a:lstStyle/>
                    <a:p>
                      <a:pPr algn="ctr"/>
                      <a:r>
                        <a:rPr lang="en-US" sz="2400" dirty="0" smtClean="0"/>
                        <a:t>15</a:t>
                      </a:r>
                      <a:endParaRPr lang="en-US" sz="2400" dirty="0"/>
                    </a:p>
                  </a:txBody>
                  <a:tcPr/>
                </a:tc>
                <a:tc>
                  <a:txBody>
                    <a:bodyPr/>
                    <a:lstStyle/>
                    <a:p>
                      <a:pPr algn="ctr"/>
                      <a:r>
                        <a:rPr lang="en-US" sz="2400" dirty="0" smtClean="0"/>
                        <a:t>50 + 15 = 65</a:t>
                      </a:r>
                      <a:endParaRPr lang="en-US" sz="2400" dirty="0"/>
                    </a:p>
                  </a:txBody>
                  <a:tcPr/>
                </a:tc>
              </a:tr>
              <a:tr h="964413">
                <a:tc>
                  <a:txBody>
                    <a:bodyPr/>
                    <a:lstStyle/>
                    <a:p>
                      <a:pPr algn="ctr"/>
                      <a:r>
                        <a:rPr lang="en-US" sz="2400" dirty="0" smtClean="0"/>
                        <a:t>April</a:t>
                      </a:r>
                      <a:endParaRPr lang="en-US" sz="2400" dirty="0"/>
                    </a:p>
                  </a:txBody>
                  <a:tcPr/>
                </a:tc>
                <a:tc>
                  <a:txBody>
                    <a:bodyPr/>
                    <a:lstStyle/>
                    <a:p>
                      <a:pPr algn="ctr"/>
                      <a:r>
                        <a:rPr lang="en-US" sz="2400" dirty="0" smtClean="0"/>
                        <a:t>18</a:t>
                      </a:r>
                      <a:endParaRPr lang="en-US" sz="2400" dirty="0"/>
                    </a:p>
                  </a:txBody>
                  <a:tcPr/>
                </a:tc>
                <a:tc>
                  <a:txBody>
                    <a:bodyPr/>
                    <a:lstStyle/>
                    <a:p>
                      <a:pPr algn="ctr"/>
                      <a:r>
                        <a:rPr lang="en-US" sz="2400" dirty="0" smtClean="0"/>
                        <a:t>65 + 18 = 83</a:t>
                      </a:r>
                      <a:endParaRPr lang="en-US" sz="24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374</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Frequency Distribution, Frequency charts, Histogram and Ogive Curves.</vt:lpstr>
      <vt:lpstr>Frequency Distribution</vt:lpstr>
      <vt:lpstr>Types of Frequency Distribution </vt:lpstr>
      <vt:lpstr>Frequency Distribution Graphs </vt:lpstr>
      <vt:lpstr>Histogram</vt:lpstr>
      <vt:lpstr>Frequency Polygon</vt:lpstr>
      <vt:lpstr>Frequency Curve</vt:lpstr>
      <vt:lpstr>Commulative Frequency</vt:lpstr>
      <vt:lpstr>Slide 9</vt:lpstr>
      <vt:lpstr>Slide 10</vt:lpstr>
      <vt:lpstr>Ogive Curves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 Frequency charts, Histogram and Ogive Curves.</dc:title>
  <dc:creator>HP</dc:creator>
  <cp:lastModifiedBy>HP</cp:lastModifiedBy>
  <cp:revision>7</cp:revision>
  <dcterms:created xsi:type="dcterms:W3CDTF">2025-04-10T04:11:07Z</dcterms:created>
  <dcterms:modified xsi:type="dcterms:W3CDTF">2025-04-10T06:57:15Z</dcterms:modified>
</cp:coreProperties>
</file>