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65" r:id="rId3"/>
    <p:sldId id="266" r:id="rId4"/>
    <p:sldId id="256" r:id="rId5"/>
    <p:sldId id="257" r:id="rId6"/>
    <p:sldId id="258" r:id="rId7"/>
    <p:sldId id="259" r:id="rId8"/>
    <p:sldId id="260" r:id="rId9"/>
    <p:sldId id="261" r:id="rId10"/>
    <p:sldId id="262" r:id="rId11"/>
    <p:sldId id="263" r:id="rId12"/>
    <p:sldId id="264" r:id="rId13"/>
    <p:sldId id="274" r:id="rId14"/>
    <p:sldId id="270" r:id="rId15"/>
    <p:sldId id="268" r:id="rId16"/>
    <p:sldId id="272" r:id="rId17"/>
    <p:sldId id="273" r:id="rId18"/>
    <p:sldId id="276" r:id="rId19"/>
    <p:sldId id="277" r:id="rId20"/>
    <p:sldId id="275" r:id="rId21"/>
    <p:sldId id="280" r:id="rId22"/>
    <p:sldId id="281" r:id="rId23"/>
    <p:sldId id="278" r:id="rId24"/>
    <p:sldId id="279" r:id="rId25"/>
    <p:sldId id="282"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44EE-E5F0-4FE4-B1B1-D4E5485768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18E2E0-DEF3-42B2-89EF-DC55CCD15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49B305-C1B4-4769-A490-01E62DDE2C30}"/>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5" name="Footer Placeholder 4">
            <a:extLst>
              <a:ext uri="{FF2B5EF4-FFF2-40B4-BE49-F238E27FC236}">
                <a16:creationId xmlns:a16="http://schemas.microsoft.com/office/drawing/2014/main" id="{A6000B14-650A-4F1E-B5EA-414D76CF3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034B5-9C3B-4D47-BA7D-BB81698FC898}"/>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181606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2E76-19C2-4DCE-B3CF-127E2BB59D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BEE2C1-45E2-4293-8791-AFA2973CA2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552C2-1A94-4363-8B38-5857493CC950}"/>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5" name="Footer Placeholder 4">
            <a:extLst>
              <a:ext uri="{FF2B5EF4-FFF2-40B4-BE49-F238E27FC236}">
                <a16:creationId xmlns:a16="http://schemas.microsoft.com/office/drawing/2014/main" id="{3D58B17C-12FF-48A5-9524-DCBA4E6F2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7DEBF-EB03-4D30-956C-AFF392FB43A1}"/>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210904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837998-FAFE-411B-AD23-D9960223FF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A52B61-920D-44FF-B869-177B58A15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D454F-37D6-4FB6-A6D3-D8ED9465D652}"/>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5" name="Footer Placeholder 4">
            <a:extLst>
              <a:ext uri="{FF2B5EF4-FFF2-40B4-BE49-F238E27FC236}">
                <a16:creationId xmlns:a16="http://schemas.microsoft.com/office/drawing/2014/main" id="{41F20F6A-CDA2-48E6-A173-B3C824ECF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7CE58-B2BA-4EDB-8159-FC6B585E1673}"/>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412627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1465-110A-4346-869A-33512E1331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864BBF-4B74-4792-9468-E213CC7FCB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181D9E-2DFD-4428-B70F-98B829E9FB00}"/>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5" name="Footer Placeholder 4">
            <a:extLst>
              <a:ext uri="{FF2B5EF4-FFF2-40B4-BE49-F238E27FC236}">
                <a16:creationId xmlns:a16="http://schemas.microsoft.com/office/drawing/2014/main" id="{F692E2CA-7256-4914-AF53-43A7B3888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0273E-3B0D-4730-B60F-FEFD43A03E02}"/>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116490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0A27-84AB-4E47-98CA-399365CBF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E2EE2D-842C-42CA-A191-460111CF0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F48274-0793-4B2C-850D-CF3E5771D82C}"/>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5" name="Footer Placeholder 4">
            <a:extLst>
              <a:ext uri="{FF2B5EF4-FFF2-40B4-BE49-F238E27FC236}">
                <a16:creationId xmlns:a16="http://schemas.microsoft.com/office/drawing/2014/main" id="{4EA50941-CE63-46C7-8D44-6D106738E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D1E06-E993-4370-B2A6-912B8886830D}"/>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36175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BE5F-A9CC-4FF3-9FC0-241C945BEE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CB5955-1C6D-4947-96E6-5AF1927A6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DA7908-6B55-41CE-A875-DAF82B34A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7E5501-CF59-416A-8C50-18094466B447}"/>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6" name="Footer Placeholder 5">
            <a:extLst>
              <a:ext uri="{FF2B5EF4-FFF2-40B4-BE49-F238E27FC236}">
                <a16:creationId xmlns:a16="http://schemas.microsoft.com/office/drawing/2014/main" id="{B1C18199-E7DD-47ED-8E23-ED150F8455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AA76F-9C0A-40C5-A863-7392A6E18732}"/>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3159934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7851-56B4-4049-A644-9072B6704E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1297D3-B2D3-4ED7-BC12-8E2643164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875205-3F77-4DA2-8A0C-E55EF9D96E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5A1204-9D47-46E7-B3FC-8F30F17EA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5C1A1-6B2E-4A89-A00F-36523E2F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711EFC-071E-4FFC-A9D4-97101C9DF0D0}"/>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8" name="Footer Placeholder 7">
            <a:extLst>
              <a:ext uri="{FF2B5EF4-FFF2-40B4-BE49-F238E27FC236}">
                <a16:creationId xmlns:a16="http://schemas.microsoft.com/office/drawing/2014/main" id="{F8D5B632-D12C-4813-828C-916D3DB055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81DAF9-D92E-4CAB-AF42-0F436024D0F0}"/>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418540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7950-7AD1-4CA4-83E4-10E484A89C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29299B-2798-424B-A2B6-EF196A521C87}"/>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4" name="Footer Placeholder 3">
            <a:extLst>
              <a:ext uri="{FF2B5EF4-FFF2-40B4-BE49-F238E27FC236}">
                <a16:creationId xmlns:a16="http://schemas.microsoft.com/office/drawing/2014/main" id="{979C41AF-A06D-4860-9AD7-F5B9F0F89C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42E24B-BA19-478E-81DC-F56C970DDC2B}"/>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50752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E21C4-9B13-4648-A3B5-5CE6D537D467}"/>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3" name="Footer Placeholder 2">
            <a:extLst>
              <a:ext uri="{FF2B5EF4-FFF2-40B4-BE49-F238E27FC236}">
                <a16:creationId xmlns:a16="http://schemas.microsoft.com/office/drawing/2014/main" id="{6C06F81A-4B22-4C10-A306-3D1736D6FD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902253-B94C-4590-A0E7-307972D1E7F2}"/>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172374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BD41-26F0-44AE-8FA4-76F498A66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62E13E-6FED-4FCC-B1FA-BFAF4E88F4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E1BB44-6678-4606-AB00-FF052FB8F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4BC02-30EB-4700-9474-2F513BF46D99}"/>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6" name="Footer Placeholder 5">
            <a:extLst>
              <a:ext uri="{FF2B5EF4-FFF2-40B4-BE49-F238E27FC236}">
                <a16:creationId xmlns:a16="http://schemas.microsoft.com/office/drawing/2014/main" id="{8586A135-A9F1-4576-BB66-32F29739B4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F3C4A8-AC01-4AD7-8811-7AFD82D48A14}"/>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35109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2ED88-110E-42F7-A63F-4014D7D90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2C67E7-27C4-4C6C-BAF6-05F0FA527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491173-6D1C-4FB8-B1A3-AA182C432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F936D-1B21-4D57-AFFD-5706CB65F1D6}"/>
              </a:ext>
            </a:extLst>
          </p:cNvPr>
          <p:cNvSpPr>
            <a:spLocks noGrp="1"/>
          </p:cNvSpPr>
          <p:nvPr>
            <p:ph type="dt" sz="half" idx="10"/>
          </p:nvPr>
        </p:nvSpPr>
        <p:spPr/>
        <p:txBody>
          <a:bodyPr/>
          <a:lstStyle/>
          <a:p>
            <a:fld id="{65359512-A44A-4616-8301-1CE8B539BC54}" type="datetimeFigureOut">
              <a:rPr lang="en-IN" smtClean="0"/>
              <a:t>24-05-2020</a:t>
            </a:fld>
            <a:endParaRPr lang="en-IN"/>
          </a:p>
        </p:txBody>
      </p:sp>
      <p:sp>
        <p:nvSpPr>
          <p:cNvPr id="6" name="Footer Placeholder 5">
            <a:extLst>
              <a:ext uri="{FF2B5EF4-FFF2-40B4-BE49-F238E27FC236}">
                <a16:creationId xmlns:a16="http://schemas.microsoft.com/office/drawing/2014/main" id="{9C70E97A-5291-4738-8523-126396FBA8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53320C-1EB2-4064-B907-A3D4A008CE7D}"/>
              </a:ext>
            </a:extLst>
          </p:cNvPr>
          <p:cNvSpPr>
            <a:spLocks noGrp="1"/>
          </p:cNvSpPr>
          <p:nvPr>
            <p:ph type="sldNum" sz="quarter" idx="12"/>
          </p:nvPr>
        </p:nvSpPr>
        <p:spPr/>
        <p:txBody>
          <a:bodyPr/>
          <a:lstStyle/>
          <a:p>
            <a:fld id="{7E22E744-40F0-44AB-8EEB-71CA5152FA97}" type="slidenum">
              <a:rPr lang="en-IN" smtClean="0"/>
              <a:t>‹#›</a:t>
            </a:fld>
            <a:endParaRPr lang="en-IN"/>
          </a:p>
        </p:txBody>
      </p:sp>
    </p:spTree>
    <p:extLst>
      <p:ext uri="{BB962C8B-B14F-4D97-AF65-F5344CB8AC3E}">
        <p14:creationId xmlns:p14="http://schemas.microsoft.com/office/powerpoint/2010/main" val="144882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71035-FAC9-4F76-A393-96F62B5BE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714ECE-EE0B-4D28-AAFE-FF379DFDA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C3CC19-59B3-47C2-96D7-69D3846FD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59512-A44A-4616-8301-1CE8B539BC54}" type="datetimeFigureOut">
              <a:rPr lang="en-IN" smtClean="0"/>
              <a:t>24-05-2020</a:t>
            </a:fld>
            <a:endParaRPr lang="en-IN"/>
          </a:p>
        </p:txBody>
      </p:sp>
      <p:sp>
        <p:nvSpPr>
          <p:cNvPr id="5" name="Footer Placeholder 4">
            <a:extLst>
              <a:ext uri="{FF2B5EF4-FFF2-40B4-BE49-F238E27FC236}">
                <a16:creationId xmlns:a16="http://schemas.microsoft.com/office/drawing/2014/main" id="{FEDA7E8C-649B-489B-A6AC-D8F511069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8124F6-B015-4321-BE68-D33699E889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2E744-40F0-44AB-8EEB-71CA5152FA97}" type="slidenum">
              <a:rPr lang="en-IN" smtClean="0"/>
              <a:t>‹#›</a:t>
            </a:fld>
            <a:endParaRPr lang="en-IN"/>
          </a:p>
        </p:txBody>
      </p:sp>
    </p:spTree>
    <p:extLst>
      <p:ext uri="{BB962C8B-B14F-4D97-AF65-F5344CB8AC3E}">
        <p14:creationId xmlns:p14="http://schemas.microsoft.com/office/powerpoint/2010/main" val="2183088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discuss.analyticsvidhya.com/t/effects-of-outliers-on-regression-model/2403/2"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56D377-D7A5-43FF-97B4-0D1D9441DF2D}"/>
              </a:ext>
            </a:extLst>
          </p:cNvPr>
          <p:cNvSpPr>
            <a:spLocks noGrp="1"/>
          </p:cNvSpPr>
          <p:nvPr>
            <p:ph type="ctrTitle"/>
          </p:nvPr>
        </p:nvSpPr>
        <p:spPr>
          <a:xfrm>
            <a:off x="1524000" y="1769806"/>
            <a:ext cx="9144000" cy="1258529"/>
          </a:xfrm>
        </p:spPr>
        <p:txBody>
          <a:bodyPr>
            <a:normAutofit/>
          </a:bodyPr>
          <a:lstStyle/>
          <a:p>
            <a:r>
              <a:rPr lang="en-IN" sz="4800" b="1" dirty="0">
                <a:solidFill>
                  <a:srgbClr val="0070C0"/>
                </a:solidFill>
              </a:rPr>
              <a:t>Data Visualization &amp; Communication</a:t>
            </a:r>
          </a:p>
        </p:txBody>
      </p:sp>
      <p:sp>
        <p:nvSpPr>
          <p:cNvPr id="4" name="Subtitle 3">
            <a:extLst>
              <a:ext uri="{FF2B5EF4-FFF2-40B4-BE49-F238E27FC236}">
                <a16:creationId xmlns:a16="http://schemas.microsoft.com/office/drawing/2014/main" id="{C188226D-E4C5-4EB5-A942-6B4010106A3C}"/>
              </a:ext>
            </a:extLst>
          </p:cNvPr>
          <p:cNvSpPr>
            <a:spLocks noGrp="1"/>
          </p:cNvSpPr>
          <p:nvPr>
            <p:ph type="subTitle" idx="1"/>
          </p:nvPr>
        </p:nvSpPr>
        <p:spPr>
          <a:xfrm>
            <a:off x="1524000" y="3625644"/>
            <a:ext cx="9144000" cy="1258530"/>
          </a:xfrm>
        </p:spPr>
        <p:txBody>
          <a:bodyPr>
            <a:normAutofit/>
          </a:bodyPr>
          <a:lstStyle/>
          <a:p>
            <a:r>
              <a:rPr lang="en-IN" sz="3200" b="1" dirty="0">
                <a:solidFill>
                  <a:srgbClr val="FF0000"/>
                </a:solidFill>
              </a:rPr>
              <a:t>Week 2</a:t>
            </a:r>
            <a:r>
              <a:rPr lang="en-IN" sz="3200" dirty="0"/>
              <a:t> Practise Exercises</a:t>
            </a:r>
          </a:p>
        </p:txBody>
      </p:sp>
    </p:spTree>
    <p:extLst>
      <p:ext uri="{BB962C8B-B14F-4D97-AF65-F5344CB8AC3E}">
        <p14:creationId xmlns:p14="http://schemas.microsoft.com/office/powerpoint/2010/main" val="65529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355312"/>
          </a:xfrm>
          <a:prstGeom prst="rect">
            <a:avLst/>
          </a:prstGeom>
        </p:spPr>
        <p:txBody>
          <a:bodyPr wrap="square">
            <a:spAutoFit/>
          </a:bodyPr>
          <a:lstStyle/>
          <a:p>
            <a:pPr>
              <a:tabLst>
                <a:tab pos="11209338" algn="l"/>
                <a:tab pos="11296650" algn="l"/>
              </a:tabLst>
            </a:pPr>
            <a:r>
              <a:rPr lang="en-US" dirty="0">
                <a:solidFill>
                  <a:srgbClr val="333333"/>
                </a:solidFill>
              </a:rPr>
              <a:t>Now that we have a feeling for what our data look like, we can start addressing some of the questions in our analysis plan. Our job is to make a recommendation to </a:t>
            </a:r>
            <a:r>
              <a:rPr lang="en-US" dirty="0" err="1">
                <a:solidFill>
                  <a:srgbClr val="333333"/>
                </a:solidFill>
              </a:rPr>
              <a:t>Dognition</a:t>
            </a:r>
            <a:r>
              <a:rPr lang="en-US" dirty="0">
                <a:solidFill>
                  <a:srgbClr val="333333"/>
                </a:solidFill>
              </a:rPr>
              <a:t> about what they could do to increase the number of tests customers complete. One way to start making hypotheses about the business changes that would be useful, is to identify the features of dogs or their owners that have correlated with increased completion scores in the past. The </a:t>
            </a:r>
            <a:r>
              <a:rPr lang="en-US" dirty="0" err="1">
                <a:solidFill>
                  <a:srgbClr val="333333"/>
                </a:solidFill>
              </a:rPr>
              <a:t>dognition_data_aggregated</a:t>
            </a:r>
            <a:r>
              <a:rPr lang="en-US" dirty="0">
                <a:solidFill>
                  <a:srgbClr val="333333"/>
                </a:solidFill>
              </a:rPr>
              <a:t> _</a:t>
            </a:r>
            <a:r>
              <a:rPr lang="en-US" dirty="0" err="1">
                <a:solidFill>
                  <a:srgbClr val="333333"/>
                </a:solidFill>
              </a:rPr>
              <a:t>by_dogid</a:t>
            </a:r>
            <a:r>
              <a:rPr lang="en-US" dirty="0">
                <a:solidFill>
                  <a:srgbClr val="333333"/>
                </a:solidFill>
              </a:rPr>
              <a:t> data set is well-suited for those types of questions, because it provides data about the total number of tests completed by each dog and/or human customer (as opposed to data about each test completed, which is a data set we will analyze next week).</a:t>
            </a:r>
          </a:p>
          <a:p>
            <a:pPr>
              <a:tabLst>
                <a:tab pos="11209338" algn="l"/>
                <a:tab pos="11296650" algn="l"/>
              </a:tabLst>
            </a:pPr>
            <a:endParaRPr lang="en-US" dirty="0">
              <a:solidFill>
                <a:srgbClr val="333333"/>
              </a:solidFill>
            </a:endParaRPr>
          </a:p>
          <a:p>
            <a:pPr>
              <a:tabLst>
                <a:tab pos="11296650" algn="l"/>
              </a:tabLst>
            </a:pPr>
            <a:r>
              <a:rPr lang="en-US" dirty="0">
                <a:solidFill>
                  <a:srgbClr val="333333"/>
                </a:solidFill>
              </a:rPr>
              <a:t>In this exercise, we will focus on examining features of dogs that correlate with differences in the number of tests the dogs complete. The field representing the total number of tests customers completed is </a:t>
            </a:r>
            <a:r>
              <a:rPr lang="en-US" i="1" dirty="0">
                <a:solidFill>
                  <a:srgbClr val="333333"/>
                </a:solidFill>
              </a:rPr>
              <a:t>Total Tests Completed</a:t>
            </a:r>
            <a:r>
              <a:rPr lang="en-US" dirty="0">
                <a:solidFill>
                  <a:srgbClr val="333333"/>
                </a:solidFill>
              </a:rPr>
              <a:t>. We have also computed the mean and median “ITI,” or “inter-test interval,” in minutes and hours for the tests each dog completed, as well as the amount of time that elapsed between the first and last tests </a:t>
            </a:r>
            <a:r>
              <a:rPr lang="en-IN" dirty="0">
                <a:solidFill>
                  <a:srgbClr val="333333"/>
                </a:solidFill>
              </a:rPr>
              <a:t>each dog completed. </a:t>
            </a:r>
            <a:r>
              <a:rPr lang="en-US" dirty="0">
                <a:solidFill>
                  <a:srgbClr val="333333"/>
                </a:solidFill>
              </a:rPr>
              <a:t>To address the question of how aspects of dogs’ personalities and breed types affect completion metrics, you can make visualizations with any of the variables described above, and the </a:t>
            </a:r>
            <a:r>
              <a:rPr lang="en-US" i="1" dirty="0">
                <a:solidFill>
                  <a:srgbClr val="333333"/>
                </a:solidFill>
              </a:rPr>
              <a:t>Breed Type</a:t>
            </a:r>
            <a:r>
              <a:rPr lang="en-US" dirty="0">
                <a:solidFill>
                  <a:srgbClr val="333333"/>
                </a:solidFill>
              </a:rPr>
              <a:t>, </a:t>
            </a:r>
            <a:r>
              <a:rPr lang="en-US" i="1" dirty="0">
                <a:solidFill>
                  <a:srgbClr val="333333"/>
                </a:solidFill>
              </a:rPr>
              <a:t>Breed Group</a:t>
            </a:r>
            <a:r>
              <a:rPr lang="en-US" dirty="0">
                <a:solidFill>
                  <a:srgbClr val="333333"/>
                </a:solidFill>
              </a:rPr>
              <a:t>, or </a:t>
            </a:r>
            <a:r>
              <a:rPr lang="en-US" i="1" dirty="0">
                <a:solidFill>
                  <a:srgbClr val="333333"/>
                </a:solidFill>
              </a:rPr>
              <a:t>Dimension </a:t>
            </a:r>
            <a:r>
              <a:rPr lang="en-US" dirty="0">
                <a:solidFill>
                  <a:srgbClr val="333333"/>
                </a:solidFill>
              </a:rPr>
              <a:t>variables. Try different combinations of dependent variables and independent variables in the Rows and Columns shelves and/or the Marks card. To aid in your interpretations, it may also be useful to know whether certain types of dog breeds tend to have certain types of personality types. As you complete these visualizations, recall that the </a:t>
            </a:r>
            <a:r>
              <a:rPr lang="en-US" i="1" dirty="0">
                <a:solidFill>
                  <a:srgbClr val="333333"/>
                </a:solidFill>
              </a:rPr>
              <a:t>Dimension </a:t>
            </a:r>
            <a:r>
              <a:rPr lang="en-US" dirty="0">
                <a:solidFill>
                  <a:srgbClr val="333333"/>
                </a:solidFill>
              </a:rPr>
              <a:t>field represents personality dimensions that can only be assigned to dogs after they have completed the </a:t>
            </a:r>
            <a:r>
              <a:rPr lang="en-US" dirty="0" err="1">
                <a:solidFill>
                  <a:srgbClr val="333333"/>
                </a:solidFill>
              </a:rPr>
              <a:t>Dognition</a:t>
            </a:r>
            <a:r>
              <a:rPr lang="en-US" dirty="0">
                <a:solidFill>
                  <a:srgbClr val="333333"/>
                </a:solidFill>
              </a:rPr>
              <a:t> Assessment, which is the first 20 tests. Overall, what trends do you see? Make notes for yourself on this.</a:t>
            </a: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89822"/>
            <a:ext cx="10515600" cy="1325563"/>
          </a:xfrm>
        </p:spPr>
        <p:txBody>
          <a:bodyPr>
            <a:normAutofit/>
          </a:bodyPr>
          <a:lstStyle/>
          <a:p>
            <a:pPr algn="ctr"/>
            <a:r>
              <a:rPr lang="en-IN" sz="4000" b="1" dirty="0">
                <a:solidFill>
                  <a:srgbClr val="0070C0"/>
                </a:solidFill>
                <a:latin typeface="+mn-lt"/>
              </a:rPr>
              <a:t>Exercise 2</a:t>
            </a:r>
          </a:p>
        </p:txBody>
      </p:sp>
    </p:spTree>
    <p:extLst>
      <p:ext uri="{BB962C8B-B14F-4D97-AF65-F5344CB8AC3E}">
        <p14:creationId xmlns:p14="http://schemas.microsoft.com/office/powerpoint/2010/main" val="78514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15374E-0B83-49D6-BAC0-DDD38C39FCC4}"/>
              </a:ext>
            </a:extLst>
          </p:cNvPr>
          <p:cNvPicPr>
            <a:picLocks noChangeAspect="1"/>
          </p:cNvPicPr>
          <p:nvPr/>
        </p:nvPicPr>
        <p:blipFill>
          <a:blip r:embed="rId2"/>
          <a:stretch>
            <a:fillRect/>
          </a:stretch>
        </p:blipFill>
        <p:spPr>
          <a:xfrm>
            <a:off x="909634" y="928966"/>
            <a:ext cx="4900318" cy="5614401"/>
          </a:xfrm>
          <a:prstGeom prst="rect">
            <a:avLst/>
          </a:prstGeom>
        </p:spPr>
      </p:pic>
      <p:pic>
        <p:nvPicPr>
          <p:cNvPr id="6" name="Picture 5">
            <a:extLst>
              <a:ext uri="{FF2B5EF4-FFF2-40B4-BE49-F238E27FC236}">
                <a16:creationId xmlns:a16="http://schemas.microsoft.com/office/drawing/2014/main" id="{D241B877-67DA-427B-A562-280B27644E2F}"/>
              </a:ext>
            </a:extLst>
          </p:cNvPr>
          <p:cNvPicPr>
            <a:picLocks noChangeAspect="1"/>
          </p:cNvPicPr>
          <p:nvPr/>
        </p:nvPicPr>
        <p:blipFill>
          <a:blip r:embed="rId3"/>
          <a:stretch>
            <a:fillRect/>
          </a:stretch>
        </p:blipFill>
        <p:spPr>
          <a:xfrm>
            <a:off x="6382048" y="904846"/>
            <a:ext cx="4768013" cy="5638521"/>
          </a:xfrm>
          <a:prstGeom prst="rect">
            <a:avLst/>
          </a:prstGeom>
        </p:spPr>
      </p:pic>
      <p:sp>
        <p:nvSpPr>
          <p:cNvPr id="7" name="Title 1">
            <a:extLst>
              <a:ext uri="{FF2B5EF4-FFF2-40B4-BE49-F238E27FC236}">
                <a16:creationId xmlns:a16="http://schemas.microsoft.com/office/drawing/2014/main" id="{D2FD0871-1C81-49B9-9C02-5EF41FDA5863}"/>
              </a:ext>
            </a:extLst>
          </p:cNvPr>
          <p:cNvSpPr txBox="1">
            <a:spLocks/>
          </p:cNvSpPr>
          <p:nvPr/>
        </p:nvSpPr>
        <p:spPr>
          <a:xfrm>
            <a:off x="186813" y="282119"/>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200" dirty="0">
                <a:latin typeface="+mn-lt"/>
              </a:rPr>
              <a:t>1. How many median/average total tests are conducted on dogs with specific breed-groups?  </a:t>
            </a:r>
            <a:endParaRPr lang="en-US" sz="2200" dirty="0">
              <a:latin typeface="+mn-lt"/>
            </a:endParaRPr>
          </a:p>
          <a:p>
            <a:pPr algn="ctr"/>
            <a:endParaRPr lang="en-IN" sz="2200" dirty="0">
              <a:latin typeface="+mn-lt"/>
            </a:endParaRPr>
          </a:p>
        </p:txBody>
      </p:sp>
    </p:spTree>
    <p:extLst>
      <p:ext uri="{BB962C8B-B14F-4D97-AF65-F5344CB8AC3E}">
        <p14:creationId xmlns:p14="http://schemas.microsoft.com/office/powerpoint/2010/main" val="124515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374EB1-FE23-4150-B62C-5A34CFE57F72}"/>
              </a:ext>
            </a:extLst>
          </p:cNvPr>
          <p:cNvPicPr>
            <a:picLocks noChangeAspect="1"/>
          </p:cNvPicPr>
          <p:nvPr/>
        </p:nvPicPr>
        <p:blipFill>
          <a:blip r:embed="rId2"/>
          <a:stretch>
            <a:fillRect/>
          </a:stretch>
        </p:blipFill>
        <p:spPr>
          <a:xfrm>
            <a:off x="6743782" y="944429"/>
            <a:ext cx="3914385" cy="5631452"/>
          </a:xfrm>
          <a:prstGeom prst="rect">
            <a:avLst/>
          </a:prstGeom>
        </p:spPr>
      </p:pic>
      <p:sp>
        <p:nvSpPr>
          <p:cNvPr id="4" name="Title 1">
            <a:extLst>
              <a:ext uri="{FF2B5EF4-FFF2-40B4-BE49-F238E27FC236}">
                <a16:creationId xmlns:a16="http://schemas.microsoft.com/office/drawing/2014/main" id="{FB8D1F9D-95CD-4D9A-9A83-EED04346E5EC}"/>
              </a:ext>
            </a:extLst>
          </p:cNvPr>
          <p:cNvSpPr txBox="1">
            <a:spLocks/>
          </p:cNvSpPr>
          <p:nvPr/>
        </p:nvSpPr>
        <p:spPr>
          <a:xfrm>
            <a:off x="186813" y="282119"/>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200" dirty="0">
                <a:latin typeface="+mn-lt"/>
              </a:rPr>
              <a:t>2. How many median/average total tests are conducted on dogs with specific breed-type?  </a:t>
            </a:r>
            <a:endParaRPr lang="en-US" sz="2200" dirty="0">
              <a:latin typeface="+mn-lt"/>
            </a:endParaRPr>
          </a:p>
          <a:p>
            <a:pPr algn="ctr"/>
            <a:endParaRPr lang="en-IN" sz="2200" dirty="0">
              <a:latin typeface="+mn-lt"/>
            </a:endParaRPr>
          </a:p>
        </p:txBody>
      </p:sp>
      <p:pic>
        <p:nvPicPr>
          <p:cNvPr id="5" name="Picture 4">
            <a:extLst>
              <a:ext uri="{FF2B5EF4-FFF2-40B4-BE49-F238E27FC236}">
                <a16:creationId xmlns:a16="http://schemas.microsoft.com/office/drawing/2014/main" id="{401C3EBD-6142-49FC-8332-1B6F269892E7}"/>
              </a:ext>
            </a:extLst>
          </p:cNvPr>
          <p:cNvPicPr>
            <a:picLocks noChangeAspect="1"/>
          </p:cNvPicPr>
          <p:nvPr/>
        </p:nvPicPr>
        <p:blipFill>
          <a:blip r:embed="rId3"/>
          <a:stretch>
            <a:fillRect/>
          </a:stretch>
        </p:blipFill>
        <p:spPr>
          <a:xfrm>
            <a:off x="1630951" y="944429"/>
            <a:ext cx="3817268" cy="5614401"/>
          </a:xfrm>
          <a:prstGeom prst="rect">
            <a:avLst/>
          </a:prstGeom>
        </p:spPr>
      </p:pic>
    </p:spTree>
    <p:extLst>
      <p:ext uri="{BB962C8B-B14F-4D97-AF65-F5344CB8AC3E}">
        <p14:creationId xmlns:p14="http://schemas.microsoft.com/office/powerpoint/2010/main" val="219584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4801314"/>
          </a:xfrm>
          <a:prstGeom prst="rect">
            <a:avLst/>
          </a:prstGeom>
        </p:spPr>
        <p:txBody>
          <a:bodyPr wrap="square">
            <a:spAutoFit/>
          </a:bodyPr>
          <a:lstStyle/>
          <a:p>
            <a:r>
              <a:rPr lang="en-US" dirty="0"/>
              <a:t>In this exercise, we will focus on examining variables that might give insight into owners’ personalities. We will start with the </a:t>
            </a:r>
            <a:r>
              <a:rPr lang="en-US" i="1" dirty="0"/>
              <a:t>DNA tested </a:t>
            </a:r>
            <a:r>
              <a:rPr lang="en-US" dirty="0"/>
              <a:t>and </a:t>
            </a:r>
            <a:r>
              <a:rPr lang="en-US" i="1" dirty="0"/>
              <a:t>Dog Fixed </a:t>
            </a:r>
            <a:r>
              <a:rPr lang="en-US" dirty="0"/>
              <a:t>variables. Owners who get their dogs DNA-tested are likely to be doing so (a) to confirm whether or not the dog is pure-bred, or (b) because they are really interested in finding out more about where their dog came from (http://www.caninejournal.com/dna-testing-for-dogs/). If either of these motivations are true, you might infer that such owners are inherently interested in learning more about their dog, and therefore hypothesize that these owners will be more likely to complete </a:t>
            </a:r>
            <a:r>
              <a:rPr lang="en-US" dirty="0" err="1"/>
              <a:t>Dognition</a:t>
            </a:r>
            <a:r>
              <a:rPr lang="en-US" dirty="0"/>
              <a:t> tests than other customer groups, due to the new insight the tests will provide about their dogs. </a:t>
            </a:r>
          </a:p>
          <a:p>
            <a:endParaRPr lang="en-US" dirty="0"/>
          </a:p>
          <a:p>
            <a:r>
              <a:rPr lang="en-US" dirty="0"/>
              <a:t>In addition, you might hypothesize that these effects would interact with what kind of breed type (pure-bred, mixed or unknown origin, etc.) the dog is, and whether or not the owner intended to breed the dog (which would be impossible if the dog were fixed, or spayed/neutered). Owners who intend to breed their dogs might be more interested in the personality of their dogs than others (because they will be interested in whether they are breeding a certain kind of temperament). </a:t>
            </a:r>
          </a:p>
          <a:p>
            <a:endParaRPr lang="en-US" dirty="0"/>
          </a:p>
          <a:p>
            <a:r>
              <a:rPr lang="en-US" dirty="0"/>
              <a:t>If you disagree with these hypotheses, write down your own hypotheses! Then test them by making visualizations with </a:t>
            </a:r>
            <a:r>
              <a:rPr lang="en-US" i="1" dirty="0"/>
              <a:t>Total Tests Completed</a:t>
            </a:r>
            <a:r>
              <a:rPr lang="en-US" dirty="0"/>
              <a:t>, </a:t>
            </a:r>
            <a:r>
              <a:rPr lang="en-US" i="1" dirty="0"/>
              <a:t>Breed Type</a:t>
            </a:r>
            <a:r>
              <a:rPr lang="en-US" dirty="0"/>
              <a:t>, </a:t>
            </a:r>
            <a:r>
              <a:rPr lang="en-US" i="1" dirty="0"/>
              <a:t>Dog Fixed</a:t>
            </a:r>
            <a:r>
              <a:rPr lang="en-US" dirty="0"/>
              <a:t>, </a:t>
            </a:r>
            <a:r>
              <a:rPr lang="en-US" i="1" dirty="0"/>
              <a:t>DNA Tested, </a:t>
            </a:r>
            <a:r>
              <a:rPr lang="en-US" dirty="0"/>
              <a:t>and </a:t>
            </a:r>
            <a:r>
              <a:rPr lang="en-US" i="1" dirty="0"/>
              <a:t>Total Tests Completed</a:t>
            </a:r>
            <a:r>
              <a:rPr lang="en-US" dirty="0"/>
              <a:t>. Remember to make sure each variable is correctly classified as a measure or dimension, as appropriate.</a:t>
            </a: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89822"/>
            <a:ext cx="10515600" cy="1325563"/>
          </a:xfrm>
        </p:spPr>
        <p:txBody>
          <a:bodyPr>
            <a:normAutofit/>
          </a:bodyPr>
          <a:lstStyle/>
          <a:p>
            <a:pPr algn="ctr"/>
            <a:r>
              <a:rPr lang="en-IN" sz="4000" b="1" dirty="0">
                <a:solidFill>
                  <a:srgbClr val="0070C0"/>
                </a:solidFill>
                <a:latin typeface="+mn-lt"/>
              </a:rPr>
              <a:t>Exercise 3</a:t>
            </a:r>
          </a:p>
        </p:txBody>
      </p:sp>
    </p:spTree>
    <p:extLst>
      <p:ext uri="{BB962C8B-B14F-4D97-AF65-F5344CB8AC3E}">
        <p14:creationId xmlns:p14="http://schemas.microsoft.com/office/powerpoint/2010/main" val="133136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9A98-080C-4FFA-B425-1A80B85F0A47}"/>
              </a:ext>
            </a:extLst>
          </p:cNvPr>
          <p:cNvSpPr>
            <a:spLocks noGrp="1"/>
          </p:cNvSpPr>
          <p:nvPr>
            <p:ph type="title"/>
          </p:nvPr>
        </p:nvSpPr>
        <p:spPr>
          <a:xfrm>
            <a:off x="147481" y="262455"/>
            <a:ext cx="11818373" cy="411623"/>
          </a:xfrm>
        </p:spPr>
        <p:txBody>
          <a:bodyPr>
            <a:noAutofit/>
          </a:bodyPr>
          <a:lstStyle/>
          <a:p>
            <a:pPr algn="ctr"/>
            <a:r>
              <a:rPr lang="en-IN" sz="2200" dirty="0">
                <a:latin typeface="+mn-lt"/>
              </a:rPr>
              <a:t>1. How many owners who have done DNA test of their dogs have completed how many average/median </a:t>
            </a:r>
            <a:r>
              <a:rPr lang="en-IN" sz="2100" dirty="0" err="1">
                <a:latin typeface="+mn-lt"/>
              </a:rPr>
              <a:t>dognition</a:t>
            </a:r>
            <a:r>
              <a:rPr lang="en-IN" sz="2200" dirty="0">
                <a:latin typeface="+mn-lt"/>
              </a:rPr>
              <a:t> tests?</a:t>
            </a:r>
          </a:p>
        </p:txBody>
      </p:sp>
      <p:pic>
        <p:nvPicPr>
          <p:cNvPr id="3" name="Picture 2">
            <a:extLst>
              <a:ext uri="{FF2B5EF4-FFF2-40B4-BE49-F238E27FC236}">
                <a16:creationId xmlns:a16="http://schemas.microsoft.com/office/drawing/2014/main" id="{94F213A2-63C9-4B3E-8F0D-12BF21EB3393}"/>
              </a:ext>
            </a:extLst>
          </p:cNvPr>
          <p:cNvPicPr>
            <a:picLocks noChangeAspect="1"/>
          </p:cNvPicPr>
          <p:nvPr/>
        </p:nvPicPr>
        <p:blipFill>
          <a:blip r:embed="rId2"/>
          <a:stretch>
            <a:fillRect/>
          </a:stretch>
        </p:blipFill>
        <p:spPr>
          <a:xfrm>
            <a:off x="7020234" y="903235"/>
            <a:ext cx="3898164" cy="5773570"/>
          </a:xfrm>
          <a:prstGeom prst="rect">
            <a:avLst/>
          </a:prstGeom>
        </p:spPr>
      </p:pic>
      <p:pic>
        <p:nvPicPr>
          <p:cNvPr id="4" name="Picture 3">
            <a:extLst>
              <a:ext uri="{FF2B5EF4-FFF2-40B4-BE49-F238E27FC236}">
                <a16:creationId xmlns:a16="http://schemas.microsoft.com/office/drawing/2014/main" id="{D168A683-37A3-42B2-A0F0-73B1A38CBF51}"/>
              </a:ext>
            </a:extLst>
          </p:cNvPr>
          <p:cNvPicPr>
            <a:picLocks noChangeAspect="1"/>
          </p:cNvPicPr>
          <p:nvPr/>
        </p:nvPicPr>
        <p:blipFill>
          <a:blip r:embed="rId3"/>
          <a:stretch>
            <a:fillRect/>
          </a:stretch>
        </p:blipFill>
        <p:spPr>
          <a:xfrm>
            <a:off x="1238417" y="883570"/>
            <a:ext cx="3933351" cy="5818081"/>
          </a:xfrm>
          <a:prstGeom prst="rect">
            <a:avLst/>
          </a:prstGeom>
        </p:spPr>
      </p:pic>
    </p:spTree>
    <p:extLst>
      <p:ext uri="{BB962C8B-B14F-4D97-AF65-F5344CB8AC3E}">
        <p14:creationId xmlns:p14="http://schemas.microsoft.com/office/powerpoint/2010/main" val="362743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9A98-080C-4FFA-B425-1A80B85F0A47}"/>
              </a:ext>
            </a:extLst>
          </p:cNvPr>
          <p:cNvSpPr>
            <a:spLocks noGrp="1"/>
          </p:cNvSpPr>
          <p:nvPr>
            <p:ph type="title"/>
          </p:nvPr>
        </p:nvSpPr>
        <p:spPr>
          <a:xfrm>
            <a:off x="540773" y="178317"/>
            <a:ext cx="10990006" cy="411623"/>
          </a:xfrm>
        </p:spPr>
        <p:txBody>
          <a:bodyPr>
            <a:normAutofit/>
          </a:bodyPr>
          <a:lstStyle/>
          <a:p>
            <a:pPr algn="ctr"/>
            <a:r>
              <a:rPr lang="en-IN" sz="2100" dirty="0">
                <a:latin typeface="+mn-lt"/>
              </a:rPr>
              <a:t>2. How many owners of fixed dog have completed how many average/median </a:t>
            </a:r>
            <a:r>
              <a:rPr lang="en-IN" sz="2100" dirty="0" err="1">
                <a:latin typeface="+mn-lt"/>
              </a:rPr>
              <a:t>dognition</a:t>
            </a:r>
            <a:r>
              <a:rPr lang="en-IN" sz="2100" dirty="0">
                <a:latin typeface="+mn-lt"/>
              </a:rPr>
              <a:t> tests?</a:t>
            </a:r>
          </a:p>
        </p:txBody>
      </p:sp>
      <p:pic>
        <p:nvPicPr>
          <p:cNvPr id="5" name="Picture 4">
            <a:extLst>
              <a:ext uri="{FF2B5EF4-FFF2-40B4-BE49-F238E27FC236}">
                <a16:creationId xmlns:a16="http://schemas.microsoft.com/office/drawing/2014/main" id="{0112A58F-17C1-4F15-8EF5-EB2256199E3C}"/>
              </a:ext>
            </a:extLst>
          </p:cNvPr>
          <p:cNvPicPr>
            <a:picLocks noChangeAspect="1"/>
          </p:cNvPicPr>
          <p:nvPr/>
        </p:nvPicPr>
        <p:blipFill>
          <a:blip r:embed="rId2"/>
          <a:stretch>
            <a:fillRect/>
          </a:stretch>
        </p:blipFill>
        <p:spPr>
          <a:xfrm>
            <a:off x="1273601" y="717755"/>
            <a:ext cx="4035818" cy="5946059"/>
          </a:xfrm>
          <a:prstGeom prst="rect">
            <a:avLst/>
          </a:prstGeom>
        </p:spPr>
      </p:pic>
      <p:pic>
        <p:nvPicPr>
          <p:cNvPr id="6" name="Picture 5">
            <a:extLst>
              <a:ext uri="{FF2B5EF4-FFF2-40B4-BE49-F238E27FC236}">
                <a16:creationId xmlns:a16="http://schemas.microsoft.com/office/drawing/2014/main" id="{09296C8B-D570-436D-A248-79090DD485F0}"/>
              </a:ext>
            </a:extLst>
          </p:cNvPr>
          <p:cNvPicPr>
            <a:picLocks noChangeAspect="1"/>
          </p:cNvPicPr>
          <p:nvPr/>
        </p:nvPicPr>
        <p:blipFill>
          <a:blip r:embed="rId3"/>
          <a:stretch>
            <a:fillRect/>
          </a:stretch>
        </p:blipFill>
        <p:spPr>
          <a:xfrm>
            <a:off x="6663957" y="717755"/>
            <a:ext cx="4035818" cy="5983417"/>
          </a:xfrm>
          <a:prstGeom prst="rect">
            <a:avLst/>
          </a:prstGeom>
        </p:spPr>
      </p:pic>
    </p:spTree>
    <p:extLst>
      <p:ext uri="{BB962C8B-B14F-4D97-AF65-F5344CB8AC3E}">
        <p14:creationId xmlns:p14="http://schemas.microsoft.com/office/powerpoint/2010/main" val="238493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9A98-080C-4FFA-B425-1A80B85F0A47}"/>
              </a:ext>
            </a:extLst>
          </p:cNvPr>
          <p:cNvSpPr>
            <a:spLocks noGrp="1"/>
          </p:cNvSpPr>
          <p:nvPr>
            <p:ph type="title"/>
          </p:nvPr>
        </p:nvSpPr>
        <p:spPr>
          <a:xfrm>
            <a:off x="433850" y="296300"/>
            <a:ext cx="11324299" cy="411623"/>
          </a:xfrm>
        </p:spPr>
        <p:txBody>
          <a:bodyPr>
            <a:noAutofit/>
          </a:bodyPr>
          <a:lstStyle/>
          <a:p>
            <a:r>
              <a:rPr lang="en-IN" sz="2100" dirty="0">
                <a:latin typeface="+mn-lt"/>
              </a:rPr>
              <a:t>3. How many owners who have DNA-tested their dogs (yes or no) of specific breeds have completed how many </a:t>
            </a:r>
            <a:r>
              <a:rPr lang="en-IN" sz="2100" dirty="0" err="1">
                <a:latin typeface="+mn-lt"/>
              </a:rPr>
              <a:t>dognition</a:t>
            </a:r>
            <a:r>
              <a:rPr lang="en-IN" sz="2100" dirty="0">
                <a:latin typeface="+mn-lt"/>
              </a:rPr>
              <a:t> tests?</a:t>
            </a:r>
          </a:p>
        </p:txBody>
      </p:sp>
      <p:pic>
        <p:nvPicPr>
          <p:cNvPr id="3" name="Picture 2">
            <a:extLst>
              <a:ext uri="{FF2B5EF4-FFF2-40B4-BE49-F238E27FC236}">
                <a16:creationId xmlns:a16="http://schemas.microsoft.com/office/drawing/2014/main" id="{4F6FA59D-E116-4E43-90B9-01A31C96CF95}"/>
              </a:ext>
            </a:extLst>
          </p:cNvPr>
          <p:cNvPicPr>
            <a:picLocks noChangeAspect="1"/>
          </p:cNvPicPr>
          <p:nvPr/>
        </p:nvPicPr>
        <p:blipFill>
          <a:blip r:embed="rId2"/>
          <a:stretch>
            <a:fillRect/>
          </a:stretch>
        </p:blipFill>
        <p:spPr>
          <a:xfrm>
            <a:off x="5181597" y="589940"/>
            <a:ext cx="6328245" cy="6052797"/>
          </a:xfrm>
          <a:prstGeom prst="rect">
            <a:avLst/>
          </a:prstGeom>
        </p:spPr>
      </p:pic>
    </p:spTree>
    <p:extLst>
      <p:ext uri="{BB962C8B-B14F-4D97-AF65-F5344CB8AC3E}">
        <p14:creationId xmlns:p14="http://schemas.microsoft.com/office/powerpoint/2010/main" val="248396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9A98-080C-4FFA-B425-1A80B85F0A47}"/>
              </a:ext>
            </a:extLst>
          </p:cNvPr>
          <p:cNvSpPr>
            <a:spLocks noGrp="1"/>
          </p:cNvSpPr>
          <p:nvPr>
            <p:ph type="title"/>
          </p:nvPr>
        </p:nvSpPr>
        <p:spPr>
          <a:xfrm>
            <a:off x="540773" y="296301"/>
            <a:ext cx="10990006" cy="411623"/>
          </a:xfrm>
        </p:spPr>
        <p:txBody>
          <a:bodyPr>
            <a:noAutofit/>
          </a:bodyPr>
          <a:lstStyle/>
          <a:p>
            <a:r>
              <a:rPr lang="en-IN" sz="2100" dirty="0">
                <a:latin typeface="+mn-lt"/>
              </a:rPr>
              <a:t>4. How many DNA-tested dogs of belonging to respective breed-groups have completed how many median </a:t>
            </a:r>
            <a:r>
              <a:rPr lang="en-IN" sz="2100" dirty="0" err="1">
                <a:latin typeface="+mn-lt"/>
              </a:rPr>
              <a:t>dognition</a:t>
            </a:r>
            <a:r>
              <a:rPr lang="en-IN" sz="2100" dirty="0">
                <a:latin typeface="+mn-lt"/>
              </a:rPr>
              <a:t> tests?</a:t>
            </a:r>
          </a:p>
        </p:txBody>
      </p:sp>
      <p:pic>
        <p:nvPicPr>
          <p:cNvPr id="3" name="Picture 2">
            <a:extLst>
              <a:ext uri="{FF2B5EF4-FFF2-40B4-BE49-F238E27FC236}">
                <a16:creationId xmlns:a16="http://schemas.microsoft.com/office/drawing/2014/main" id="{9D311776-F664-4EB4-8694-1D9C8B9F8528}"/>
              </a:ext>
            </a:extLst>
          </p:cNvPr>
          <p:cNvPicPr>
            <a:picLocks noChangeAspect="1"/>
          </p:cNvPicPr>
          <p:nvPr/>
        </p:nvPicPr>
        <p:blipFill>
          <a:blip r:embed="rId2"/>
          <a:stretch>
            <a:fillRect/>
          </a:stretch>
        </p:blipFill>
        <p:spPr>
          <a:xfrm>
            <a:off x="3446053" y="677092"/>
            <a:ext cx="8096086" cy="6136661"/>
          </a:xfrm>
          <a:prstGeom prst="rect">
            <a:avLst/>
          </a:prstGeom>
        </p:spPr>
      </p:pic>
    </p:spTree>
    <p:extLst>
      <p:ext uri="{BB962C8B-B14F-4D97-AF65-F5344CB8AC3E}">
        <p14:creationId xmlns:p14="http://schemas.microsoft.com/office/powerpoint/2010/main" val="181187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355312"/>
          </a:xfrm>
          <a:prstGeom prst="rect">
            <a:avLst/>
          </a:prstGeom>
        </p:spPr>
        <p:txBody>
          <a:bodyPr wrap="square">
            <a:spAutoFit/>
          </a:bodyPr>
          <a:lstStyle/>
          <a:p>
            <a:r>
              <a:rPr lang="en-US" dirty="0"/>
              <a:t>In this exercise we are going to address the question of whether particular countries and/or states within the US have more </a:t>
            </a:r>
            <a:r>
              <a:rPr lang="en-US" dirty="0" err="1"/>
              <a:t>Dognition</a:t>
            </a:r>
            <a:r>
              <a:rPr lang="en-US" dirty="0"/>
              <a:t> customers than others. We will also address whether customers within specific geographic regions are more likely to complete more </a:t>
            </a:r>
            <a:r>
              <a:rPr lang="en-IN" dirty="0"/>
              <a:t>tests.</a:t>
            </a:r>
          </a:p>
          <a:p>
            <a:endParaRPr lang="en-IN" dirty="0"/>
          </a:p>
          <a:p>
            <a:r>
              <a:rPr lang="en-US" dirty="0"/>
              <a:t>First, let’s find out what countries </a:t>
            </a:r>
            <a:r>
              <a:rPr lang="en-US" dirty="0" err="1"/>
              <a:t>Dognition</a:t>
            </a:r>
            <a:r>
              <a:rPr lang="en-US" dirty="0"/>
              <a:t> users tend to come from. To do this, we will ask how many distinct dogs have been tested in each country. Start by putting </a:t>
            </a:r>
            <a:r>
              <a:rPr lang="en-US" i="1" dirty="0"/>
              <a:t>Dog ID </a:t>
            </a:r>
            <a:r>
              <a:rPr lang="en-US" dirty="0"/>
              <a:t>aggregated by Count (Distinct) on the Rows shelf, and </a:t>
            </a:r>
            <a:r>
              <a:rPr lang="en-US" i="1" dirty="0"/>
              <a:t>Country </a:t>
            </a:r>
            <a:r>
              <a:rPr lang="en-US" dirty="0"/>
              <a:t>on the Columns shelf. Tableau will likely give you a bar graph (unless you started by using another type of </a:t>
            </a:r>
            <a:r>
              <a:rPr lang="en-IN" dirty="0"/>
              <a:t>graph). </a:t>
            </a:r>
            <a:r>
              <a:rPr lang="en-US" dirty="0"/>
              <a:t>There are a lot of countries and it’s hard to get a good idea of the results when there is so much to scroll through, so let’s use a Tableau’s map instead. Click on the filled map icon in the </a:t>
            </a:r>
            <a:r>
              <a:rPr lang="en-US" i="1" dirty="0"/>
              <a:t>Show Me </a:t>
            </a:r>
            <a:r>
              <a:rPr lang="en-US" dirty="0"/>
              <a:t>card. Now each country should be colored by how many dogs have been tested there. This graph will illustrate clearly that most customers are located in the United States. To dig into this further, use the Filter shelf to limit what you are visualizing to only US records. Are there any states that clearly have more customers than others?</a:t>
            </a:r>
          </a:p>
          <a:p>
            <a:endParaRPr lang="en-US" dirty="0"/>
          </a:p>
          <a:p>
            <a:r>
              <a:rPr lang="en-US" dirty="0"/>
              <a:t>Next let’s examine whether there are any states that have customers that are more or less likely to complete their tests. Repeat the graphs above using </a:t>
            </a:r>
            <a:r>
              <a:rPr lang="en-US" i="1" dirty="0"/>
              <a:t>Total Tests Completed </a:t>
            </a:r>
            <a:r>
              <a:rPr lang="en-US" dirty="0"/>
              <a:t>as your dependent variable. What patterns do you see? As you interpret those patterns, make sure to also check how many records are being aggregated in each state. One thing that becomes immediately apparent as you make these graphs is that the median and average numbers of tests completed seem to be higher than what we’ve seen in a lot of previous graphs. Is it possible that US customers tend to finish more tests than non-US </a:t>
            </a:r>
            <a:r>
              <a:rPr lang="en-IN" dirty="0"/>
              <a:t>customers?</a:t>
            </a:r>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89822"/>
            <a:ext cx="10515600" cy="1325563"/>
          </a:xfrm>
        </p:spPr>
        <p:txBody>
          <a:bodyPr>
            <a:normAutofit/>
          </a:bodyPr>
          <a:lstStyle/>
          <a:p>
            <a:pPr algn="ctr"/>
            <a:r>
              <a:rPr lang="en-IN" sz="4000" b="1" dirty="0">
                <a:solidFill>
                  <a:srgbClr val="0070C0"/>
                </a:solidFill>
                <a:latin typeface="+mn-lt"/>
              </a:rPr>
              <a:t>Exercise 4</a:t>
            </a:r>
          </a:p>
        </p:txBody>
      </p:sp>
    </p:spTree>
    <p:extLst>
      <p:ext uri="{BB962C8B-B14F-4D97-AF65-F5344CB8AC3E}">
        <p14:creationId xmlns:p14="http://schemas.microsoft.com/office/powerpoint/2010/main" val="357030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2031325"/>
          </a:xfrm>
          <a:prstGeom prst="rect">
            <a:avLst/>
          </a:prstGeom>
        </p:spPr>
        <p:txBody>
          <a:bodyPr wrap="square">
            <a:spAutoFit/>
          </a:bodyPr>
          <a:lstStyle/>
          <a:p>
            <a:r>
              <a:rPr lang="en-US" dirty="0"/>
              <a:t>Use </a:t>
            </a:r>
            <a:r>
              <a:rPr lang="en-US" i="1" dirty="0"/>
              <a:t>Country </a:t>
            </a:r>
            <a:r>
              <a:rPr lang="en-US" dirty="0"/>
              <a:t>to make 2 groups: the first group should consist of the US, and the second group should consist of all other countries. Now try some visualizations with </a:t>
            </a:r>
            <a:r>
              <a:rPr lang="en-US" i="1" dirty="0"/>
              <a:t>Total Tests Completed </a:t>
            </a:r>
            <a:r>
              <a:rPr lang="en-US" dirty="0"/>
              <a:t>and your new </a:t>
            </a:r>
            <a:r>
              <a:rPr lang="en-US" i="1" dirty="0"/>
              <a:t>Country (grouped) </a:t>
            </a:r>
            <a:r>
              <a:rPr lang="en-US" dirty="0"/>
              <a:t>variable. How would you make a visualization that would let you test if there are any countries who tend to complete more tests than US customers AND who have enough records in them that you would feel </a:t>
            </a:r>
            <a:r>
              <a:rPr lang="en-IN" dirty="0"/>
              <a:t>comfortable interpreting their results? </a:t>
            </a:r>
          </a:p>
          <a:p>
            <a:endParaRPr lang="en-IN" dirty="0"/>
          </a:p>
          <a:p>
            <a:r>
              <a:rPr lang="en-US" dirty="0"/>
              <a:t>As a point of discussion, how can you use the information from these geographic analyses to make a recommendation about a geographical market </a:t>
            </a:r>
            <a:r>
              <a:rPr lang="en-US" dirty="0" err="1"/>
              <a:t>Dognition</a:t>
            </a:r>
            <a:r>
              <a:rPr lang="en-US" dirty="0"/>
              <a:t> should either nurture or </a:t>
            </a:r>
            <a:r>
              <a:rPr lang="en-IN" dirty="0"/>
              <a:t>move more into?</a:t>
            </a:r>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89822"/>
            <a:ext cx="10515600" cy="1325563"/>
          </a:xfrm>
        </p:spPr>
        <p:txBody>
          <a:bodyPr>
            <a:normAutofit/>
          </a:bodyPr>
          <a:lstStyle/>
          <a:p>
            <a:pPr algn="ctr"/>
            <a:r>
              <a:rPr lang="en-IN" sz="4000" b="1" dirty="0">
                <a:solidFill>
                  <a:srgbClr val="0070C0"/>
                </a:solidFill>
                <a:latin typeface="+mn-lt"/>
              </a:rPr>
              <a:t>Exercise 4</a:t>
            </a:r>
          </a:p>
        </p:txBody>
      </p:sp>
    </p:spTree>
    <p:extLst>
      <p:ext uri="{BB962C8B-B14F-4D97-AF65-F5344CB8AC3E}">
        <p14:creationId xmlns:p14="http://schemas.microsoft.com/office/powerpoint/2010/main" val="132872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078313"/>
          </a:xfrm>
          <a:prstGeom prst="rect">
            <a:avLst/>
          </a:prstGeom>
        </p:spPr>
        <p:txBody>
          <a:bodyPr wrap="square">
            <a:spAutoFit/>
          </a:bodyPr>
          <a:lstStyle/>
          <a:p>
            <a:pPr>
              <a:tabLst>
                <a:tab pos="11209338" algn="l"/>
                <a:tab pos="11296650" algn="l"/>
              </a:tabLst>
            </a:pPr>
            <a:r>
              <a:rPr lang="en-US" dirty="0"/>
              <a:t>Before starting to address analysis questions, it’s a good idea to get a feel for what our data look like. To get started, I suggest you use the Row and Column shelves and the Marks Card in the Tableau workspace to determine:</a:t>
            </a:r>
          </a:p>
          <a:p>
            <a:pPr>
              <a:tabLst>
                <a:tab pos="11209338" algn="l"/>
                <a:tab pos="11296650" algn="l"/>
              </a:tabLst>
            </a:pPr>
            <a:r>
              <a:rPr lang="en-US" dirty="0"/>
              <a:t>1) How many unique dogs are in the data set (indicated by the number of unique entries in Dog ID)?</a:t>
            </a:r>
          </a:p>
          <a:p>
            <a:pPr>
              <a:tabLst>
                <a:tab pos="11209338" algn="l"/>
                <a:tab pos="11296650" algn="l"/>
              </a:tabLst>
            </a:pPr>
            <a:r>
              <a:rPr lang="en-US" dirty="0"/>
              <a:t>2) How many unique (human) users are in the data set (indicated by the number of unique entries in User ID)?</a:t>
            </a:r>
          </a:p>
          <a:p>
            <a:pPr>
              <a:tabLst>
                <a:tab pos="11209338" algn="l"/>
                <a:tab pos="11296650" algn="l"/>
              </a:tabLst>
            </a:pPr>
            <a:r>
              <a:rPr lang="en-US" dirty="0"/>
              <a:t>As a discussion point, what does it mean if the number of unique User IDs is different from the number of unique Dog IDs?</a:t>
            </a:r>
          </a:p>
          <a:p>
            <a:pPr>
              <a:tabLst>
                <a:tab pos="11209338" algn="l"/>
                <a:tab pos="11296650" algn="l"/>
              </a:tabLst>
            </a:pPr>
            <a:r>
              <a:rPr lang="en-US" dirty="0"/>
              <a:t>Another thing it is helpful to do before addressing our primary analysis questions is to examine whether there are any questionable values in your key fields that may be mistakes or outliers. I suggest that you closely examine all of your variables, but I will highlight a few in particular here.</a:t>
            </a:r>
          </a:p>
          <a:p>
            <a:pPr>
              <a:tabLst>
                <a:tab pos="11209338" algn="l"/>
                <a:tab pos="11296650" algn="l"/>
              </a:tabLst>
            </a:pPr>
            <a:endParaRPr lang="en-US" dirty="0"/>
          </a:p>
          <a:p>
            <a:pPr>
              <a:tabLst>
                <a:tab pos="11209338" algn="l"/>
                <a:tab pos="11296650" algn="l"/>
              </a:tabLst>
            </a:pPr>
            <a:r>
              <a:rPr lang="en-US" dirty="0"/>
              <a:t>First, place Country in the Rows shelf as a dimension to see what countries are represented in our data set. If you turn that Country pill into a measure, you can aggregate it by Count (Distinct) to see how many countries there are in total.</a:t>
            </a:r>
          </a:p>
          <a:p>
            <a:pPr>
              <a:tabLst>
                <a:tab pos="11209338" algn="l"/>
                <a:tab pos="11296650" algn="l"/>
              </a:tabLst>
            </a:pPr>
            <a:endParaRPr lang="en-US" dirty="0"/>
          </a:p>
          <a:p>
            <a:r>
              <a:rPr lang="en-US" dirty="0"/>
              <a:t>Next, do the same for </a:t>
            </a:r>
            <a:r>
              <a:rPr lang="en-US" i="1" dirty="0"/>
              <a:t>State</a:t>
            </a:r>
            <a:r>
              <a:rPr lang="en-US" dirty="0"/>
              <a:t>. When you do, you will find that many entries in </a:t>
            </a:r>
            <a:r>
              <a:rPr lang="en-US" i="1" dirty="0"/>
              <a:t>State </a:t>
            </a:r>
            <a:r>
              <a:rPr lang="en-US" dirty="0"/>
              <a:t>have curious values! This is an example of how real-world data sets can be messy. To get an idea of what some of the strange values might mean, place </a:t>
            </a:r>
            <a:r>
              <a:rPr lang="en-US" i="1" dirty="0"/>
              <a:t>State </a:t>
            </a:r>
            <a:r>
              <a:rPr lang="en-US" dirty="0"/>
              <a:t>on the Rows shelf and </a:t>
            </a:r>
            <a:r>
              <a:rPr lang="en-US" i="1" dirty="0"/>
              <a:t>State </a:t>
            </a:r>
            <a:r>
              <a:rPr lang="en-US" dirty="0"/>
              <a:t>aggregated by Count on </a:t>
            </a:r>
            <a:r>
              <a:rPr lang="en-US" b="1" dirty="0"/>
              <a:t>Text </a:t>
            </a:r>
            <a:r>
              <a:rPr lang="en-US" dirty="0"/>
              <a:t>of the Marks card. You should get a table with all the possible values of State in the first column and the number of rows of data that have these values in the second column. Right-click (or CTRL-click) on a row in the table and select “View Data” to see what the raw data underlying each row in your table look like. Any ideas of what the numerical entries in the </a:t>
            </a:r>
            <a:r>
              <a:rPr lang="en-US" i="1" dirty="0"/>
              <a:t>State </a:t>
            </a:r>
            <a:r>
              <a:rPr lang="en-US" dirty="0"/>
              <a:t>field were likely supposed to represent (at </a:t>
            </a:r>
            <a:r>
              <a:rPr lang="en-IN" dirty="0"/>
              <a:t>one point)?</a:t>
            </a:r>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1</a:t>
            </a:r>
          </a:p>
        </p:txBody>
      </p:sp>
    </p:spTree>
    <p:extLst>
      <p:ext uri="{BB962C8B-B14F-4D97-AF65-F5344CB8AC3E}">
        <p14:creationId xmlns:p14="http://schemas.microsoft.com/office/powerpoint/2010/main" val="151550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E1821C-BE76-4EF7-B791-AAE8C3DBF752}"/>
              </a:ext>
            </a:extLst>
          </p:cNvPr>
          <p:cNvPicPr>
            <a:picLocks noChangeAspect="1"/>
          </p:cNvPicPr>
          <p:nvPr/>
        </p:nvPicPr>
        <p:blipFill rotWithShape="1">
          <a:blip r:embed="rId2"/>
          <a:srcRect l="13629" t="9319" b="11398"/>
          <a:stretch/>
        </p:blipFill>
        <p:spPr>
          <a:xfrm>
            <a:off x="471951" y="789037"/>
            <a:ext cx="11287278" cy="5828071"/>
          </a:xfrm>
          <a:prstGeom prst="rect">
            <a:avLst/>
          </a:prstGeom>
        </p:spPr>
      </p:pic>
      <p:sp>
        <p:nvSpPr>
          <p:cNvPr id="4" name="Oval 3">
            <a:extLst>
              <a:ext uri="{FF2B5EF4-FFF2-40B4-BE49-F238E27FC236}">
                <a16:creationId xmlns:a16="http://schemas.microsoft.com/office/drawing/2014/main" id="{D1C5566A-9496-47F2-AE45-4A056E0E8F23}"/>
              </a:ext>
            </a:extLst>
          </p:cNvPr>
          <p:cNvSpPr/>
          <p:nvPr/>
        </p:nvSpPr>
        <p:spPr>
          <a:xfrm>
            <a:off x="10176387" y="1838631"/>
            <a:ext cx="825911" cy="481781"/>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9096F92A-1850-44F1-8111-9760C64C8543}"/>
              </a:ext>
            </a:extLst>
          </p:cNvPr>
          <p:cNvSpPr txBox="1">
            <a:spLocks/>
          </p:cNvSpPr>
          <p:nvPr/>
        </p:nvSpPr>
        <p:spPr>
          <a:xfrm>
            <a:off x="216925" y="270388"/>
            <a:ext cx="1175814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1. H</a:t>
            </a:r>
            <a:r>
              <a:rPr lang="en-US" sz="2100" dirty="0">
                <a:latin typeface="+mn-lt"/>
              </a:rPr>
              <a:t>ow many distinct dogs have been tested in each country? (Red circles represent dog users in countries)</a:t>
            </a:r>
            <a:endParaRPr lang="en-IN" sz="2100" dirty="0">
              <a:latin typeface="+mn-lt"/>
            </a:endParaRPr>
          </a:p>
        </p:txBody>
      </p:sp>
    </p:spTree>
    <p:extLst>
      <p:ext uri="{BB962C8B-B14F-4D97-AF65-F5344CB8AC3E}">
        <p14:creationId xmlns:p14="http://schemas.microsoft.com/office/powerpoint/2010/main" val="1871858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291CAA-DBEA-4DA8-856D-99FEC8A137C9}"/>
              </a:ext>
            </a:extLst>
          </p:cNvPr>
          <p:cNvPicPr>
            <a:picLocks noChangeAspect="1"/>
          </p:cNvPicPr>
          <p:nvPr/>
        </p:nvPicPr>
        <p:blipFill rotWithShape="1">
          <a:blip r:embed="rId2"/>
          <a:srcRect l="13768" t="9445" r="43223" b="10868"/>
          <a:stretch/>
        </p:blipFill>
        <p:spPr>
          <a:xfrm>
            <a:off x="3313799" y="1120877"/>
            <a:ext cx="5220600" cy="5440823"/>
          </a:xfrm>
          <a:prstGeom prst="rect">
            <a:avLst/>
          </a:prstGeom>
        </p:spPr>
      </p:pic>
      <p:sp>
        <p:nvSpPr>
          <p:cNvPr id="5" name="Title 1">
            <a:extLst>
              <a:ext uri="{FF2B5EF4-FFF2-40B4-BE49-F238E27FC236}">
                <a16:creationId xmlns:a16="http://schemas.microsoft.com/office/drawing/2014/main" id="{D8B17574-BDA8-4634-A1D8-15946EDB2972}"/>
              </a:ext>
            </a:extLst>
          </p:cNvPr>
          <p:cNvSpPr txBox="1">
            <a:spLocks/>
          </p:cNvSpPr>
          <p:nvPr/>
        </p:nvSpPr>
        <p:spPr>
          <a:xfrm>
            <a:off x="433850" y="296300"/>
            <a:ext cx="1132429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2. H</a:t>
            </a:r>
            <a:r>
              <a:rPr lang="en-US" sz="2100" dirty="0">
                <a:latin typeface="+mn-lt"/>
              </a:rPr>
              <a:t>ow many distinct dogs have been tested in each country? (9 countries - AU, CA, DK, FR, NZ, US, </a:t>
            </a:r>
            <a:r>
              <a:rPr lang="en-US" sz="2100" dirty="0" err="1">
                <a:latin typeface="+mn-lt"/>
              </a:rPr>
              <a:t>etc</a:t>
            </a:r>
            <a:r>
              <a:rPr lang="en-US" sz="2100" dirty="0">
                <a:latin typeface="+mn-lt"/>
              </a:rPr>
              <a:t>; were selected for better understanding of distribution of dog users across the countries)</a:t>
            </a:r>
            <a:endParaRPr lang="en-IN" sz="2100" dirty="0">
              <a:latin typeface="+mn-lt"/>
            </a:endParaRPr>
          </a:p>
        </p:txBody>
      </p:sp>
    </p:spTree>
    <p:extLst>
      <p:ext uri="{BB962C8B-B14F-4D97-AF65-F5344CB8AC3E}">
        <p14:creationId xmlns:p14="http://schemas.microsoft.com/office/powerpoint/2010/main" val="2919374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916C3-B5F4-4AA3-AC76-CF56FA8236DC}"/>
              </a:ext>
            </a:extLst>
          </p:cNvPr>
          <p:cNvPicPr>
            <a:picLocks noChangeAspect="1"/>
          </p:cNvPicPr>
          <p:nvPr/>
        </p:nvPicPr>
        <p:blipFill rotWithShape="1">
          <a:blip r:embed="rId2"/>
          <a:srcRect l="13790" t="9749" r="42339" b="11397"/>
          <a:stretch/>
        </p:blipFill>
        <p:spPr>
          <a:xfrm>
            <a:off x="3161070" y="980733"/>
            <a:ext cx="5589639" cy="5651288"/>
          </a:xfrm>
          <a:prstGeom prst="rect">
            <a:avLst/>
          </a:prstGeom>
        </p:spPr>
      </p:pic>
      <p:sp>
        <p:nvSpPr>
          <p:cNvPr id="3" name="Title 1">
            <a:extLst>
              <a:ext uri="{FF2B5EF4-FFF2-40B4-BE49-F238E27FC236}">
                <a16:creationId xmlns:a16="http://schemas.microsoft.com/office/drawing/2014/main" id="{EDFB3968-5C73-477D-8F4C-EEA2981AAF64}"/>
              </a:ext>
            </a:extLst>
          </p:cNvPr>
          <p:cNvSpPr txBox="1">
            <a:spLocks/>
          </p:cNvSpPr>
          <p:nvPr/>
        </p:nvSpPr>
        <p:spPr>
          <a:xfrm>
            <a:off x="-225834" y="240891"/>
            <a:ext cx="12348700"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3. What are the median tests completed by users in</a:t>
            </a:r>
            <a:r>
              <a:rPr lang="en-US" sz="2100" dirty="0">
                <a:latin typeface="+mn-lt"/>
              </a:rPr>
              <a:t> each country? </a:t>
            </a:r>
          </a:p>
          <a:p>
            <a:pPr algn="ctr"/>
            <a:r>
              <a:rPr lang="en-US" sz="2100" dirty="0">
                <a:latin typeface="+mn-lt"/>
              </a:rPr>
              <a:t>(9 countries selected for clear visualization and hence better result analyzing)</a:t>
            </a:r>
            <a:endParaRPr lang="en-IN" sz="2100" dirty="0">
              <a:latin typeface="+mn-lt"/>
            </a:endParaRPr>
          </a:p>
        </p:txBody>
      </p:sp>
    </p:spTree>
    <p:extLst>
      <p:ext uri="{BB962C8B-B14F-4D97-AF65-F5344CB8AC3E}">
        <p14:creationId xmlns:p14="http://schemas.microsoft.com/office/powerpoint/2010/main" val="1755132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8935B0-AAD3-47AB-820D-55E60DAA1933}"/>
              </a:ext>
            </a:extLst>
          </p:cNvPr>
          <p:cNvPicPr>
            <a:picLocks noChangeAspect="1"/>
          </p:cNvPicPr>
          <p:nvPr/>
        </p:nvPicPr>
        <p:blipFill rotWithShape="1">
          <a:blip r:embed="rId2"/>
          <a:srcRect l="13870" t="9320" r="12985" b="11541"/>
          <a:stretch/>
        </p:blipFill>
        <p:spPr>
          <a:xfrm>
            <a:off x="1386347" y="855406"/>
            <a:ext cx="9291484" cy="5654795"/>
          </a:xfrm>
          <a:prstGeom prst="rect">
            <a:avLst/>
          </a:prstGeom>
        </p:spPr>
      </p:pic>
      <p:sp>
        <p:nvSpPr>
          <p:cNvPr id="6" name="Title 1">
            <a:extLst>
              <a:ext uri="{FF2B5EF4-FFF2-40B4-BE49-F238E27FC236}">
                <a16:creationId xmlns:a16="http://schemas.microsoft.com/office/drawing/2014/main" id="{7C91F598-A33D-439C-8016-F4612A5442AD}"/>
              </a:ext>
            </a:extLst>
          </p:cNvPr>
          <p:cNvSpPr txBox="1">
            <a:spLocks/>
          </p:cNvSpPr>
          <p:nvPr/>
        </p:nvSpPr>
        <p:spPr>
          <a:xfrm>
            <a:off x="167765" y="270388"/>
            <a:ext cx="1175814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4. H</a:t>
            </a:r>
            <a:r>
              <a:rPr lang="en-US" sz="2100" dirty="0">
                <a:latin typeface="+mn-lt"/>
              </a:rPr>
              <a:t>ow many distinct dogs have been tested in different states of US?</a:t>
            </a:r>
            <a:endParaRPr lang="en-IN" sz="2100" dirty="0">
              <a:latin typeface="+mn-lt"/>
            </a:endParaRPr>
          </a:p>
        </p:txBody>
      </p:sp>
    </p:spTree>
    <p:extLst>
      <p:ext uri="{BB962C8B-B14F-4D97-AF65-F5344CB8AC3E}">
        <p14:creationId xmlns:p14="http://schemas.microsoft.com/office/powerpoint/2010/main" val="2229504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BE808A-BA86-4441-9B7B-781B75B53F4C}"/>
              </a:ext>
            </a:extLst>
          </p:cNvPr>
          <p:cNvPicPr>
            <a:picLocks noChangeAspect="1"/>
          </p:cNvPicPr>
          <p:nvPr/>
        </p:nvPicPr>
        <p:blipFill rotWithShape="1">
          <a:blip r:embed="rId2"/>
          <a:srcRect l="14113" t="9463" r="48710" b="11255"/>
          <a:stretch/>
        </p:blipFill>
        <p:spPr>
          <a:xfrm>
            <a:off x="3618271" y="1091380"/>
            <a:ext cx="4640826" cy="5566978"/>
          </a:xfrm>
          <a:prstGeom prst="rect">
            <a:avLst/>
          </a:prstGeom>
        </p:spPr>
      </p:pic>
      <p:sp>
        <p:nvSpPr>
          <p:cNvPr id="5" name="Title 1">
            <a:extLst>
              <a:ext uri="{FF2B5EF4-FFF2-40B4-BE49-F238E27FC236}">
                <a16:creationId xmlns:a16="http://schemas.microsoft.com/office/drawing/2014/main" id="{432C187F-569D-4802-9682-2AE33F0D2F24}"/>
              </a:ext>
            </a:extLst>
          </p:cNvPr>
          <p:cNvSpPr txBox="1">
            <a:spLocks/>
          </p:cNvSpPr>
          <p:nvPr/>
        </p:nvSpPr>
        <p:spPr>
          <a:xfrm>
            <a:off x="167765" y="270388"/>
            <a:ext cx="11758149"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100" dirty="0">
                <a:latin typeface="+mn-lt"/>
              </a:rPr>
              <a:t>5. </a:t>
            </a:r>
            <a:r>
              <a:rPr lang="en-IN" sz="2100" dirty="0" err="1">
                <a:latin typeface="+mn-lt"/>
              </a:rPr>
              <a:t>Analyzing</a:t>
            </a:r>
            <a:r>
              <a:rPr lang="en-IN" sz="2100" dirty="0">
                <a:latin typeface="+mn-lt"/>
              </a:rPr>
              <a:t> </a:t>
            </a:r>
            <a:r>
              <a:rPr lang="en-US" sz="2100" dirty="0">
                <a:latin typeface="+mn-lt"/>
              </a:rPr>
              <a:t>distinct no. of dogs users and median tests completed by users in different states of US?</a:t>
            </a:r>
          </a:p>
          <a:p>
            <a:pPr algn="ctr"/>
            <a:r>
              <a:rPr lang="en-US" sz="2100" dirty="0">
                <a:latin typeface="+mn-lt"/>
              </a:rPr>
              <a:t>(Change the shape from BAR to CIRCLE as highlighted in Marks card)</a:t>
            </a:r>
            <a:endParaRPr lang="en-IN" sz="2100" dirty="0">
              <a:latin typeface="+mn-lt"/>
            </a:endParaRPr>
          </a:p>
        </p:txBody>
      </p:sp>
      <p:sp>
        <p:nvSpPr>
          <p:cNvPr id="6" name="Oval 5">
            <a:extLst>
              <a:ext uri="{FF2B5EF4-FFF2-40B4-BE49-F238E27FC236}">
                <a16:creationId xmlns:a16="http://schemas.microsoft.com/office/drawing/2014/main" id="{998B1EA6-FE79-40DA-9ACC-CFC3E7665157}"/>
              </a:ext>
            </a:extLst>
          </p:cNvPr>
          <p:cNvSpPr/>
          <p:nvPr/>
        </p:nvSpPr>
        <p:spPr>
          <a:xfrm>
            <a:off x="3480619" y="2330246"/>
            <a:ext cx="1445342" cy="6489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019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5078313"/>
          </a:xfrm>
          <a:prstGeom prst="rect">
            <a:avLst/>
          </a:prstGeom>
        </p:spPr>
        <p:txBody>
          <a:bodyPr wrap="square">
            <a:spAutoFit/>
          </a:bodyPr>
          <a:lstStyle/>
          <a:p>
            <a:r>
              <a:rPr lang="en-US" dirty="0"/>
              <a:t>In this exercise, we are going to try to assess the hypothesis that customers who complete tests quickly are more likely to complete more tests overall. As often happens in real-life scenarios, the data we have in this version of the data set are not perfectly suited to answer this question. Nonetheless, we can still gain some useful insight. </a:t>
            </a:r>
          </a:p>
          <a:p>
            <a:endParaRPr lang="en-US" dirty="0"/>
          </a:p>
          <a:p>
            <a:r>
              <a:rPr lang="en-US" dirty="0"/>
              <a:t>The two variables we have available related to test completion rate are </a:t>
            </a:r>
            <a:r>
              <a:rPr lang="en-US" i="1" dirty="0"/>
              <a:t>Median ITI </a:t>
            </a:r>
            <a:r>
              <a:rPr lang="en-US" dirty="0"/>
              <a:t>and </a:t>
            </a:r>
            <a:r>
              <a:rPr lang="en-US" i="1" dirty="0"/>
              <a:t>Mean ITI</a:t>
            </a:r>
            <a:r>
              <a:rPr lang="en-US" dirty="0"/>
              <a:t>. It might be helpful to review how these fields were computed. I took all the time-stamps (i.e., the recorded day/time of completion) from the test records of a given </a:t>
            </a:r>
            <a:r>
              <a:rPr lang="en-US" i="1" dirty="0"/>
              <a:t>Dog ID </a:t>
            </a:r>
            <a:r>
              <a:rPr lang="en-US" dirty="0"/>
              <a:t>in a separate data set (which we will use next week), and computed the amount of time between the time-stamp of each test. That gave me a collection of inter-test intervals </a:t>
            </a:r>
            <a:r>
              <a:rPr lang="en-IN" dirty="0"/>
              <a:t>for each dog. </a:t>
            </a:r>
            <a:r>
              <a:rPr lang="en-US" dirty="0"/>
              <a:t>If a dog completed 4 tests, I recorded the mean and median of 3 inter-test intervals. </a:t>
            </a:r>
          </a:p>
          <a:p>
            <a:endParaRPr lang="en-US" dirty="0"/>
          </a:p>
          <a:p>
            <a:r>
              <a:rPr lang="en-US" dirty="0"/>
              <a:t>If a dog completed 20 tests, I recorded the mean and median of 19 inter-test intervals. An important fact to remember here is that customers could complete the first 20 tests of the </a:t>
            </a:r>
            <a:r>
              <a:rPr lang="en-US" dirty="0" err="1"/>
              <a:t>Dognition</a:t>
            </a:r>
            <a:r>
              <a:rPr lang="en-US" dirty="0"/>
              <a:t> Assessment as quickly as they wanted, but then they would only be able to complete one test per month after that. Therefore, our question about completion rate really only makes sense if we look at the first 20 tests. </a:t>
            </a:r>
          </a:p>
          <a:p>
            <a:endParaRPr lang="en-US" dirty="0"/>
          </a:p>
          <a:p>
            <a:r>
              <a:rPr lang="en-US" dirty="0"/>
              <a:t>However, since the </a:t>
            </a:r>
            <a:r>
              <a:rPr lang="en-US" dirty="0" err="1"/>
              <a:t>dognition_data_aggregated_by_dogid</a:t>
            </a:r>
            <a:r>
              <a:rPr lang="en-US" dirty="0"/>
              <a:t> data set has the data aggregated at the level of </a:t>
            </a:r>
            <a:r>
              <a:rPr lang="en-US" i="1" dirty="0"/>
              <a:t>Dog ID</a:t>
            </a:r>
            <a:r>
              <a:rPr lang="en-US" dirty="0"/>
              <a:t>, not at the level of individual tests, we can’t just filter out all the data associated with tests 20-45. Instead we have to filter out all the data from dogs who completed 20 or more tests. </a:t>
            </a: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89822"/>
            <a:ext cx="10515600" cy="1325563"/>
          </a:xfrm>
        </p:spPr>
        <p:txBody>
          <a:bodyPr>
            <a:normAutofit/>
          </a:bodyPr>
          <a:lstStyle/>
          <a:p>
            <a:pPr algn="ctr"/>
            <a:r>
              <a:rPr lang="en-IN" sz="4000" b="1" dirty="0">
                <a:solidFill>
                  <a:srgbClr val="0070C0"/>
                </a:solidFill>
                <a:latin typeface="+mn-lt"/>
              </a:rPr>
              <a:t>Exercise 5</a:t>
            </a:r>
          </a:p>
        </p:txBody>
      </p:sp>
    </p:spTree>
    <p:extLst>
      <p:ext uri="{BB962C8B-B14F-4D97-AF65-F5344CB8AC3E}">
        <p14:creationId xmlns:p14="http://schemas.microsoft.com/office/powerpoint/2010/main" val="1562256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4524315"/>
          </a:xfrm>
          <a:prstGeom prst="rect">
            <a:avLst/>
          </a:prstGeom>
        </p:spPr>
        <p:txBody>
          <a:bodyPr wrap="square">
            <a:spAutoFit/>
          </a:bodyPr>
          <a:lstStyle/>
          <a:p>
            <a:r>
              <a:rPr lang="en-US" dirty="0"/>
              <a:t>Sadly this means (a) we will throw out some data in this analysis that could have otherwise been useful, and (b) our analyses will be biased towards dogs who do not complete all the </a:t>
            </a:r>
            <a:r>
              <a:rPr lang="en-US" dirty="0" err="1"/>
              <a:t>Dognition</a:t>
            </a:r>
            <a:r>
              <a:rPr lang="en-US" dirty="0"/>
              <a:t> Assessment tests, which might not translate well to dogs who do finish the </a:t>
            </a:r>
            <a:r>
              <a:rPr lang="en-US" dirty="0" err="1"/>
              <a:t>Dognition</a:t>
            </a:r>
            <a:r>
              <a:rPr lang="en-US" dirty="0"/>
              <a:t> Assessment tests. Such is life, in the data world.</a:t>
            </a:r>
            <a:endParaRPr lang="en-IN" dirty="0"/>
          </a:p>
          <a:p>
            <a:endParaRPr lang="en-IN" dirty="0"/>
          </a:p>
          <a:p>
            <a:r>
              <a:rPr lang="en-US" dirty="0"/>
              <a:t>With all of that in mind, we can try to address our question about completion rate by running a set of regressions treating </a:t>
            </a:r>
            <a:r>
              <a:rPr lang="en-US" i="1" dirty="0"/>
              <a:t>Total Tests Completed </a:t>
            </a:r>
            <a:r>
              <a:rPr lang="en-US" dirty="0"/>
              <a:t>as a measure. Start by filtering out all of the data from dogs who completed 20 or more tests. Then put </a:t>
            </a:r>
            <a:r>
              <a:rPr lang="en-US" i="1" dirty="0"/>
              <a:t>Total Tests Completed </a:t>
            </a:r>
            <a:r>
              <a:rPr lang="en-US" dirty="0"/>
              <a:t>on the Columns shelf. Then put </a:t>
            </a:r>
            <a:r>
              <a:rPr lang="en-US" i="1" dirty="0"/>
              <a:t>Median ITI </a:t>
            </a:r>
            <a:r>
              <a:rPr lang="en-US" dirty="0"/>
              <a:t>and </a:t>
            </a:r>
            <a:r>
              <a:rPr lang="en-US" i="1" dirty="0"/>
              <a:t>Mean ITI </a:t>
            </a:r>
            <a:r>
              <a:rPr lang="en-US" dirty="0"/>
              <a:t>on the Rows shelf, and un-aggregate the data. After that’s completed, add a trend line to each graph. You might be surprised to observe that the trend lines appear to go in opposite directions. How can that be? I suggest you watch the video we supplied in the course materials about the</a:t>
            </a:r>
          </a:p>
          <a:p>
            <a:r>
              <a:rPr lang="en-US" dirty="0"/>
              <a:t>effects of outliers again. You may also find it helpful to look over these resources about how outliers can affect regression lines :</a:t>
            </a:r>
          </a:p>
          <a:p>
            <a:r>
              <a:rPr lang="en-IN" dirty="0"/>
              <a:t>http://stattrek.com/regression/influential-points.aspx?Tutorial=AP</a:t>
            </a:r>
          </a:p>
          <a:p>
            <a:r>
              <a:rPr lang="en-IN" dirty="0">
                <a:hlinkClick r:id="rId2"/>
              </a:rPr>
              <a:t>http://discuss.analyticsvidhya.com/t/effects-of-outliers-on-regression-model/2403/2</a:t>
            </a:r>
            <a:endParaRPr lang="en-IN" dirty="0"/>
          </a:p>
          <a:p>
            <a:endParaRPr lang="en-IN" dirty="0"/>
          </a:p>
          <a:p>
            <a:r>
              <a:rPr lang="en-US" dirty="0"/>
              <a:t>What do you think the best interpretation of these results are? Would these results influence any recommendations you make to </a:t>
            </a:r>
            <a:r>
              <a:rPr lang="en-US" dirty="0" err="1"/>
              <a:t>Dognition</a:t>
            </a:r>
            <a:r>
              <a:rPr lang="en-US" dirty="0"/>
              <a:t>? Use the Course Discussion Forums to ask any questions or share your thoughts.</a:t>
            </a: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89822"/>
            <a:ext cx="10515600" cy="1325563"/>
          </a:xfrm>
        </p:spPr>
        <p:txBody>
          <a:bodyPr>
            <a:normAutofit/>
          </a:bodyPr>
          <a:lstStyle/>
          <a:p>
            <a:pPr algn="ctr"/>
            <a:r>
              <a:rPr lang="en-IN" sz="4000" b="1" dirty="0">
                <a:solidFill>
                  <a:srgbClr val="0070C0"/>
                </a:solidFill>
                <a:latin typeface="+mn-lt"/>
              </a:rPr>
              <a:t>Exercise 5</a:t>
            </a:r>
          </a:p>
        </p:txBody>
      </p:sp>
    </p:spTree>
    <p:extLst>
      <p:ext uri="{BB962C8B-B14F-4D97-AF65-F5344CB8AC3E}">
        <p14:creationId xmlns:p14="http://schemas.microsoft.com/office/powerpoint/2010/main" val="1699005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AF1A61-FD9B-42AB-9057-024ADA4BF801}"/>
              </a:ext>
            </a:extLst>
          </p:cNvPr>
          <p:cNvPicPr>
            <a:picLocks noChangeAspect="1"/>
          </p:cNvPicPr>
          <p:nvPr/>
        </p:nvPicPr>
        <p:blipFill>
          <a:blip r:embed="rId2"/>
          <a:stretch>
            <a:fillRect/>
          </a:stretch>
        </p:blipFill>
        <p:spPr>
          <a:xfrm>
            <a:off x="5417573" y="318398"/>
            <a:ext cx="5604388" cy="6443547"/>
          </a:xfrm>
          <a:prstGeom prst="rect">
            <a:avLst/>
          </a:prstGeom>
        </p:spPr>
      </p:pic>
      <p:sp>
        <p:nvSpPr>
          <p:cNvPr id="4" name="Title 1">
            <a:extLst>
              <a:ext uri="{FF2B5EF4-FFF2-40B4-BE49-F238E27FC236}">
                <a16:creationId xmlns:a16="http://schemas.microsoft.com/office/drawing/2014/main" id="{A223207B-2070-479A-AC67-7050E7D7533F}"/>
              </a:ext>
            </a:extLst>
          </p:cNvPr>
          <p:cNvSpPr txBox="1">
            <a:spLocks/>
          </p:cNvSpPr>
          <p:nvPr/>
        </p:nvSpPr>
        <p:spPr>
          <a:xfrm>
            <a:off x="304801" y="312331"/>
            <a:ext cx="4237702" cy="39935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100" dirty="0">
                <a:latin typeface="+mn-lt"/>
              </a:rPr>
              <a:t>1. Trend Lines of Mean ITI (mins) and Median ITI (mins)</a:t>
            </a:r>
          </a:p>
        </p:txBody>
      </p:sp>
    </p:spTree>
    <p:extLst>
      <p:ext uri="{BB962C8B-B14F-4D97-AF65-F5344CB8AC3E}">
        <p14:creationId xmlns:p14="http://schemas.microsoft.com/office/powerpoint/2010/main" val="3440469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786203-4070-49B2-A7BF-3065958EF222}"/>
              </a:ext>
            </a:extLst>
          </p:cNvPr>
          <p:cNvSpPr/>
          <p:nvPr/>
        </p:nvSpPr>
        <p:spPr>
          <a:xfrm>
            <a:off x="373624" y="1282791"/>
            <a:ext cx="11621731" cy="3970318"/>
          </a:xfrm>
          <a:prstGeom prst="rect">
            <a:avLst/>
          </a:prstGeom>
        </p:spPr>
        <p:txBody>
          <a:bodyPr wrap="square">
            <a:spAutoFit/>
          </a:bodyPr>
          <a:lstStyle/>
          <a:p>
            <a:r>
              <a:rPr lang="en-US" dirty="0"/>
              <a:t>As another quality check, place </a:t>
            </a:r>
            <a:r>
              <a:rPr lang="en-US" i="1" dirty="0"/>
              <a:t>Sign in Count </a:t>
            </a:r>
            <a:r>
              <a:rPr lang="en-US" dirty="0"/>
              <a:t>on the Rows shelf. Then de-aggregate the data in the workspace through the “Analysis” menu. You will see that there are some clear outliers in this variable. If you right-click/CTRL-click on the individual data points to see the raw data underlying them, note what columns of data seem to be common to all the</a:t>
            </a:r>
          </a:p>
          <a:p>
            <a:r>
              <a:rPr lang="en-US" dirty="0"/>
              <a:t>rows displayed at this point. We will want to examine these outliers and possibly exclude </a:t>
            </a:r>
            <a:r>
              <a:rPr lang="en-IN" dirty="0"/>
              <a:t>them from future analyses.</a:t>
            </a:r>
          </a:p>
          <a:p>
            <a:endParaRPr lang="en-IN" dirty="0"/>
          </a:p>
          <a:p>
            <a:r>
              <a:rPr lang="en-US" dirty="0"/>
              <a:t>Recall that one way to exclude outliers is to group together the individual </a:t>
            </a:r>
            <a:r>
              <a:rPr lang="en-US" i="1" dirty="0"/>
              <a:t>Dog IDs </a:t>
            </a:r>
            <a:r>
              <a:rPr lang="en-US" dirty="0"/>
              <a:t>that are associated with all the extreme points on the graph, so that they can be filtered out of your analyses. For that to be possible, you will need to put the </a:t>
            </a:r>
            <a:r>
              <a:rPr lang="en-US" i="1" dirty="0"/>
              <a:t>Dog ID </a:t>
            </a:r>
            <a:r>
              <a:rPr lang="en-US" dirty="0"/>
              <a:t>field on </a:t>
            </a:r>
            <a:r>
              <a:rPr lang="en-US" b="1" dirty="0"/>
              <a:t>Details </a:t>
            </a:r>
            <a:r>
              <a:rPr lang="en-US" dirty="0"/>
              <a:t>of the Marks card. Note the difference between the raw data underlying the points you click on now, compared to before you put </a:t>
            </a:r>
            <a:r>
              <a:rPr lang="en-US" i="1" dirty="0"/>
              <a:t>Dog ID </a:t>
            </a:r>
            <a:r>
              <a:rPr lang="en-US" dirty="0"/>
              <a:t>on </a:t>
            </a:r>
            <a:r>
              <a:rPr lang="en-US" b="1" dirty="0"/>
              <a:t>Details</a:t>
            </a:r>
            <a:r>
              <a:rPr lang="en-US" dirty="0"/>
              <a:t>. Group together all the data points that have </a:t>
            </a:r>
            <a:r>
              <a:rPr lang="en-US" i="1" dirty="0"/>
              <a:t>Sign In Counts </a:t>
            </a:r>
            <a:r>
              <a:rPr lang="en-US" dirty="0"/>
              <a:t>of above 175.</a:t>
            </a:r>
          </a:p>
          <a:p>
            <a:r>
              <a:rPr lang="en-US" dirty="0"/>
              <a:t>We have confirmed that these Dog IDs represent test accounts that </a:t>
            </a:r>
            <a:r>
              <a:rPr lang="en-US" dirty="0" err="1"/>
              <a:t>Dognition</a:t>
            </a:r>
            <a:r>
              <a:rPr lang="en-US" dirty="0"/>
              <a:t> used to troubleshoot their website. For the rest of the practice exercises using the </a:t>
            </a:r>
            <a:r>
              <a:rPr lang="en-US" dirty="0" err="1"/>
              <a:t>dognition_data_aggregated_by_dogid</a:t>
            </a:r>
            <a:r>
              <a:rPr lang="en-US" dirty="0"/>
              <a:t> data set, exclude these </a:t>
            </a:r>
            <a:r>
              <a:rPr lang="en-US" i="1" dirty="0"/>
              <a:t>Dog IDs </a:t>
            </a:r>
            <a:r>
              <a:rPr lang="en-US" dirty="0"/>
              <a:t>from your analyses by putting the grouped variable you just made on the </a:t>
            </a:r>
            <a:r>
              <a:rPr lang="en-US" i="1" dirty="0"/>
              <a:t>Filter </a:t>
            </a:r>
            <a:r>
              <a:rPr lang="en-US" dirty="0"/>
              <a:t>shelf and excluding all of the data points in the group with extreme values.</a:t>
            </a:r>
            <a:endParaRPr lang="en-IN" dirty="0"/>
          </a:p>
          <a:p>
            <a:pPr>
              <a:tabLst>
                <a:tab pos="11209338" algn="l"/>
                <a:tab pos="11296650" algn="l"/>
              </a:tabLst>
            </a:pPr>
            <a:endParaRPr lang="en-IN" dirty="0"/>
          </a:p>
        </p:txBody>
      </p:sp>
      <p:sp>
        <p:nvSpPr>
          <p:cNvPr id="5" name="Title 4">
            <a:extLst>
              <a:ext uri="{FF2B5EF4-FFF2-40B4-BE49-F238E27FC236}">
                <a16:creationId xmlns:a16="http://schemas.microsoft.com/office/drawing/2014/main" id="{E7B2885A-9CED-4FCC-AAF4-1B0B613FCB3D}"/>
              </a:ext>
            </a:extLst>
          </p:cNvPr>
          <p:cNvSpPr>
            <a:spLocks noGrp="1"/>
          </p:cNvSpPr>
          <p:nvPr>
            <p:ph type="title"/>
          </p:nvPr>
        </p:nvSpPr>
        <p:spPr>
          <a:xfrm>
            <a:off x="838200" y="50493"/>
            <a:ext cx="10515600" cy="1325563"/>
          </a:xfrm>
        </p:spPr>
        <p:txBody>
          <a:bodyPr>
            <a:normAutofit/>
          </a:bodyPr>
          <a:lstStyle/>
          <a:p>
            <a:pPr algn="ctr"/>
            <a:r>
              <a:rPr lang="en-IN" sz="4000" b="1" dirty="0">
                <a:solidFill>
                  <a:srgbClr val="0070C0"/>
                </a:solidFill>
                <a:latin typeface="+mn-lt"/>
              </a:rPr>
              <a:t>Exercise 1</a:t>
            </a:r>
          </a:p>
        </p:txBody>
      </p:sp>
    </p:spTree>
    <p:extLst>
      <p:ext uri="{BB962C8B-B14F-4D97-AF65-F5344CB8AC3E}">
        <p14:creationId xmlns:p14="http://schemas.microsoft.com/office/powerpoint/2010/main" val="2398356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5AE55E-78E5-4881-90A9-1CB64ED4C1CD}"/>
              </a:ext>
            </a:extLst>
          </p:cNvPr>
          <p:cNvPicPr>
            <a:picLocks noChangeAspect="1"/>
          </p:cNvPicPr>
          <p:nvPr/>
        </p:nvPicPr>
        <p:blipFill>
          <a:blip r:embed="rId2"/>
          <a:stretch>
            <a:fillRect/>
          </a:stretch>
        </p:blipFill>
        <p:spPr>
          <a:xfrm>
            <a:off x="958645" y="803172"/>
            <a:ext cx="10274710" cy="5779524"/>
          </a:xfrm>
          <a:prstGeom prst="rect">
            <a:avLst/>
          </a:prstGeom>
        </p:spPr>
      </p:pic>
      <p:sp>
        <p:nvSpPr>
          <p:cNvPr id="5" name="Title 1">
            <a:extLst>
              <a:ext uri="{FF2B5EF4-FFF2-40B4-BE49-F238E27FC236}">
                <a16:creationId xmlns:a16="http://schemas.microsoft.com/office/drawing/2014/main" id="{6EC5ECBB-0437-40E9-A009-AFE6A9D415CA}"/>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200" dirty="0">
                <a:latin typeface="+mn-lt"/>
              </a:rPr>
              <a:t>1. How many </a:t>
            </a:r>
            <a:r>
              <a:rPr lang="en-US" sz="2200" dirty="0">
                <a:latin typeface="+mn-lt"/>
              </a:rPr>
              <a:t>unique dogs are in the data set (indicated by the number of unique entries in Dog ID)?</a:t>
            </a:r>
            <a:endParaRPr lang="en-IN" sz="2200" dirty="0">
              <a:latin typeface="+mn-lt"/>
            </a:endParaRPr>
          </a:p>
        </p:txBody>
      </p:sp>
    </p:spTree>
    <p:extLst>
      <p:ext uri="{BB962C8B-B14F-4D97-AF65-F5344CB8AC3E}">
        <p14:creationId xmlns:p14="http://schemas.microsoft.com/office/powerpoint/2010/main" val="240460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F7E3F7-93DF-4FE3-99AF-A080AABFF226}"/>
              </a:ext>
            </a:extLst>
          </p:cNvPr>
          <p:cNvPicPr>
            <a:picLocks noChangeAspect="1"/>
          </p:cNvPicPr>
          <p:nvPr/>
        </p:nvPicPr>
        <p:blipFill>
          <a:blip r:embed="rId2"/>
          <a:stretch>
            <a:fillRect/>
          </a:stretch>
        </p:blipFill>
        <p:spPr>
          <a:xfrm>
            <a:off x="957416" y="814639"/>
            <a:ext cx="10277167" cy="5780906"/>
          </a:xfrm>
          <a:prstGeom prst="rect">
            <a:avLst/>
          </a:prstGeom>
        </p:spPr>
      </p:pic>
      <p:sp>
        <p:nvSpPr>
          <p:cNvPr id="3" name="Title 1">
            <a:extLst>
              <a:ext uri="{FF2B5EF4-FFF2-40B4-BE49-F238E27FC236}">
                <a16:creationId xmlns:a16="http://schemas.microsoft.com/office/drawing/2014/main" id="{799DAA75-38DD-4163-B13C-5936F2AFFCA2}"/>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200" dirty="0">
                <a:latin typeface="+mn-lt"/>
              </a:rPr>
              <a:t>2. How many </a:t>
            </a:r>
            <a:r>
              <a:rPr lang="en-US" sz="2200" dirty="0">
                <a:latin typeface="+mn-lt"/>
              </a:rPr>
              <a:t>unique users are in the data set (indicated by the number of unique entries in User ID)?</a:t>
            </a:r>
            <a:endParaRPr lang="en-IN" sz="2200" dirty="0">
              <a:latin typeface="+mn-lt"/>
            </a:endParaRPr>
          </a:p>
        </p:txBody>
      </p:sp>
    </p:spTree>
    <p:extLst>
      <p:ext uri="{BB962C8B-B14F-4D97-AF65-F5344CB8AC3E}">
        <p14:creationId xmlns:p14="http://schemas.microsoft.com/office/powerpoint/2010/main" val="332531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F93C66-1301-4368-A692-91FA4D1961CE}"/>
              </a:ext>
            </a:extLst>
          </p:cNvPr>
          <p:cNvPicPr>
            <a:picLocks noChangeAspect="1"/>
          </p:cNvPicPr>
          <p:nvPr/>
        </p:nvPicPr>
        <p:blipFill>
          <a:blip r:embed="rId2"/>
          <a:stretch>
            <a:fillRect/>
          </a:stretch>
        </p:blipFill>
        <p:spPr>
          <a:xfrm>
            <a:off x="953729" y="841272"/>
            <a:ext cx="10259415" cy="5770921"/>
          </a:xfrm>
          <a:prstGeom prst="rect">
            <a:avLst/>
          </a:prstGeom>
        </p:spPr>
      </p:pic>
      <p:sp>
        <p:nvSpPr>
          <p:cNvPr id="3" name="Title 1">
            <a:extLst>
              <a:ext uri="{FF2B5EF4-FFF2-40B4-BE49-F238E27FC236}">
                <a16:creationId xmlns:a16="http://schemas.microsoft.com/office/drawing/2014/main" id="{F9B17A85-9A13-4878-AFD2-8CFD7727E21B}"/>
              </a:ext>
            </a:extLst>
          </p:cNvPr>
          <p:cNvSpPr txBox="1">
            <a:spLocks/>
          </p:cNvSpPr>
          <p:nvPr/>
        </p:nvSpPr>
        <p:spPr>
          <a:xfrm>
            <a:off x="147481" y="262455"/>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200" dirty="0">
                <a:latin typeface="+mn-lt"/>
              </a:rPr>
              <a:t>3. </a:t>
            </a:r>
            <a:r>
              <a:rPr lang="en-US" sz="2200" dirty="0">
                <a:latin typeface="+mn-lt"/>
              </a:rPr>
              <a:t>Aggregate countries by Count (Distinct) to see how many countries there are in total?</a:t>
            </a:r>
          </a:p>
          <a:p>
            <a:pPr algn="ctr"/>
            <a:endParaRPr lang="en-IN" sz="2200" dirty="0">
              <a:latin typeface="+mn-lt"/>
            </a:endParaRPr>
          </a:p>
        </p:txBody>
      </p:sp>
    </p:spTree>
    <p:extLst>
      <p:ext uri="{BB962C8B-B14F-4D97-AF65-F5344CB8AC3E}">
        <p14:creationId xmlns:p14="http://schemas.microsoft.com/office/powerpoint/2010/main" val="119427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D45232-8686-492B-94A0-265FDBA6538B}"/>
              </a:ext>
            </a:extLst>
          </p:cNvPr>
          <p:cNvPicPr>
            <a:picLocks noChangeAspect="1"/>
          </p:cNvPicPr>
          <p:nvPr/>
        </p:nvPicPr>
        <p:blipFill>
          <a:blip r:embed="rId2"/>
          <a:stretch>
            <a:fillRect/>
          </a:stretch>
        </p:blipFill>
        <p:spPr>
          <a:xfrm>
            <a:off x="983222" y="868255"/>
            <a:ext cx="10146890" cy="5707626"/>
          </a:xfrm>
          <a:prstGeom prst="rect">
            <a:avLst/>
          </a:prstGeom>
        </p:spPr>
      </p:pic>
      <p:sp>
        <p:nvSpPr>
          <p:cNvPr id="3" name="Title 1">
            <a:extLst>
              <a:ext uri="{FF2B5EF4-FFF2-40B4-BE49-F238E27FC236}">
                <a16:creationId xmlns:a16="http://schemas.microsoft.com/office/drawing/2014/main" id="{273A3CE3-00F3-4A60-8CA2-FCAA1A5B1A31}"/>
              </a:ext>
            </a:extLst>
          </p:cNvPr>
          <p:cNvSpPr txBox="1">
            <a:spLocks/>
          </p:cNvSpPr>
          <p:nvPr/>
        </p:nvSpPr>
        <p:spPr>
          <a:xfrm>
            <a:off x="186813" y="282119"/>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200" dirty="0">
                <a:latin typeface="+mn-lt"/>
              </a:rPr>
              <a:t>4. </a:t>
            </a:r>
            <a:r>
              <a:rPr lang="en-US" sz="2200" dirty="0">
                <a:latin typeface="+mn-lt"/>
              </a:rPr>
              <a:t>Aggregate states by Count (Distinct) to see how many states there are in total?</a:t>
            </a:r>
          </a:p>
          <a:p>
            <a:pPr algn="ctr"/>
            <a:endParaRPr lang="en-IN" sz="2200" dirty="0">
              <a:latin typeface="+mn-lt"/>
            </a:endParaRPr>
          </a:p>
        </p:txBody>
      </p:sp>
    </p:spTree>
    <p:extLst>
      <p:ext uri="{BB962C8B-B14F-4D97-AF65-F5344CB8AC3E}">
        <p14:creationId xmlns:p14="http://schemas.microsoft.com/office/powerpoint/2010/main" val="230936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A1F4CD-0F94-4F5B-AB8A-2208DC8BCB0C}"/>
              </a:ext>
            </a:extLst>
          </p:cNvPr>
          <p:cNvPicPr>
            <a:picLocks noChangeAspect="1"/>
          </p:cNvPicPr>
          <p:nvPr/>
        </p:nvPicPr>
        <p:blipFill>
          <a:blip r:embed="rId2"/>
          <a:stretch>
            <a:fillRect/>
          </a:stretch>
        </p:blipFill>
        <p:spPr>
          <a:xfrm>
            <a:off x="983225" y="870154"/>
            <a:ext cx="10143517" cy="5705728"/>
          </a:xfrm>
          <a:prstGeom prst="rect">
            <a:avLst/>
          </a:prstGeom>
        </p:spPr>
      </p:pic>
      <p:sp>
        <p:nvSpPr>
          <p:cNvPr id="3" name="Title 1">
            <a:extLst>
              <a:ext uri="{FF2B5EF4-FFF2-40B4-BE49-F238E27FC236}">
                <a16:creationId xmlns:a16="http://schemas.microsoft.com/office/drawing/2014/main" id="{A7BBB6ED-6D16-410E-9751-F2B302E1046C}"/>
              </a:ext>
            </a:extLst>
          </p:cNvPr>
          <p:cNvSpPr txBox="1">
            <a:spLocks/>
          </p:cNvSpPr>
          <p:nvPr/>
        </p:nvSpPr>
        <p:spPr>
          <a:xfrm>
            <a:off x="186813" y="282119"/>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200" dirty="0">
                <a:latin typeface="+mn-lt"/>
              </a:rPr>
              <a:t>5.1 Examine some extreme outliers in </a:t>
            </a:r>
            <a:r>
              <a:rPr lang="en-IN" sz="2200" dirty="0" err="1">
                <a:latin typeface="+mn-lt"/>
              </a:rPr>
              <a:t>sign_in_count</a:t>
            </a:r>
            <a:r>
              <a:rPr lang="en-IN" sz="2200" dirty="0">
                <a:latin typeface="+mn-lt"/>
              </a:rPr>
              <a:t> (No. of times users sign in to </a:t>
            </a:r>
            <a:r>
              <a:rPr lang="en-IN" sz="2200" dirty="0" err="1">
                <a:latin typeface="+mn-lt"/>
              </a:rPr>
              <a:t>dogition</a:t>
            </a:r>
            <a:r>
              <a:rPr lang="en-IN" sz="2200" dirty="0">
                <a:latin typeface="+mn-lt"/>
              </a:rPr>
              <a:t>) </a:t>
            </a:r>
            <a:endParaRPr lang="en-US" sz="2200" dirty="0">
              <a:latin typeface="+mn-lt"/>
            </a:endParaRPr>
          </a:p>
          <a:p>
            <a:pPr algn="ctr"/>
            <a:endParaRPr lang="en-IN" sz="2200" dirty="0">
              <a:latin typeface="+mn-lt"/>
            </a:endParaRPr>
          </a:p>
        </p:txBody>
      </p:sp>
    </p:spTree>
    <p:extLst>
      <p:ext uri="{BB962C8B-B14F-4D97-AF65-F5344CB8AC3E}">
        <p14:creationId xmlns:p14="http://schemas.microsoft.com/office/powerpoint/2010/main" val="332782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3BC53C-3149-434E-9705-7477DFBA4486}"/>
              </a:ext>
            </a:extLst>
          </p:cNvPr>
          <p:cNvPicPr>
            <a:picLocks noChangeAspect="1"/>
          </p:cNvPicPr>
          <p:nvPr/>
        </p:nvPicPr>
        <p:blipFill>
          <a:blip r:embed="rId2"/>
          <a:stretch>
            <a:fillRect/>
          </a:stretch>
        </p:blipFill>
        <p:spPr>
          <a:xfrm>
            <a:off x="981040" y="865240"/>
            <a:ext cx="10158907" cy="5714386"/>
          </a:xfrm>
          <a:prstGeom prst="rect">
            <a:avLst/>
          </a:prstGeom>
        </p:spPr>
      </p:pic>
      <p:sp>
        <p:nvSpPr>
          <p:cNvPr id="3" name="Title 1">
            <a:extLst>
              <a:ext uri="{FF2B5EF4-FFF2-40B4-BE49-F238E27FC236}">
                <a16:creationId xmlns:a16="http://schemas.microsoft.com/office/drawing/2014/main" id="{41441BC6-B4F8-4111-8C8A-A57598071F84}"/>
              </a:ext>
            </a:extLst>
          </p:cNvPr>
          <p:cNvSpPr txBox="1">
            <a:spLocks/>
          </p:cNvSpPr>
          <p:nvPr/>
        </p:nvSpPr>
        <p:spPr>
          <a:xfrm>
            <a:off x="186813" y="282119"/>
            <a:ext cx="11818373" cy="4116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200" dirty="0">
                <a:latin typeface="+mn-lt"/>
              </a:rPr>
              <a:t>5.2 Grouping dog ID by examining the outliers caused in </a:t>
            </a:r>
            <a:r>
              <a:rPr lang="en-IN" sz="2200" dirty="0" err="1">
                <a:latin typeface="+mn-lt"/>
              </a:rPr>
              <a:t>sign_in_count</a:t>
            </a:r>
            <a:r>
              <a:rPr lang="en-IN" sz="2200" dirty="0">
                <a:latin typeface="+mn-lt"/>
              </a:rPr>
              <a:t> above 175  </a:t>
            </a:r>
            <a:endParaRPr lang="en-US" sz="2200" dirty="0">
              <a:latin typeface="+mn-lt"/>
            </a:endParaRPr>
          </a:p>
          <a:p>
            <a:pPr algn="ctr"/>
            <a:endParaRPr lang="en-IN" sz="2200" dirty="0">
              <a:latin typeface="+mn-lt"/>
            </a:endParaRPr>
          </a:p>
        </p:txBody>
      </p:sp>
    </p:spTree>
    <p:extLst>
      <p:ext uri="{BB962C8B-B14F-4D97-AF65-F5344CB8AC3E}">
        <p14:creationId xmlns:p14="http://schemas.microsoft.com/office/powerpoint/2010/main" val="397780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2800</Words>
  <Application>Microsoft Office PowerPoint</Application>
  <PresentationFormat>Widescreen</PresentationFormat>
  <Paragraphs>75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Data Visualization &amp; Communication</vt:lpstr>
      <vt:lpstr>Exercise 1</vt:lpstr>
      <vt:lpstr>Exercise 1</vt:lpstr>
      <vt:lpstr>PowerPoint Presentation</vt:lpstr>
      <vt:lpstr>PowerPoint Presentation</vt:lpstr>
      <vt:lpstr>PowerPoint Presentation</vt:lpstr>
      <vt:lpstr>PowerPoint Presentation</vt:lpstr>
      <vt:lpstr>PowerPoint Presentation</vt:lpstr>
      <vt:lpstr>PowerPoint Presentation</vt:lpstr>
      <vt:lpstr>Exercise 2</vt:lpstr>
      <vt:lpstr>PowerPoint Presentation</vt:lpstr>
      <vt:lpstr>PowerPoint Presentation</vt:lpstr>
      <vt:lpstr>Exercise 3</vt:lpstr>
      <vt:lpstr>1. How many owners who have done DNA test of their dogs have completed how many average/median dognition tests?</vt:lpstr>
      <vt:lpstr>2. How many owners of fixed dog have completed how many average/median dognition tests?</vt:lpstr>
      <vt:lpstr>3. How many owners who have DNA-tested their dogs (yes or no) of specific breeds have completed how many dognition tests?</vt:lpstr>
      <vt:lpstr>4. How many DNA-tested dogs of belonging to respective breed-groups have completed how many median dognition tests?</vt:lpstr>
      <vt:lpstr>Exercise 4</vt:lpstr>
      <vt:lpstr>Exercise 4</vt:lpstr>
      <vt:lpstr>PowerPoint Presentation</vt:lpstr>
      <vt:lpstr>PowerPoint Presentation</vt:lpstr>
      <vt:lpstr>PowerPoint Presentation</vt:lpstr>
      <vt:lpstr>PowerPoint Presentation</vt:lpstr>
      <vt:lpstr>PowerPoint Presentation</vt:lpstr>
      <vt:lpstr>Exercise 5</vt:lpstr>
      <vt:lpstr>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Palak Savlia</dc:creator>
  <cp:lastModifiedBy>Palak Savlia</cp:lastModifiedBy>
  <cp:revision>121</cp:revision>
  <dcterms:created xsi:type="dcterms:W3CDTF">2020-05-17T06:02:31Z</dcterms:created>
  <dcterms:modified xsi:type="dcterms:W3CDTF">2020-05-24T14:57:39Z</dcterms:modified>
</cp:coreProperties>
</file>